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5" r:id="rId11"/>
    <p:sldId id="271" r:id="rId12"/>
    <p:sldId id="272" r:id="rId13"/>
    <p:sldId id="265" r:id="rId14"/>
    <p:sldId id="266" r:id="rId15"/>
    <p:sldId id="267" r:id="rId16"/>
    <p:sldId id="268" r:id="rId17"/>
    <p:sldId id="269" r:id="rId18"/>
    <p:sldId id="270" r:id="rId19"/>
    <p:sldId id="273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4444" autoAdjust="0"/>
  </p:normalViewPr>
  <p:slideViewPr>
    <p:cSldViewPr snapToGrid="0">
      <p:cViewPr varScale="1">
        <p:scale>
          <a:sx n="76" d="100"/>
          <a:sy n="76" d="100"/>
        </p:scale>
        <p:origin x="11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4/11/2022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OPAKOVÁNÍ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Cvičení parazitologie 2021/2022</a:t>
            </a:r>
          </a:p>
        </p:txBody>
      </p:sp>
    </p:spTree>
    <p:extLst>
      <p:ext uri="{BB962C8B-B14F-4D97-AF65-F5344CB8AC3E}">
        <p14:creationId xmlns:p14="http://schemas.microsoft.com/office/powerpoint/2010/main" val="1900504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8. na obrázku je?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789" y="1776548"/>
            <a:ext cx="3809478" cy="3809478"/>
          </a:xfr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58D874E3-4C81-4007-83AB-9C8947F2919B}"/>
              </a:ext>
            </a:extLst>
          </p:cNvPr>
          <p:cNvSpPr/>
          <p:nvPr/>
        </p:nvSpPr>
        <p:spPr>
          <a:xfrm>
            <a:off x="4032250" y="214236"/>
            <a:ext cx="4127500" cy="952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cs-CZ" dirty="0">
                <a:solidFill>
                  <a:schemeClr val="tx1"/>
                </a:solidFill>
              </a:rPr>
              <a:t>Vajíčka </a:t>
            </a:r>
            <a:r>
              <a:rPr lang="cs-CZ" i="1" dirty="0" err="1">
                <a:solidFill>
                  <a:schemeClr val="tx1"/>
                </a:solidFill>
              </a:rPr>
              <a:t>Dipylidium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caninum</a:t>
            </a:r>
            <a:r>
              <a:rPr lang="cs-CZ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270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9. na obrázku je?</a:t>
            </a: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5669" y="816339"/>
            <a:ext cx="4416947" cy="4905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A0C9C71E-CBD0-4069-92A2-70BEDB112233}"/>
              </a:ext>
            </a:extLst>
          </p:cNvPr>
          <p:cNvSpPr/>
          <p:nvPr/>
        </p:nvSpPr>
        <p:spPr>
          <a:xfrm>
            <a:off x="3327400" y="190500"/>
            <a:ext cx="4762500" cy="6258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 err="1">
                <a:solidFill>
                  <a:schemeClr val="tx1"/>
                </a:solidFill>
              </a:rPr>
              <a:t>Toxoplasma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gondii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38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10. na obrázku je?</a:t>
            </a:r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394" y="1631777"/>
            <a:ext cx="5287149" cy="3591271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90A366CE-4869-451D-8404-2E7269091A4C}"/>
              </a:ext>
            </a:extLst>
          </p:cNvPr>
          <p:cNvSpPr/>
          <p:nvPr/>
        </p:nvSpPr>
        <p:spPr>
          <a:xfrm>
            <a:off x="3797300" y="508000"/>
            <a:ext cx="42037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cs-CZ" dirty="0" err="1">
                <a:solidFill>
                  <a:schemeClr val="tx1"/>
                </a:solidFill>
              </a:rPr>
              <a:t>Protoscolex</a:t>
            </a:r>
            <a:r>
              <a:rPr lang="cs-CZ" dirty="0">
                <a:solidFill>
                  <a:schemeClr val="tx1"/>
                </a:solidFill>
              </a:rPr>
              <a:t> rod </a:t>
            </a:r>
            <a:r>
              <a:rPr lang="cs-CZ" i="1" dirty="0" err="1">
                <a:solidFill>
                  <a:schemeClr val="tx1"/>
                </a:solidFill>
              </a:rPr>
              <a:t>Echinococcus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79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11. rod?</a:t>
            </a:r>
            <a:endParaRPr lang="cs-CZ" sz="36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100" y="1071761"/>
            <a:ext cx="6281738" cy="4711303"/>
          </a:xfr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0B9BE492-96A0-4987-A6F8-E5F581ED6C0C}"/>
              </a:ext>
            </a:extLst>
          </p:cNvPr>
          <p:cNvSpPr/>
          <p:nvPr/>
        </p:nvSpPr>
        <p:spPr>
          <a:xfrm>
            <a:off x="3517900" y="292100"/>
            <a:ext cx="4889500" cy="55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cs-CZ" dirty="0">
                <a:solidFill>
                  <a:schemeClr val="tx1"/>
                </a:solidFill>
              </a:rPr>
              <a:t>Blecha rodu </a:t>
            </a:r>
            <a:r>
              <a:rPr lang="cs-CZ" i="1" dirty="0" err="1">
                <a:solidFill>
                  <a:schemeClr val="tx1"/>
                </a:solidFill>
              </a:rPr>
              <a:t>Ctenocephalides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58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12. rod?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100" y="1071761"/>
            <a:ext cx="6281738" cy="4711303"/>
          </a:xfr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50D897C5-429D-413E-A04D-E32E8CBE37E9}"/>
              </a:ext>
            </a:extLst>
          </p:cNvPr>
          <p:cNvSpPr/>
          <p:nvPr/>
        </p:nvSpPr>
        <p:spPr>
          <a:xfrm>
            <a:off x="4140200" y="228600"/>
            <a:ext cx="3378200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cs-CZ" dirty="0">
                <a:solidFill>
                  <a:schemeClr val="tx1"/>
                </a:solidFill>
              </a:rPr>
              <a:t>Vajíčko rodu </a:t>
            </a:r>
            <a:r>
              <a:rPr lang="cs-CZ" i="1" dirty="0" err="1">
                <a:solidFill>
                  <a:schemeClr val="tx1"/>
                </a:solidFill>
              </a:rPr>
              <a:t>Toxocara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87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13. na obrázku je?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31" y="803275"/>
            <a:ext cx="5248275" cy="5248275"/>
          </a:xfr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A8A626C7-3568-4177-AC67-6B81CBCC6B69}"/>
              </a:ext>
            </a:extLst>
          </p:cNvPr>
          <p:cNvSpPr/>
          <p:nvPr/>
        </p:nvSpPr>
        <p:spPr>
          <a:xfrm>
            <a:off x="4178300" y="317500"/>
            <a:ext cx="4368800" cy="66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cs-CZ" dirty="0" err="1">
                <a:solidFill>
                  <a:schemeClr val="tx1"/>
                </a:solidFill>
              </a:rPr>
              <a:t>Trofozoit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Trichomonas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vaginalis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12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14. na obrázku je?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100" y="1071761"/>
            <a:ext cx="6281738" cy="4711303"/>
          </a:xfr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E0D2706-1420-4870-B79A-F4CD2B5261E1}"/>
              </a:ext>
            </a:extLst>
          </p:cNvPr>
          <p:cNvSpPr/>
          <p:nvPr/>
        </p:nvSpPr>
        <p:spPr>
          <a:xfrm>
            <a:off x="3898900" y="241300"/>
            <a:ext cx="3898900" cy="8304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tx1"/>
                </a:solidFill>
              </a:rPr>
              <a:t>Trofozoit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Giardia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intestinalis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95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15. na obrázku je?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148" y="977348"/>
            <a:ext cx="2191707" cy="224151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246" y="3218867"/>
            <a:ext cx="4677954" cy="2923721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3AABC24D-D883-4ADE-BFEA-627893DACDB5}"/>
              </a:ext>
            </a:extLst>
          </p:cNvPr>
          <p:cNvSpPr/>
          <p:nvPr/>
        </p:nvSpPr>
        <p:spPr>
          <a:xfrm>
            <a:off x="3644900" y="279400"/>
            <a:ext cx="3980955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cs-CZ" i="1" dirty="0" err="1">
                <a:solidFill>
                  <a:schemeClr val="tx1"/>
                </a:solidFill>
              </a:rPr>
              <a:t>Ascaris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suum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1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16. rod?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024" y="1620101"/>
            <a:ext cx="5874135" cy="3916090"/>
          </a:xfr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B8D980F3-0B05-4B96-B962-AB5047613B6C}"/>
              </a:ext>
            </a:extLst>
          </p:cNvPr>
          <p:cNvSpPr/>
          <p:nvPr/>
        </p:nvSpPr>
        <p:spPr>
          <a:xfrm>
            <a:off x="4387610" y="368300"/>
            <a:ext cx="3321290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cs-CZ" dirty="0">
                <a:solidFill>
                  <a:schemeClr val="tx1"/>
                </a:solidFill>
              </a:rPr>
              <a:t>Rod </a:t>
            </a:r>
            <a:r>
              <a:rPr lang="cs-CZ" i="1" dirty="0" err="1">
                <a:solidFill>
                  <a:schemeClr val="tx1"/>
                </a:solidFill>
              </a:rPr>
              <a:t>Trichuris</a:t>
            </a:r>
            <a:r>
              <a:rPr lang="cs-CZ" dirty="0">
                <a:solidFill>
                  <a:schemeClr val="tx1"/>
                </a:solidFill>
              </a:rPr>
              <a:t>, dospělec</a:t>
            </a:r>
          </a:p>
        </p:txBody>
      </p:sp>
    </p:spTree>
    <p:extLst>
      <p:ext uri="{BB962C8B-B14F-4D97-AF65-F5344CB8AC3E}">
        <p14:creationId xmlns:p14="http://schemas.microsoft.com/office/powerpoint/2010/main" val="300905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17. rod?</a:t>
            </a:r>
          </a:p>
        </p:txBody>
      </p:sp>
      <p:pic>
        <p:nvPicPr>
          <p:cNvPr id="4" name="Picture 2" descr="Echinococcus s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06640" y="1248161"/>
            <a:ext cx="2050869" cy="5243699"/>
          </a:xfrm>
          <a:noFill/>
          <a:ln w="1905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EC32A5EC-F6BC-47FC-9796-50F431FDC1FB}"/>
              </a:ext>
            </a:extLst>
          </p:cNvPr>
          <p:cNvSpPr/>
          <p:nvPr/>
        </p:nvSpPr>
        <p:spPr>
          <a:xfrm>
            <a:off x="3733800" y="279400"/>
            <a:ext cx="4394200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Dospělec rod </a:t>
            </a:r>
            <a:r>
              <a:rPr lang="cs-CZ" i="1" dirty="0" err="1">
                <a:solidFill>
                  <a:schemeClr val="tx1"/>
                </a:solidFill>
              </a:rPr>
              <a:t>Echinococcus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08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Tato prezentace je určena k </a:t>
            </a:r>
            <a:r>
              <a:rPr lang="cs-CZ" sz="2400" b="1" dirty="0">
                <a:solidFill>
                  <a:srgbClr val="C00000"/>
                </a:solidFill>
              </a:rPr>
              <a:t>opakování</a:t>
            </a:r>
            <a:r>
              <a:rPr lang="cs-CZ" sz="2400" dirty="0"/>
              <a:t> učiva cvičení z Parazitologie. Zkuste si odpovědět na otázky. Odpovědi si můžete zkontrolovat v souboru Výsledky opakování. 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b="1" dirty="0">
                <a:solidFill>
                  <a:srgbClr val="C00000"/>
                </a:solidFill>
              </a:rPr>
              <a:t>Tato prezentace neslouží jako náhrada za </a:t>
            </a:r>
            <a:r>
              <a:rPr lang="cs-CZ" sz="2400" b="1" dirty="0" err="1">
                <a:solidFill>
                  <a:srgbClr val="C00000"/>
                </a:solidFill>
              </a:rPr>
              <a:t>poznávačku</a:t>
            </a:r>
            <a:r>
              <a:rPr lang="cs-CZ" sz="2400" b="1" dirty="0">
                <a:solidFill>
                  <a:srgbClr val="C00000"/>
                </a:solidFill>
              </a:rPr>
              <a:t> k zápočtu. </a:t>
            </a:r>
            <a:r>
              <a:rPr lang="cs-CZ" sz="2400" b="1" dirty="0"/>
              <a:t>Obrázky tedy nejsou seznamem objektů k </a:t>
            </a:r>
            <a:r>
              <a:rPr lang="cs-CZ" sz="2400" b="1" dirty="0" err="1"/>
              <a:t>poznávačce</a:t>
            </a:r>
            <a:r>
              <a:rPr lang="cs-CZ" sz="2400" b="1" dirty="0"/>
              <a:t>, ale jen shrnují část učiva z cvičení.</a:t>
            </a:r>
          </a:p>
        </p:txBody>
      </p:sp>
    </p:spTree>
    <p:extLst>
      <p:ext uri="{BB962C8B-B14F-4D97-AF65-F5344CB8AC3E}">
        <p14:creationId xmlns:p14="http://schemas.microsoft.com/office/powerpoint/2010/main" val="2095031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18. na obrázku je?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100" y="1071761"/>
            <a:ext cx="6281738" cy="4711303"/>
          </a:xfr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3B6465FC-112C-4BED-85FD-2B8DC148D8F8}"/>
              </a:ext>
            </a:extLst>
          </p:cNvPr>
          <p:cNvSpPr/>
          <p:nvPr/>
        </p:nvSpPr>
        <p:spPr>
          <a:xfrm>
            <a:off x="3898900" y="304800"/>
            <a:ext cx="3810000" cy="546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cs-CZ" dirty="0">
                <a:solidFill>
                  <a:schemeClr val="tx1"/>
                </a:solidFill>
              </a:rPr>
              <a:t>Roztoč</a:t>
            </a:r>
          </a:p>
        </p:txBody>
      </p:sp>
    </p:spTree>
    <p:extLst>
      <p:ext uri="{BB962C8B-B14F-4D97-AF65-F5344CB8AC3E}">
        <p14:creationId xmlns:p14="http://schemas.microsoft.com/office/powerpoint/2010/main" val="126743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19. na obrázku je?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596" y="693391"/>
            <a:ext cx="4750228" cy="5769509"/>
          </a:xfr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D2003B7B-860F-42B4-BD55-CD9D1B3ABF17}"/>
              </a:ext>
            </a:extLst>
          </p:cNvPr>
          <p:cNvSpPr/>
          <p:nvPr/>
        </p:nvSpPr>
        <p:spPr>
          <a:xfrm>
            <a:off x="3530600" y="215900"/>
            <a:ext cx="3302000" cy="4774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 err="1">
                <a:solidFill>
                  <a:schemeClr val="tx1"/>
                </a:solidFill>
              </a:rPr>
              <a:t>Oxyuris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equi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40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20. na obrázku je?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100" y="1071761"/>
            <a:ext cx="6281738" cy="4711303"/>
          </a:xfr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31F9B423-5A70-4F3E-BF81-C1547E8F08A7}"/>
              </a:ext>
            </a:extLst>
          </p:cNvPr>
          <p:cNvSpPr/>
          <p:nvPr/>
        </p:nvSpPr>
        <p:spPr>
          <a:xfrm>
            <a:off x="4140200" y="292100"/>
            <a:ext cx="3200400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Spikuly samce hlístice</a:t>
            </a:r>
          </a:p>
        </p:txBody>
      </p:sp>
    </p:spTree>
    <p:extLst>
      <p:ext uri="{BB962C8B-B14F-4D97-AF65-F5344CB8AC3E}">
        <p14:creationId xmlns:p14="http://schemas.microsoft.com/office/powerpoint/2010/main" val="289556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21. na obrázku je?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29" y="1071761"/>
            <a:ext cx="6697209" cy="5022906"/>
          </a:xfr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9F58E07-0AD7-4EA2-978B-FB2D082F69A7}"/>
              </a:ext>
            </a:extLst>
          </p:cNvPr>
          <p:cNvSpPr/>
          <p:nvPr/>
        </p:nvSpPr>
        <p:spPr>
          <a:xfrm>
            <a:off x="3886200" y="165100"/>
            <a:ext cx="3390900" cy="5982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cs-CZ" dirty="0">
                <a:solidFill>
                  <a:schemeClr val="tx1"/>
                </a:solidFill>
              </a:rPr>
              <a:t>Infekční larva hlístice</a:t>
            </a:r>
          </a:p>
        </p:txBody>
      </p:sp>
    </p:spTree>
    <p:extLst>
      <p:ext uri="{BB962C8B-B14F-4D97-AF65-F5344CB8AC3E}">
        <p14:creationId xmlns:p14="http://schemas.microsoft.com/office/powerpoint/2010/main" val="251128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22. na obrázku je?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782" y="469949"/>
            <a:ext cx="4662295" cy="6216394"/>
          </a:xfr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EF3AF5C5-B1BA-4ABD-91EC-C30C8105BF78}"/>
              </a:ext>
            </a:extLst>
          </p:cNvPr>
          <p:cNvSpPr/>
          <p:nvPr/>
        </p:nvSpPr>
        <p:spPr>
          <a:xfrm>
            <a:off x="3467100" y="44706"/>
            <a:ext cx="4102100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Články tasemnice rodu </a:t>
            </a:r>
            <a:r>
              <a:rPr lang="cs-CZ" i="1" dirty="0" err="1">
                <a:solidFill>
                  <a:schemeClr val="tx1"/>
                </a:solidFill>
              </a:rPr>
              <a:t>Moniezia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81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23. na obrázku je?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866" y="803275"/>
            <a:ext cx="3936206" cy="5248275"/>
          </a:xfr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42457DF-8FFF-4B68-9119-EF593DA737C8}"/>
              </a:ext>
            </a:extLst>
          </p:cNvPr>
          <p:cNvSpPr/>
          <p:nvPr/>
        </p:nvSpPr>
        <p:spPr>
          <a:xfrm>
            <a:off x="4013200" y="165100"/>
            <a:ext cx="30607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cs-CZ" i="1" dirty="0" err="1">
                <a:solidFill>
                  <a:schemeClr val="tx1"/>
                </a:solidFill>
              </a:rPr>
              <a:t>Fasciola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hepatica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03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24. na obrázku je? 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817" y="1086548"/>
            <a:ext cx="6242304" cy="4681728"/>
          </a:xfr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582E8FFF-3CF8-42D9-92FF-6D7BEF44E969}"/>
              </a:ext>
            </a:extLst>
          </p:cNvPr>
          <p:cNvSpPr/>
          <p:nvPr/>
        </p:nvSpPr>
        <p:spPr>
          <a:xfrm>
            <a:off x="3822700" y="279400"/>
            <a:ext cx="36449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Vajíčko </a:t>
            </a:r>
            <a:r>
              <a:rPr lang="cs-CZ" i="1" dirty="0" err="1">
                <a:solidFill>
                  <a:schemeClr val="tx1"/>
                </a:solidFill>
              </a:rPr>
              <a:t>Fascioloides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magna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93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25. na obrázku je?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848" y="624951"/>
            <a:ext cx="4601316" cy="3449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222" y="3630398"/>
            <a:ext cx="3653655" cy="274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DA43FC6D-9D05-40FB-AC40-75BA69122B1A}"/>
              </a:ext>
            </a:extLst>
          </p:cNvPr>
          <p:cNvSpPr/>
          <p:nvPr/>
        </p:nvSpPr>
        <p:spPr>
          <a:xfrm>
            <a:off x="3962400" y="88900"/>
            <a:ext cx="3200400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cs-CZ" i="1" dirty="0" err="1">
                <a:solidFill>
                  <a:schemeClr val="tx1"/>
                </a:solidFill>
              </a:rPr>
              <a:t>Oxyuris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equi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81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26. na obrázku je?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71" y="2366907"/>
            <a:ext cx="6501267" cy="2863488"/>
          </a:xfr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61C015C4-CDF6-46B0-A35C-0E3CA408B983}"/>
              </a:ext>
            </a:extLst>
          </p:cNvPr>
          <p:cNvSpPr/>
          <p:nvPr/>
        </p:nvSpPr>
        <p:spPr>
          <a:xfrm>
            <a:off x="4387610" y="457200"/>
            <a:ext cx="2864090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 err="1">
                <a:solidFill>
                  <a:schemeClr val="tx1"/>
                </a:solidFill>
              </a:rPr>
              <a:t>Syphacia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muris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06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27. rod?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29" y="1810011"/>
            <a:ext cx="4963886" cy="3766349"/>
          </a:xfr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13880B7-CDF3-4174-9882-B0B5C9CE2C68}"/>
              </a:ext>
            </a:extLst>
          </p:cNvPr>
          <p:cNvSpPr/>
          <p:nvPr/>
        </p:nvSpPr>
        <p:spPr>
          <a:xfrm>
            <a:off x="4387610" y="469900"/>
            <a:ext cx="2597390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cs-CZ" dirty="0">
                <a:solidFill>
                  <a:schemeClr val="tx1"/>
                </a:solidFill>
              </a:rPr>
              <a:t>Rod </a:t>
            </a:r>
            <a:r>
              <a:rPr lang="cs-CZ" i="1" dirty="0" err="1">
                <a:solidFill>
                  <a:schemeClr val="tx1"/>
                </a:solidFill>
              </a:rPr>
              <a:t>Anopheles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10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1. </a:t>
            </a:r>
            <a:r>
              <a:rPr lang="cs-CZ" dirty="0" err="1"/>
              <a:t>McMasterova</a:t>
            </a:r>
            <a:r>
              <a:rPr lang="cs-CZ" dirty="0"/>
              <a:t> koncentrovaná metoda – princip metody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056" y="2722562"/>
            <a:ext cx="4695825" cy="1409700"/>
          </a:xfrm>
        </p:spPr>
      </p:pic>
    </p:spTree>
    <p:extLst>
      <p:ext uri="{BB962C8B-B14F-4D97-AF65-F5344CB8AC3E}">
        <p14:creationId xmlns:p14="http://schemas.microsoft.com/office/powerpoint/2010/main" val="6027393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28. na obrázku je?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79" y="1645919"/>
            <a:ext cx="4873572" cy="3655179"/>
          </a:xfr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38341F1D-B0AE-4EF2-AB33-E249D7C25FA2}"/>
              </a:ext>
            </a:extLst>
          </p:cNvPr>
          <p:cNvSpPr/>
          <p:nvPr/>
        </p:nvSpPr>
        <p:spPr>
          <a:xfrm>
            <a:off x="4521200" y="393700"/>
            <a:ext cx="25146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cs-CZ" dirty="0">
                <a:solidFill>
                  <a:schemeClr val="tx1"/>
                </a:solidFill>
              </a:rPr>
              <a:t>Veš dětská</a:t>
            </a:r>
          </a:p>
        </p:txBody>
      </p:sp>
    </p:spTree>
    <p:extLst>
      <p:ext uri="{BB962C8B-B14F-4D97-AF65-F5344CB8AC3E}">
        <p14:creationId xmlns:p14="http://schemas.microsoft.com/office/powerpoint/2010/main" val="346020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C06CD8-49EF-44A0-AFB4-CD8A072B0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29. pojmenujte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319D712-8FC6-45C8-A963-7A1FFC3E41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91200" y="1198007"/>
            <a:ext cx="5512169" cy="4979744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250A938-B455-4F95-B17E-2484A2878685}"/>
              </a:ext>
            </a:extLst>
          </p:cNvPr>
          <p:cNvSpPr txBox="1"/>
          <p:nvPr/>
        </p:nvSpPr>
        <p:spPr>
          <a:xfrm>
            <a:off x="6096000" y="3923941"/>
            <a:ext cx="1895060" cy="553998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l"/>
            <a:endParaRPr lang="cs-CZ" sz="1200" b="0" i="0" u="none" strike="noStrike" baseline="0" dirty="0">
              <a:solidFill>
                <a:srgbClr val="000000"/>
              </a:solidFill>
              <a:latin typeface="Rockwell" panose="02060603020205020403" pitchFamily="18" charset="0"/>
            </a:endParaRPr>
          </a:p>
          <a:p>
            <a:r>
              <a:rPr lang="cs-CZ" sz="1800" b="0" i="0" u="none" strike="noStrike" baseline="0" dirty="0">
                <a:latin typeface="Rockwell" panose="02060603020205020403" pitchFamily="18" charset="0"/>
              </a:rPr>
              <a:t>A.) </a:t>
            </a:r>
            <a:r>
              <a:rPr lang="cs-CZ" sz="1800" b="0" i="1" u="none" strike="noStrike" baseline="0" dirty="0" err="1">
                <a:latin typeface="Rockwell" panose="02060603020205020403" pitchFamily="18" charset="0"/>
              </a:rPr>
              <a:t>Taenia</a:t>
            </a:r>
            <a:r>
              <a:rPr lang="cs-CZ" sz="1800" b="0" i="0" u="none" strike="noStrike" baseline="0" dirty="0">
                <a:latin typeface="Rockwell" panose="02060603020205020403" pitchFamily="18" charset="0"/>
              </a:rPr>
              <a:t>…?</a:t>
            </a: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8DD8577-3393-42E6-B55A-1A944B4CF643}"/>
              </a:ext>
            </a:extLst>
          </p:cNvPr>
          <p:cNvSpPr txBox="1"/>
          <p:nvPr/>
        </p:nvSpPr>
        <p:spPr>
          <a:xfrm>
            <a:off x="8958470" y="5804450"/>
            <a:ext cx="2344899" cy="553998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l"/>
            <a:endParaRPr lang="cs-CZ" sz="1200" b="0" i="0" u="none" strike="noStrike" baseline="0" dirty="0">
              <a:solidFill>
                <a:srgbClr val="000000"/>
              </a:solidFill>
              <a:latin typeface="Rockwell" panose="02060603020205020403" pitchFamily="18" charset="0"/>
            </a:endParaRPr>
          </a:p>
          <a:p>
            <a:r>
              <a:rPr lang="cs-CZ" sz="1800" b="0" i="0" u="none" strike="noStrike" baseline="0" dirty="0">
                <a:latin typeface="Rockwell" panose="02060603020205020403" pitchFamily="18" charset="0"/>
              </a:rPr>
              <a:t>B.) </a:t>
            </a:r>
            <a:r>
              <a:rPr lang="cs-CZ" sz="1800" b="0" i="1" u="none" strike="noStrike" baseline="0" dirty="0" err="1">
                <a:latin typeface="Rockwell" panose="02060603020205020403" pitchFamily="18" charset="0"/>
              </a:rPr>
              <a:t>Taenia</a:t>
            </a:r>
            <a:r>
              <a:rPr lang="cs-CZ" sz="1800" b="0" i="0" u="none" strike="noStrike" baseline="0" dirty="0">
                <a:latin typeface="Rockwell" panose="02060603020205020403" pitchFamily="18" charset="0"/>
              </a:rPr>
              <a:t>…?</a:t>
            </a:r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FB7128BA-6BDC-4582-9BA3-73CDDD7428AA}"/>
              </a:ext>
            </a:extLst>
          </p:cNvPr>
          <p:cNvSpPr/>
          <p:nvPr/>
        </p:nvSpPr>
        <p:spPr>
          <a:xfrm>
            <a:off x="2997200" y="254000"/>
            <a:ext cx="6159500" cy="55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cs-CZ" dirty="0">
                <a:solidFill>
                  <a:schemeClr val="tx1"/>
                </a:solidFill>
              </a:rPr>
              <a:t>A) </a:t>
            </a:r>
            <a:r>
              <a:rPr lang="cs-CZ" i="1" dirty="0" err="1">
                <a:solidFill>
                  <a:schemeClr val="tx1"/>
                </a:solidFill>
              </a:rPr>
              <a:t>Taenia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solium</a:t>
            </a:r>
            <a:r>
              <a:rPr lang="cs-CZ" dirty="0">
                <a:solidFill>
                  <a:schemeClr val="tx1"/>
                </a:solidFill>
              </a:rPr>
              <a:t>; B) </a:t>
            </a:r>
            <a:r>
              <a:rPr lang="cs-CZ" i="1" dirty="0" err="1">
                <a:solidFill>
                  <a:schemeClr val="tx1"/>
                </a:solidFill>
              </a:rPr>
              <a:t>Taenia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saginata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02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60A0EE-A4D7-4681-B034-17A7A0BAB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30. na obrázku je?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76BC587-EADC-4A87-BD4E-A223A311B7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5009" y="2251411"/>
            <a:ext cx="7212736" cy="2355178"/>
          </a:xfr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3A8CF6E5-EF9A-4914-A62F-B6DD763D9D8C}"/>
              </a:ext>
            </a:extLst>
          </p:cNvPr>
          <p:cNvSpPr/>
          <p:nvPr/>
        </p:nvSpPr>
        <p:spPr>
          <a:xfrm>
            <a:off x="6347791" y="2491409"/>
            <a:ext cx="1338470" cy="93759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D285B7EA-06BD-441D-9594-7FDBD3F66905}"/>
              </a:ext>
            </a:extLst>
          </p:cNvPr>
          <p:cNvSpPr/>
          <p:nvPr/>
        </p:nvSpPr>
        <p:spPr>
          <a:xfrm>
            <a:off x="8494643" y="3207026"/>
            <a:ext cx="1192696" cy="93759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A0969B65-9FF4-49DB-B76B-E2B580F4C19A}"/>
              </a:ext>
            </a:extLst>
          </p:cNvPr>
          <p:cNvSpPr/>
          <p:nvPr/>
        </p:nvSpPr>
        <p:spPr>
          <a:xfrm>
            <a:off x="4387610" y="431800"/>
            <a:ext cx="3498979" cy="7405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cs-CZ" i="1" dirty="0" err="1">
                <a:solidFill>
                  <a:schemeClr val="tx1"/>
                </a:solidFill>
              </a:rPr>
              <a:t>Plasmodium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falciparum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60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D43354-2BA9-46FE-BFFF-FA81974D3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31. na obrázku je?</a:t>
            </a:r>
          </a:p>
        </p:txBody>
      </p:sp>
      <p:pic>
        <p:nvPicPr>
          <p:cNvPr id="5" name="Zástupný obsah 4" descr="Obsah obrázku červ, bezobratlí&#10;&#10;Popis byl vytvořen automaticky">
            <a:extLst>
              <a:ext uri="{FF2B5EF4-FFF2-40B4-BE49-F238E27FC236}">
                <a16:creationId xmlns:a16="http://schemas.microsoft.com/office/drawing/2014/main" id="{CD1C654C-59F0-4888-9635-0963DFF9C4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8100" y="1071761"/>
            <a:ext cx="6281738" cy="4711303"/>
          </a:xfr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0D6F4411-166E-4883-ADB1-88626ED7F7B4}"/>
              </a:ext>
            </a:extLst>
          </p:cNvPr>
          <p:cNvSpPr/>
          <p:nvPr/>
        </p:nvSpPr>
        <p:spPr>
          <a:xfrm>
            <a:off x="3822700" y="241300"/>
            <a:ext cx="3365500" cy="469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cs-CZ" i="1" dirty="0" err="1">
                <a:solidFill>
                  <a:schemeClr val="tx1"/>
                </a:solidFill>
              </a:rPr>
              <a:t>Muellerius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capillaris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84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6DF894-3320-44DE-B1C0-A7AF49A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32. popište obrázek</a:t>
            </a:r>
          </a:p>
        </p:txBody>
      </p:sp>
      <p:pic>
        <p:nvPicPr>
          <p:cNvPr id="5" name="Zástupný obsah 4" descr="Obsah obrázku text, nástroj&#10;&#10;Popis byl vytvořen automaticky">
            <a:extLst>
              <a:ext uri="{FF2B5EF4-FFF2-40B4-BE49-F238E27FC236}">
                <a16:creationId xmlns:a16="http://schemas.microsoft.com/office/drawing/2014/main" id="{01421E0C-96A8-46A0-B377-06C5E5472E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8099" y="1071761"/>
            <a:ext cx="6628423" cy="4971317"/>
          </a:xfr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A7D8BAEF-775F-47E4-BBBE-DC77E8FCBFFE}"/>
              </a:ext>
            </a:extLst>
          </p:cNvPr>
          <p:cNvSpPr/>
          <p:nvPr/>
        </p:nvSpPr>
        <p:spPr>
          <a:xfrm>
            <a:off x="2844800" y="254000"/>
            <a:ext cx="5549900" cy="560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cs-CZ" dirty="0">
                <a:solidFill>
                  <a:schemeClr val="tx1"/>
                </a:solidFill>
              </a:rPr>
              <a:t>Vajíčka v reprodukční soustavě </a:t>
            </a:r>
            <a:r>
              <a:rPr lang="cs-CZ" dirty="0" err="1">
                <a:solidFill>
                  <a:schemeClr val="tx1"/>
                </a:solidFill>
              </a:rPr>
              <a:t>strongylidní</a:t>
            </a:r>
            <a:r>
              <a:rPr lang="cs-CZ" dirty="0">
                <a:solidFill>
                  <a:schemeClr val="tx1"/>
                </a:solidFill>
              </a:rPr>
              <a:t> hlístice</a:t>
            </a:r>
          </a:p>
        </p:txBody>
      </p:sp>
    </p:spTree>
    <p:extLst>
      <p:ext uri="{BB962C8B-B14F-4D97-AF65-F5344CB8AC3E}">
        <p14:creationId xmlns:p14="http://schemas.microsoft.com/office/powerpoint/2010/main" val="189507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FDD298-8B2D-494F-BC60-DF09DE07D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33. pro jaké stádium je typická zvrásněná kutikula larvy hlístice?</a:t>
            </a:r>
          </a:p>
        </p:txBody>
      </p:sp>
      <p:pic>
        <p:nvPicPr>
          <p:cNvPr id="5" name="Zástupný obsah 4" descr="Obsah obrázku červ, bezobratlí, kov&#10;&#10;Popis byl vytvořen automaticky">
            <a:extLst>
              <a:ext uri="{FF2B5EF4-FFF2-40B4-BE49-F238E27FC236}">
                <a16:creationId xmlns:a16="http://schemas.microsoft.com/office/drawing/2014/main" id="{01E75BD8-BB61-4526-BCF3-39FFACB08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9645" y="1071761"/>
            <a:ext cx="6580193" cy="4935144"/>
          </a:xfr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FE9E7401-42DC-4A02-AD3D-C58562BB88C4}"/>
              </a:ext>
            </a:extLst>
          </p:cNvPr>
          <p:cNvSpPr/>
          <p:nvPr/>
        </p:nvSpPr>
        <p:spPr>
          <a:xfrm>
            <a:off x="3657600" y="228600"/>
            <a:ext cx="4038600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cs-CZ" dirty="0">
                <a:solidFill>
                  <a:schemeClr val="tx1"/>
                </a:solidFill>
              </a:rPr>
              <a:t>Infekční larva L3</a:t>
            </a:r>
          </a:p>
        </p:txBody>
      </p:sp>
    </p:spTree>
    <p:extLst>
      <p:ext uri="{BB962C8B-B14F-4D97-AF65-F5344CB8AC3E}">
        <p14:creationId xmlns:p14="http://schemas.microsoft.com/office/powerpoint/2010/main" val="224607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D7D728-DDC0-4546-B1C2-B14EC4F3A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34. oocysta nebo vajíčko?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9B0CC3E-C249-4F57-97D8-6617AEF1A1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8100" y="1071761"/>
            <a:ext cx="6281738" cy="4711303"/>
          </a:xfr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AF947FAB-04BE-4A86-B5FA-BF1497A8F554}"/>
              </a:ext>
            </a:extLst>
          </p:cNvPr>
          <p:cNvSpPr/>
          <p:nvPr/>
        </p:nvSpPr>
        <p:spPr>
          <a:xfrm>
            <a:off x="4203700" y="177800"/>
            <a:ext cx="3606800" cy="596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cs-CZ" dirty="0">
                <a:solidFill>
                  <a:schemeClr val="tx1"/>
                </a:solidFill>
              </a:rPr>
              <a:t>Oocysta </a:t>
            </a:r>
            <a:r>
              <a:rPr lang="cs-CZ" i="1" dirty="0" err="1">
                <a:solidFill>
                  <a:schemeClr val="tx1"/>
                </a:solidFill>
              </a:rPr>
              <a:t>Eimeria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intricata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96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6AEABA-A23B-4EC5-8C58-6DFF6AED6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35. na obrázku je?</a:t>
            </a:r>
          </a:p>
        </p:txBody>
      </p:sp>
      <p:pic>
        <p:nvPicPr>
          <p:cNvPr id="5" name="Zástupný obsah 4" descr="Obsah obrázku text, červ&#10;&#10;Popis byl vytvořen automaticky">
            <a:extLst>
              <a:ext uri="{FF2B5EF4-FFF2-40B4-BE49-F238E27FC236}">
                <a16:creationId xmlns:a16="http://schemas.microsoft.com/office/drawing/2014/main" id="{5437B591-A02B-4CFE-A039-4E5896463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5988" y="1071761"/>
            <a:ext cx="6655219" cy="4991414"/>
          </a:xfr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F20A84D9-8161-4AE7-9CFB-C4B3B8790316}"/>
              </a:ext>
            </a:extLst>
          </p:cNvPr>
          <p:cNvSpPr/>
          <p:nvPr/>
        </p:nvSpPr>
        <p:spPr>
          <a:xfrm>
            <a:off x="3715838" y="330200"/>
            <a:ext cx="3924300" cy="464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cs-CZ" dirty="0">
                <a:solidFill>
                  <a:schemeClr val="tx1"/>
                </a:solidFill>
              </a:rPr>
              <a:t>saprofytická hlístice</a:t>
            </a:r>
          </a:p>
        </p:txBody>
      </p:sp>
    </p:spTree>
    <p:extLst>
      <p:ext uri="{BB962C8B-B14F-4D97-AF65-F5344CB8AC3E}">
        <p14:creationId xmlns:p14="http://schemas.microsoft.com/office/powerpoint/2010/main" val="52036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33CBF7-EC80-41FF-B776-B994D2689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Rod?</a:t>
            </a:r>
          </a:p>
        </p:txBody>
      </p:sp>
      <p:pic>
        <p:nvPicPr>
          <p:cNvPr id="4" name="Picture 14" descr="http://bugguide.net/images/raw/N0YQX0R020H090FQ80VRG03QM09R50JQLQOQ80WRHQARJKBRFKCR7QK060R07QAR80Q0E0OQ50Q0KQ.jpg">
            <a:extLst>
              <a:ext uri="{FF2B5EF4-FFF2-40B4-BE49-F238E27FC236}">
                <a16:creationId xmlns:a16="http://schemas.microsoft.com/office/drawing/2014/main" id="{26EC3731-8827-4DCA-8590-6D7EDE5DFF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631" y="1550087"/>
            <a:ext cx="6281738" cy="37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C8AC2E24-9B60-4426-96FF-3949B03AD28E}"/>
              </a:ext>
            </a:extLst>
          </p:cNvPr>
          <p:cNvSpPr/>
          <p:nvPr/>
        </p:nvSpPr>
        <p:spPr>
          <a:xfrm>
            <a:off x="3898900" y="444500"/>
            <a:ext cx="36703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cs-CZ" dirty="0">
                <a:solidFill>
                  <a:schemeClr val="tx1"/>
                </a:solidFill>
              </a:rPr>
              <a:t>Rod </a:t>
            </a:r>
            <a:r>
              <a:rPr lang="cs-CZ" i="1" dirty="0" err="1">
                <a:solidFill>
                  <a:schemeClr val="tx1"/>
                </a:solidFill>
              </a:rPr>
              <a:t>Tabanus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32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2F4C24-211B-4CFB-A896-4E9BFD426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 obrázku je?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518A976-4121-44E9-95C8-10B4A12D1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B6829EA-1366-43B9-84F0-EACA69959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447" y="1098577"/>
            <a:ext cx="4233862" cy="279009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6" descr="oestrus ovis - larva1.jpg">
            <a:extLst>
              <a:ext uri="{FF2B5EF4-FFF2-40B4-BE49-F238E27FC236}">
                <a16:creationId xmlns:a16="http://schemas.microsoft.com/office/drawing/2014/main" id="{71321508-42CA-4433-8940-61FCDE216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263" y="4184066"/>
            <a:ext cx="5072240" cy="245644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A7E11571-B47A-47EF-8BA4-983B8385DE90}"/>
              </a:ext>
            </a:extLst>
          </p:cNvPr>
          <p:cNvSpPr/>
          <p:nvPr/>
        </p:nvSpPr>
        <p:spPr>
          <a:xfrm>
            <a:off x="3746500" y="214487"/>
            <a:ext cx="3683000" cy="484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cs-CZ" i="1" dirty="0" err="1">
                <a:solidFill>
                  <a:schemeClr val="tx1"/>
                </a:solidFill>
              </a:rPr>
              <a:t>Oestrus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ovis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56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2. </a:t>
            </a:r>
            <a:r>
              <a:rPr lang="cs-CZ" dirty="0" err="1"/>
              <a:t>Baermannův</a:t>
            </a:r>
            <a:r>
              <a:rPr lang="cs-CZ" dirty="0"/>
              <a:t> aparát – k čemu se používá, princip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144" y="1284287"/>
            <a:ext cx="2533650" cy="4286250"/>
          </a:xfrm>
        </p:spPr>
      </p:pic>
    </p:spTree>
    <p:extLst>
      <p:ext uri="{BB962C8B-B14F-4D97-AF65-F5344CB8AC3E}">
        <p14:creationId xmlns:p14="http://schemas.microsoft.com/office/powerpoint/2010/main" val="6611970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448351-8B48-472A-9BB9-6D81CE7D0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 obrázku je?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57B134E-7A87-4797-A3C8-D53DC9541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E483EA25-4109-4616-8215-3044E2AA5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447" y="1023938"/>
            <a:ext cx="3906838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nowhow.nl/english/images/melophagusovinusvrouw.jpg">
            <a:extLst>
              <a:ext uri="{FF2B5EF4-FFF2-40B4-BE49-F238E27FC236}">
                <a16:creationId xmlns:a16="http://schemas.microsoft.com/office/drawing/2014/main" id="{B999FBB1-01D8-48EA-93A6-A27E19D03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121" y="2675201"/>
            <a:ext cx="2975363" cy="3663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62F7F44-4EE6-42D5-A895-0118B711DBC3}"/>
              </a:ext>
            </a:extLst>
          </p:cNvPr>
          <p:cNvSpPr/>
          <p:nvPr/>
        </p:nvSpPr>
        <p:spPr>
          <a:xfrm>
            <a:off x="3848100" y="241300"/>
            <a:ext cx="3733800" cy="56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cs-CZ" i="1" dirty="0" err="1">
                <a:solidFill>
                  <a:schemeClr val="tx1"/>
                </a:solidFill>
              </a:rPr>
              <a:t>Melophagus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ovinus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9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cs-CZ" dirty="0"/>
            </a:br>
            <a:r>
              <a:rPr lang="cs-CZ" dirty="0"/>
              <a:t>3. rod?</a:t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366" y="1686809"/>
            <a:ext cx="3904093" cy="3904093"/>
          </a:xfr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C23010AF-89D7-4646-8801-0815C19BF6FD}"/>
              </a:ext>
            </a:extLst>
          </p:cNvPr>
          <p:cNvSpPr/>
          <p:nvPr/>
        </p:nvSpPr>
        <p:spPr>
          <a:xfrm>
            <a:off x="4127500" y="352698"/>
            <a:ext cx="37846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cs-CZ" dirty="0">
                <a:solidFill>
                  <a:schemeClr val="tx1"/>
                </a:solidFill>
              </a:rPr>
              <a:t>Vajíčko tasemnice rodu </a:t>
            </a:r>
            <a:r>
              <a:rPr lang="cs-CZ" i="1" dirty="0" err="1">
                <a:solidFill>
                  <a:schemeClr val="tx1"/>
                </a:solidFill>
              </a:rPr>
              <a:t>Taenia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97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4. rod?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100" y="1071761"/>
            <a:ext cx="6281738" cy="4711303"/>
          </a:xfr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91657C29-B594-4C0A-B764-98373AFAFD37}"/>
              </a:ext>
            </a:extLst>
          </p:cNvPr>
          <p:cNvSpPr/>
          <p:nvPr/>
        </p:nvSpPr>
        <p:spPr>
          <a:xfrm>
            <a:off x="3733800" y="215900"/>
            <a:ext cx="4064000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Vajíčko tasemnice rodu </a:t>
            </a:r>
            <a:r>
              <a:rPr lang="cs-CZ" i="1" dirty="0" err="1">
                <a:solidFill>
                  <a:schemeClr val="tx1"/>
                </a:solidFill>
              </a:rPr>
              <a:t>Moniezia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83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5. na obrázku je?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100" y="1071761"/>
            <a:ext cx="6281738" cy="4711303"/>
          </a:xfr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B6D498D6-4D22-4B1D-A526-6A148E143AFA}"/>
              </a:ext>
            </a:extLst>
          </p:cNvPr>
          <p:cNvSpPr/>
          <p:nvPr/>
        </p:nvSpPr>
        <p:spPr>
          <a:xfrm>
            <a:off x="3505200" y="254000"/>
            <a:ext cx="4546600" cy="63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cs-CZ" dirty="0">
                <a:solidFill>
                  <a:schemeClr val="tx1"/>
                </a:solidFill>
              </a:rPr>
              <a:t>Vajíčko </a:t>
            </a:r>
            <a:r>
              <a:rPr lang="cs-CZ" dirty="0" err="1">
                <a:solidFill>
                  <a:schemeClr val="tx1"/>
                </a:solidFill>
              </a:rPr>
              <a:t>strongylidní</a:t>
            </a:r>
            <a:r>
              <a:rPr lang="cs-CZ" dirty="0">
                <a:solidFill>
                  <a:schemeClr val="tx1"/>
                </a:solidFill>
              </a:rPr>
              <a:t> hlístice</a:t>
            </a:r>
          </a:p>
        </p:txBody>
      </p:sp>
    </p:spTree>
    <p:extLst>
      <p:ext uri="{BB962C8B-B14F-4D97-AF65-F5344CB8AC3E}">
        <p14:creationId xmlns:p14="http://schemas.microsoft.com/office/powerpoint/2010/main" val="146902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6. rod?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31" y="1863224"/>
            <a:ext cx="4573123" cy="3429843"/>
          </a:xfr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AE15430B-2E65-4512-BF98-45E6B1BE68E8}"/>
              </a:ext>
            </a:extLst>
          </p:cNvPr>
          <p:cNvSpPr/>
          <p:nvPr/>
        </p:nvSpPr>
        <p:spPr>
          <a:xfrm>
            <a:off x="4025900" y="381000"/>
            <a:ext cx="40513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Vajíčko rodu </a:t>
            </a:r>
            <a:r>
              <a:rPr lang="cs-CZ" i="1" dirty="0" err="1">
                <a:solidFill>
                  <a:schemeClr val="tx1"/>
                </a:solidFill>
              </a:rPr>
              <a:t>Trichuris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8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7. na obrázku je?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100" y="1071761"/>
            <a:ext cx="6281738" cy="4711303"/>
          </a:xfr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E0843886-FA36-4EEE-B2A9-5A70EE656215}"/>
              </a:ext>
            </a:extLst>
          </p:cNvPr>
          <p:cNvSpPr/>
          <p:nvPr/>
        </p:nvSpPr>
        <p:spPr>
          <a:xfrm>
            <a:off x="4387610" y="152400"/>
            <a:ext cx="3498979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cs-CZ" dirty="0">
                <a:solidFill>
                  <a:schemeClr val="tx1"/>
                </a:solidFill>
              </a:rPr>
              <a:t>Oocysty kokcidie rodu </a:t>
            </a:r>
            <a:r>
              <a:rPr lang="cs-CZ" i="1" dirty="0" err="1">
                <a:solidFill>
                  <a:schemeClr val="tx1"/>
                </a:solidFill>
              </a:rPr>
              <a:t>Eimeria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34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189</TotalTime>
  <Words>385</Words>
  <Application>Microsoft Office PowerPoint</Application>
  <PresentationFormat>Širokoúhlá obrazovka</PresentationFormat>
  <Paragraphs>83</Paragraphs>
  <Slides>40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4" baseType="lpstr">
      <vt:lpstr>Calibri Light</vt:lpstr>
      <vt:lpstr>Rockwell</vt:lpstr>
      <vt:lpstr>Wingdings</vt:lpstr>
      <vt:lpstr>Atlas</vt:lpstr>
      <vt:lpstr>OPAKOVÁNÍ</vt:lpstr>
      <vt:lpstr>Prezentace aplikace PowerPoint</vt:lpstr>
      <vt:lpstr>1. McMasterova koncentrovaná metoda – princip metody</vt:lpstr>
      <vt:lpstr>2. Baermannův aparát – k čemu se používá, princip</vt:lpstr>
      <vt:lpstr> 3. rod? </vt:lpstr>
      <vt:lpstr>4. rod? </vt:lpstr>
      <vt:lpstr>5. na obrázku je?</vt:lpstr>
      <vt:lpstr>6. rod?</vt:lpstr>
      <vt:lpstr>7. na obrázku je?</vt:lpstr>
      <vt:lpstr>8. na obrázku je?</vt:lpstr>
      <vt:lpstr>9. na obrázku je?</vt:lpstr>
      <vt:lpstr>10. na obrázku je?</vt:lpstr>
      <vt:lpstr>11. rod?</vt:lpstr>
      <vt:lpstr>12. rod?</vt:lpstr>
      <vt:lpstr>13. na obrázku je?</vt:lpstr>
      <vt:lpstr>14. na obrázku je?</vt:lpstr>
      <vt:lpstr>15. na obrázku je?</vt:lpstr>
      <vt:lpstr>16. rod?</vt:lpstr>
      <vt:lpstr>17. rod?</vt:lpstr>
      <vt:lpstr>18. na obrázku je?</vt:lpstr>
      <vt:lpstr>19. na obrázku je?</vt:lpstr>
      <vt:lpstr>20. na obrázku je?</vt:lpstr>
      <vt:lpstr>21. na obrázku je?</vt:lpstr>
      <vt:lpstr>22. na obrázku je?</vt:lpstr>
      <vt:lpstr>23. na obrázku je?</vt:lpstr>
      <vt:lpstr>24. na obrázku je? </vt:lpstr>
      <vt:lpstr>25. na obrázku je?</vt:lpstr>
      <vt:lpstr>26. na obrázku je?</vt:lpstr>
      <vt:lpstr>27. rod? </vt:lpstr>
      <vt:lpstr>28. na obrázku je?</vt:lpstr>
      <vt:lpstr>29. pojmenujte</vt:lpstr>
      <vt:lpstr>30. na obrázku je?</vt:lpstr>
      <vt:lpstr>31. na obrázku je?</vt:lpstr>
      <vt:lpstr>32. popište obrázek</vt:lpstr>
      <vt:lpstr>33. pro jaké stádium je typická zvrásněná kutikula larvy hlístice?</vt:lpstr>
      <vt:lpstr>34. oocysta nebo vajíčko?</vt:lpstr>
      <vt:lpstr>35. na obrázku je?</vt:lpstr>
      <vt:lpstr>Rod?</vt:lpstr>
      <vt:lpstr>Na obrázku je?</vt:lpstr>
      <vt:lpstr>Na obrázku je?</vt:lpstr>
    </vt:vector>
  </TitlesOfParts>
  <Company>CZU - FAPPZ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OPAKOVÁNÍ</dc:title>
  <dc:creator>Kyriánová Iveta Angela</dc:creator>
  <cp:lastModifiedBy>Kyriánová Iveta Angela</cp:lastModifiedBy>
  <cp:revision>20</cp:revision>
  <dcterms:created xsi:type="dcterms:W3CDTF">2018-04-23T10:13:27Z</dcterms:created>
  <dcterms:modified xsi:type="dcterms:W3CDTF">2022-04-11T10:55:28Z</dcterms:modified>
</cp:coreProperties>
</file>