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22" r:id="rId3"/>
    <p:sldId id="323" r:id="rId4"/>
    <p:sldId id="257" r:id="rId5"/>
    <p:sldId id="258" r:id="rId6"/>
    <p:sldId id="311" r:id="rId7"/>
    <p:sldId id="312" r:id="rId8"/>
    <p:sldId id="313" r:id="rId9"/>
    <p:sldId id="314" r:id="rId10"/>
    <p:sldId id="315" r:id="rId11"/>
    <p:sldId id="31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310" r:id="rId24"/>
    <p:sldId id="270" r:id="rId25"/>
    <p:sldId id="324" r:id="rId26"/>
    <p:sldId id="325" r:id="rId27"/>
    <p:sldId id="271" r:id="rId28"/>
    <p:sldId id="326" r:id="rId29"/>
    <p:sldId id="272" r:id="rId30"/>
    <p:sldId id="273" r:id="rId31"/>
    <p:sldId id="317" r:id="rId32"/>
    <p:sldId id="318" r:id="rId33"/>
    <p:sldId id="280" r:id="rId34"/>
    <p:sldId id="281" r:id="rId35"/>
    <p:sldId id="319" r:id="rId36"/>
    <p:sldId id="320" r:id="rId37"/>
    <p:sldId id="282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4" r:id="rId57"/>
    <p:sldId id="305" r:id="rId58"/>
    <p:sldId id="306" r:id="rId59"/>
    <p:sldId id="307" r:id="rId60"/>
    <p:sldId id="308" r:id="rId61"/>
    <p:sldId id="309" r:id="rId62"/>
  </p:sldIdLst>
  <p:sldSz cx="9144000" cy="6858000" type="screen4x3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A34AD8-9CCE-4040-9C3B-F3DBEFE0DD7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927B70-B170-4F65-9A5B-6569B726A3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78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07442E-3693-4C59-9B12-07227E0AC67E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210673-EE99-4537-AC67-3DF54276B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11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10673-EE99-4537-AC67-3DF54276B3F0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6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44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82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88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7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8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60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83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50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17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55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7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F767-43C6-4A8C-B63E-12F6254AA392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4934-AD42-41E1-B4F6-D164573CB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17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ing4.eu/sustainability-forum-2020/" TargetMode="External"/><Relationship Id="rId2" Type="http://schemas.openxmlformats.org/officeDocument/2006/relationships/hyperlink" Target="https://www.barthhaas.com/fileadmin/user_upload/news/2019-07-23/barthreport20182019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ewersofeurope.org/uploads/mycms-files/documents/publications/2019/european-beer-trends-2019-web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stazo/STAZO.STAZO?jazyk=EN&amp;prvni=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371600" y="2057400"/>
            <a:ext cx="7772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dirty="0" err="1" smtClean="0">
                <a:solidFill>
                  <a:srgbClr val="800000"/>
                </a:solidFill>
                <a:latin typeface="Arial Unicode MS" pitchFamily="34" charset="-128"/>
              </a:rPr>
              <a:t>Economics</a:t>
            </a:r>
            <a:r>
              <a:rPr lang="cs-CZ" altLang="cs-CZ" sz="4400" dirty="0" smtClean="0">
                <a:solidFill>
                  <a:srgbClr val="800000"/>
                </a:solidFill>
                <a:latin typeface="Arial Unicode MS" pitchFamily="34" charset="-128"/>
              </a:rPr>
              <a:t> </a:t>
            </a:r>
            <a:r>
              <a:rPr lang="cs-CZ" altLang="cs-CZ" sz="4400" dirty="0" err="1" smtClean="0">
                <a:solidFill>
                  <a:srgbClr val="800000"/>
                </a:solidFill>
                <a:latin typeface="Arial Unicode MS" pitchFamily="34" charset="-128"/>
              </a:rPr>
              <a:t>of</a:t>
            </a:r>
            <a:r>
              <a:rPr lang="cs-CZ" altLang="cs-CZ" sz="4400" dirty="0" smtClean="0">
                <a:solidFill>
                  <a:srgbClr val="800000"/>
                </a:solidFill>
                <a:latin typeface="Arial Unicode MS" pitchFamily="34" charset="-128"/>
              </a:rPr>
              <a:t> </a:t>
            </a:r>
            <a:r>
              <a:rPr lang="cs-CZ" altLang="cs-CZ" sz="4400" dirty="0" err="1" smtClean="0">
                <a:solidFill>
                  <a:srgbClr val="800000"/>
                </a:solidFill>
                <a:latin typeface="Arial Unicode MS" pitchFamily="34" charset="-128"/>
              </a:rPr>
              <a:t>Brewing</a:t>
            </a:r>
            <a:r>
              <a:rPr lang="cs-CZ" altLang="cs-CZ" sz="4400" dirty="0" smtClean="0">
                <a:solidFill>
                  <a:srgbClr val="800000"/>
                </a:solidFill>
                <a:latin typeface="Arial Unicode MS" pitchFamily="34" charset="-128"/>
              </a:rPr>
              <a:t> </a:t>
            </a:r>
            <a:r>
              <a:rPr lang="cs-CZ" altLang="cs-CZ" sz="4400" dirty="0" err="1" smtClean="0">
                <a:solidFill>
                  <a:srgbClr val="800000"/>
                </a:solidFill>
                <a:latin typeface="Arial Unicode MS" pitchFamily="34" charset="-128"/>
              </a:rPr>
              <a:t>Industry</a:t>
            </a:r>
            <a:r>
              <a:rPr lang="cs-CZ" altLang="cs-CZ" sz="4400" dirty="0" smtClean="0">
                <a:solidFill>
                  <a:srgbClr val="800000"/>
                </a:solidFill>
                <a:latin typeface="Arial Unicode MS" pitchFamily="34" charset="-128"/>
              </a:rPr>
              <a:t> </a:t>
            </a:r>
            <a:r>
              <a:rPr lang="cs-CZ" altLang="cs-CZ" sz="4400" dirty="0">
                <a:solidFill>
                  <a:srgbClr val="800000"/>
                </a:solidFill>
                <a:latin typeface="Arial Unicode MS" pitchFamily="34" charset="-128"/>
              </a:rPr>
              <a:t>(</a:t>
            </a:r>
            <a:r>
              <a:rPr lang="cs-CZ" altLang="cs-CZ" sz="4400" dirty="0" err="1">
                <a:solidFill>
                  <a:srgbClr val="800000"/>
                </a:solidFill>
                <a:latin typeface="Arial Unicode MS" pitchFamily="34" charset="-128"/>
              </a:rPr>
              <a:t>iii</a:t>
            </a:r>
            <a:r>
              <a:rPr lang="cs-CZ" altLang="cs-CZ" sz="4400" dirty="0">
                <a:solidFill>
                  <a:srgbClr val="800000"/>
                </a:solidFill>
                <a:latin typeface="Arial Unicode MS" pitchFamily="34" charset="-128"/>
              </a:rPr>
              <a:t>) - </a:t>
            </a:r>
            <a:r>
              <a:rPr lang="cs-CZ" altLang="cs-CZ" sz="4400" dirty="0" smtClean="0">
                <a:solidFill>
                  <a:srgbClr val="800000"/>
                </a:solidFill>
                <a:latin typeface="Arial Unicode MS" pitchFamily="34" charset="-128"/>
              </a:rPr>
              <a:t>market</a:t>
            </a:r>
            <a:endParaRPr lang="cs-CZ" altLang="cs-CZ" sz="4400" dirty="0">
              <a:solidFill>
                <a:srgbClr val="800000"/>
              </a:solidFill>
              <a:latin typeface="Arial Unicode MS" pitchFamily="34" charset="-128"/>
            </a:endParaRP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667000" y="3886200"/>
            <a:ext cx="548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 smtClean="0">
                <a:solidFill>
                  <a:srgbClr val="800000"/>
                </a:solidFill>
              </a:rPr>
              <a:t>Tomáš Maier</a:t>
            </a:r>
            <a:endParaRPr lang="cs-CZ" altLang="cs-CZ" sz="3600" dirty="0">
              <a:solidFill>
                <a:srgbClr val="8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 smtClean="0">
                <a:solidFill>
                  <a:srgbClr val="800000"/>
                </a:solidFill>
              </a:rPr>
              <a:t>WS 2020/2021</a:t>
            </a:r>
            <a:endParaRPr lang="cs-CZ" altLang="cs-CZ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990000"/>
                </a:solidFill>
              </a:rPr>
              <a:t>Relative</a:t>
            </a:r>
            <a:r>
              <a:rPr lang="cs-CZ" altLang="cs-CZ" dirty="0" smtClean="0">
                <a:solidFill>
                  <a:srgbClr val="990000"/>
                </a:solidFill>
              </a:rPr>
              <a:t> export I. (%)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6246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rgbClr val="800000"/>
                </a:solidFill>
              </a:rPr>
              <a:t>Sources</a:t>
            </a:r>
            <a:r>
              <a:rPr lang="cs-CZ" altLang="cs-CZ" sz="1800" i="1" dirty="0">
                <a:solidFill>
                  <a:srgbClr val="800000"/>
                </a:solidFill>
              </a:rPr>
              <a:t>: ČSPAS, Pivovary Lobkowicz and </a:t>
            </a:r>
            <a:r>
              <a:rPr lang="cs-CZ" altLang="cs-CZ" sz="1800" i="1" dirty="0" err="1">
                <a:solidFill>
                  <a:srgbClr val="800000"/>
                </a:solidFill>
              </a:rPr>
              <a:t>own</a:t>
            </a:r>
            <a:r>
              <a:rPr lang="cs-CZ" altLang="cs-CZ" sz="1800" i="1" dirty="0">
                <a:solidFill>
                  <a:srgbClr val="800000"/>
                </a:solidFill>
              </a:rPr>
              <a:t> </a:t>
            </a:r>
            <a:r>
              <a:rPr lang="cs-CZ" altLang="cs-CZ" sz="1800" i="1" dirty="0" err="1">
                <a:solidFill>
                  <a:srgbClr val="800000"/>
                </a:solidFill>
              </a:rPr>
              <a:t>estimations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graphicFrame>
        <p:nvGraphicFramePr>
          <p:cNvPr id="22590" name="Group 62"/>
          <p:cNvGraphicFramePr>
            <a:graphicFrameLocks noGrp="1"/>
          </p:cNvGraphicFramePr>
          <p:nvPr/>
        </p:nvGraphicFramePr>
        <p:xfrm>
          <a:off x="2438400" y="1219200"/>
          <a:ext cx="5181600" cy="5029200"/>
        </p:xfrm>
        <a:graphic>
          <a:graphicData uri="http://schemas.openxmlformats.org/drawingml/2006/table">
            <a:tbl>
              <a:tblPr/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Samson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65,4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Rakovn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65,0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Nov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 Paka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58,3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Budvar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55,8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Březnice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50,0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Parudbice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27,9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Prim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tor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24,9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Heineken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24,2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Vy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š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kov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23,7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Bene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š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ov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21,7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PMS Přerov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21,5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Staropramen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21,3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9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990000"/>
                </a:solidFill>
              </a:rPr>
              <a:t>Relative</a:t>
            </a:r>
            <a:r>
              <a:rPr lang="cs-CZ" altLang="cs-CZ" dirty="0">
                <a:solidFill>
                  <a:srgbClr val="990000"/>
                </a:solidFill>
              </a:rPr>
              <a:t> export </a:t>
            </a:r>
            <a:r>
              <a:rPr lang="cs-CZ" altLang="cs-CZ" dirty="0" smtClean="0">
                <a:solidFill>
                  <a:srgbClr val="990000"/>
                </a:solidFill>
              </a:rPr>
              <a:t>II. (%)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6246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rgbClr val="800000"/>
                </a:solidFill>
              </a:rPr>
              <a:t>Sources</a:t>
            </a:r>
            <a:r>
              <a:rPr lang="cs-CZ" altLang="cs-CZ" sz="1800" i="1" dirty="0">
                <a:solidFill>
                  <a:srgbClr val="800000"/>
                </a:solidFill>
              </a:rPr>
              <a:t>: ČSPAS, Pivovary Lobkowicz and </a:t>
            </a:r>
            <a:r>
              <a:rPr lang="cs-CZ" altLang="cs-CZ" sz="1800" i="1" dirty="0" err="1">
                <a:solidFill>
                  <a:srgbClr val="800000"/>
                </a:solidFill>
              </a:rPr>
              <a:t>own</a:t>
            </a:r>
            <a:r>
              <a:rPr lang="cs-CZ" altLang="cs-CZ" sz="1800" i="1" dirty="0">
                <a:solidFill>
                  <a:srgbClr val="800000"/>
                </a:solidFill>
              </a:rPr>
              <a:t> </a:t>
            </a:r>
            <a:r>
              <a:rPr lang="cs-CZ" altLang="cs-CZ" sz="1800" i="1" dirty="0" err="1">
                <a:solidFill>
                  <a:srgbClr val="800000"/>
                </a:solidFill>
              </a:rPr>
              <a:t>estimations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graphicFrame>
        <p:nvGraphicFramePr>
          <p:cNvPr id="23636" name="Group 84"/>
          <p:cNvGraphicFramePr>
            <a:graphicFrameLocks noGrp="1"/>
          </p:cNvGraphicFramePr>
          <p:nvPr/>
        </p:nvGraphicFramePr>
        <p:xfrm>
          <a:off x="2362200" y="1295400"/>
          <a:ext cx="4724400" cy="50292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Bernard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20,2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Žatec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19,1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Havl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čkův Brod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17,1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Regent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16,7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Nymburk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14,9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Rohozec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14,3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Prazdroj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13,7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Broumov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11,7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Podkov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/>
                        </a:rPr>
                        <a:t>á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ň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11,3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Chotěboř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10,0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Lobkowicz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8,4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1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800000"/>
                </a:solidFill>
              </a:rPr>
              <a:t>Breweries</a:t>
            </a:r>
            <a:r>
              <a:rPr lang="cs-CZ" altLang="cs-CZ" dirty="0" smtClean="0">
                <a:solidFill>
                  <a:srgbClr val="800000"/>
                </a:solidFill>
              </a:rPr>
              <a:t> – </a:t>
            </a:r>
            <a:r>
              <a:rPr lang="cs-CZ" altLang="cs-CZ" dirty="0" err="1" smtClean="0">
                <a:solidFill>
                  <a:srgbClr val="800000"/>
                </a:solidFill>
              </a:rPr>
              <a:t>Production</a:t>
            </a:r>
            <a:r>
              <a:rPr lang="cs-CZ" altLang="cs-CZ" dirty="0" smtClean="0">
                <a:solidFill>
                  <a:srgbClr val="800000"/>
                </a:solidFill>
              </a:rPr>
              <a:t> </a:t>
            </a:r>
            <a:r>
              <a:rPr lang="cs-CZ" altLang="cs-CZ" dirty="0" err="1" smtClean="0">
                <a:solidFill>
                  <a:srgbClr val="800000"/>
                </a:solidFill>
              </a:rPr>
              <a:t>units</a:t>
            </a:r>
            <a:r>
              <a:rPr lang="cs-CZ" altLang="cs-CZ" dirty="0" smtClean="0">
                <a:solidFill>
                  <a:srgbClr val="800000"/>
                </a:solidFill>
              </a:rPr>
              <a:t> I.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Benešov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Starobrno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Broumov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Černá Hora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Budvar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Samson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Hanušovice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Havlíčkův Brod</a:t>
            </a:r>
          </a:p>
        </p:txBody>
      </p:sp>
    </p:spTree>
    <p:extLst>
      <p:ext uri="{BB962C8B-B14F-4D97-AF65-F5344CB8AC3E}">
        <p14:creationId xmlns:p14="http://schemas.microsoft.com/office/powerpoint/2010/main" val="40980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800000"/>
                </a:solidFill>
              </a:rPr>
              <a:t>Breweries</a:t>
            </a:r>
            <a:r>
              <a:rPr lang="cs-CZ" altLang="cs-CZ" dirty="0">
                <a:solidFill>
                  <a:srgbClr val="800000"/>
                </a:solidFill>
              </a:rPr>
              <a:t> – </a:t>
            </a:r>
            <a:r>
              <a:rPr lang="cs-CZ" altLang="cs-CZ" dirty="0" err="1">
                <a:solidFill>
                  <a:srgbClr val="800000"/>
                </a:solidFill>
              </a:rPr>
              <a:t>Production</a:t>
            </a:r>
            <a:r>
              <a:rPr lang="cs-CZ" altLang="cs-CZ" dirty="0">
                <a:solidFill>
                  <a:srgbClr val="800000"/>
                </a:solidFill>
              </a:rPr>
              <a:t> </a:t>
            </a:r>
            <a:r>
              <a:rPr lang="cs-CZ" altLang="cs-CZ" dirty="0" err="1">
                <a:solidFill>
                  <a:srgbClr val="800000"/>
                </a:solidFill>
              </a:rPr>
              <a:t>units</a:t>
            </a:r>
            <a:r>
              <a:rPr lang="cs-CZ" altLang="cs-CZ" dirty="0">
                <a:solidFill>
                  <a:srgbClr val="800000"/>
                </a:solidFill>
              </a:rPr>
              <a:t> II</a:t>
            </a:r>
            <a:r>
              <a:rPr lang="cs-CZ" altLang="cs-CZ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Hlinsko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Bernard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Chodová Planá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Chotěboř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Jihlava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Kácov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Klášter Hradiště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Krušovice</a:t>
            </a:r>
          </a:p>
        </p:txBody>
      </p:sp>
    </p:spTree>
    <p:extLst>
      <p:ext uri="{BB962C8B-B14F-4D97-AF65-F5344CB8AC3E}">
        <p14:creationId xmlns:p14="http://schemas.microsoft.com/office/powerpoint/2010/main" val="3518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800000"/>
                </a:solidFill>
              </a:rPr>
              <a:t>Breweries</a:t>
            </a:r>
            <a:r>
              <a:rPr lang="cs-CZ" altLang="cs-CZ" dirty="0">
                <a:solidFill>
                  <a:srgbClr val="800000"/>
                </a:solidFill>
              </a:rPr>
              <a:t> – </a:t>
            </a:r>
            <a:r>
              <a:rPr lang="cs-CZ" altLang="cs-CZ" dirty="0" err="1">
                <a:solidFill>
                  <a:srgbClr val="800000"/>
                </a:solidFill>
              </a:rPr>
              <a:t>Production</a:t>
            </a:r>
            <a:r>
              <a:rPr lang="cs-CZ" altLang="cs-CZ" dirty="0">
                <a:solidFill>
                  <a:srgbClr val="800000"/>
                </a:solidFill>
              </a:rPr>
              <a:t> </a:t>
            </a:r>
            <a:r>
              <a:rPr lang="cs-CZ" altLang="cs-CZ" dirty="0" err="1">
                <a:solidFill>
                  <a:srgbClr val="800000"/>
                </a:solidFill>
              </a:rPr>
              <a:t>units</a:t>
            </a:r>
            <a:r>
              <a:rPr lang="cs-CZ" altLang="cs-CZ" dirty="0">
                <a:solidFill>
                  <a:srgbClr val="800000"/>
                </a:solidFill>
              </a:rPr>
              <a:t> III</a:t>
            </a:r>
            <a:r>
              <a:rPr lang="cs-CZ" altLang="cs-CZ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Litovel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Malý Rohozec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Náchod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Nová Paka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Nošovice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Nymburk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Ostrava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Pardubice</a:t>
            </a:r>
          </a:p>
        </p:txBody>
      </p:sp>
    </p:spTree>
    <p:extLst>
      <p:ext uri="{BB962C8B-B14F-4D97-AF65-F5344CB8AC3E}">
        <p14:creationId xmlns:p14="http://schemas.microsoft.com/office/powerpoint/2010/main" val="1675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800000"/>
                </a:solidFill>
              </a:rPr>
              <a:t>Breweries</a:t>
            </a:r>
            <a:r>
              <a:rPr lang="cs-CZ" altLang="cs-CZ" dirty="0">
                <a:solidFill>
                  <a:srgbClr val="800000"/>
                </a:solidFill>
              </a:rPr>
              <a:t> – </a:t>
            </a:r>
            <a:r>
              <a:rPr lang="cs-CZ" altLang="cs-CZ" dirty="0" err="1">
                <a:solidFill>
                  <a:srgbClr val="800000"/>
                </a:solidFill>
              </a:rPr>
              <a:t>Production</a:t>
            </a:r>
            <a:r>
              <a:rPr lang="cs-CZ" altLang="cs-CZ" dirty="0">
                <a:solidFill>
                  <a:srgbClr val="800000"/>
                </a:solidFill>
              </a:rPr>
              <a:t> </a:t>
            </a:r>
            <a:r>
              <a:rPr lang="cs-CZ" altLang="cs-CZ" dirty="0" err="1">
                <a:solidFill>
                  <a:srgbClr val="800000"/>
                </a:solidFill>
              </a:rPr>
              <a:t>units</a:t>
            </a:r>
            <a:r>
              <a:rPr lang="cs-CZ" altLang="cs-CZ" dirty="0">
                <a:solidFill>
                  <a:srgbClr val="800000"/>
                </a:solidFill>
              </a:rPr>
              <a:t> IV</a:t>
            </a:r>
            <a:r>
              <a:rPr lang="cs-CZ" altLang="cs-CZ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Pelhřimov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Plzeň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Podkováň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Polička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Staropramen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Protivín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Přerov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Rakovník</a:t>
            </a:r>
          </a:p>
        </p:txBody>
      </p:sp>
    </p:spTree>
    <p:extLst>
      <p:ext uri="{BB962C8B-B14F-4D97-AF65-F5344CB8AC3E}">
        <p14:creationId xmlns:p14="http://schemas.microsoft.com/office/powerpoint/2010/main" val="9744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800000"/>
                </a:solidFill>
              </a:rPr>
              <a:t>Breweries</a:t>
            </a:r>
            <a:r>
              <a:rPr lang="cs-CZ" altLang="cs-CZ" dirty="0">
                <a:solidFill>
                  <a:srgbClr val="800000"/>
                </a:solidFill>
              </a:rPr>
              <a:t> – </a:t>
            </a:r>
            <a:r>
              <a:rPr lang="cs-CZ" altLang="cs-CZ" dirty="0" err="1">
                <a:solidFill>
                  <a:srgbClr val="800000"/>
                </a:solidFill>
              </a:rPr>
              <a:t>Production</a:t>
            </a:r>
            <a:r>
              <a:rPr lang="cs-CZ" altLang="cs-CZ" dirty="0">
                <a:solidFill>
                  <a:srgbClr val="800000"/>
                </a:solidFill>
              </a:rPr>
              <a:t> </a:t>
            </a:r>
            <a:r>
              <a:rPr lang="cs-CZ" altLang="cs-CZ" dirty="0" err="1">
                <a:solidFill>
                  <a:srgbClr val="800000"/>
                </a:solidFill>
              </a:rPr>
              <a:t>units</a:t>
            </a:r>
            <a:r>
              <a:rPr lang="cs-CZ" altLang="cs-CZ" dirty="0">
                <a:solidFill>
                  <a:srgbClr val="800000"/>
                </a:solidFill>
              </a:rPr>
              <a:t> V</a:t>
            </a:r>
            <a:r>
              <a:rPr lang="cs-CZ" altLang="cs-CZ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Strakonice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Svijany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Regent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Uherský Brod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Velké Březno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Velké Popovice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Konrád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Vysoký Chlumec</a:t>
            </a:r>
          </a:p>
        </p:txBody>
      </p:sp>
    </p:spTree>
    <p:extLst>
      <p:ext uri="{BB962C8B-B14F-4D97-AF65-F5344CB8AC3E}">
        <p14:creationId xmlns:p14="http://schemas.microsoft.com/office/powerpoint/2010/main" val="37596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800000"/>
                </a:solidFill>
              </a:rPr>
              <a:t>Breweries</a:t>
            </a:r>
            <a:r>
              <a:rPr lang="cs-CZ" altLang="cs-CZ" dirty="0">
                <a:solidFill>
                  <a:srgbClr val="800000"/>
                </a:solidFill>
              </a:rPr>
              <a:t> – </a:t>
            </a:r>
            <a:r>
              <a:rPr lang="cs-CZ" altLang="cs-CZ" dirty="0" err="1">
                <a:solidFill>
                  <a:srgbClr val="800000"/>
                </a:solidFill>
              </a:rPr>
              <a:t>Production</a:t>
            </a:r>
            <a:r>
              <a:rPr lang="cs-CZ" altLang="cs-CZ" dirty="0">
                <a:solidFill>
                  <a:srgbClr val="800000"/>
                </a:solidFill>
              </a:rPr>
              <a:t> </a:t>
            </a:r>
            <a:r>
              <a:rPr lang="cs-CZ" altLang="cs-CZ" dirty="0" err="1">
                <a:solidFill>
                  <a:srgbClr val="800000"/>
                </a:solidFill>
              </a:rPr>
              <a:t>units</a:t>
            </a:r>
            <a:r>
              <a:rPr lang="cs-CZ" altLang="cs-CZ" dirty="0">
                <a:solidFill>
                  <a:srgbClr val="800000"/>
                </a:solidFill>
              </a:rPr>
              <a:t> VI</a:t>
            </a:r>
            <a:r>
              <a:rPr lang="cs-CZ" altLang="cs-CZ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Vyškov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Žatec</a:t>
            </a:r>
          </a:p>
          <a:p>
            <a:pPr eaLnBrk="1" hangingPunct="1"/>
            <a:endParaRPr lang="cs-CZ" altLang="cs-CZ" smtClean="0">
              <a:solidFill>
                <a:srgbClr val="800000"/>
              </a:solidFill>
            </a:endParaRP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Únětice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Březnice</a:t>
            </a:r>
          </a:p>
          <a:p>
            <a:pPr eaLnBrk="1" hangingPunct="1"/>
            <a:r>
              <a:rPr lang="cs-CZ" altLang="cs-CZ" smtClean="0">
                <a:solidFill>
                  <a:srgbClr val="800000"/>
                </a:solidFill>
              </a:rPr>
              <a:t>Kout na Šumavě</a:t>
            </a:r>
          </a:p>
        </p:txBody>
      </p:sp>
    </p:spTree>
    <p:extLst>
      <p:ext uri="{BB962C8B-B14F-4D97-AF65-F5344CB8AC3E}">
        <p14:creationId xmlns:p14="http://schemas.microsoft.com/office/powerpoint/2010/main" val="39589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err="1" smtClean="0">
                <a:solidFill>
                  <a:srgbClr val="800000"/>
                </a:solidFill>
              </a:rPr>
              <a:t>Closed</a:t>
            </a:r>
            <a:r>
              <a:rPr lang="cs-CZ" altLang="cs-CZ" sz="4000" dirty="0" smtClean="0">
                <a:solidFill>
                  <a:srgbClr val="800000"/>
                </a:solidFill>
              </a:rPr>
              <a:t> </a:t>
            </a:r>
            <a:r>
              <a:rPr lang="cs-CZ" altLang="cs-CZ" sz="4000" dirty="0" err="1" smtClean="0">
                <a:solidFill>
                  <a:srgbClr val="800000"/>
                </a:solidFill>
              </a:rPr>
              <a:t>breweries</a:t>
            </a:r>
            <a:r>
              <a:rPr lang="cs-CZ" altLang="cs-CZ" sz="4000" dirty="0" smtClean="0">
                <a:solidFill>
                  <a:srgbClr val="800000"/>
                </a:solidFill>
              </a:rPr>
              <a:t> </a:t>
            </a:r>
            <a:r>
              <a:rPr lang="cs-CZ" altLang="cs-CZ" sz="4000" dirty="0" err="1" smtClean="0">
                <a:solidFill>
                  <a:srgbClr val="800000"/>
                </a:solidFill>
              </a:rPr>
              <a:t>after</a:t>
            </a:r>
            <a:r>
              <a:rPr lang="cs-CZ" altLang="cs-CZ" sz="4000" dirty="0" smtClean="0">
                <a:solidFill>
                  <a:srgbClr val="800000"/>
                </a:solidFill>
              </a:rPr>
              <a:t> 1989 I.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800" smtClean="0">
                <a:solidFill>
                  <a:srgbClr val="990000"/>
                </a:solidFill>
              </a:rPr>
              <a:t>1990 Pivovar Jablonecký Jantar (Jablonec nad Nisou)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1994 Pivovar Cheb (Cheb)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1995 Pivovar Horák (Studená)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1995 Pivovar Dobruška – v roce 2005 obnoven jako minipivovar (Dobruška)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1995 Pivovar Uherský Ostroh (Uherský Ostroh)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1996 Pivovar Břeclav (Břeclav)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1996 Pivovar Domažlice (Domažlice)</a:t>
            </a:r>
          </a:p>
        </p:txBody>
      </p:sp>
    </p:spTree>
    <p:extLst>
      <p:ext uri="{BB962C8B-B14F-4D97-AF65-F5344CB8AC3E}">
        <p14:creationId xmlns:p14="http://schemas.microsoft.com/office/powerpoint/2010/main" val="42722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4000" dirty="0" err="1">
                <a:solidFill>
                  <a:srgbClr val="800000"/>
                </a:solidFill>
              </a:rPr>
              <a:t>Closed</a:t>
            </a:r>
            <a:r>
              <a:rPr lang="cs-CZ" altLang="cs-CZ" sz="4000" dirty="0">
                <a:solidFill>
                  <a:srgbClr val="800000"/>
                </a:solidFill>
              </a:rPr>
              <a:t> </a:t>
            </a:r>
            <a:r>
              <a:rPr lang="cs-CZ" altLang="cs-CZ" sz="4000" dirty="0" err="1">
                <a:solidFill>
                  <a:srgbClr val="800000"/>
                </a:solidFill>
              </a:rPr>
              <a:t>breweries</a:t>
            </a:r>
            <a:r>
              <a:rPr lang="cs-CZ" altLang="cs-CZ" sz="4000" dirty="0">
                <a:solidFill>
                  <a:srgbClr val="800000"/>
                </a:solidFill>
              </a:rPr>
              <a:t> </a:t>
            </a:r>
            <a:r>
              <a:rPr lang="cs-CZ" altLang="cs-CZ" sz="4000" dirty="0" err="1">
                <a:solidFill>
                  <a:srgbClr val="800000"/>
                </a:solidFill>
              </a:rPr>
              <a:t>after</a:t>
            </a:r>
            <a:r>
              <a:rPr lang="cs-CZ" altLang="cs-CZ" sz="4000" dirty="0">
                <a:solidFill>
                  <a:srgbClr val="800000"/>
                </a:solidFill>
              </a:rPr>
              <a:t> 1989 II</a:t>
            </a:r>
            <a:r>
              <a:rPr lang="cs-CZ" altLang="cs-CZ" sz="4000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800" smtClean="0">
                <a:solidFill>
                  <a:srgbClr val="990000"/>
                </a:solidFill>
              </a:rPr>
              <a:t>1996 Pivovar Golčův Jeníkov (Golčův Jeníkov)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1997 Pivovar Děčín (Děčín)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1997 Pivovar Jarošov (Jarošov)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1997 Pivovar Vsetín (Vsetín)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1998 Právovárečný pivovar Hradec Králové (Hradec Králové)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1998 Pivovar Most-Sedlec (Most)</a:t>
            </a:r>
          </a:p>
          <a:p>
            <a:r>
              <a:rPr lang="cs-CZ" altLang="cs-CZ" sz="2800" smtClean="0">
                <a:solidFill>
                  <a:srgbClr val="990000"/>
                </a:solidFill>
              </a:rPr>
              <a:t>1998 První pražský měšťanský pivovar (Praha)</a:t>
            </a:r>
          </a:p>
        </p:txBody>
      </p:sp>
    </p:spTree>
    <p:extLst>
      <p:ext uri="{BB962C8B-B14F-4D97-AF65-F5344CB8AC3E}">
        <p14:creationId xmlns:p14="http://schemas.microsoft.com/office/powerpoint/2010/main" val="25581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Beer </a:t>
            </a:r>
            <a:r>
              <a:rPr lang="cs-CZ" altLang="cs-CZ" dirty="0" err="1" smtClean="0">
                <a:solidFill>
                  <a:srgbClr val="800000"/>
                </a:solidFill>
              </a:rPr>
              <a:t>news</a:t>
            </a:r>
            <a:endParaRPr lang="cs-CZ" altLang="cs-CZ" dirty="0" smtClean="0">
              <a:solidFill>
                <a:srgbClr val="800000"/>
              </a:solidFill>
            </a:endParaRP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altLang="cs-CZ" dirty="0" err="1" smtClean="0">
                <a:solidFill>
                  <a:srgbClr val="800000"/>
                </a:solidFill>
              </a:rPr>
              <a:t>Barth</a:t>
            </a:r>
            <a:r>
              <a:rPr lang="cs-CZ" altLang="cs-CZ" dirty="0" smtClean="0">
                <a:solidFill>
                  <a:srgbClr val="800000"/>
                </a:solidFill>
              </a:rPr>
              <a:t> Report</a:t>
            </a:r>
          </a:p>
          <a:p>
            <a:pPr marL="0" indent="0">
              <a:buNone/>
            </a:pPr>
            <a:r>
              <a:rPr lang="cs-CZ" altLang="cs-CZ" dirty="0">
                <a:solidFill>
                  <a:srgbClr val="800000"/>
                </a:solidFill>
                <a:hlinkClick r:id="rId2"/>
              </a:rPr>
              <a:t>https://</a:t>
            </a:r>
            <a:r>
              <a:rPr lang="cs-CZ" altLang="cs-CZ" dirty="0" smtClean="0">
                <a:solidFill>
                  <a:srgbClr val="800000"/>
                </a:solidFill>
                <a:hlinkClick r:id="rId2"/>
              </a:rPr>
              <a:t>www.barthhaas.com/fileadmin/user_upload/news/2019-07-23/barthreport20182019en.pdf</a:t>
            </a:r>
            <a:endParaRPr lang="cs-CZ" altLang="cs-CZ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b="1" dirty="0"/>
              <a:t>THE BREWERS OF EUROPE SUSTAINABILITY </a:t>
            </a:r>
            <a:r>
              <a:rPr lang="en-US" b="1" dirty="0" smtClean="0"/>
              <a:t>FORUM</a:t>
            </a:r>
            <a:r>
              <a:rPr lang="cs-CZ" b="1" dirty="0"/>
              <a:t>: </a:t>
            </a:r>
            <a:r>
              <a:rPr lang="cs-CZ" b="1" dirty="0">
                <a:hlinkClick r:id="rId3"/>
              </a:rPr>
              <a:t>https://brewing4.eu/sustainability-forum-2020</a:t>
            </a:r>
            <a:r>
              <a:rPr lang="cs-CZ" b="1" dirty="0" smtClean="0">
                <a:hlinkClick r:id="rId3"/>
              </a:rPr>
              <a:t>/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brewersofeurope.org/uploads/mycms-files/documents/publications/2019/european-beer-trends-2019-web.pdf</a:t>
            </a:r>
            <a:endParaRPr lang="en-US" b="1" dirty="0"/>
          </a:p>
          <a:p>
            <a:pPr marL="0" indent="0">
              <a:buNone/>
            </a:pPr>
            <a:endParaRPr lang="cs-CZ" altLang="cs-CZ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cs-CZ" altLang="cs-CZ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4000" dirty="0" err="1">
                <a:solidFill>
                  <a:srgbClr val="800000"/>
                </a:solidFill>
              </a:rPr>
              <a:t>Closed</a:t>
            </a:r>
            <a:r>
              <a:rPr lang="cs-CZ" altLang="cs-CZ" sz="4000" dirty="0">
                <a:solidFill>
                  <a:srgbClr val="800000"/>
                </a:solidFill>
              </a:rPr>
              <a:t> </a:t>
            </a:r>
            <a:r>
              <a:rPr lang="cs-CZ" altLang="cs-CZ" sz="4000" dirty="0" err="1">
                <a:solidFill>
                  <a:srgbClr val="800000"/>
                </a:solidFill>
              </a:rPr>
              <a:t>breweries</a:t>
            </a:r>
            <a:r>
              <a:rPr lang="cs-CZ" altLang="cs-CZ" sz="4000" dirty="0">
                <a:solidFill>
                  <a:srgbClr val="800000"/>
                </a:solidFill>
              </a:rPr>
              <a:t> </a:t>
            </a:r>
            <a:r>
              <a:rPr lang="cs-CZ" altLang="cs-CZ" sz="4000" dirty="0" err="1">
                <a:solidFill>
                  <a:srgbClr val="800000"/>
                </a:solidFill>
              </a:rPr>
              <a:t>after</a:t>
            </a:r>
            <a:r>
              <a:rPr lang="cs-CZ" altLang="cs-CZ" sz="4000" dirty="0">
                <a:solidFill>
                  <a:srgbClr val="800000"/>
                </a:solidFill>
              </a:rPr>
              <a:t> 1989 III</a:t>
            </a:r>
            <a:r>
              <a:rPr lang="cs-CZ" altLang="cs-CZ" sz="4000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990000"/>
                </a:solidFill>
              </a:rPr>
              <a:t>1999 Pivovar Ječmínek (Prostějov)</a:t>
            </a:r>
          </a:p>
          <a:p>
            <a:r>
              <a:rPr lang="cs-CZ" altLang="cs-CZ" smtClean="0">
                <a:solidFill>
                  <a:srgbClr val="990000"/>
                </a:solidFill>
              </a:rPr>
              <a:t>1999 Pivovar Valach (Brumov-Bylnice)</a:t>
            </a:r>
          </a:p>
          <a:p>
            <a:r>
              <a:rPr lang="cs-CZ" altLang="cs-CZ" smtClean="0">
                <a:solidFill>
                  <a:srgbClr val="990000"/>
                </a:solidFill>
              </a:rPr>
              <a:t>1999 Pivovar Lanškroun (Lanškroun)</a:t>
            </a:r>
          </a:p>
          <a:p>
            <a:r>
              <a:rPr lang="cs-CZ" altLang="cs-CZ" smtClean="0">
                <a:solidFill>
                  <a:srgbClr val="990000"/>
                </a:solidFill>
              </a:rPr>
              <a:t>1999 Pivovar Karlovy Vary (Karlovy Vary)</a:t>
            </a:r>
          </a:p>
          <a:p>
            <a:r>
              <a:rPr lang="cs-CZ" altLang="cs-CZ" smtClean="0">
                <a:solidFill>
                  <a:srgbClr val="990000"/>
                </a:solidFill>
              </a:rPr>
              <a:t>2000 Hanácký pivovar Olomouc (Olomouc)</a:t>
            </a:r>
          </a:p>
          <a:p>
            <a:r>
              <a:rPr lang="cs-CZ" altLang="cs-CZ" smtClean="0">
                <a:solidFill>
                  <a:srgbClr val="990000"/>
                </a:solidFill>
              </a:rPr>
              <a:t>2002 Pivovar Litoměřice (Litoměřice)</a:t>
            </a:r>
          </a:p>
          <a:p>
            <a:r>
              <a:rPr lang="cs-CZ" altLang="cs-CZ" smtClean="0">
                <a:solidFill>
                  <a:srgbClr val="990000"/>
                </a:solidFill>
              </a:rPr>
              <a:t>2002 Pivovar Svitavy (Svitavy)</a:t>
            </a:r>
          </a:p>
        </p:txBody>
      </p:sp>
    </p:spTree>
    <p:extLst>
      <p:ext uri="{BB962C8B-B14F-4D97-AF65-F5344CB8AC3E}">
        <p14:creationId xmlns:p14="http://schemas.microsoft.com/office/powerpoint/2010/main" val="11028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4000" dirty="0" err="1">
                <a:solidFill>
                  <a:srgbClr val="800000"/>
                </a:solidFill>
              </a:rPr>
              <a:t>Closed</a:t>
            </a:r>
            <a:r>
              <a:rPr lang="cs-CZ" altLang="cs-CZ" sz="4000" dirty="0">
                <a:solidFill>
                  <a:srgbClr val="800000"/>
                </a:solidFill>
              </a:rPr>
              <a:t> </a:t>
            </a:r>
            <a:r>
              <a:rPr lang="cs-CZ" altLang="cs-CZ" sz="4000" dirty="0" err="1">
                <a:solidFill>
                  <a:srgbClr val="800000"/>
                </a:solidFill>
              </a:rPr>
              <a:t>breweries</a:t>
            </a:r>
            <a:r>
              <a:rPr lang="cs-CZ" altLang="cs-CZ" sz="4000" dirty="0">
                <a:solidFill>
                  <a:srgbClr val="800000"/>
                </a:solidFill>
              </a:rPr>
              <a:t> </a:t>
            </a:r>
            <a:r>
              <a:rPr lang="cs-CZ" altLang="cs-CZ" sz="4000" dirty="0" err="1">
                <a:solidFill>
                  <a:srgbClr val="800000"/>
                </a:solidFill>
              </a:rPr>
              <a:t>after</a:t>
            </a:r>
            <a:r>
              <a:rPr lang="cs-CZ" altLang="cs-CZ" sz="4000" dirty="0">
                <a:solidFill>
                  <a:srgbClr val="800000"/>
                </a:solidFill>
              </a:rPr>
              <a:t> 1989 IV</a:t>
            </a:r>
            <a:r>
              <a:rPr lang="cs-CZ" altLang="cs-CZ" sz="4000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>
                <a:solidFill>
                  <a:srgbClr val="990000"/>
                </a:solidFill>
              </a:rPr>
              <a:t>2004 Pivovar </a:t>
            </a:r>
            <a:r>
              <a:rPr lang="cs-CZ" altLang="cs-CZ" dirty="0" err="1" smtClean="0">
                <a:solidFill>
                  <a:srgbClr val="990000"/>
                </a:solidFill>
              </a:rPr>
              <a:t>Zlatovar</a:t>
            </a:r>
            <a:r>
              <a:rPr lang="cs-CZ" altLang="cs-CZ" dirty="0" smtClean="0">
                <a:solidFill>
                  <a:srgbClr val="990000"/>
                </a:solidFill>
              </a:rPr>
              <a:t> (Opava)</a:t>
            </a:r>
          </a:p>
          <a:p>
            <a:r>
              <a:rPr lang="cs-CZ" altLang="cs-CZ" dirty="0" smtClean="0">
                <a:solidFill>
                  <a:srgbClr val="990000"/>
                </a:solidFill>
              </a:rPr>
              <a:t>2007 Pivovar Braník (Praha)</a:t>
            </a:r>
          </a:p>
          <a:p>
            <a:r>
              <a:rPr lang="cs-CZ" altLang="cs-CZ" dirty="0" smtClean="0">
                <a:solidFill>
                  <a:srgbClr val="990000"/>
                </a:solidFill>
              </a:rPr>
              <a:t>2009 Pivovar </a:t>
            </a:r>
            <a:r>
              <a:rPr lang="cs-CZ" altLang="cs-CZ" dirty="0" err="1" smtClean="0">
                <a:solidFill>
                  <a:srgbClr val="990000"/>
                </a:solidFill>
              </a:rPr>
              <a:t>Hostan</a:t>
            </a:r>
            <a:r>
              <a:rPr lang="cs-CZ" altLang="cs-CZ" dirty="0" smtClean="0">
                <a:solidFill>
                  <a:srgbClr val="990000"/>
                </a:solidFill>
              </a:rPr>
              <a:t> (Znojmo)</a:t>
            </a:r>
          </a:p>
          <a:p>
            <a:r>
              <a:rPr lang="cs-CZ" altLang="cs-CZ" dirty="0" smtClean="0">
                <a:solidFill>
                  <a:srgbClr val="990000"/>
                </a:solidFill>
              </a:rPr>
              <a:t>2009 Pivovar Kutná Hora-</a:t>
            </a:r>
            <a:r>
              <a:rPr lang="cs-CZ" altLang="cs-CZ" dirty="0" err="1" smtClean="0">
                <a:solidFill>
                  <a:srgbClr val="990000"/>
                </a:solidFill>
              </a:rPr>
              <a:t>Lorec</a:t>
            </a:r>
            <a:r>
              <a:rPr lang="cs-CZ" altLang="cs-CZ" dirty="0" smtClean="0">
                <a:solidFill>
                  <a:srgbClr val="990000"/>
                </a:solidFill>
              </a:rPr>
              <a:t> (Kutná Hora)</a:t>
            </a:r>
          </a:p>
          <a:p>
            <a:r>
              <a:rPr lang="cs-CZ" altLang="cs-CZ" dirty="0" smtClean="0">
                <a:solidFill>
                  <a:srgbClr val="990000"/>
                </a:solidFill>
              </a:rPr>
              <a:t>2010 Pivovar Louny (Louny)</a:t>
            </a:r>
          </a:p>
          <a:p>
            <a:r>
              <a:rPr lang="cs-CZ" altLang="cs-CZ" dirty="0" smtClean="0">
                <a:solidFill>
                  <a:srgbClr val="990000"/>
                </a:solidFill>
              </a:rPr>
              <a:t>2011 Pivovar </a:t>
            </a:r>
            <a:r>
              <a:rPr lang="cs-CZ" altLang="cs-CZ" dirty="0" err="1" smtClean="0">
                <a:solidFill>
                  <a:srgbClr val="990000"/>
                </a:solidFill>
              </a:rPr>
              <a:t>Zlatopramen</a:t>
            </a:r>
            <a:r>
              <a:rPr lang="cs-CZ" altLang="cs-CZ" dirty="0" smtClean="0">
                <a:solidFill>
                  <a:srgbClr val="990000"/>
                </a:solidFill>
              </a:rPr>
              <a:t> (Ústí nad Labem)</a:t>
            </a:r>
          </a:p>
          <a:p>
            <a:r>
              <a:rPr lang="cs-CZ" altLang="cs-CZ" dirty="0" smtClean="0">
                <a:solidFill>
                  <a:srgbClr val="990000"/>
                </a:solidFill>
              </a:rPr>
              <a:t>2014 </a:t>
            </a:r>
            <a:r>
              <a:rPr lang="cs-CZ" altLang="cs-CZ" dirty="0" err="1" smtClean="0">
                <a:solidFill>
                  <a:srgbClr val="990000"/>
                </a:solidFill>
              </a:rPr>
              <a:t>Eggenberg</a:t>
            </a:r>
            <a:r>
              <a:rPr lang="cs-CZ" altLang="cs-CZ" dirty="0" smtClean="0">
                <a:solidFill>
                  <a:srgbClr val="990000"/>
                </a:solidFill>
              </a:rPr>
              <a:t> (Český Krumlov)</a:t>
            </a:r>
          </a:p>
          <a:p>
            <a:r>
              <a:rPr lang="cs-CZ" altLang="cs-CZ" dirty="0" smtClean="0">
                <a:solidFill>
                  <a:srgbClr val="990000"/>
                </a:solidFill>
              </a:rPr>
              <a:t>2020 Janáček (Uherský Brod)</a:t>
            </a:r>
          </a:p>
        </p:txBody>
      </p:sp>
    </p:spTree>
    <p:extLst>
      <p:ext uri="{BB962C8B-B14F-4D97-AF65-F5344CB8AC3E}">
        <p14:creationId xmlns:p14="http://schemas.microsoft.com/office/powerpoint/2010/main" val="39687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>
                <a:solidFill>
                  <a:srgbClr val="990000"/>
                </a:solidFill>
              </a:rPr>
              <a:t>Global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beer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production</a:t>
            </a:r>
            <a:r>
              <a:rPr lang="cs-CZ" altLang="cs-CZ" dirty="0" smtClean="0">
                <a:solidFill>
                  <a:srgbClr val="990000"/>
                </a:solidFill>
              </a:rPr>
              <a:t> bil. hl, 2016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127125" y="6361113"/>
            <a:ext cx="72850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>
                <a:solidFill>
                  <a:srgbClr val="800000"/>
                </a:solidFill>
              </a:rPr>
              <a:t>https://www.statista.com/statistics/270275/worldwide-beer-production/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80105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>
                <a:solidFill>
                  <a:srgbClr val="990000"/>
                </a:solidFill>
              </a:rPr>
              <a:t>Global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beer</a:t>
            </a:r>
            <a:r>
              <a:rPr lang="cs-CZ" altLang="cs-CZ" dirty="0">
                <a:solidFill>
                  <a:srgbClr val="990000"/>
                </a:solidFill>
              </a:rPr>
              <a:t> </a:t>
            </a:r>
            <a:r>
              <a:rPr lang="cs-CZ" altLang="cs-CZ" dirty="0" err="1">
                <a:solidFill>
                  <a:srgbClr val="990000"/>
                </a:solidFill>
              </a:rPr>
              <a:t>production</a:t>
            </a:r>
            <a:r>
              <a:rPr lang="cs-CZ" altLang="cs-CZ" dirty="0">
                <a:solidFill>
                  <a:srgbClr val="990000"/>
                </a:solidFill>
              </a:rPr>
              <a:t> mil. hl</a:t>
            </a:r>
            <a:endParaRPr lang="cs-CZ" altLang="cs-CZ" dirty="0" smtClean="0">
              <a:solidFill>
                <a:srgbClr val="99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3228"/>
            <a:ext cx="6009903" cy="5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990000"/>
                </a:solidFill>
              </a:rPr>
              <a:t>Global</a:t>
            </a:r>
            <a:r>
              <a:rPr lang="cs-CZ" altLang="cs-CZ" dirty="0" smtClean="0">
                <a:solidFill>
                  <a:srgbClr val="990000"/>
                </a:solidFill>
              </a:rPr>
              <a:t> beer </a:t>
            </a:r>
            <a:r>
              <a:rPr lang="cs-CZ" altLang="cs-CZ" dirty="0" err="1" smtClean="0">
                <a:solidFill>
                  <a:srgbClr val="990000"/>
                </a:solidFill>
              </a:rPr>
              <a:t>production</a:t>
            </a:r>
            <a:r>
              <a:rPr lang="cs-CZ" altLang="cs-CZ" dirty="0" smtClean="0">
                <a:solidFill>
                  <a:srgbClr val="990000"/>
                </a:solidFill>
              </a:rPr>
              <a:t> 2018/2008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70428"/>
            <a:ext cx="5899795" cy="56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990000"/>
                </a:solidFill>
              </a:rPr>
              <a:t>Global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beer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consumption</a:t>
            </a:r>
            <a:r>
              <a:rPr lang="cs-CZ" altLang="cs-CZ" dirty="0" smtClean="0">
                <a:solidFill>
                  <a:srgbClr val="990000"/>
                </a:solidFill>
              </a:rPr>
              <a:t> by </a:t>
            </a:r>
            <a:r>
              <a:rPr lang="cs-CZ" altLang="cs-CZ" dirty="0" err="1" smtClean="0">
                <a:solidFill>
                  <a:srgbClr val="990000"/>
                </a:solidFill>
              </a:rPr>
              <a:t>states</a:t>
            </a:r>
            <a:endParaRPr lang="cs-CZ" altLang="cs-CZ" dirty="0" smtClean="0">
              <a:solidFill>
                <a:srgbClr val="990000"/>
              </a:solidFill>
            </a:endParaRPr>
          </a:p>
        </p:txBody>
      </p:sp>
      <p:pic>
        <p:nvPicPr>
          <p:cNvPr id="16387" name="Picture 2" descr="0108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30313"/>
            <a:ext cx="5197475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4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990000"/>
                </a:solidFill>
              </a:rPr>
              <a:t>Global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beer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consumption</a:t>
            </a:r>
            <a:r>
              <a:rPr lang="cs-CZ" altLang="cs-CZ" dirty="0" smtClean="0">
                <a:solidFill>
                  <a:srgbClr val="990000"/>
                </a:solidFill>
              </a:rPr>
              <a:t> by </a:t>
            </a:r>
            <a:r>
              <a:rPr lang="cs-CZ" altLang="cs-CZ" dirty="0" err="1" smtClean="0">
                <a:solidFill>
                  <a:srgbClr val="990000"/>
                </a:solidFill>
              </a:rPr>
              <a:t>states</a:t>
            </a:r>
            <a:endParaRPr lang="cs-CZ" altLang="cs-CZ" dirty="0" smtClean="0">
              <a:solidFill>
                <a:srgbClr val="99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54575"/>
            <a:ext cx="5493990" cy="57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err="1" smtClean="0">
                <a:solidFill>
                  <a:srgbClr val="990000"/>
                </a:solidFill>
              </a:rPr>
              <a:t>Global</a:t>
            </a:r>
            <a:r>
              <a:rPr lang="cs-CZ" altLang="cs-CZ" sz="3600" dirty="0" smtClean="0">
                <a:solidFill>
                  <a:srgbClr val="990000"/>
                </a:solidFill>
              </a:rPr>
              <a:t>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beer</a:t>
            </a:r>
            <a:r>
              <a:rPr lang="cs-CZ" altLang="cs-CZ" sz="3600" dirty="0" smtClean="0">
                <a:solidFill>
                  <a:srgbClr val="990000"/>
                </a:solidFill>
              </a:rPr>
              <a:t>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consumption</a:t>
            </a:r>
            <a:r>
              <a:rPr lang="cs-CZ" altLang="cs-CZ" sz="3600" dirty="0" smtClean="0">
                <a:solidFill>
                  <a:srgbClr val="990000"/>
                </a:solidFill>
              </a:rPr>
              <a:t> by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states</a:t>
            </a:r>
            <a:r>
              <a:rPr lang="cs-CZ" altLang="cs-CZ" sz="3600" dirty="0" smtClean="0">
                <a:solidFill>
                  <a:srgbClr val="990000"/>
                </a:solidFill>
              </a:rPr>
              <a:t> per capita</a:t>
            </a:r>
          </a:p>
        </p:txBody>
      </p:sp>
      <p:pic>
        <p:nvPicPr>
          <p:cNvPr id="17411" name="Picture 2" descr="01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0386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1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err="1" smtClean="0">
                <a:solidFill>
                  <a:srgbClr val="990000"/>
                </a:solidFill>
              </a:rPr>
              <a:t>Global</a:t>
            </a:r>
            <a:r>
              <a:rPr lang="cs-CZ" altLang="cs-CZ" sz="3600" dirty="0" smtClean="0">
                <a:solidFill>
                  <a:srgbClr val="990000"/>
                </a:solidFill>
              </a:rPr>
              <a:t>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beer</a:t>
            </a:r>
            <a:r>
              <a:rPr lang="cs-CZ" altLang="cs-CZ" sz="3600" dirty="0" smtClean="0">
                <a:solidFill>
                  <a:srgbClr val="990000"/>
                </a:solidFill>
              </a:rPr>
              <a:t>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consumption</a:t>
            </a:r>
            <a:r>
              <a:rPr lang="cs-CZ" altLang="cs-CZ" sz="3600" dirty="0" smtClean="0">
                <a:solidFill>
                  <a:srgbClr val="990000"/>
                </a:solidFill>
              </a:rPr>
              <a:t> by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states</a:t>
            </a:r>
            <a:r>
              <a:rPr lang="cs-CZ" altLang="cs-CZ" sz="3600" dirty="0" smtClean="0">
                <a:solidFill>
                  <a:srgbClr val="990000"/>
                </a:solidFill>
              </a:rPr>
              <a:t> per capita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40335"/>
            <a:ext cx="5835402" cy="581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err="1" smtClean="0">
                <a:solidFill>
                  <a:srgbClr val="990000"/>
                </a:solidFill>
              </a:rPr>
              <a:t>European</a:t>
            </a:r>
            <a:r>
              <a:rPr lang="cs-CZ" altLang="cs-CZ" sz="3600" dirty="0" smtClean="0">
                <a:solidFill>
                  <a:srgbClr val="990000"/>
                </a:solidFill>
              </a:rPr>
              <a:t>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consumption</a:t>
            </a:r>
            <a:r>
              <a:rPr lang="cs-CZ" altLang="cs-CZ" sz="3600" dirty="0" smtClean="0">
                <a:solidFill>
                  <a:srgbClr val="990000"/>
                </a:solidFill>
              </a:rPr>
              <a:t> per capita</a:t>
            </a:r>
          </a:p>
        </p:txBody>
      </p:sp>
      <p:pic>
        <p:nvPicPr>
          <p:cNvPr id="18435" name="Picture 2" descr="b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9975"/>
            <a:ext cx="61912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1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Beer </a:t>
            </a:r>
            <a:r>
              <a:rPr lang="cs-CZ" altLang="cs-CZ" dirty="0" err="1" smtClean="0">
                <a:solidFill>
                  <a:srgbClr val="800000"/>
                </a:solidFill>
              </a:rPr>
              <a:t>news</a:t>
            </a:r>
            <a:endParaRPr lang="cs-CZ" altLang="cs-CZ" dirty="0" smtClean="0">
              <a:solidFill>
                <a:srgbClr val="800000"/>
              </a:solidFill>
            </a:endParaRP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err="1" smtClean="0">
                <a:solidFill>
                  <a:srgbClr val="800000"/>
                </a:solidFill>
              </a:rPr>
              <a:t>Alcohol</a:t>
            </a:r>
            <a:r>
              <a:rPr lang="cs-CZ" altLang="cs-CZ" dirty="0" smtClean="0">
                <a:solidFill>
                  <a:srgbClr val="800000"/>
                </a:solidFill>
              </a:rPr>
              <a:t> </a:t>
            </a:r>
            <a:r>
              <a:rPr lang="cs-CZ" altLang="cs-CZ" dirty="0" err="1" smtClean="0">
                <a:solidFill>
                  <a:srgbClr val="800000"/>
                </a:solidFill>
              </a:rPr>
              <a:t>consumption</a:t>
            </a:r>
            <a:r>
              <a:rPr lang="cs-CZ" altLang="cs-CZ" dirty="0" smtClean="0">
                <a:solidFill>
                  <a:srgbClr val="800000"/>
                </a:solidFill>
              </a:rPr>
              <a:t> on public </a:t>
            </a:r>
            <a:r>
              <a:rPr lang="cs-CZ" altLang="cs-CZ" dirty="0" err="1" smtClean="0">
                <a:solidFill>
                  <a:srgbClr val="800000"/>
                </a:solidFill>
              </a:rPr>
              <a:t>places</a:t>
            </a:r>
            <a:r>
              <a:rPr lang="cs-CZ" altLang="cs-CZ" dirty="0" smtClean="0">
                <a:solidFill>
                  <a:srgbClr val="800000"/>
                </a:solidFill>
              </a:rPr>
              <a:t> </a:t>
            </a:r>
            <a:r>
              <a:rPr lang="cs-CZ" altLang="cs-CZ" dirty="0" err="1" smtClean="0">
                <a:solidFill>
                  <a:srgbClr val="800000"/>
                </a:solidFill>
              </a:rPr>
              <a:t>is</a:t>
            </a:r>
            <a:r>
              <a:rPr lang="cs-CZ" altLang="cs-CZ" dirty="0" smtClean="0">
                <a:solidFill>
                  <a:srgbClr val="800000"/>
                </a:solidFill>
              </a:rPr>
              <a:t> not </a:t>
            </a:r>
            <a:r>
              <a:rPr lang="cs-CZ" altLang="cs-CZ" dirty="0" err="1" smtClean="0">
                <a:solidFill>
                  <a:srgbClr val="800000"/>
                </a:solidFill>
              </a:rPr>
              <a:t>permited</a:t>
            </a:r>
            <a:endParaRPr lang="cs-CZ" altLang="cs-CZ" dirty="0" smtClean="0">
              <a:solidFill>
                <a:srgbClr val="800000"/>
              </a:solidFill>
            </a:endParaRPr>
          </a:p>
          <a:p>
            <a:r>
              <a:rPr lang="cs-CZ" altLang="cs-CZ" dirty="0" smtClean="0">
                <a:solidFill>
                  <a:srgbClr val="800000"/>
                </a:solidFill>
              </a:rPr>
              <a:t>Draft beer </a:t>
            </a:r>
            <a:r>
              <a:rPr lang="cs-CZ" altLang="cs-CZ" dirty="0" err="1" smtClean="0">
                <a:solidFill>
                  <a:srgbClr val="800000"/>
                </a:solidFill>
              </a:rPr>
              <a:t>prices</a:t>
            </a:r>
            <a:endParaRPr lang="cs-CZ" altLang="cs-CZ" dirty="0" smtClean="0">
              <a:solidFill>
                <a:srgbClr val="800000"/>
              </a:solidFill>
            </a:endParaRPr>
          </a:p>
          <a:p>
            <a:endParaRPr lang="cs-CZ" altLang="cs-CZ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cs-CZ" altLang="cs-CZ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Pivní index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5291138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89459" cy="41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59632" y="5877272"/>
            <a:ext cx="29931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 smtClean="0">
                <a:solidFill>
                  <a:srgbClr val="800000"/>
                </a:solidFill>
              </a:rPr>
              <a:t>Sources</a:t>
            </a:r>
            <a:r>
              <a:rPr lang="cs-CZ" altLang="cs-CZ" sz="1800" i="1" dirty="0" smtClean="0">
                <a:solidFill>
                  <a:srgbClr val="800000"/>
                </a:solidFill>
              </a:rPr>
              <a:t>: CZSO, in 1000 hl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59632" y="5877272"/>
            <a:ext cx="30828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 smtClean="0">
                <a:solidFill>
                  <a:srgbClr val="800000"/>
                </a:solidFill>
              </a:rPr>
              <a:t>Sources</a:t>
            </a:r>
            <a:r>
              <a:rPr lang="cs-CZ" altLang="cs-CZ" sz="1800" i="1" dirty="0" smtClean="0">
                <a:solidFill>
                  <a:srgbClr val="800000"/>
                </a:solidFill>
              </a:rPr>
              <a:t>: </a:t>
            </a:r>
            <a:r>
              <a:rPr lang="cs-CZ" altLang="cs-CZ" sz="1800" i="1" dirty="0" err="1" smtClean="0">
                <a:solidFill>
                  <a:srgbClr val="800000"/>
                </a:solidFill>
              </a:rPr>
              <a:t>CBaMA</a:t>
            </a:r>
            <a:r>
              <a:rPr lang="cs-CZ" altLang="cs-CZ" sz="1800" i="1" dirty="0" smtClean="0">
                <a:solidFill>
                  <a:srgbClr val="800000"/>
                </a:solidFill>
              </a:rPr>
              <a:t>, in 1000 hl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108504" cy="471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05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smtClean="0">
                <a:solidFill>
                  <a:srgbClr val="990000"/>
                </a:solidFill>
              </a:rPr>
              <a:t>No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breweries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decreasing</a:t>
            </a:r>
            <a:r>
              <a:rPr lang="cs-CZ" altLang="cs-CZ" sz="3900" dirty="0" smtClean="0">
                <a:solidFill>
                  <a:srgbClr val="990000"/>
                </a:solidFill>
              </a:rPr>
              <a:t> 1948 - 1989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19287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 err="1">
                <a:solidFill>
                  <a:srgbClr val="800000"/>
                </a:solidFill>
              </a:rPr>
              <a:t>Likovský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10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0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Plan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for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breweries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closing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1724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800000"/>
                </a:solidFill>
              </a:rPr>
              <a:t>Zdroj: Likovský</a:t>
            </a:r>
          </a:p>
        </p:txBody>
      </p:sp>
      <p:pic>
        <p:nvPicPr>
          <p:cNvPr id="27653" name="Picture 3" descr="L:\pivovarský průmysl\kratochvile\plan-uzaviran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92200"/>
            <a:ext cx="308292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4425"/>
            <a:ext cx="30765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3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90000"/>
                </a:solidFill>
              </a:rPr>
              <a:t>Example</a:t>
            </a:r>
            <a:endParaRPr lang="cs-CZ" dirty="0">
              <a:solidFill>
                <a:srgbClr val="99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>
                <a:solidFill>
                  <a:srgbClr val="990000"/>
                </a:solidFill>
              </a:rPr>
              <a:t>Find</a:t>
            </a:r>
            <a:r>
              <a:rPr lang="cs-CZ" dirty="0" smtClean="0">
                <a:solidFill>
                  <a:srgbClr val="990000"/>
                </a:solidFill>
              </a:rPr>
              <a:t> the </a:t>
            </a:r>
            <a:r>
              <a:rPr lang="cs-CZ" dirty="0" err="1" smtClean="0">
                <a:solidFill>
                  <a:srgbClr val="990000"/>
                </a:solidFill>
              </a:rPr>
              <a:t>year</a:t>
            </a:r>
            <a:r>
              <a:rPr lang="cs-CZ" dirty="0" smtClean="0">
                <a:solidFill>
                  <a:srgbClr val="990000"/>
                </a:solidFill>
              </a:rPr>
              <a:t> </a:t>
            </a:r>
            <a:r>
              <a:rPr lang="cs-CZ" dirty="0" err="1" smtClean="0">
                <a:solidFill>
                  <a:srgbClr val="990000"/>
                </a:solidFill>
              </a:rPr>
              <a:t>with</a:t>
            </a:r>
            <a:r>
              <a:rPr lang="cs-CZ" dirty="0" smtClean="0">
                <a:solidFill>
                  <a:srgbClr val="990000"/>
                </a:solidFill>
              </a:rPr>
              <a:t> </a:t>
            </a:r>
            <a:r>
              <a:rPr lang="cs-CZ" dirty="0" err="1" smtClean="0">
                <a:solidFill>
                  <a:srgbClr val="990000"/>
                </a:solidFill>
              </a:rPr>
              <a:t>lowest</a:t>
            </a:r>
            <a:r>
              <a:rPr lang="cs-CZ" dirty="0" smtClean="0">
                <a:solidFill>
                  <a:srgbClr val="990000"/>
                </a:solidFill>
              </a:rPr>
              <a:t> export in the period of 1999 – </a:t>
            </a:r>
            <a:r>
              <a:rPr lang="cs-CZ" dirty="0" smtClean="0">
                <a:solidFill>
                  <a:srgbClr val="990000"/>
                </a:solidFill>
              </a:rPr>
              <a:t>2019</a:t>
            </a:r>
            <a:endParaRPr lang="cs-CZ" dirty="0" smtClean="0">
              <a:solidFill>
                <a:srgbClr val="990000"/>
              </a:solidFill>
            </a:endParaRPr>
          </a:p>
          <a:p>
            <a:r>
              <a:rPr lang="cs-CZ" dirty="0" err="1">
                <a:solidFill>
                  <a:srgbClr val="990000"/>
                </a:solidFill>
              </a:rPr>
              <a:t>Find</a:t>
            </a:r>
            <a:r>
              <a:rPr lang="cs-CZ" dirty="0">
                <a:solidFill>
                  <a:srgbClr val="990000"/>
                </a:solidFill>
              </a:rPr>
              <a:t> the </a:t>
            </a:r>
            <a:r>
              <a:rPr lang="cs-CZ" dirty="0" err="1">
                <a:solidFill>
                  <a:srgbClr val="990000"/>
                </a:solidFill>
              </a:rPr>
              <a:t>year</a:t>
            </a:r>
            <a:r>
              <a:rPr lang="cs-CZ" dirty="0">
                <a:solidFill>
                  <a:srgbClr val="990000"/>
                </a:solidFill>
              </a:rPr>
              <a:t> </a:t>
            </a:r>
            <a:r>
              <a:rPr lang="cs-CZ" dirty="0" err="1">
                <a:solidFill>
                  <a:srgbClr val="990000"/>
                </a:solidFill>
              </a:rPr>
              <a:t>with</a:t>
            </a:r>
            <a:r>
              <a:rPr lang="cs-CZ" dirty="0">
                <a:solidFill>
                  <a:srgbClr val="990000"/>
                </a:solidFill>
              </a:rPr>
              <a:t> </a:t>
            </a:r>
            <a:r>
              <a:rPr lang="cs-CZ" dirty="0" err="1">
                <a:solidFill>
                  <a:srgbClr val="990000"/>
                </a:solidFill>
              </a:rPr>
              <a:t>lowest</a:t>
            </a:r>
            <a:r>
              <a:rPr lang="cs-CZ" dirty="0">
                <a:solidFill>
                  <a:srgbClr val="990000"/>
                </a:solidFill>
              </a:rPr>
              <a:t> </a:t>
            </a:r>
            <a:r>
              <a:rPr lang="cs-CZ" dirty="0" smtClean="0">
                <a:solidFill>
                  <a:srgbClr val="990000"/>
                </a:solidFill>
              </a:rPr>
              <a:t>import </a:t>
            </a:r>
            <a:r>
              <a:rPr lang="cs-CZ" dirty="0">
                <a:solidFill>
                  <a:srgbClr val="990000"/>
                </a:solidFill>
              </a:rPr>
              <a:t>in the period of 1999 – </a:t>
            </a:r>
            <a:r>
              <a:rPr lang="cs-CZ" dirty="0" smtClean="0">
                <a:solidFill>
                  <a:srgbClr val="990000"/>
                </a:solidFill>
              </a:rPr>
              <a:t>2019</a:t>
            </a:r>
            <a:endParaRPr lang="cs-CZ" dirty="0" smtClean="0">
              <a:solidFill>
                <a:srgbClr val="990000"/>
              </a:solidFill>
            </a:endParaRPr>
          </a:p>
          <a:p>
            <a:r>
              <a:rPr lang="cs-CZ" dirty="0">
                <a:solidFill>
                  <a:srgbClr val="990000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rgbClr val="990000"/>
                </a:solidFill>
                <a:hlinkClick r:id="rId2"/>
              </a:rPr>
              <a:t>apl.czso.cz/pll/stazo/STAZO.STAZO?jazyk=EN&amp;prvni=N</a:t>
            </a:r>
            <a:endParaRPr lang="cs-CZ" dirty="0" smtClean="0">
              <a:solidFill>
                <a:srgbClr val="990000"/>
              </a:solidFill>
            </a:endParaRPr>
          </a:p>
          <a:p>
            <a:r>
              <a:rPr lang="cs-CZ" dirty="0" err="1" smtClean="0">
                <a:solidFill>
                  <a:srgbClr val="990000"/>
                </a:solidFill>
              </a:rPr>
              <a:t>Code</a:t>
            </a:r>
            <a:r>
              <a:rPr lang="cs-CZ" dirty="0" smtClean="0">
                <a:solidFill>
                  <a:srgbClr val="990000"/>
                </a:solidFill>
              </a:rPr>
              <a:t> 2203</a:t>
            </a:r>
          </a:p>
          <a:p>
            <a:r>
              <a:rPr lang="cs-CZ" dirty="0" err="1" smtClean="0">
                <a:solidFill>
                  <a:srgbClr val="990000"/>
                </a:solidFill>
              </a:rPr>
              <a:t>Than</a:t>
            </a:r>
            <a:r>
              <a:rPr lang="cs-CZ" dirty="0" smtClean="0">
                <a:solidFill>
                  <a:srgbClr val="990000"/>
                </a:solidFill>
              </a:rPr>
              <a:t> analyse import </a:t>
            </a:r>
            <a:r>
              <a:rPr lang="cs-CZ" dirty="0" err="1" smtClean="0">
                <a:solidFill>
                  <a:srgbClr val="990000"/>
                </a:solidFill>
              </a:rPr>
              <a:t>from</a:t>
            </a:r>
            <a:r>
              <a:rPr lang="cs-CZ" dirty="0" smtClean="0">
                <a:solidFill>
                  <a:srgbClr val="990000"/>
                </a:solidFill>
              </a:rPr>
              <a:t> </a:t>
            </a:r>
            <a:r>
              <a:rPr lang="cs-CZ" dirty="0" err="1" smtClean="0">
                <a:solidFill>
                  <a:srgbClr val="990000"/>
                </a:solidFill>
              </a:rPr>
              <a:t>Poland</a:t>
            </a:r>
            <a:r>
              <a:rPr lang="cs-CZ" dirty="0" smtClean="0">
                <a:solidFill>
                  <a:srgbClr val="990000"/>
                </a:solidFill>
              </a:rPr>
              <a:t> (</a:t>
            </a:r>
            <a:r>
              <a:rPr lang="cs-CZ" dirty="0" err="1" smtClean="0">
                <a:solidFill>
                  <a:srgbClr val="990000"/>
                </a:solidFill>
              </a:rPr>
              <a:t>Pl</a:t>
            </a:r>
            <a:r>
              <a:rPr lang="cs-CZ" dirty="0" smtClean="0">
                <a:solidFill>
                  <a:srgbClr val="990000"/>
                </a:solidFill>
              </a:rPr>
              <a:t>)</a:t>
            </a:r>
          </a:p>
          <a:p>
            <a:r>
              <a:rPr lang="cs-CZ" dirty="0" err="1" smtClean="0">
                <a:solidFill>
                  <a:srgbClr val="990000"/>
                </a:solidFill>
              </a:rPr>
              <a:t>Compare</a:t>
            </a:r>
            <a:r>
              <a:rPr lang="cs-CZ" dirty="0" smtClean="0">
                <a:solidFill>
                  <a:srgbClr val="990000"/>
                </a:solidFill>
              </a:rPr>
              <a:t> </a:t>
            </a:r>
            <a:r>
              <a:rPr lang="cs-CZ" dirty="0" err="1" smtClean="0">
                <a:solidFill>
                  <a:srgbClr val="990000"/>
                </a:solidFill>
              </a:rPr>
              <a:t>it</a:t>
            </a:r>
            <a:r>
              <a:rPr lang="cs-CZ" dirty="0" smtClean="0">
                <a:solidFill>
                  <a:srgbClr val="990000"/>
                </a:solidFill>
              </a:rPr>
              <a:t> </a:t>
            </a:r>
            <a:r>
              <a:rPr lang="cs-CZ" dirty="0" err="1" smtClean="0">
                <a:solidFill>
                  <a:srgbClr val="990000"/>
                </a:solidFill>
              </a:rPr>
              <a:t>with</a:t>
            </a:r>
            <a:r>
              <a:rPr lang="cs-CZ" dirty="0" smtClean="0">
                <a:solidFill>
                  <a:srgbClr val="990000"/>
                </a:solidFill>
              </a:rPr>
              <a:t> </a:t>
            </a:r>
            <a:r>
              <a:rPr lang="cs-CZ" dirty="0" err="1" smtClean="0">
                <a:solidFill>
                  <a:srgbClr val="990000"/>
                </a:solidFill>
              </a:rPr>
              <a:t>Germany</a:t>
            </a:r>
            <a:r>
              <a:rPr lang="cs-CZ" dirty="0" smtClean="0">
                <a:solidFill>
                  <a:srgbClr val="990000"/>
                </a:solidFill>
              </a:rPr>
              <a:t> (De)</a:t>
            </a:r>
            <a:endParaRPr lang="cs-CZ" dirty="0">
              <a:solidFill>
                <a:srgbClr val="99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6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90000"/>
                </a:solidFill>
              </a:rPr>
              <a:t>Example</a:t>
            </a:r>
            <a:endParaRPr lang="cs-CZ" dirty="0">
              <a:solidFill>
                <a:srgbClr val="99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990000"/>
                </a:solidFill>
              </a:rPr>
              <a:t>Calculate</a:t>
            </a:r>
            <a:r>
              <a:rPr lang="cs-CZ" dirty="0" smtClean="0">
                <a:solidFill>
                  <a:srgbClr val="990000"/>
                </a:solidFill>
              </a:rPr>
              <a:t> </a:t>
            </a:r>
            <a:r>
              <a:rPr lang="cs-CZ" dirty="0" err="1" smtClean="0">
                <a:solidFill>
                  <a:srgbClr val="990000"/>
                </a:solidFill>
              </a:rPr>
              <a:t>monthly</a:t>
            </a:r>
            <a:r>
              <a:rPr lang="cs-CZ" dirty="0" smtClean="0">
                <a:solidFill>
                  <a:srgbClr val="990000"/>
                </a:solidFill>
              </a:rPr>
              <a:t> (</a:t>
            </a:r>
            <a:r>
              <a:rPr lang="cs-CZ" dirty="0" err="1" smtClean="0">
                <a:solidFill>
                  <a:srgbClr val="990000"/>
                </a:solidFill>
              </a:rPr>
              <a:t>averadge</a:t>
            </a:r>
            <a:r>
              <a:rPr lang="cs-CZ" dirty="0" smtClean="0">
                <a:solidFill>
                  <a:srgbClr val="990000"/>
                </a:solidFill>
              </a:rPr>
              <a:t>) </a:t>
            </a:r>
            <a:r>
              <a:rPr lang="cs-CZ" dirty="0" err="1" smtClean="0">
                <a:solidFill>
                  <a:srgbClr val="990000"/>
                </a:solidFill>
              </a:rPr>
              <a:t>indexes</a:t>
            </a:r>
            <a:r>
              <a:rPr lang="cs-CZ" dirty="0" smtClean="0">
                <a:solidFill>
                  <a:srgbClr val="990000"/>
                </a:solidFill>
              </a:rPr>
              <a:t> for export and import of beer</a:t>
            </a:r>
            <a:r>
              <a:rPr lang="cs-CZ" dirty="0">
                <a:solidFill>
                  <a:srgbClr val="990000"/>
                </a:solidFill>
              </a:rPr>
              <a:t> </a:t>
            </a:r>
            <a:r>
              <a:rPr lang="cs-CZ" dirty="0" smtClean="0">
                <a:solidFill>
                  <a:srgbClr val="990000"/>
                </a:solidFill>
              </a:rPr>
              <a:t>(hl</a:t>
            </a:r>
            <a:r>
              <a:rPr lang="cs-CZ" dirty="0" smtClean="0">
                <a:solidFill>
                  <a:srgbClr val="990000"/>
                </a:solidFill>
              </a:rPr>
              <a:t>)</a:t>
            </a:r>
            <a:endParaRPr lang="cs-CZ" dirty="0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Ownership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structure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943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Modernisation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lager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cellars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71700"/>
            <a:ext cx="81629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2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Size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structure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" y="1556792"/>
            <a:ext cx="82200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4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Czech Beer Market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- </a:t>
            </a:r>
            <a:r>
              <a:rPr lang="cs-CZ" altLang="cs-CZ" dirty="0" err="1" smtClean="0">
                <a:solidFill>
                  <a:srgbClr val="800000"/>
                </a:solidFill>
              </a:rPr>
              <a:t>Concentration</a:t>
            </a:r>
            <a:endParaRPr lang="cs-CZ" altLang="cs-CZ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- Heterogenity (Homogenity)</a:t>
            </a:r>
          </a:p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- </a:t>
            </a:r>
            <a:r>
              <a:rPr lang="cs-CZ" altLang="cs-CZ" dirty="0" err="1" smtClean="0">
                <a:solidFill>
                  <a:srgbClr val="800000"/>
                </a:solidFill>
              </a:rPr>
              <a:t>Foreign</a:t>
            </a:r>
            <a:r>
              <a:rPr lang="cs-CZ" altLang="cs-CZ" dirty="0" smtClean="0">
                <a:solidFill>
                  <a:srgbClr val="800000"/>
                </a:solidFill>
              </a:rPr>
              <a:t> </a:t>
            </a:r>
            <a:r>
              <a:rPr lang="cs-CZ" altLang="cs-CZ" dirty="0" err="1" smtClean="0">
                <a:solidFill>
                  <a:srgbClr val="800000"/>
                </a:solidFill>
              </a:rPr>
              <a:t>trade</a:t>
            </a:r>
            <a:endParaRPr lang="cs-CZ" altLang="cs-CZ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- </a:t>
            </a:r>
            <a:r>
              <a:rPr lang="cs-CZ" altLang="cs-CZ" dirty="0" err="1" smtClean="0">
                <a:solidFill>
                  <a:srgbClr val="800000"/>
                </a:solidFill>
              </a:rPr>
              <a:t>Ownership</a:t>
            </a:r>
            <a:endParaRPr lang="cs-CZ" altLang="cs-CZ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- </a:t>
            </a:r>
            <a:r>
              <a:rPr lang="cs-CZ" altLang="cs-CZ" dirty="0" err="1" smtClean="0">
                <a:solidFill>
                  <a:srgbClr val="800000"/>
                </a:solidFill>
              </a:rPr>
              <a:t>Multiplicative</a:t>
            </a:r>
            <a:r>
              <a:rPr lang="cs-CZ" altLang="cs-CZ" dirty="0" smtClean="0">
                <a:solidFill>
                  <a:srgbClr val="800000"/>
                </a:solidFill>
              </a:rPr>
              <a:t> </a:t>
            </a:r>
            <a:r>
              <a:rPr lang="cs-CZ" altLang="cs-CZ" dirty="0" err="1" smtClean="0">
                <a:solidFill>
                  <a:srgbClr val="800000"/>
                </a:solidFill>
              </a:rPr>
              <a:t>efect</a:t>
            </a:r>
            <a:endParaRPr lang="cs-CZ" altLang="cs-CZ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Size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structure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68979"/>
            <a:ext cx="83153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900" dirty="0" err="1">
                <a:solidFill>
                  <a:srgbClr val="990000"/>
                </a:solidFill>
              </a:rPr>
              <a:t>nationalization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19300"/>
            <a:ext cx="8191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8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smtClean="0">
                <a:solidFill>
                  <a:srgbClr val="990000"/>
                </a:solidFill>
              </a:rPr>
              <a:t>EOW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657350"/>
            <a:ext cx="82010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Share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dark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beer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57400"/>
            <a:ext cx="8277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Botteled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beer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total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production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8058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smtClean="0">
                <a:solidFill>
                  <a:srgbClr val="990000"/>
                </a:solidFill>
              </a:rPr>
              <a:t>Per capita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consumption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8800"/>
            <a:ext cx="8124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Consumption</a:t>
            </a:r>
            <a:r>
              <a:rPr lang="cs-CZ" altLang="cs-CZ" sz="3900" dirty="0" smtClean="0">
                <a:solidFill>
                  <a:srgbClr val="990000"/>
                </a:solidFill>
              </a:rPr>
              <a:t> -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regions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057400"/>
            <a:ext cx="8315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2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smtClean="0">
                <a:solidFill>
                  <a:srgbClr val="990000"/>
                </a:solidFill>
              </a:rPr>
              <a:t>Export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7432"/>
            <a:ext cx="8029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smtClean="0">
                <a:solidFill>
                  <a:srgbClr val="990000"/>
                </a:solidFill>
              </a:rPr>
              <a:t>Export and Slovakia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16832"/>
            <a:ext cx="8286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8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Productivity</a:t>
            </a:r>
            <a:r>
              <a:rPr lang="cs-CZ" altLang="cs-CZ" sz="3900" dirty="0" smtClean="0">
                <a:solidFill>
                  <a:srgbClr val="990000"/>
                </a:solidFill>
              </a:rPr>
              <a:t> per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worker</a:t>
            </a:r>
            <a:r>
              <a:rPr lang="cs-CZ" altLang="cs-CZ" sz="3900" dirty="0" smtClean="0">
                <a:solidFill>
                  <a:srgbClr val="990000"/>
                </a:solidFill>
              </a:rPr>
              <a:t> (CSK)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Kratochvíle</a:t>
            </a:r>
          </a:p>
        </p:txBody>
      </p:sp>
      <p:pic>
        <p:nvPicPr>
          <p:cNvPr id="43012" name="Picture 2" descr="L:\pivovarský průmysl\kratochvile\produktivit-1948-1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600200"/>
            <a:ext cx="818991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0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Czech </a:t>
            </a:r>
            <a:r>
              <a:rPr lang="cs-CZ" altLang="cs-CZ" dirty="0" err="1" smtClean="0">
                <a:solidFill>
                  <a:srgbClr val="800000"/>
                </a:solidFill>
              </a:rPr>
              <a:t>beer</a:t>
            </a:r>
            <a:r>
              <a:rPr lang="cs-CZ" altLang="cs-CZ" dirty="0" smtClean="0">
                <a:solidFill>
                  <a:srgbClr val="800000"/>
                </a:solidFill>
              </a:rPr>
              <a:t> market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800000"/>
                </a:solidFill>
              </a:rPr>
              <a:t>Domestic</a:t>
            </a:r>
            <a:r>
              <a:rPr lang="cs-CZ" altLang="cs-CZ" dirty="0" smtClean="0">
                <a:solidFill>
                  <a:srgbClr val="800000"/>
                </a:solidFill>
              </a:rPr>
              <a:t> market</a:t>
            </a:r>
          </a:p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Import</a:t>
            </a:r>
          </a:p>
          <a:p>
            <a:pPr eaLnBrk="1" hangingPunct="1"/>
            <a:r>
              <a:rPr lang="cs-CZ" altLang="cs-CZ" dirty="0" smtClean="0">
                <a:solidFill>
                  <a:srgbClr val="800000"/>
                </a:solidFill>
              </a:rPr>
              <a:t>Export</a:t>
            </a:r>
          </a:p>
          <a:p>
            <a:pPr eaLnBrk="1" hangingPunct="1"/>
            <a:r>
              <a:rPr lang="cs-CZ" altLang="cs-CZ" dirty="0" err="1" smtClean="0">
                <a:solidFill>
                  <a:srgbClr val="800000"/>
                </a:solidFill>
              </a:rPr>
              <a:t>Total</a:t>
            </a:r>
            <a:r>
              <a:rPr lang="cs-CZ" altLang="cs-CZ" dirty="0" smtClean="0">
                <a:solidFill>
                  <a:srgbClr val="800000"/>
                </a:solidFill>
              </a:rPr>
              <a:t> </a:t>
            </a:r>
            <a:r>
              <a:rPr lang="cs-CZ" altLang="cs-CZ" dirty="0" err="1" smtClean="0">
                <a:solidFill>
                  <a:srgbClr val="800000"/>
                </a:solidFill>
              </a:rPr>
              <a:t>production</a:t>
            </a:r>
            <a:endParaRPr lang="cs-CZ" altLang="cs-CZ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Employees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Kratochvíle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8096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Concentration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srgbClr val="800000"/>
                </a:solidFill>
              </a:rPr>
              <a:t>Zdroj: Maier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80772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Example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143000" y="2819400"/>
            <a:ext cx="7608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dirty="0" err="1" smtClean="0">
                <a:solidFill>
                  <a:srgbClr val="990000"/>
                </a:solidFill>
              </a:rPr>
              <a:t>Calculate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the</a:t>
            </a:r>
            <a:r>
              <a:rPr lang="cs-CZ" altLang="cs-CZ" dirty="0" smtClean="0">
                <a:solidFill>
                  <a:srgbClr val="990000"/>
                </a:solidFill>
              </a:rPr>
              <a:t> market </a:t>
            </a:r>
            <a:r>
              <a:rPr lang="cs-CZ" altLang="cs-CZ" dirty="0" err="1" smtClean="0">
                <a:solidFill>
                  <a:srgbClr val="990000"/>
                </a:solidFill>
              </a:rPr>
              <a:t>concentration</a:t>
            </a:r>
            <a:r>
              <a:rPr lang="cs-CZ" altLang="cs-CZ" dirty="0" smtClean="0">
                <a:solidFill>
                  <a:srgbClr val="990000"/>
                </a:solidFill>
              </a:rPr>
              <a:t> (HHI)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err="1" smtClean="0">
                <a:solidFill>
                  <a:srgbClr val="990000"/>
                </a:solidFill>
              </a:rPr>
              <a:t>for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the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year</a:t>
            </a:r>
            <a:r>
              <a:rPr lang="cs-CZ" altLang="cs-CZ" dirty="0" smtClean="0">
                <a:solidFill>
                  <a:srgbClr val="990000"/>
                </a:solidFill>
              </a:rPr>
              <a:t> 2014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err="1" smtClean="0">
                <a:solidFill>
                  <a:srgbClr val="990000"/>
                </a:solidFill>
              </a:rPr>
              <a:t>What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is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the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difference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between</a:t>
            </a:r>
            <a:endParaRPr lang="cs-CZ" altLang="cs-CZ" dirty="0">
              <a:solidFill>
                <a:srgbClr val="99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smtClean="0">
                <a:solidFill>
                  <a:srgbClr val="990000"/>
                </a:solidFill>
              </a:rPr>
              <a:t>2006 and 2014?</a:t>
            </a:r>
            <a:endParaRPr lang="cs-CZ" altLang="cs-CZ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900" dirty="0" err="1" smtClean="0">
                <a:solidFill>
                  <a:srgbClr val="990000"/>
                </a:solidFill>
              </a:rPr>
              <a:t>Package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total</a:t>
            </a:r>
            <a:r>
              <a:rPr lang="cs-CZ" altLang="cs-CZ" sz="3900" dirty="0" smtClean="0">
                <a:solidFill>
                  <a:srgbClr val="990000"/>
                </a:solidFill>
              </a:rPr>
              <a:t> (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produced</a:t>
            </a:r>
            <a:r>
              <a:rPr lang="cs-CZ" altLang="cs-CZ" sz="3900" dirty="0" smtClean="0">
                <a:solidFill>
                  <a:srgbClr val="990000"/>
                </a:solidFill>
              </a:rPr>
              <a:t> on Czech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territory</a:t>
            </a:r>
            <a:r>
              <a:rPr lang="cs-CZ" altLang="cs-CZ" sz="3900" dirty="0" smtClean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18090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>
                <a:solidFill>
                  <a:srgbClr val="800000"/>
                </a:solidFill>
              </a:rPr>
              <a:t>ČSPAS</a:t>
            </a: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24384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2007</a:t>
            </a: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69342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2013</a:t>
            </a: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1127125" y="5453649"/>
            <a:ext cx="2403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990000"/>
                </a:solidFill>
              </a:rPr>
              <a:t>50 </a:t>
            </a:r>
            <a:r>
              <a:rPr lang="cs-CZ" altLang="cs-CZ" sz="1800" dirty="0" err="1" smtClean="0">
                <a:solidFill>
                  <a:srgbClr val="990000"/>
                </a:solidFill>
              </a:rPr>
              <a:t>time</a:t>
            </a:r>
            <a:r>
              <a:rPr lang="cs-CZ" altLang="cs-CZ" sz="1800" dirty="0" smtClean="0">
                <a:solidFill>
                  <a:srgbClr val="990000"/>
                </a:solidFill>
              </a:rPr>
              <a:t> mores in PET</a:t>
            </a:r>
            <a:endParaRPr lang="cs-CZ" altLang="cs-CZ" sz="1800" dirty="0">
              <a:solidFill>
                <a:srgbClr val="99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8" y="1800225"/>
            <a:ext cx="3810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00225"/>
            <a:ext cx="3810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6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Package</a:t>
            </a:r>
            <a:r>
              <a:rPr lang="cs-CZ" altLang="cs-CZ" sz="3900" dirty="0" smtClean="0">
                <a:solidFill>
                  <a:srgbClr val="990000"/>
                </a:solidFill>
              </a:rPr>
              <a:t> CZ (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only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consumed</a:t>
            </a:r>
            <a:r>
              <a:rPr lang="cs-CZ" altLang="cs-CZ" sz="3900" dirty="0" smtClean="0">
                <a:solidFill>
                  <a:srgbClr val="990000"/>
                </a:solidFill>
              </a:rPr>
              <a:t> in Czech </a:t>
            </a:r>
            <a:r>
              <a:rPr lang="cs-CZ" altLang="cs-CZ" sz="3900" dirty="0" err="1">
                <a:solidFill>
                  <a:srgbClr val="990000"/>
                </a:solidFill>
              </a:rPr>
              <a:t>t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erritory</a:t>
            </a:r>
            <a:r>
              <a:rPr lang="cs-CZ" altLang="cs-CZ" sz="3900" dirty="0" smtClean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CBAMA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24384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2007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69342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2013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1127125" y="5446713"/>
            <a:ext cx="29803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990000"/>
                </a:solidFill>
              </a:rPr>
              <a:t>Cca 65 x </a:t>
            </a:r>
            <a:r>
              <a:rPr lang="cs-CZ" altLang="cs-CZ" sz="1800" dirty="0" err="1" smtClean="0">
                <a:solidFill>
                  <a:srgbClr val="990000"/>
                </a:solidFill>
              </a:rPr>
              <a:t>increasing</a:t>
            </a:r>
            <a:r>
              <a:rPr lang="cs-CZ" altLang="cs-CZ" sz="1800" dirty="0" smtClean="0">
                <a:solidFill>
                  <a:srgbClr val="99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1800" dirty="0" smtClean="0">
                <a:solidFill>
                  <a:srgbClr val="990000"/>
                </a:solidFill>
              </a:rPr>
              <a:t> PET</a:t>
            </a:r>
            <a:endParaRPr lang="cs-CZ" altLang="cs-CZ" sz="1800" dirty="0">
              <a:solidFill>
                <a:srgbClr val="99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838325"/>
            <a:ext cx="3962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58" y="1838325"/>
            <a:ext cx="3962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Package</a:t>
            </a:r>
            <a:r>
              <a:rPr lang="cs-CZ" altLang="cs-CZ" sz="3900" dirty="0" smtClean="0">
                <a:solidFill>
                  <a:srgbClr val="990000"/>
                </a:solidFill>
              </a:rPr>
              <a:t> Export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CBAMA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24384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2007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69342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2013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1127125" y="5446713"/>
            <a:ext cx="3044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990000"/>
                </a:solidFill>
              </a:rPr>
              <a:t>Cca </a:t>
            </a:r>
            <a:r>
              <a:rPr lang="cs-CZ" altLang="cs-CZ" sz="1800" dirty="0" smtClean="0">
                <a:solidFill>
                  <a:srgbClr val="990000"/>
                </a:solidFill>
              </a:rPr>
              <a:t>6.7 </a:t>
            </a:r>
            <a:r>
              <a:rPr lang="cs-CZ" altLang="cs-CZ" sz="1800" dirty="0">
                <a:solidFill>
                  <a:srgbClr val="990000"/>
                </a:solidFill>
              </a:rPr>
              <a:t>x </a:t>
            </a:r>
            <a:r>
              <a:rPr lang="cs-CZ" altLang="cs-CZ" sz="1800" dirty="0" err="1" smtClean="0">
                <a:solidFill>
                  <a:srgbClr val="990000"/>
                </a:solidFill>
              </a:rPr>
              <a:t>increasing</a:t>
            </a:r>
            <a:r>
              <a:rPr lang="cs-CZ" altLang="cs-CZ" sz="1800" dirty="0" smtClean="0">
                <a:solidFill>
                  <a:srgbClr val="99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1800" dirty="0">
                <a:solidFill>
                  <a:srgbClr val="990000"/>
                </a:solidFill>
              </a:rPr>
              <a:t> </a:t>
            </a:r>
            <a:r>
              <a:rPr lang="cs-CZ" altLang="cs-CZ" sz="1800" dirty="0" smtClean="0">
                <a:solidFill>
                  <a:srgbClr val="990000"/>
                </a:solidFill>
              </a:rPr>
              <a:t>PET</a:t>
            </a:r>
            <a:endParaRPr lang="cs-CZ" altLang="cs-CZ" sz="1800" dirty="0">
              <a:solidFill>
                <a:srgbClr val="99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42" y="2068228"/>
            <a:ext cx="3505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77753"/>
            <a:ext cx="35052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900" dirty="0" smtClean="0">
                <a:solidFill>
                  <a:srgbClr val="990000"/>
                </a:solidFill>
              </a:rPr>
              <a:t>EPM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total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CBAMA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24384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2007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69342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2013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73133"/>
            <a:ext cx="4038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79" y="1873133"/>
            <a:ext cx="4038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900" dirty="0" smtClean="0">
                <a:solidFill>
                  <a:srgbClr val="990000"/>
                </a:solidFill>
              </a:rPr>
              <a:t>EOW Export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CBAMA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24384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2007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69342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2013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7719"/>
            <a:ext cx="4038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88" y="1905794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0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Shares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3900" dirty="0" smtClean="0">
                <a:solidFill>
                  <a:srgbClr val="990000"/>
                </a:solidFill>
              </a:rPr>
              <a:t> tank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CBAMA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24384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2007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6934200" y="14478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2013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1170"/>
              </p:ext>
            </p:extLst>
          </p:nvPr>
        </p:nvGraphicFramePr>
        <p:xfrm>
          <a:off x="5122999" y="2060848"/>
          <a:ext cx="396875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Plzeňský Prazdroj,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4,61%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Pivovary Staropramen, s.r.o.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3,92%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Heineken Česká republika, a.s.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3,77%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Budějovický Budvar, n.p.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0,62%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Pardubický pivovar, a.s.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0,17%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Bohemia Regent, a.s.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2,77%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Žatecký pivovar,  s.r.o.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2,18%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Czech Beverage Industry Company, </a:t>
                      </a:r>
                      <a:r>
                        <a:rPr lang="en-US" sz="1400" u="none" strike="noStrike" dirty="0" err="1">
                          <a:effectLst/>
                        </a:rPr>
                        <a:t>a.s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8,98%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64786"/>
              </p:ext>
            </p:extLst>
          </p:nvPr>
        </p:nvGraphicFramePr>
        <p:xfrm>
          <a:off x="1081314" y="1814513"/>
          <a:ext cx="3733800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Prazdroj, a.s.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4,02</a:t>
                      </a:r>
                      <a:endParaRPr lang="cs-CZ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Piv. Staropramen, a.s.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1,57</a:t>
                      </a:r>
                      <a:endParaRPr lang="cs-CZ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Budvar, </a:t>
                      </a:r>
                      <a:r>
                        <a:rPr lang="cs-CZ" sz="1400" u="none" strike="noStrike" dirty="0" err="1">
                          <a:effectLst/>
                        </a:rPr>
                        <a:t>n.p</a:t>
                      </a:r>
                      <a:r>
                        <a:rPr lang="cs-CZ" sz="1400" u="none" strike="noStrike" dirty="0">
                          <a:effectLst/>
                        </a:rPr>
                        <a:t>.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0,96</a:t>
                      </a:r>
                      <a:endParaRPr lang="cs-CZ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Starobrno, a.s.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1,41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PMS Přerov, a.s.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0,12</a:t>
                      </a:r>
                      <a:endParaRPr lang="cs-CZ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DRINKS UNION, a.s.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0,12</a:t>
                      </a:r>
                      <a:endParaRPr lang="cs-CZ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KP Krušovice, a.s.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1,81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Piv. Jihlava, a.s.</a:t>
                      </a:r>
                      <a:endParaRPr lang="cs-CZ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4,43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MP Havlíčkův Brod,a.s.</a:t>
                      </a:r>
                      <a:endParaRPr lang="cs-CZ" sz="1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0,13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Piv. Rakovník, a.s.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7,92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4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 idx="4294967295"/>
          </p:nvPr>
        </p:nvSpPr>
        <p:spPr>
          <a:xfrm>
            <a:off x="454025" y="14288"/>
            <a:ext cx="8229600" cy="671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Shares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Barrels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6400800" y="6178550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CBAMA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2041525" y="6096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2007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6781800" y="6223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2013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990600" y="976313"/>
          <a:ext cx="2895600" cy="5881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9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Prazdroj,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49,98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Piv. Staropramen,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37,47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Budvar, n.p.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50,01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Starobrno,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61,36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PMS Přerov,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45,03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DRINKS UNION,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55,39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KP Krušovice,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65,25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MP Platan, s.r.o.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15,10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Piv. Svijany, s.r.o.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60,96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Buď. m. pivovar,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29,28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Piv. Černá Hora,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78,35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Nymburk, s.r.o.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21,55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RP Bernard,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71,26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Piv. Náchod,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35,72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err="1">
                          <a:effectLst/>
                        </a:rPr>
                        <a:t>Lobkowiczký</a:t>
                      </a:r>
                      <a:r>
                        <a:rPr lang="cs-CZ" sz="900" u="none" strike="noStrike" dirty="0">
                          <a:effectLst/>
                        </a:rPr>
                        <a:t> p., s.r.o.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32,09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err="1">
                          <a:effectLst/>
                        </a:rPr>
                        <a:t>Ecoholding</a:t>
                      </a:r>
                      <a:r>
                        <a:rPr lang="cs-CZ" sz="900" u="none" strike="noStrike" dirty="0">
                          <a:effectLst/>
                        </a:rPr>
                        <a:t>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45,98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Piv. Vratislavice, </a:t>
                      </a:r>
                      <a:r>
                        <a:rPr lang="cs-CZ" sz="900" u="none" strike="noStrike" dirty="0" err="1">
                          <a:effectLst/>
                        </a:rPr>
                        <a:t>a.s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60,00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Piv. Pardubice,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57,28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Piv. Trutnov, s.r.o.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64,84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Piv. Jihlava, a.s.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35,43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MP Havlíčkův </a:t>
                      </a:r>
                      <a:r>
                        <a:rPr lang="cs-CZ" sz="900" u="none" strike="noStrike" dirty="0" err="1">
                          <a:effectLst/>
                        </a:rPr>
                        <a:t>Brod,a.s</a:t>
                      </a:r>
                      <a:r>
                        <a:rPr lang="cs-CZ" sz="900" u="none" strike="noStrike" dirty="0">
                          <a:effectLst/>
                        </a:rPr>
                        <a:t>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56,95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Piv. Rychtář, s.r.o.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69,67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MP Polička, 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72,82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Bohemia Regent, 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51,34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Pivovar Janáček, 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62,57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MP Strakonice, 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56,33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Piv. Chodovar, s.r.o.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57,14</a:t>
                      </a:r>
                      <a:endParaRPr lang="cs-CZ" sz="9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Piv. Nová Paka, 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62,63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Pivovar Ferdinard,a.s.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33,95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Pivovar Rohozec, 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51,54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Jihomoravské p, 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41,78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Piv. Žatec, s.r.o.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61,46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Piv. Broumov, s.r.o.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18,31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Pivo Pelhřimov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50,88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Piv. Eggenberg, s.r.o.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15,15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Lora Viktoria, </a:t>
                      </a:r>
                      <a:r>
                        <a:rPr lang="cs-CZ" sz="900" u="none" strike="noStrike" dirty="0" err="1">
                          <a:effectLst/>
                        </a:rPr>
                        <a:t>s.r.o</a:t>
                      </a:r>
                      <a:endParaRPr lang="cs-CZ" sz="9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65,97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Piv. Březnice, 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78,87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Piv. Rakovník, a.s.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54,97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5081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Piv. Kácov, s.r.o.</a:t>
                      </a:r>
                      <a:endParaRPr lang="cs-CZ" sz="9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100,00</a:t>
                      </a:r>
                      <a:endParaRPr lang="cs-CZ" sz="9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14800" y="976313"/>
          <a:ext cx="4876800" cy="496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4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Plzeňský Prazdroj,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37,72%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Pivovary Staropramen, s.r.o.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28,76%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 err="1">
                          <a:effectLst/>
                        </a:rPr>
                        <a:t>Heineken</a:t>
                      </a:r>
                      <a:r>
                        <a:rPr lang="cs-CZ" sz="1200" u="none" strike="noStrike" dirty="0">
                          <a:effectLst/>
                        </a:rPr>
                        <a:t> Česká republika,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34,16%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Budějovický Budvar, </a:t>
                      </a:r>
                      <a:r>
                        <a:rPr lang="cs-CZ" sz="1200" u="none" strike="noStrike" dirty="0" err="1">
                          <a:effectLst/>
                        </a:rPr>
                        <a:t>n.p</a:t>
                      </a:r>
                      <a:r>
                        <a:rPr lang="cs-CZ" sz="1200" u="none" strike="noStrike" dirty="0">
                          <a:effectLst/>
                        </a:rPr>
                        <a:t>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22,36%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PMS Přerov,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57,78%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Pivovar Svijany,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57,92%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Rodinný pivovar Bernard, </a:t>
                      </a:r>
                      <a:r>
                        <a:rPr lang="cs-CZ" sz="1200" u="none" strike="noStrike" dirty="0" err="1">
                          <a:effectLst/>
                        </a:rPr>
                        <a:t>a.s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61,83%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Pivovar Nymburk, s.r.o.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14,71%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Primátor, </a:t>
                      </a:r>
                      <a:r>
                        <a:rPr lang="cs-CZ" sz="1200" u="none" strike="noStrike" dirty="0" err="1">
                          <a:effectLst/>
                        </a:rPr>
                        <a:t>a.s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46,09%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Krakonoš, s.r.o.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74,99%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Měšťanský pivovar v Poličce,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83,70%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Tradiční pivovar v Rakovníku,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39,07%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Měšťanský pivovar Havlíčkův Brod,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66,67%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Pardubický pivovar,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62,09%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Bohemia Regent,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36,05%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DUDÁK -  Měšťanský pivovar Strakonice,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58,31%</a:t>
                      </a:r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DUP družstvo Pelhřimov, závod pivovar Pelhřimov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72,71%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Žatecký pivovar,  s.r.o.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54,91%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Czech Beverage Industry Company, a.s.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55,13%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36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Podkováň, s.r.o.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dirty="0">
                          <a:effectLst/>
                        </a:rPr>
                        <a:t>58,75%</a:t>
                      </a:r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990000"/>
                </a:solidFill>
              </a:rPr>
              <a:t>Brands</a:t>
            </a:r>
            <a:r>
              <a:rPr lang="cs-CZ" altLang="cs-CZ" dirty="0" smtClean="0">
                <a:solidFill>
                  <a:srgbClr val="990000"/>
                </a:solidFill>
              </a:rPr>
              <a:t> </a:t>
            </a:r>
            <a:r>
              <a:rPr lang="cs-CZ" altLang="cs-CZ" dirty="0" err="1" smtClean="0">
                <a:solidFill>
                  <a:srgbClr val="990000"/>
                </a:solidFill>
              </a:rPr>
              <a:t>shares</a:t>
            </a:r>
            <a:r>
              <a:rPr lang="cs-CZ" altLang="cs-CZ" dirty="0" smtClean="0">
                <a:solidFill>
                  <a:srgbClr val="990000"/>
                </a:solidFill>
              </a:rPr>
              <a:t> (2009)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21082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</a:t>
            </a:r>
            <a:r>
              <a:rPr lang="cs-CZ" altLang="cs-CZ" sz="1800" i="1" dirty="0" err="1">
                <a:solidFill>
                  <a:srgbClr val="800000"/>
                </a:solidFill>
              </a:rPr>
              <a:t>Canadean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graphicFrame>
        <p:nvGraphicFramePr>
          <p:cNvPr id="20484" name="Objekt 1"/>
          <p:cNvGraphicFramePr>
            <a:graphicFrameLocks noChangeAspect="1"/>
          </p:cNvGraphicFramePr>
          <p:nvPr/>
        </p:nvGraphicFramePr>
        <p:xfrm>
          <a:off x="1447800" y="1524000"/>
          <a:ext cx="71247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Graf" r:id="rId3" imgW="7124756" imgH="4105350" progId="Excel.Chart.8">
                  <p:embed/>
                </p:oleObj>
              </mc:Choice>
              <mc:Fallback>
                <p:oleObj name="Graf" r:id="rId3" imgW="7124756" imgH="41053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71247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4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 idx="4294967295"/>
          </p:nvPr>
        </p:nvSpPr>
        <p:spPr>
          <a:xfrm>
            <a:off x="454025" y="14288"/>
            <a:ext cx="8229600" cy="671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Share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bottles</a:t>
            </a:r>
            <a:endParaRPr lang="cs-CZ" altLang="cs-CZ" sz="3900" dirty="0" smtClean="0">
              <a:solidFill>
                <a:srgbClr val="990000"/>
              </a:solidFill>
            </a:endParaRP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6400800" y="6178550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CBAMA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2041525" y="6096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2007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6781800" y="6223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2013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862013" y="976313"/>
          <a:ext cx="2795587" cy="5881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Prazdroj,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42,69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Staropramen,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57,86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Budvar, n.p.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46,95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Starobrno,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36,87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PMS Přerov,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49,47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DRINKS UNION,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43,36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KP Krušovice,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29,27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MP Platan,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84,77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Svijany,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38,27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Buď. m. pivovar,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69,51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Černá Hora,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21,31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Nymburk,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69,67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RP Bernard,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28,61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Náchod,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63,33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Lobkowiczký p.,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67,91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Ecoholding,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54,02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Vratislavice, a.s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40,00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Pardubice,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42,72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Trutnov,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35,16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Jihlava,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59,71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MP Havlíčkův Brod,a.s.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42,92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Rychtář,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30,28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MP Polička,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27,18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Bohemia Regent,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48,55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Pivovar Janáček,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35,79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MP Strakonice,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43,49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Chodovar,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42,37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Nová Paka,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30,25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Pivovar Ferdinard,a.s.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66,05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Pivovar Rohozec,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48,42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Jihomoravské p,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58,22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Žatec,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38,54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Broumov,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81,69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Pivo Pelhřimov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49,12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Eggenberg, s.r.o.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84,85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Lora Viktoria, s.r.o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34,03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Březnice,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21,13</a:t>
                      </a:r>
                      <a:endParaRPr lang="cs-CZ" sz="10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478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Piv. Rakovník, a.s.</a:t>
                      </a:r>
                      <a:endParaRPr lang="cs-CZ" sz="1000" b="1" i="0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37,11</a:t>
                      </a:r>
                      <a:endParaRPr lang="cs-CZ" sz="10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886200" y="968375"/>
          <a:ext cx="5181600" cy="5127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0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Plzeňský Prazdroj,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44,88%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Pivovary Staropramen, s.r.o.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43,44%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>
                          <a:effectLst/>
                        </a:rPr>
                        <a:t>Heineken</a:t>
                      </a:r>
                      <a:r>
                        <a:rPr lang="cs-CZ" sz="1400" u="none" strike="noStrike" dirty="0">
                          <a:effectLst/>
                        </a:rPr>
                        <a:t> Česká republika,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30,44%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Budějovický Budvar, </a:t>
                      </a:r>
                      <a:r>
                        <a:rPr lang="cs-CZ" sz="1400" u="none" strike="noStrike" dirty="0" err="1">
                          <a:effectLst/>
                        </a:rPr>
                        <a:t>n.p</a:t>
                      </a:r>
                      <a:r>
                        <a:rPr lang="cs-CZ" sz="1400" u="none" strike="noStrike" dirty="0">
                          <a:effectLst/>
                        </a:rPr>
                        <a:t>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67,10%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PMS Přerov,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42,22%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Pivovar Svijany,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40,90%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Rodinný pivovar Bernard, </a:t>
                      </a:r>
                      <a:r>
                        <a:rPr lang="cs-CZ" sz="1400" u="none" strike="noStrike" dirty="0" err="1">
                          <a:effectLst/>
                        </a:rPr>
                        <a:t>a.s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37,95%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Pivovar Nymburk, s.r.o.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71,93%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Primátor, </a:t>
                      </a:r>
                      <a:r>
                        <a:rPr lang="cs-CZ" sz="1400" u="none" strike="noStrike" dirty="0" err="1">
                          <a:effectLst/>
                        </a:rPr>
                        <a:t>a.s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53,91%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Krakonoš, s.r.o.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25,01%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Měšťanský pivovar v Poličce,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16,30%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Tradiční pivovar v Rakovníku,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44,83%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Měšťanský pivovar Havlíčkův Brod,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33,28%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Pardubický pivovar,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37,74%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Bohemia Regent,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61,19%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DUDÁK -  Měšťanský pivovar Strakonice,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40,64%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DUP družstvo Pelhřimov, závod pivovar Pelhřimov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27,29%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Žatecký pivovar,  s.r.o.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41,57%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Czech Beverage Industry Company, a.s.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35,89%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Podkováň, s.r.o.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19,80%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 idx="4294967295"/>
          </p:nvPr>
        </p:nvSpPr>
        <p:spPr>
          <a:xfrm>
            <a:off x="454025" y="14288"/>
            <a:ext cx="8229600" cy="671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900" dirty="0" err="1" smtClean="0">
                <a:solidFill>
                  <a:srgbClr val="990000"/>
                </a:solidFill>
              </a:rPr>
              <a:t>Share</a:t>
            </a:r>
            <a:r>
              <a:rPr lang="cs-CZ" altLang="cs-CZ" sz="3900" dirty="0" smtClean="0">
                <a:solidFill>
                  <a:srgbClr val="990000"/>
                </a:solidFill>
              </a:rPr>
              <a:t> </a:t>
            </a:r>
            <a:r>
              <a:rPr lang="cs-CZ" altLang="cs-CZ" sz="3900" dirty="0" err="1" smtClean="0">
                <a:solidFill>
                  <a:srgbClr val="990000"/>
                </a:solidFill>
              </a:rPr>
              <a:t>of</a:t>
            </a:r>
            <a:r>
              <a:rPr lang="cs-CZ" altLang="cs-CZ" sz="3900" dirty="0" smtClean="0">
                <a:solidFill>
                  <a:srgbClr val="990000"/>
                </a:solidFill>
              </a:rPr>
              <a:t> PET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6400800" y="6178550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smtClean="0">
                <a:solidFill>
                  <a:srgbClr val="800000"/>
                </a:solidFill>
              </a:rPr>
              <a:t>Source: CBAMA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2041525" y="6096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2007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6858000" y="6223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990000"/>
                </a:solidFill>
              </a:rPr>
              <a:t>2013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38200" y="989013"/>
          <a:ext cx="3962400" cy="1830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7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0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PMS Přerov, a.s.</a:t>
                      </a:r>
                      <a:endParaRPr lang="cs-CZ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1,85</a:t>
                      </a:r>
                      <a:endParaRPr lang="cs-CZ" sz="14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DRINKS UNION, a.s.</a:t>
                      </a:r>
                      <a:endParaRPr lang="cs-CZ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0,71</a:t>
                      </a:r>
                      <a:endParaRPr lang="cs-CZ" sz="14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Pivovar Janáček, a.s.</a:t>
                      </a:r>
                      <a:endParaRPr lang="cs-CZ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0,60</a:t>
                      </a:r>
                      <a:endParaRPr lang="cs-CZ" sz="14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Piv. Chodovar, s.r.o.</a:t>
                      </a:r>
                      <a:endParaRPr lang="cs-CZ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0,46</a:t>
                      </a:r>
                      <a:endParaRPr lang="cs-CZ" sz="1400" b="0" i="1" u="none" strike="noStrike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7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Piv. Nová Paka, a.s.</a:t>
                      </a:r>
                      <a:endParaRPr lang="cs-CZ" sz="1400" b="1" i="0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7,12</a:t>
                      </a:r>
                      <a:endParaRPr lang="cs-CZ" sz="1400" b="0" i="1" u="none" strike="noStrike" dirty="0">
                        <a:effectLst/>
                        <a:latin typeface="Arial CE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953000" y="989013"/>
          <a:ext cx="4114800" cy="2270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6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Plzeňský Prazdroj,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5,12%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6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Pivovary Staropramen, s.r.o.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17,48%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>
                          <a:effectLst/>
                        </a:rPr>
                        <a:t>Heineken</a:t>
                      </a:r>
                      <a:r>
                        <a:rPr lang="cs-CZ" sz="1400" u="none" strike="noStrike" dirty="0">
                          <a:effectLst/>
                        </a:rPr>
                        <a:t> Česká republika,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28,47%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6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Měšťanský pivovar Havlíčkův Brod,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0,05%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DUDÁK -  Měšťanský pivovar Strakonice, a.s.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0,95%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7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>
                          <a:effectLst/>
                        </a:rPr>
                        <a:t>Podkováň</a:t>
                      </a:r>
                      <a:r>
                        <a:rPr lang="cs-CZ" sz="1400" u="none" strike="noStrike" dirty="0">
                          <a:effectLst/>
                        </a:rPr>
                        <a:t>, s.r.o.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21,45%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2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err="1" smtClean="0">
                <a:solidFill>
                  <a:srgbClr val="990000"/>
                </a:solidFill>
              </a:rPr>
              <a:t>Shares</a:t>
            </a:r>
            <a:r>
              <a:rPr lang="cs-CZ" altLang="cs-CZ" sz="3600" dirty="0" smtClean="0">
                <a:solidFill>
                  <a:srgbClr val="990000"/>
                </a:solidFill>
              </a:rPr>
              <a:t> on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domestic</a:t>
            </a:r>
            <a:r>
              <a:rPr lang="cs-CZ" altLang="cs-CZ" sz="3600" dirty="0" smtClean="0">
                <a:solidFill>
                  <a:srgbClr val="990000"/>
                </a:solidFill>
              </a:rPr>
              <a:t>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production</a:t>
            </a:r>
            <a:r>
              <a:rPr lang="cs-CZ" altLang="cs-CZ" sz="3600" dirty="0" smtClean="0">
                <a:solidFill>
                  <a:srgbClr val="990000"/>
                </a:solidFill>
              </a:rPr>
              <a:t> (2014)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127125" y="6361113"/>
            <a:ext cx="6246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 smtClean="0">
                <a:solidFill>
                  <a:srgbClr val="800000"/>
                </a:solidFill>
              </a:rPr>
              <a:t>Sources</a:t>
            </a:r>
            <a:r>
              <a:rPr lang="cs-CZ" altLang="cs-CZ" sz="1800" i="1" dirty="0" smtClean="0">
                <a:solidFill>
                  <a:srgbClr val="800000"/>
                </a:solidFill>
              </a:rPr>
              <a:t>: </a:t>
            </a:r>
            <a:r>
              <a:rPr lang="cs-CZ" altLang="cs-CZ" sz="1800" i="1" dirty="0">
                <a:solidFill>
                  <a:srgbClr val="800000"/>
                </a:solidFill>
              </a:rPr>
              <a:t>ČSPAS, Pivovary Lobkowicz </a:t>
            </a:r>
            <a:r>
              <a:rPr lang="cs-CZ" altLang="cs-CZ" sz="1800" i="1" dirty="0" smtClean="0">
                <a:solidFill>
                  <a:srgbClr val="800000"/>
                </a:solidFill>
              </a:rPr>
              <a:t>and </a:t>
            </a:r>
            <a:r>
              <a:rPr lang="cs-CZ" altLang="cs-CZ" sz="1800" i="1" dirty="0" err="1" smtClean="0">
                <a:solidFill>
                  <a:srgbClr val="800000"/>
                </a:solidFill>
              </a:rPr>
              <a:t>own</a:t>
            </a:r>
            <a:r>
              <a:rPr lang="cs-CZ" altLang="cs-CZ" sz="1800" i="1" dirty="0" smtClean="0">
                <a:solidFill>
                  <a:srgbClr val="800000"/>
                </a:solidFill>
              </a:rPr>
              <a:t> </a:t>
            </a:r>
            <a:r>
              <a:rPr lang="cs-CZ" altLang="cs-CZ" sz="1800" i="1" dirty="0" err="1" smtClean="0">
                <a:solidFill>
                  <a:srgbClr val="800000"/>
                </a:solidFill>
              </a:rPr>
              <a:t>estimations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96752"/>
            <a:ext cx="71437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9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 err="1" smtClean="0">
                <a:solidFill>
                  <a:srgbClr val="990000"/>
                </a:solidFill>
              </a:rPr>
              <a:t>Shares</a:t>
            </a:r>
            <a:r>
              <a:rPr lang="cs-CZ" altLang="cs-CZ" sz="3600" dirty="0" smtClean="0">
                <a:solidFill>
                  <a:srgbClr val="990000"/>
                </a:solidFill>
              </a:rPr>
              <a:t> on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domestic</a:t>
            </a:r>
            <a:r>
              <a:rPr lang="cs-CZ" altLang="cs-CZ" sz="3600" dirty="0" smtClean="0">
                <a:solidFill>
                  <a:srgbClr val="990000"/>
                </a:solidFill>
              </a:rPr>
              <a:t> </a:t>
            </a:r>
            <a:r>
              <a:rPr lang="cs-CZ" altLang="cs-CZ" sz="3600" dirty="0" err="1" smtClean="0">
                <a:solidFill>
                  <a:srgbClr val="990000"/>
                </a:solidFill>
              </a:rPr>
              <a:t>consumption</a:t>
            </a:r>
            <a:r>
              <a:rPr lang="cs-CZ" altLang="cs-CZ" sz="3600" dirty="0" smtClean="0">
                <a:solidFill>
                  <a:srgbClr val="990000"/>
                </a:solidFill>
              </a:rPr>
              <a:t> (2014)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6246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rgbClr val="800000"/>
                </a:solidFill>
              </a:rPr>
              <a:t>Sources</a:t>
            </a:r>
            <a:r>
              <a:rPr lang="cs-CZ" altLang="cs-CZ" sz="1800" i="1" dirty="0">
                <a:solidFill>
                  <a:srgbClr val="800000"/>
                </a:solidFill>
              </a:rPr>
              <a:t>: ČSPAS, Pivovary Lobkowicz and </a:t>
            </a:r>
            <a:r>
              <a:rPr lang="cs-CZ" altLang="cs-CZ" sz="1800" i="1" dirty="0" err="1">
                <a:solidFill>
                  <a:srgbClr val="800000"/>
                </a:solidFill>
              </a:rPr>
              <a:t>own</a:t>
            </a:r>
            <a:r>
              <a:rPr lang="cs-CZ" altLang="cs-CZ" sz="1800" i="1" dirty="0">
                <a:solidFill>
                  <a:srgbClr val="800000"/>
                </a:solidFill>
              </a:rPr>
              <a:t> </a:t>
            </a:r>
            <a:r>
              <a:rPr lang="cs-CZ" altLang="cs-CZ" sz="1800" i="1" dirty="0" err="1">
                <a:solidFill>
                  <a:srgbClr val="800000"/>
                </a:solidFill>
              </a:rPr>
              <a:t>estimations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86975"/>
            <a:ext cx="7315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2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990000"/>
                </a:solidFill>
              </a:rPr>
              <a:t>Shares</a:t>
            </a:r>
            <a:r>
              <a:rPr lang="cs-CZ" altLang="cs-CZ" dirty="0" smtClean="0">
                <a:solidFill>
                  <a:srgbClr val="990000"/>
                </a:solidFill>
              </a:rPr>
              <a:t> on export (2014)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127125" y="6361113"/>
            <a:ext cx="6246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solidFill>
                  <a:srgbClr val="800000"/>
                </a:solidFill>
              </a:rPr>
              <a:t>Sources</a:t>
            </a:r>
            <a:r>
              <a:rPr lang="cs-CZ" altLang="cs-CZ" sz="1800" i="1" dirty="0">
                <a:solidFill>
                  <a:srgbClr val="800000"/>
                </a:solidFill>
              </a:rPr>
              <a:t>: ČSPAS, Pivovary Lobkowicz and </a:t>
            </a:r>
            <a:r>
              <a:rPr lang="cs-CZ" altLang="cs-CZ" sz="1800" i="1" dirty="0" err="1">
                <a:solidFill>
                  <a:srgbClr val="800000"/>
                </a:solidFill>
              </a:rPr>
              <a:t>own</a:t>
            </a:r>
            <a:r>
              <a:rPr lang="cs-CZ" altLang="cs-CZ" sz="1800" i="1" dirty="0">
                <a:solidFill>
                  <a:srgbClr val="800000"/>
                </a:solidFill>
              </a:rPr>
              <a:t> </a:t>
            </a:r>
            <a:r>
              <a:rPr lang="cs-CZ" altLang="cs-CZ" sz="1800" i="1" dirty="0" err="1">
                <a:solidFill>
                  <a:srgbClr val="800000"/>
                </a:solidFill>
              </a:rPr>
              <a:t>estimations</a:t>
            </a:r>
            <a:endParaRPr lang="cs-CZ" altLang="cs-CZ" sz="1800" i="1" dirty="0">
              <a:solidFill>
                <a:srgbClr val="8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83" y="1196752"/>
            <a:ext cx="7239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5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1847</Words>
  <Application>Microsoft Office PowerPoint</Application>
  <PresentationFormat>Předvádění na obrazovce (4:3)</PresentationFormat>
  <Paragraphs>556</Paragraphs>
  <Slides>61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 Unicode MS</vt:lpstr>
      <vt:lpstr>Arial</vt:lpstr>
      <vt:lpstr>Arial CE</vt:lpstr>
      <vt:lpstr>Calibri</vt:lpstr>
      <vt:lpstr>Motiv systému Office</vt:lpstr>
      <vt:lpstr>Graf</vt:lpstr>
      <vt:lpstr>Prezentace aplikace PowerPoint</vt:lpstr>
      <vt:lpstr>Beer news</vt:lpstr>
      <vt:lpstr>Beer news</vt:lpstr>
      <vt:lpstr>Czech Beer Market</vt:lpstr>
      <vt:lpstr>Czech beer market</vt:lpstr>
      <vt:lpstr>Brands shares (2009)</vt:lpstr>
      <vt:lpstr>Shares on domestic production (2014)</vt:lpstr>
      <vt:lpstr>Shares on domestic consumption (2014)</vt:lpstr>
      <vt:lpstr>Shares on export (2014)</vt:lpstr>
      <vt:lpstr>Relative export I. (%)</vt:lpstr>
      <vt:lpstr>Relative export II. (%)</vt:lpstr>
      <vt:lpstr>Breweries – Production units I.</vt:lpstr>
      <vt:lpstr>Breweries – Production units II.</vt:lpstr>
      <vt:lpstr>Breweries – Production units III.</vt:lpstr>
      <vt:lpstr>Breweries – Production units IV.</vt:lpstr>
      <vt:lpstr>Breweries – Production units V.</vt:lpstr>
      <vt:lpstr>Breweries – Production units VI.</vt:lpstr>
      <vt:lpstr>Closed breweries after 1989 I.</vt:lpstr>
      <vt:lpstr>Closed breweries after 1989 II.</vt:lpstr>
      <vt:lpstr>Closed breweries after 1989 III.</vt:lpstr>
      <vt:lpstr>Closed breweries after 1989 IV.</vt:lpstr>
      <vt:lpstr>Global beer production bil. hl, 2016</vt:lpstr>
      <vt:lpstr>Global beer production mil. hl</vt:lpstr>
      <vt:lpstr>Global beer production 2018/2008</vt:lpstr>
      <vt:lpstr>Global beer consumption by states</vt:lpstr>
      <vt:lpstr>Global beer consumption by states</vt:lpstr>
      <vt:lpstr>Global beer consumption by states per capita</vt:lpstr>
      <vt:lpstr>Global beer consumption by states per capita</vt:lpstr>
      <vt:lpstr>European consumption per capita</vt:lpstr>
      <vt:lpstr>Prezentace aplikace PowerPoint</vt:lpstr>
      <vt:lpstr>Prezentace aplikace PowerPoint</vt:lpstr>
      <vt:lpstr>Prezentace aplikace PowerPoint</vt:lpstr>
      <vt:lpstr>No of breweries decreasing 1948 - 1989</vt:lpstr>
      <vt:lpstr>Plan for breweries closing</vt:lpstr>
      <vt:lpstr>Example</vt:lpstr>
      <vt:lpstr>Example</vt:lpstr>
      <vt:lpstr>Ownership structure</vt:lpstr>
      <vt:lpstr>Modernisation of lager cellars</vt:lpstr>
      <vt:lpstr>Size structure</vt:lpstr>
      <vt:lpstr>Size structure</vt:lpstr>
      <vt:lpstr>nationalization</vt:lpstr>
      <vt:lpstr>EOW</vt:lpstr>
      <vt:lpstr>Share of dark beer</vt:lpstr>
      <vt:lpstr>Botteled beer of total production</vt:lpstr>
      <vt:lpstr>Per capita consumption</vt:lpstr>
      <vt:lpstr>Consumption - regions</vt:lpstr>
      <vt:lpstr>Export</vt:lpstr>
      <vt:lpstr>Export and Slovakia</vt:lpstr>
      <vt:lpstr>Productivity per worker (CSK)</vt:lpstr>
      <vt:lpstr>Employees</vt:lpstr>
      <vt:lpstr>Concentration</vt:lpstr>
      <vt:lpstr>Example</vt:lpstr>
      <vt:lpstr>Package total (produced on Czech territory)</vt:lpstr>
      <vt:lpstr>Package CZ (only consumed in Czech territory)</vt:lpstr>
      <vt:lpstr>Package Export</vt:lpstr>
      <vt:lpstr>EPM total</vt:lpstr>
      <vt:lpstr>EOW Export</vt:lpstr>
      <vt:lpstr>Shares of tank</vt:lpstr>
      <vt:lpstr>Shares of Barrels</vt:lpstr>
      <vt:lpstr>Share of bottles</vt:lpstr>
      <vt:lpstr>Share of PET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Maier Tomáš</cp:lastModifiedBy>
  <cp:revision>76</cp:revision>
  <cp:lastPrinted>2018-03-29T09:15:16Z</cp:lastPrinted>
  <dcterms:created xsi:type="dcterms:W3CDTF">2016-02-17T08:45:09Z</dcterms:created>
  <dcterms:modified xsi:type="dcterms:W3CDTF">2020-10-15T16:11:19Z</dcterms:modified>
</cp:coreProperties>
</file>