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301" r:id="rId2"/>
    <p:sldId id="316" r:id="rId3"/>
    <p:sldId id="342" r:id="rId4"/>
    <p:sldId id="343" r:id="rId5"/>
    <p:sldId id="323" r:id="rId6"/>
    <p:sldId id="325" r:id="rId7"/>
    <p:sldId id="317" r:id="rId8"/>
    <p:sldId id="318" r:id="rId9"/>
    <p:sldId id="319" r:id="rId10"/>
    <p:sldId id="320" r:id="rId11"/>
    <p:sldId id="347" r:id="rId12"/>
    <p:sldId id="348" r:id="rId13"/>
    <p:sldId id="349" r:id="rId14"/>
    <p:sldId id="322" r:id="rId15"/>
    <p:sldId id="346" r:id="rId16"/>
    <p:sldId id="324" r:id="rId17"/>
    <p:sldId id="326" r:id="rId18"/>
    <p:sldId id="327" r:id="rId19"/>
    <p:sldId id="328" r:id="rId20"/>
    <p:sldId id="329" r:id="rId21"/>
    <p:sldId id="330" r:id="rId22"/>
    <p:sldId id="344" r:id="rId23"/>
    <p:sldId id="340" r:id="rId24"/>
    <p:sldId id="332" r:id="rId25"/>
    <p:sldId id="331" r:id="rId26"/>
    <p:sldId id="338" r:id="rId27"/>
    <p:sldId id="345" r:id="rId28"/>
    <p:sldId id="339" r:id="rId29"/>
  </p:sldIdLst>
  <p:sldSz cx="9144000" cy="6858000" type="screen4x3"/>
  <p:notesSz cx="6794500" cy="99314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E0A94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iert\AppData\Local\Temp\uloz-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'[uloz-19.xls]List1'!$M$1</c:f>
              <c:strCache>
                <c:ptCount val="1"/>
                <c:pt idx="0">
                  <c:v>barley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'[uloz-19.xls]List1'!$L$2:$L$77</c:f>
              <c:strCache>
                <c:ptCount val="76"/>
                <c:pt idx="0">
                  <c:v>1/1999</c:v>
                </c:pt>
                <c:pt idx="1">
                  <c:v>2/1999</c:v>
                </c:pt>
                <c:pt idx="2">
                  <c:v>3/1999</c:v>
                </c:pt>
                <c:pt idx="3">
                  <c:v>4/1999</c:v>
                </c:pt>
                <c:pt idx="4">
                  <c:v>1/2000</c:v>
                </c:pt>
                <c:pt idx="5">
                  <c:v>2/2000</c:v>
                </c:pt>
                <c:pt idx="6">
                  <c:v>3/2000</c:v>
                </c:pt>
                <c:pt idx="7">
                  <c:v>4/2000</c:v>
                </c:pt>
                <c:pt idx="8">
                  <c:v>1/2001</c:v>
                </c:pt>
                <c:pt idx="9">
                  <c:v>2/2001</c:v>
                </c:pt>
                <c:pt idx="10">
                  <c:v>3/2001</c:v>
                </c:pt>
                <c:pt idx="11">
                  <c:v>4/2001</c:v>
                </c:pt>
                <c:pt idx="12">
                  <c:v>1/2002</c:v>
                </c:pt>
                <c:pt idx="13">
                  <c:v>2/2002</c:v>
                </c:pt>
                <c:pt idx="14">
                  <c:v>3/2002</c:v>
                </c:pt>
                <c:pt idx="15">
                  <c:v>4/2002</c:v>
                </c:pt>
                <c:pt idx="16">
                  <c:v>1/2003</c:v>
                </c:pt>
                <c:pt idx="17">
                  <c:v>2/2003</c:v>
                </c:pt>
                <c:pt idx="18">
                  <c:v>3/2003</c:v>
                </c:pt>
                <c:pt idx="19">
                  <c:v>4/2003</c:v>
                </c:pt>
                <c:pt idx="20">
                  <c:v>1/2004</c:v>
                </c:pt>
                <c:pt idx="21">
                  <c:v>2/2004</c:v>
                </c:pt>
                <c:pt idx="22">
                  <c:v>3/2004</c:v>
                </c:pt>
                <c:pt idx="23">
                  <c:v>4/2004</c:v>
                </c:pt>
                <c:pt idx="24">
                  <c:v>1/2005</c:v>
                </c:pt>
                <c:pt idx="25">
                  <c:v>2/2005</c:v>
                </c:pt>
                <c:pt idx="26">
                  <c:v>3/2005</c:v>
                </c:pt>
                <c:pt idx="27">
                  <c:v>4/2005</c:v>
                </c:pt>
                <c:pt idx="28">
                  <c:v>1/2006</c:v>
                </c:pt>
                <c:pt idx="29">
                  <c:v>2/2006</c:v>
                </c:pt>
                <c:pt idx="30">
                  <c:v>3/2006</c:v>
                </c:pt>
                <c:pt idx="31">
                  <c:v>4/2006</c:v>
                </c:pt>
                <c:pt idx="32">
                  <c:v>1/2007</c:v>
                </c:pt>
                <c:pt idx="33">
                  <c:v>2/2007</c:v>
                </c:pt>
                <c:pt idx="34">
                  <c:v>3/2007</c:v>
                </c:pt>
                <c:pt idx="35">
                  <c:v>4/2007</c:v>
                </c:pt>
                <c:pt idx="36">
                  <c:v>1/2008</c:v>
                </c:pt>
                <c:pt idx="37">
                  <c:v>2/2008</c:v>
                </c:pt>
                <c:pt idx="38">
                  <c:v>3/2008</c:v>
                </c:pt>
                <c:pt idx="39">
                  <c:v>4/2008</c:v>
                </c:pt>
                <c:pt idx="40">
                  <c:v>1/2009</c:v>
                </c:pt>
                <c:pt idx="41">
                  <c:v>2/2009</c:v>
                </c:pt>
                <c:pt idx="42">
                  <c:v>3/2009</c:v>
                </c:pt>
                <c:pt idx="43">
                  <c:v>4/2009</c:v>
                </c:pt>
                <c:pt idx="44">
                  <c:v>1/2010</c:v>
                </c:pt>
                <c:pt idx="45">
                  <c:v>2/2010</c:v>
                </c:pt>
                <c:pt idx="46">
                  <c:v>3/2010</c:v>
                </c:pt>
                <c:pt idx="47">
                  <c:v>4/2010</c:v>
                </c:pt>
                <c:pt idx="48">
                  <c:v>1/2011</c:v>
                </c:pt>
                <c:pt idx="49">
                  <c:v>2/2011</c:v>
                </c:pt>
                <c:pt idx="50">
                  <c:v>3/2011</c:v>
                </c:pt>
                <c:pt idx="51">
                  <c:v>4/2011</c:v>
                </c:pt>
                <c:pt idx="52">
                  <c:v>1/2012</c:v>
                </c:pt>
                <c:pt idx="53">
                  <c:v>2/2012</c:v>
                </c:pt>
                <c:pt idx="54">
                  <c:v>3/2012</c:v>
                </c:pt>
                <c:pt idx="55">
                  <c:v>4/2012</c:v>
                </c:pt>
                <c:pt idx="56">
                  <c:v>1/2013</c:v>
                </c:pt>
                <c:pt idx="57">
                  <c:v>2/2013</c:v>
                </c:pt>
                <c:pt idx="58">
                  <c:v>3/2013</c:v>
                </c:pt>
                <c:pt idx="59">
                  <c:v>4/2013</c:v>
                </c:pt>
                <c:pt idx="60">
                  <c:v>1/2014</c:v>
                </c:pt>
                <c:pt idx="61">
                  <c:v>2/2014</c:v>
                </c:pt>
                <c:pt idx="62">
                  <c:v>3/2014</c:v>
                </c:pt>
                <c:pt idx="63">
                  <c:v>4/2014</c:v>
                </c:pt>
                <c:pt idx="64">
                  <c:v>1/2015</c:v>
                </c:pt>
                <c:pt idx="65">
                  <c:v>2/2015</c:v>
                </c:pt>
                <c:pt idx="66">
                  <c:v>3/2015</c:v>
                </c:pt>
                <c:pt idx="67">
                  <c:v>4/2015</c:v>
                </c:pt>
                <c:pt idx="68">
                  <c:v>1/2016</c:v>
                </c:pt>
                <c:pt idx="69">
                  <c:v>2/2016</c:v>
                </c:pt>
                <c:pt idx="70">
                  <c:v>3/2016</c:v>
                </c:pt>
                <c:pt idx="71">
                  <c:v>4/2016</c:v>
                </c:pt>
                <c:pt idx="72">
                  <c:v>1/2017</c:v>
                </c:pt>
                <c:pt idx="73">
                  <c:v>2/2017</c:v>
                </c:pt>
                <c:pt idx="74">
                  <c:v>3/2017</c:v>
                </c:pt>
                <c:pt idx="75">
                  <c:v>4/2017</c:v>
                </c:pt>
              </c:strCache>
            </c:strRef>
          </c:xVal>
          <c:yVal>
            <c:numRef>
              <c:f>'[uloz-19.xls]List1'!$M$2:$M$77</c:f>
              <c:numCache>
                <c:formatCode>0</c:formatCode>
                <c:ptCount val="76"/>
                <c:pt idx="0">
                  <c:v>2603.7511873975654</c:v>
                </c:pt>
                <c:pt idx="1">
                  <c:v>2647.4188813107839</c:v>
                </c:pt>
                <c:pt idx="2">
                  <c:v>2412.3448763629622</c:v>
                </c:pt>
                <c:pt idx="3">
                  <c:v>2681.3097265384672</c:v>
                </c:pt>
                <c:pt idx="4">
                  <c:v>3062.123524263674</c:v>
                </c:pt>
                <c:pt idx="5">
                  <c:v>3476.3162380440731</c:v>
                </c:pt>
                <c:pt idx="6">
                  <c:v>4394.4451466817727</c:v>
                </c:pt>
                <c:pt idx="7">
                  <c:v>4511.4520905194049</c:v>
                </c:pt>
                <c:pt idx="8">
                  <c:v>5564.1764575482148</c:v>
                </c:pt>
                <c:pt idx="9">
                  <c:v>5332.4870835560305</c:v>
                </c:pt>
                <c:pt idx="10">
                  <c:v>4145.2416739182027</c:v>
                </c:pt>
                <c:pt idx="11">
                  <c:v>4760.8727414406076</c:v>
                </c:pt>
                <c:pt idx="12">
                  <c:v>4704.9154791128394</c:v>
                </c:pt>
                <c:pt idx="13">
                  <c:v>4713.3575043974579</c:v>
                </c:pt>
                <c:pt idx="14">
                  <c:v>4214.4284081318701</c:v>
                </c:pt>
                <c:pt idx="15">
                  <c:v>3736.1450404796997</c:v>
                </c:pt>
                <c:pt idx="16">
                  <c:v>3360.8155145554833</c:v>
                </c:pt>
                <c:pt idx="17">
                  <c:v>3002.4394308176875</c:v>
                </c:pt>
                <c:pt idx="18">
                  <c:v>3421.7147983667178</c:v>
                </c:pt>
                <c:pt idx="19">
                  <c:v>4283.1952526536807</c:v>
                </c:pt>
                <c:pt idx="20">
                  <c:v>4420.3073025252806</c:v>
                </c:pt>
                <c:pt idx="21">
                  <c:v>4583.5465823678232</c:v>
                </c:pt>
                <c:pt idx="22">
                  <c:v>3561.3308594026335</c:v>
                </c:pt>
                <c:pt idx="23">
                  <c:v>3253.0795575126685</c:v>
                </c:pt>
                <c:pt idx="24">
                  <c:v>3258.2820568196712</c:v>
                </c:pt>
                <c:pt idx="25">
                  <c:v>3356.4372137424957</c:v>
                </c:pt>
                <c:pt idx="26">
                  <c:v>3028.0935045226629</c:v>
                </c:pt>
                <c:pt idx="27">
                  <c:v>2958.2667850772755</c:v>
                </c:pt>
                <c:pt idx="28">
                  <c:v>2997.1321798336776</c:v>
                </c:pt>
                <c:pt idx="29">
                  <c:v>3407.4109814382205</c:v>
                </c:pt>
                <c:pt idx="30">
                  <c:v>2804.5580655830577</c:v>
                </c:pt>
                <c:pt idx="31">
                  <c:v>2912.250579507514</c:v>
                </c:pt>
                <c:pt idx="32">
                  <c:v>3339.3424442175733</c:v>
                </c:pt>
                <c:pt idx="33">
                  <c:v>4057.5675833241048</c:v>
                </c:pt>
                <c:pt idx="34">
                  <c:v>4984.1488796345184</c:v>
                </c:pt>
                <c:pt idx="35">
                  <c:v>6395.8316881904711</c:v>
                </c:pt>
                <c:pt idx="36">
                  <c:v>6526.0121396772838</c:v>
                </c:pt>
                <c:pt idx="37">
                  <c:v>5998.680265210317</c:v>
                </c:pt>
                <c:pt idx="38">
                  <c:v>4397.4799885710245</c:v>
                </c:pt>
                <c:pt idx="39">
                  <c:v>4309.5409608750833</c:v>
                </c:pt>
                <c:pt idx="40">
                  <c:v>4038.5515337117713</c:v>
                </c:pt>
                <c:pt idx="41">
                  <c:v>3801.4876934228187</c:v>
                </c:pt>
                <c:pt idx="42">
                  <c:v>2732.6374713605251</c:v>
                </c:pt>
                <c:pt idx="43">
                  <c:v>2863.1235950777627</c:v>
                </c:pt>
                <c:pt idx="44">
                  <c:v>3139.2777397052896</c:v>
                </c:pt>
                <c:pt idx="45">
                  <c:v>2785.2612094610181</c:v>
                </c:pt>
                <c:pt idx="46">
                  <c:v>3272.6429843857759</c:v>
                </c:pt>
                <c:pt idx="47">
                  <c:v>4321.9640258725531</c:v>
                </c:pt>
                <c:pt idx="48">
                  <c:v>4953.2746005187419</c:v>
                </c:pt>
                <c:pt idx="49">
                  <c:v>4837.620655073476</c:v>
                </c:pt>
                <c:pt idx="50">
                  <c:v>4811.5447339279717</c:v>
                </c:pt>
                <c:pt idx="51">
                  <c:v>5300.3706538014294</c:v>
                </c:pt>
                <c:pt idx="52">
                  <c:v>5162.8432918188573</c:v>
                </c:pt>
                <c:pt idx="53">
                  <c:v>5651.4965790902861</c:v>
                </c:pt>
                <c:pt idx="54">
                  <c:v>5515.7257841889141</c:v>
                </c:pt>
                <c:pt idx="55">
                  <c:v>5718.1218337291066</c:v>
                </c:pt>
                <c:pt idx="56">
                  <c:v>6065.5658375972953</c:v>
                </c:pt>
                <c:pt idx="57">
                  <c:v>5262.9175297064885</c:v>
                </c:pt>
                <c:pt idx="58">
                  <c:v>4837.3230233051672</c:v>
                </c:pt>
                <c:pt idx="59">
                  <c:v>5297.7225412458802</c:v>
                </c:pt>
                <c:pt idx="60">
                  <c:v>5577.352278631497</c:v>
                </c:pt>
                <c:pt idx="61">
                  <c:v>5661.799254073263</c:v>
                </c:pt>
                <c:pt idx="62">
                  <c:v>4759.0406281741025</c:v>
                </c:pt>
                <c:pt idx="63">
                  <c:v>4854.2234163490375</c:v>
                </c:pt>
                <c:pt idx="64">
                  <c:v>4637.0661532383447</c:v>
                </c:pt>
                <c:pt idx="65">
                  <c:v>4541.4112958864271</c:v>
                </c:pt>
                <c:pt idx="66">
                  <c:v>4212.7854755716571</c:v>
                </c:pt>
                <c:pt idx="67">
                  <c:v>4493.8340913524589</c:v>
                </c:pt>
                <c:pt idx="68">
                  <c:v>4447.4586278059951</c:v>
                </c:pt>
                <c:pt idx="69">
                  <c:v>4210.2560090813058</c:v>
                </c:pt>
                <c:pt idx="70">
                  <c:v>3761.7350435132275</c:v>
                </c:pt>
                <c:pt idx="71">
                  <c:v>4095.5567988933881</c:v>
                </c:pt>
                <c:pt idx="72">
                  <c:v>4085.0537301750564</c:v>
                </c:pt>
                <c:pt idx="73">
                  <c:v>4166.3722024975195</c:v>
                </c:pt>
                <c:pt idx="74">
                  <c:v>4005.1939846412806</c:v>
                </c:pt>
                <c:pt idx="75">
                  <c:v>4263.5746692122202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A6-46F8-AD9F-5C1DDCFE2A43}"/>
            </c:ext>
          </c:extLst>
        </c:ser>
        <c:ser>
          <c:idx val="1"/>
          <c:order val="1"/>
          <c:tx>
            <c:strRef>
              <c:f>'[uloz-19.xls]List1'!$N$1</c:f>
              <c:strCache>
                <c:ptCount val="1"/>
                <c:pt idx="0">
                  <c:v>malt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strRef>
              <c:f>'[uloz-19.xls]List1'!$L$2:$L$77</c:f>
              <c:strCache>
                <c:ptCount val="76"/>
                <c:pt idx="0">
                  <c:v>1/1999</c:v>
                </c:pt>
                <c:pt idx="1">
                  <c:v>2/1999</c:v>
                </c:pt>
                <c:pt idx="2">
                  <c:v>3/1999</c:v>
                </c:pt>
                <c:pt idx="3">
                  <c:v>4/1999</c:v>
                </c:pt>
                <c:pt idx="4">
                  <c:v>1/2000</c:v>
                </c:pt>
                <c:pt idx="5">
                  <c:v>2/2000</c:v>
                </c:pt>
                <c:pt idx="6">
                  <c:v>3/2000</c:v>
                </c:pt>
                <c:pt idx="7">
                  <c:v>4/2000</c:v>
                </c:pt>
                <c:pt idx="8">
                  <c:v>1/2001</c:v>
                </c:pt>
                <c:pt idx="9">
                  <c:v>2/2001</c:v>
                </c:pt>
                <c:pt idx="10">
                  <c:v>3/2001</c:v>
                </c:pt>
                <c:pt idx="11">
                  <c:v>4/2001</c:v>
                </c:pt>
                <c:pt idx="12">
                  <c:v>1/2002</c:v>
                </c:pt>
                <c:pt idx="13">
                  <c:v>2/2002</c:v>
                </c:pt>
                <c:pt idx="14">
                  <c:v>3/2002</c:v>
                </c:pt>
                <c:pt idx="15">
                  <c:v>4/2002</c:v>
                </c:pt>
                <c:pt idx="16">
                  <c:v>1/2003</c:v>
                </c:pt>
                <c:pt idx="17">
                  <c:v>2/2003</c:v>
                </c:pt>
                <c:pt idx="18">
                  <c:v>3/2003</c:v>
                </c:pt>
                <c:pt idx="19">
                  <c:v>4/2003</c:v>
                </c:pt>
                <c:pt idx="20">
                  <c:v>1/2004</c:v>
                </c:pt>
                <c:pt idx="21">
                  <c:v>2/2004</c:v>
                </c:pt>
                <c:pt idx="22">
                  <c:v>3/2004</c:v>
                </c:pt>
                <c:pt idx="23">
                  <c:v>4/2004</c:v>
                </c:pt>
                <c:pt idx="24">
                  <c:v>1/2005</c:v>
                </c:pt>
                <c:pt idx="25">
                  <c:v>2/2005</c:v>
                </c:pt>
                <c:pt idx="26">
                  <c:v>3/2005</c:v>
                </c:pt>
                <c:pt idx="27">
                  <c:v>4/2005</c:v>
                </c:pt>
                <c:pt idx="28">
                  <c:v>1/2006</c:v>
                </c:pt>
                <c:pt idx="29">
                  <c:v>2/2006</c:v>
                </c:pt>
                <c:pt idx="30">
                  <c:v>3/2006</c:v>
                </c:pt>
                <c:pt idx="31">
                  <c:v>4/2006</c:v>
                </c:pt>
                <c:pt idx="32">
                  <c:v>1/2007</c:v>
                </c:pt>
                <c:pt idx="33">
                  <c:v>2/2007</c:v>
                </c:pt>
                <c:pt idx="34">
                  <c:v>3/2007</c:v>
                </c:pt>
                <c:pt idx="35">
                  <c:v>4/2007</c:v>
                </c:pt>
                <c:pt idx="36">
                  <c:v>1/2008</c:v>
                </c:pt>
                <c:pt idx="37">
                  <c:v>2/2008</c:v>
                </c:pt>
                <c:pt idx="38">
                  <c:v>3/2008</c:v>
                </c:pt>
                <c:pt idx="39">
                  <c:v>4/2008</c:v>
                </c:pt>
                <c:pt idx="40">
                  <c:v>1/2009</c:v>
                </c:pt>
                <c:pt idx="41">
                  <c:v>2/2009</c:v>
                </c:pt>
                <c:pt idx="42">
                  <c:v>3/2009</c:v>
                </c:pt>
                <c:pt idx="43">
                  <c:v>4/2009</c:v>
                </c:pt>
                <c:pt idx="44">
                  <c:v>1/2010</c:v>
                </c:pt>
                <c:pt idx="45">
                  <c:v>2/2010</c:v>
                </c:pt>
                <c:pt idx="46">
                  <c:v>3/2010</c:v>
                </c:pt>
                <c:pt idx="47">
                  <c:v>4/2010</c:v>
                </c:pt>
                <c:pt idx="48">
                  <c:v>1/2011</c:v>
                </c:pt>
                <c:pt idx="49">
                  <c:v>2/2011</c:v>
                </c:pt>
                <c:pt idx="50">
                  <c:v>3/2011</c:v>
                </c:pt>
                <c:pt idx="51">
                  <c:v>4/2011</c:v>
                </c:pt>
                <c:pt idx="52">
                  <c:v>1/2012</c:v>
                </c:pt>
                <c:pt idx="53">
                  <c:v>2/2012</c:v>
                </c:pt>
                <c:pt idx="54">
                  <c:v>3/2012</c:v>
                </c:pt>
                <c:pt idx="55">
                  <c:v>4/2012</c:v>
                </c:pt>
                <c:pt idx="56">
                  <c:v>1/2013</c:v>
                </c:pt>
                <c:pt idx="57">
                  <c:v>2/2013</c:v>
                </c:pt>
                <c:pt idx="58">
                  <c:v>3/2013</c:v>
                </c:pt>
                <c:pt idx="59">
                  <c:v>4/2013</c:v>
                </c:pt>
                <c:pt idx="60">
                  <c:v>1/2014</c:v>
                </c:pt>
                <c:pt idx="61">
                  <c:v>2/2014</c:v>
                </c:pt>
                <c:pt idx="62">
                  <c:v>3/2014</c:v>
                </c:pt>
                <c:pt idx="63">
                  <c:v>4/2014</c:v>
                </c:pt>
                <c:pt idx="64">
                  <c:v>1/2015</c:v>
                </c:pt>
                <c:pt idx="65">
                  <c:v>2/2015</c:v>
                </c:pt>
                <c:pt idx="66">
                  <c:v>3/2015</c:v>
                </c:pt>
                <c:pt idx="67">
                  <c:v>4/2015</c:v>
                </c:pt>
                <c:pt idx="68">
                  <c:v>1/2016</c:v>
                </c:pt>
                <c:pt idx="69">
                  <c:v>2/2016</c:v>
                </c:pt>
                <c:pt idx="70">
                  <c:v>3/2016</c:v>
                </c:pt>
                <c:pt idx="71">
                  <c:v>4/2016</c:v>
                </c:pt>
                <c:pt idx="72">
                  <c:v>1/2017</c:v>
                </c:pt>
                <c:pt idx="73">
                  <c:v>2/2017</c:v>
                </c:pt>
                <c:pt idx="74">
                  <c:v>3/2017</c:v>
                </c:pt>
                <c:pt idx="75">
                  <c:v>4/2017</c:v>
                </c:pt>
              </c:strCache>
            </c:strRef>
          </c:xVal>
          <c:yVal>
            <c:numRef>
              <c:f>'[uloz-19.xls]List1'!$N$2:$N$77</c:f>
              <c:numCache>
                <c:formatCode>0</c:formatCode>
                <c:ptCount val="76"/>
                <c:pt idx="0">
                  <c:v>6937.0045304499563</c:v>
                </c:pt>
                <c:pt idx="1">
                  <c:v>7488.4754516973862</c:v>
                </c:pt>
                <c:pt idx="2">
                  <c:v>7071.5296496178325</c:v>
                </c:pt>
                <c:pt idx="3">
                  <c:v>6984.9881295691466</c:v>
                </c:pt>
                <c:pt idx="4">
                  <c:v>7094.5901280801354</c:v>
                </c:pt>
                <c:pt idx="5">
                  <c:v>7854.4899569382169</c:v>
                </c:pt>
                <c:pt idx="6">
                  <c:v>7942.8266722487242</c:v>
                </c:pt>
                <c:pt idx="7">
                  <c:v>8058.4292246065806</c:v>
                </c:pt>
                <c:pt idx="8">
                  <c:v>10072.281446006968</c:v>
                </c:pt>
                <c:pt idx="9">
                  <c:v>10371.469783322911</c:v>
                </c:pt>
                <c:pt idx="10">
                  <c:v>9834.564394075398</c:v>
                </c:pt>
                <c:pt idx="11">
                  <c:v>9443.4190022023959</c:v>
                </c:pt>
                <c:pt idx="12">
                  <c:v>9034.1870824053458</c:v>
                </c:pt>
                <c:pt idx="13">
                  <c:v>8455.6262219924938</c:v>
                </c:pt>
                <c:pt idx="14">
                  <c:v>8345.9684736378058</c:v>
                </c:pt>
                <c:pt idx="15">
                  <c:v>8339.4742612389746</c:v>
                </c:pt>
                <c:pt idx="16">
                  <c:v>8482.6370956924311</c:v>
                </c:pt>
                <c:pt idx="17">
                  <c:v>8338.2994789920376</c:v>
                </c:pt>
                <c:pt idx="18">
                  <c:v>8154.5849940726675</c:v>
                </c:pt>
                <c:pt idx="19">
                  <c:v>8218.7403733146057</c:v>
                </c:pt>
                <c:pt idx="20">
                  <c:v>7810.2842652931922</c:v>
                </c:pt>
                <c:pt idx="21">
                  <c:v>8184.5244560423016</c:v>
                </c:pt>
                <c:pt idx="22">
                  <c:v>8089.4587948226772</c:v>
                </c:pt>
                <c:pt idx="23">
                  <c:v>7600.0893820422798</c:v>
                </c:pt>
                <c:pt idx="24">
                  <c:v>7497.1153086058894</c:v>
                </c:pt>
                <c:pt idx="25">
                  <c:v>7429.4688665712501</c:v>
                </c:pt>
                <c:pt idx="26">
                  <c:v>7363.5517124914386</c:v>
                </c:pt>
                <c:pt idx="27">
                  <c:v>7098.4106381632018</c:v>
                </c:pt>
                <c:pt idx="28">
                  <c:v>6730.3270942943236</c:v>
                </c:pt>
                <c:pt idx="29">
                  <c:v>6500.0475381155584</c:v>
                </c:pt>
                <c:pt idx="30">
                  <c:v>6543.0169307174683</c:v>
                </c:pt>
                <c:pt idx="31">
                  <c:v>6938.9370779446335</c:v>
                </c:pt>
                <c:pt idx="32">
                  <c:v>7794.2822359443871</c:v>
                </c:pt>
                <c:pt idx="33">
                  <c:v>7857.5103966083434</c:v>
                </c:pt>
                <c:pt idx="34">
                  <c:v>8509.9086600567407</c:v>
                </c:pt>
                <c:pt idx="35">
                  <c:v>8883.5875735063164</c:v>
                </c:pt>
                <c:pt idx="36">
                  <c:v>9799.3795679322575</c:v>
                </c:pt>
                <c:pt idx="37">
                  <c:v>10684.320686892717</c:v>
                </c:pt>
                <c:pt idx="38">
                  <c:v>9802.2104162716405</c:v>
                </c:pt>
                <c:pt idx="39">
                  <c:v>10773.175460478387</c:v>
                </c:pt>
                <c:pt idx="40">
                  <c:v>11030.050040129181</c:v>
                </c:pt>
                <c:pt idx="41">
                  <c:v>10970.984340034647</c:v>
                </c:pt>
                <c:pt idx="42">
                  <c:v>10723.136224853914</c:v>
                </c:pt>
                <c:pt idx="43">
                  <c:v>10163.489508687515</c:v>
                </c:pt>
                <c:pt idx="44">
                  <c:v>9191.2114250163395</c:v>
                </c:pt>
                <c:pt idx="45">
                  <c:v>8678.4331017855839</c:v>
                </c:pt>
                <c:pt idx="46">
                  <c:v>7907.2301528763637</c:v>
                </c:pt>
                <c:pt idx="47">
                  <c:v>8114.6877325885525</c:v>
                </c:pt>
                <c:pt idx="48">
                  <c:v>7735.9640461872841</c:v>
                </c:pt>
                <c:pt idx="49">
                  <c:v>8345.706410144925</c:v>
                </c:pt>
                <c:pt idx="50">
                  <c:v>8102.7522010771218</c:v>
                </c:pt>
                <c:pt idx="51">
                  <c:v>8581.0201267132397</c:v>
                </c:pt>
                <c:pt idx="52">
                  <c:v>10303.99685962987</c:v>
                </c:pt>
                <c:pt idx="53">
                  <c:v>10354.137593777423</c:v>
                </c:pt>
                <c:pt idx="54">
                  <c:v>10589.118246104652</c:v>
                </c:pt>
                <c:pt idx="55">
                  <c:v>10533.995414636851</c:v>
                </c:pt>
                <c:pt idx="56">
                  <c:v>10726.01544193355</c:v>
                </c:pt>
                <c:pt idx="57">
                  <c:v>10754.181119188192</c:v>
                </c:pt>
                <c:pt idx="58">
                  <c:v>10537.539797417439</c:v>
                </c:pt>
                <c:pt idx="59">
                  <c:v>10559.797792384323</c:v>
                </c:pt>
                <c:pt idx="60">
                  <c:v>10634.433165352433</c:v>
                </c:pt>
                <c:pt idx="61">
                  <c:v>10577.787766669333</c:v>
                </c:pt>
                <c:pt idx="62">
                  <c:v>10585.186293809449</c:v>
                </c:pt>
                <c:pt idx="63">
                  <c:v>10537.02836453254</c:v>
                </c:pt>
                <c:pt idx="64">
                  <c:v>10536.181297003284</c:v>
                </c:pt>
                <c:pt idx="65">
                  <c:v>10447.706542527021</c:v>
                </c:pt>
                <c:pt idx="66">
                  <c:v>10400.342674934811</c:v>
                </c:pt>
                <c:pt idx="67">
                  <c:v>10203.30146224987</c:v>
                </c:pt>
                <c:pt idx="68">
                  <c:v>9801.9908365554202</c:v>
                </c:pt>
                <c:pt idx="69">
                  <c:v>9640.9099775304494</c:v>
                </c:pt>
                <c:pt idx="70">
                  <c:v>9276.887468952018</c:v>
                </c:pt>
                <c:pt idx="71">
                  <c:v>9320.1819898058457</c:v>
                </c:pt>
                <c:pt idx="72">
                  <c:v>9156.1956467250639</c:v>
                </c:pt>
                <c:pt idx="73">
                  <c:v>9061.2900589720884</c:v>
                </c:pt>
                <c:pt idx="74">
                  <c:v>8903.5167063813042</c:v>
                </c:pt>
                <c:pt idx="75">
                  <c:v>8840.2157733176464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A6-46F8-AD9F-5C1DDCFE2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383216"/>
        <c:axId val="303382888"/>
      </c:scatterChart>
      <c:valAx>
        <c:axId val="30338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3382888"/>
        <c:crosses val="autoZero"/>
        <c:crossBetween val="midCat"/>
      </c:valAx>
      <c:valAx>
        <c:axId val="30338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3383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250D43-E228-4771-A487-024E19F0B1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045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95848-66B6-4699-80C5-BE7FB8625D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779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DE3A-6FAC-47AB-B201-44DE495080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410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5EAED-D422-4FFC-9539-718D71B9AA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04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364D4-AF32-4C5A-B37B-7B75155A73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29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7CEC-F6FB-44A9-8CCE-2BC829B407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59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140F-F4EB-4223-BAC1-C0EC0DC378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8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C7C7-A324-4663-B260-22F60161E6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57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3ECF-CCFE-41B1-8B64-E1EBEE9EDD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7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3C34-9981-402E-9270-47551D715C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854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F15C-8F8E-4050-9567-56C2F921E0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998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1FCFE-B682-4BA0-AB1D-2EF561E56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0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A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EF21013-02F4-4C85-A11B-0BE6023795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371600" y="2057400"/>
            <a:ext cx="777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 err="1">
                <a:solidFill>
                  <a:srgbClr val="800000"/>
                </a:solidFill>
                <a:latin typeface="Arial Unicode MS" pitchFamily="34" charset="-128"/>
              </a:rPr>
              <a:t>Economics</a:t>
            </a:r>
            <a:r>
              <a:rPr lang="cs-CZ" altLang="cs-CZ" sz="4400" dirty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4400" dirty="0" err="1">
                <a:solidFill>
                  <a:srgbClr val="800000"/>
                </a:solidFill>
                <a:latin typeface="Arial Unicode MS" pitchFamily="34" charset="-128"/>
              </a:rPr>
              <a:t>of</a:t>
            </a:r>
            <a:r>
              <a:rPr lang="cs-CZ" altLang="cs-CZ" sz="4400" dirty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4400" dirty="0" err="1">
                <a:solidFill>
                  <a:srgbClr val="800000"/>
                </a:solidFill>
                <a:latin typeface="Arial Unicode MS" pitchFamily="34" charset="-128"/>
              </a:rPr>
              <a:t>Bvrewing</a:t>
            </a:r>
            <a:r>
              <a:rPr lang="cs-CZ" altLang="cs-CZ" sz="4400" dirty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4400" dirty="0" err="1">
                <a:solidFill>
                  <a:srgbClr val="800000"/>
                </a:solidFill>
                <a:latin typeface="Arial Unicode MS" pitchFamily="34" charset="-128"/>
              </a:rPr>
              <a:t>Industry</a:t>
            </a:r>
            <a:r>
              <a:rPr lang="cs-CZ" altLang="cs-CZ" sz="4400" dirty="0">
                <a:solidFill>
                  <a:srgbClr val="800000"/>
                </a:solidFill>
                <a:latin typeface="Arial Unicode MS" pitchFamily="34" charset="-128"/>
              </a:rPr>
              <a:t> (v)</a:t>
            </a:r>
            <a:r>
              <a:rPr lang="cs-CZ" altLang="cs-CZ" sz="4400" dirty="0">
                <a:solidFill>
                  <a:srgbClr val="800000"/>
                </a:solidFill>
              </a:rPr>
              <a:t> – malt (</a:t>
            </a:r>
            <a:r>
              <a:rPr lang="cs-CZ" sz="4400" dirty="0">
                <a:solidFill>
                  <a:srgbClr val="800000"/>
                </a:solidFill>
              </a:rPr>
              <a:t>1107)</a:t>
            </a:r>
            <a:endParaRPr lang="cs-CZ" altLang="cs-CZ" sz="4400" dirty="0">
              <a:solidFill>
                <a:srgbClr val="800000"/>
              </a:solidFill>
            </a:endParaRPr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2667000" y="3886200"/>
            <a:ext cx="548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800000"/>
                </a:solidFill>
              </a:rPr>
              <a:t>Tomáš Maier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smtClean="0">
                <a:solidFill>
                  <a:srgbClr val="800000"/>
                </a:solidFill>
              </a:rPr>
              <a:t>WS </a:t>
            </a:r>
            <a:r>
              <a:rPr lang="cs-CZ" altLang="cs-CZ" sz="3600" dirty="0" smtClean="0">
                <a:solidFill>
                  <a:srgbClr val="800000"/>
                </a:solidFill>
              </a:rPr>
              <a:t>2020/2021</a:t>
            </a:r>
            <a:endParaRPr lang="cs-CZ" altLang="cs-CZ" sz="3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Year</a:t>
            </a:r>
            <a:r>
              <a:rPr lang="cs-CZ" altLang="cs-CZ" dirty="0">
                <a:solidFill>
                  <a:srgbClr val="990000"/>
                </a:solidFill>
              </a:rPr>
              <a:t> 2015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cs-CZ" altLang="cs-CZ" sz="3600" dirty="0" err="1">
                <a:solidFill>
                  <a:srgbClr val="990000"/>
                </a:solidFill>
              </a:rPr>
              <a:t>Total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production</a:t>
            </a:r>
            <a:r>
              <a:rPr lang="cs-CZ" altLang="cs-CZ" sz="3600" dirty="0">
                <a:solidFill>
                  <a:srgbClr val="990000"/>
                </a:solidFill>
              </a:rPr>
              <a:t> 548 000 t</a:t>
            </a: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Brewery</a:t>
            </a:r>
            <a:r>
              <a:rPr lang="cs-CZ" altLang="cs-CZ" sz="3600" dirty="0">
                <a:solidFill>
                  <a:srgbClr val="990000"/>
                </a:solidFill>
              </a:rPr>
              <a:t> 23 %</a:t>
            </a:r>
          </a:p>
          <a:p>
            <a:r>
              <a:rPr lang="cs-CZ" altLang="cs-CZ" sz="3600" dirty="0">
                <a:solidFill>
                  <a:srgbClr val="990000"/>
                </a:solidFill>
              </a:rPr>
              <a:t>Business 77 %</a:t>
            </a: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Share</a:t>
            </a:r>
            <a:r>
              <a:rPr lang="cs-CZ" altLang="cs-CZ" sz="3600" dirty="0">
                <a:solidFill>
                  <a:srgbClr val="990000"/>
                </a:solidFill>
              </a:rPr>
              <a:t> on </a:t>
            </a:r>
            <a:r>
              <a:rPr lang="cs-CZ" altLang="cs-CZ" sz="3600" dirty="0" err="1">
                <a:solidFill>
                  <a:srgbClr val="990000"/>
                </a:solidFill>
              </a:rPr>
              <a:t>production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of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Soufflet</a:t>
            </a:r>
            <a:r>
              <a:rPr lang="cs-CZ" altLang="cs-CZ" sz="3600" dirty="0">
                <a:solidFill>
                  <a:srgbClr val="990000"/>
                </a:solidFill>
              </a:rPr>
              <a:t> 64 %</a:t>
            </a:r>
          </a:p>
          <a:p>
            <a:r>
              <a:rPr lang="cs-CZ" altLang="cs-CZ" sz="3600" dirty="0">
                <a:solidFill>
                  <a:srgbClr val="990000"/>
                </a:solidFill>
              </a:rPr>
              <a:t>Market </a:t>
            </a:r>
            <a:r>
              <a:rPr lang="cs-CZ" altLang="cs-CZ" sz="3600" dirty="0" err="1">
                <a:solidFill>
                  <a:srgbClr val="990000"/>
                </a:solidFill>
              </a:rPr>
              <a:t>share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of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Soufflet</a:t>
            </a:r>
            <a:r>
              <a:rPr lang="cs-CZ" altLang="cs-CZ" sz="3600" dirty="0">
                <a:solidFill>
                  <a:srgbClr val="990000"/>
                </a:solidFill>
              </a:rPr>
              <a:t> in </a:t>
            </a:r>
            <a:r>
              <a:rPr lang="cs-CZ" altLang="cs-CZ" sz="3600" dirty="0" err="1">
                <a:solidFill>
                  <a:srgbClr val="990000"/>
                </a:solidFill>
              </a:rPr>
              <a:t>frame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of</a:t>
            </a:r>
            <a:r>
              <a:rPr lang="cs-CZ" altLang="cs-CZ" sz="3600" dirty="0">
                <a:solidFill>
                  <a:srgbClr val="990000"/>
                </a:solidFill>
              </a:rPr>
              <a:t> business 84 %</a:t>
            </a: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Share</a:t>
            </a:r>
            <a:r>
              <a:rPr lang="cs-CZ" altLang="cs-CZ" sz="3600" dirty="0">
                <a:solidFill>
                  <a:srgbClr val="990000"/>
                </a:solidFill>
              </a:rPr>
              <a:t> on export 43 %</a:t>
            </a:r>
          </a:p>
          <a:p>
            <a:endParaRPr lang="cs-CZ" altLang="cs-CZ" sz="3600" dirty="0">
              <a:solidFill>
                <a:srgbClr val="990000"/>
              </a:solidFill>
            </a:endParaRP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Year</a:t>
            </a:r>
            <a:r>
              <a:rPr lang="cs-CZ" altLang="cs-CZ" dirty="0">
                <a:solidFill>
                  <a:srgbClr val="990000"/>
                </a:solidFill>
              </a:rPr>
              <a:t> 2018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cs-CZ" altLang="cs-CZ" sz="3600" dirty="0" err="1">
                <a:solidFill>
                  <a:srgbClr val="990000"/>
                </a:solidFill>
              </a:rPr>
              <a:t>Total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production</a:t>
            </a:r>
            <a:r>
              <a:rPr lang="cs-CZ" altLang="cs-CZ" sz="3600" dirty="0">
                <a:solidFill>
                  <a:srgbClr val="990000"/>
                </a:solidFill>
              </a:rPr>
              <a:t> 547 500 t</a:t>
            </a:r>
          </a:p>
          <a:p>
            <a:r>
              <a:rPr lang="cs-CZ" altLang="cs-CZ" sz="3600" dirty="0">
                <a:solidFill>
                  <a:srgbClr val="990000"/>
                </a:solidFill>
              </a:rPr>
              <a:t>Export 248 000 (45 %)</a:t>
            </a: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Increasing</a:t>
            </a:r>
            <a:r>
              <a:rPr lang="cs-CZ" altLang="cs-CZ" sz="3600" dirty="0">
                <a:solidFill>
                  <a:srgbClr val="990000"/>
                </a:solidFill>
              </a:rPr>
              <a:t> export 4,8 %</a:t>
            </a:r>
          </a:p>
          <a:p>
            <a:r>
              <a:rPr lang="cs-CZ" altLang="cs-CZ" sz="3600" dirty="0">
                <a:solidFill>
                  <a:srgbClr val="990000"/>
                </a:solidFill>
              </a:rPr>
              <a:t>Export </a:t>
            </a:r>
            <a:r>
              <a:rPr lang="cs-CZ" altLang="cs-CZ" sz="3600" dirty="0" err="1">
                <a:solidFill>
                  <a:srgbClr val="990000"/>
                </a:solidFill>
              </a:rPr>
              <a:t>Poland</a:t>
            </a:r>
            <a:r>
              <a:rPr lang="cs-CZ" altLang="cs-CZ" sz="3600" dirty="0">
                <a:solidFill>
                  <a:srgbClr val="990000"/>
                </a:solidFill>
              </a:rPr>
              <a:t> (37 %), </a:t>
            </a:r>
            <a:r>
              <a:rPr lang="cs-CZ" altLang="cs-CZ" sz="3600" dirty="0" err="1">
                <a:solidFill>
                  <a:srgbClr val="990000"/>
                </a:solidFill>
              </a:rPr>
              <a:t>Germany</a:t>
            </a:r>
            <a:r>
              <a:rPr lang="cs-CZ" altLang="cs-CZ" sz="3600" dirty="0">
                <a:solidFill>
                  <a:srgbClr val="990000"/>
                </a:solidFill>
              </a:rPr>
              <a:t> (13 %), </a:t>
            </a:r>
            <a:r>
              <a:rPr lang="cs-CZ" altLang="cs-CZ" sz="3600" dirty="0" err="1">
                <a:solidFill>
                  <a:srgbClr val="990000"/>
                </a:solidFill>
              </a:rPr>
              <a:t>Austria</a:t>
            </a:r>
            <a:r>
              <a:rPr lang="cs-CZ" altLang="cs-CZ" sz="3600" dirty="0">
                <a:solidFill>
                  <a:srgbClr val="990000"/>
                </a:solidFill>
              </a:rPr>
              <a:t> (10), Japan (8 %)</a:t>
            </a: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Number</a:t>
            </a:r>
            <a:r>
              <a:rPr lang="cs-CZ" altLang="cs-CZ" sz="3600" dirty="0">
                <a:solidFill>
                  <a:srgbClr val="990000"/>
                </a:solidFill>
              </a:rPr>
              <a:t> 5 in </a:t>
            </a:r>
            <a:r>
              <a:rPr lang="cs-CZ" altLang="cs-CZ" sz="3600" dirty="0" err="1">
                <a:solidFill>
                  <a:srgbClr val="990000"/>
                </a:solidFill>
              </a:rPr>
              <a:t>production</a:t>
            </a:r>
            <a:r>
              <a:rPr lang="cs-CZ" altLang="cs-CZ" sz="3600" dirty="0">
                <a:solidFill>
                  <a:srgbClr val="990000"/>
                </a:solidFill>
              </a:rPr>
              <a:t> in EU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2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B042D1-DAC5-42A0-B795-B0F3D2C1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206"/>
            <a:ext cx="8229600" cy="67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4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8D6C4DB-AE22-4AF4-A23D-2788777D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468"/>
            <a:ext cx="9105440" cy="55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34200" y="62484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800000"/>
                </a:solidFill>
              </a:rPr>
              <a:t>Source: Paulů, R.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19050"/>
            <a:ext cx="4295775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0"/>
            <a:ext cx="4295775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934200" y="6477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Paulů, 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Formulas</a:t>
            </a:r>
            <a:endParaRPr lang="cs-CZ" altLang="cs-CZ" dirty="0">
              <a:solidFill>
                <a:srgbClr val="990000"/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cs-CZ" sz="3600" dirty="0" err="1">
                <a:solidFill>
                  <a:srgbClr val="990000"/>
                </a:solidFill>
              </a:rPr>
              <a:t>Yield</a:t>
            </a:r>
            <a:r>
              <a:rPr lang="cs-CZ" sz="3600" dirty="0">
                <a:solidFill>
                  <a:srgbClr val="990000"/>
                </a:solidFill>
              </a:rPr>
              <a:t> </a:t>
            </a:r>
            <a:r>
              <a:rPr lang="cs-CZ" sz="3600" dirty="0" err="1">
                <a:solidFill>
                  <a:srgbClr val="990000"/>
                </a:solidFill>
              </a:rPr>
              <a:t>rate</a:t>
            </a:r>
            <a:r>
              <a:rPr lang="cs-CZ" sz="3600" dirty="0">
                <a:solidFill>
                  <a:srgbClr val="990000"/>
                </a:solidFill>
              </a:rPr>
              <a:t> </a:t>
            </a:r>
            <a:r>
              <a:rPr lang="cs-CZ" sz="3600" dirty="0" err="1">
                <a:solidFill>
                  <a:srgbClr val="990000"/>
                </a:solidFill>
              </a:rPr>
              <a:t>of</a:t>
            </a:r>
            <a:r>
              <a:rPr lang="cs-CZ" sz="3600" dirty="0">
                <a:solidFill>
                  <a:srgbClr val="990000"/>
                </a:solidFill>
              </a:rPr>
              <a:t> </a:t>
            </a:r>
            <a:r>
              <a:rPr lang="cs-CZ" sz="3600" dirty="0" err="1">
                <a:solidFill>
                  <a:srgbClr val="990000"/>
                </a:solidFill>
              </a:rPr>
              <a:t>purchased</a:t>
            </a:r>
            <a:r>
              <a:rPr lang="cs-CZ" sz="3600" dirty="0">
                <a:solidFill>
                  <a:srgbClr val="990000"/>
                </a:solidFill>
              </a:rPr>
              <a:t> </a:t>
            </a:r>
            <a:r>
              <a:rPr lang="cs-CZ" sz="3600" dirty="0" err="1">
                <a:solidFill>
                  <a:srgbClr val="990000"/>
                </a:solidFill>
              </a:rPr>
              <a:t>barley</a:t>
            </a:r>
            <a:r>
              <a:rPr lang="cs-CZ" sz="3600" dirty="0">
                <a:solidFill>
                  <a:srgbClr val="990000"/>
                </a:solidFill>
              </a:rPr>
              <a:t> - </a:t>
            </a:r>
            <a:r>
              <a:rPr lang="cs-CZ" altLang="cs-CZ" sz="3600" dirty="0">
                <a:solidFill>
                  <a:srgbClr val="990000"/>
                </a:solidFill>
              </a:rPr>
              <a:t>V1</a:t>
            </a:r>
          </a:p>
          <a:p>
            <a:endParaRPr lang="cs-CZ" altLang="cs-CZ" sz="3600" dirty="0"/>
          </a:p>
          <a:p>
            <a:endParaRPr lang="cs-CZ" altLang="cs-CZ" sz="3600" dirty="0"/>
          </a:p>
          <a:p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Yield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rate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of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real</a:t>
            </a:r>
            <a:r>
              <a:rPr lang="cs-CZ" altLang="cs-CZ" sz="3600" dirty="0">
                <a:solidFill>
                  <a:srgbClr val="990000"/>
                </a:solidFill>
              </a:rPr>
              <a:t> malt </a:t>
            </a:r>
            <a:r>
              <a:rPr lang="cs-CZ" altLang="cs-CZ" sz="3600" dirty="0" err="1">
                <a:solidFill>
                  <a:srgbClr val="990000"/>
                </a:solidFill>
              </a:rPr>
              <a:t>production</a:t>
            </a:r>
            <a:r>
              <a:rPr lang="cs-CZ" altLang="cs-CZ" sz="3600" dirty="0">
                <a:solidFill>
                  <a:srgbClr val="990000"/>
                </a:solidFill>
              </a:rPr>
              <a:t> V2</a:t>
            </a:r>
          </a:p>
          <a:p>
            <a:endParaRPr lang="cs-CZ" altLang="cs-CZ" sz="3600" dirty="0"/>
          </a:p>
          <a:p>
            <a:r>
              <a:rPr lang="cs-CZ" altLang="cs-CZ" sz="3600" dirty="0" err="1">
                <a:solidFill>
                  <a:srgbClr val="990000"/>
                </a:solidFill>
              </a:rPr>
              <a:t>Yield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of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shipped</a:t>
            </a:r>
            <a:r>
              <a:rPr lang="cs-CZ" altLang="cs-CZ" sz="3600" dirty="0">
                <a:solidFill>
                  <a:srgbClr val="990000"/>
                </a:solidFill>
              </a:rPr>
              <a:t> malt V3</a:t>
            </a:r>
          </a:p>
          <a:p>
            <a:endParaRPr lang="cs-CZ" altLang="cs-CZ" sz="3600" dirty="0">
              <a:solidFill>
                <a:srgbClr val="990000"/>
              </a:solidFill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1270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76959"/>
              </p:ext>
            </p:extLst>
          </p:nvPr>
        </p:nvGraphicFramePr>
        <p:xfrm>
          <a:off x="1601788" y="2362200"/>
          <a:ext cx="4194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" name="Rovnice" r:id="rId4" imgW="2882880" imgH="419040" progId="Equation.3">
                  <p:embed/>
                </p:oleObj>
              </mc:Choice>
              <mc:Fallback>
                <p:oleObj name="Rovnice" r:id="rId4" imgW="2882880" imgH="41904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362200"/>
                        <a:ext cx="4194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1272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9609"/>
              </p:ext>
            </p:extLst>
          </p:nvPr>
        </p:nvGraphicFramePr>
        <p:xfrm>
          <a:off x="1754188" y="4267200"/>
          <a:ext cx="29321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name="Rovnice" r:id="rId6" imgW="2019240" imgH="419040" progId="Equation.3">
                  <p:embed/>
                </p:oleObj>
              </mc:Choice>
              <mc:Fallback>
                <p:oleObj name="Rovnice" r:id="rId6" imgW="2019240" imgH="41904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4267200"/>
                        <a:ext cx="29321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1274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58490"/>
              </p:ext>
            </p:extLst>
          </p:nvPr>
        </p:nvGraphicFramePr>
        <p:xfrm>
          <a:off x="1752600" y="5638800"/>
          <a:ext cx="43862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" name="Rovnice" r:id="rId8" imgW="2666880" imgH="419040" progId="Equation.3">
                  <p:embed/>
                </p:oleObj>
              </mc:Choice>
              <mc:Fallback>
                <p:oleObj name="Rovnice" r:id="rId8" imgW="2666880" imgH="41904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38800"/>
                        <a:ext cx="438626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1276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141844"/>
              </p:ext>
            </p:extLst>
          </p:nvPr>
        </p:nvGraphicFramePr>
        <p:xfrm>
          <a:off x="1870075" y="3048000"/>
          <a:ext cx="66913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name="Rovnice" r:id="rId10" imgW="4597200" imgH="419040" progId="Equation.3">
                  <p:embed/>
                </p:oleObj>
              </mc:Choice>
              <mc:Fallback>
                <p:oleObj name="Rovnice" r:id="rId10" imgW="4597200" imgH="419040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048000"/>
                        <a:ext cx="66913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Formulas</a:t>
            </a:r>
            <a:endParaRPr lang="cs-CZ" altLang="cs-CZ" dirty="0">
              <a:solidFill>
                <a:srgbClr val="990000"/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cs-CZ" altLang="cs-CZ" sz="3600" dirty="0" err="1">
                <a:solidFill>
                  <a:srgbClr val="990000"/>
                </a:solidFill>
              </a:rPr>
              <a:t>Total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yield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rate</a:t>
            </a:r>
            <a:endParaRPr lang="cs-CZ" altLang="cs-CZ" sz="3600" dirty="0">
              <a:solidFill>
                <a:srgbClr val="990000"/>
              </a:solidFill>
            </a:endParaRPr>
          </a:p>
          <a:p>
            <a:endParaRPr lang="cs-CZ" altLang="cs-CZ" sz="3600" dirty="0">
              <a:solidFill>
                <a:srgbClr val="990000"/>
              </a:solidFill>
            </a:endParaRP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Coefficient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of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barley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usage</a:t>
            </a:r>
            <a:endParaRPr lang="cs-CZ" altLang="cs-CZ" sz="3600" dirty="0">
              <a:solidFill>
                <a:srgbClr val="990000"/>
              </a:solidFill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310272"/>
              </p:ext>
            </p:extLst>
          </p:nvPr>
        </p:nvGraphicFramePr>
        <p:xfrm>
          <a:off x="1819275" y="2286000"/>
          <a:ext cx="2955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Rovnice" r:id="rId4" imgW="2031840" imgH="419040" progId="Equation.3">
                  <p:embed/>
                </p:oleObj>
              </mc:Choice>
              <mc:Fallback>
                <p:oleObj name="Rovnice" r:id="rId4" imgW="2031840" imgH="41904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286000"/>
                        <a:ext cx="29559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kt 8"/>
          <p:cNvGraphicFramePr>
            <a:graphicFrameLocks noChangeAspect="1"/>
          </p:cNvGraphicFramePr>
          <p:nvPr/>
        </p:nvGraphicFramePr>
        <p:xfrm>
          <a:off x="2967038" y="3829050"/>
          <a:ext cx="812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Rovnice" r:id="rId6" imgW="558558" imgH="393529" progId="Equation.3">
                  <p:embed/>
                </p:oleObj>
              </mc:Choice>
              <mc:Fallback>
                <p:oleObj name="Rovnice" r:id="rId6" imgW="558558" imgH="393529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829050"/>
                        <a:ext cx="812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Coefficents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for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malts</a:t>
            </a:r>
            <a:endParaRPr lang="cs-CZ" altLang="cs-CZ" dirty="0">
              <a:solidFill>
                <a:srgbClr val="990000"/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cs-CZ" altLang="cs-CZ" sz="3600" dirty="0">
                <a:solidFill>
                  <a:srgbClr val="990000"/>
                </a:solidFill>
              </a:rPr>
              <a:t>Czech </a:t>
            </a:r>
            <a:r>
              <a:rPr lang="cs-CZ" altLang="cs-CZ" sz="3600" dirty="0" err="1">
                <a:solidFill>
                  <a:srgbClr val="990000"/>
                </a:solidFill>
              </a:rPr>
              <a:t>malts</a:t>
            </a:r>
            <a:r>
              <a:rPr lang="cs-CZ" altLang="cs-CZ" sz="3600" dirty="0">
                <a:solidFill>
                  <a:srgbClr val="990000"/>
                </a:solidFill>
              </a:rPr>
              <a:t>: 1.24 – 1.25</a:t>
            </a: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Munchen</a:t>
            </a:r>
            <a:r>
              <a:rPr lang="cs-CZ" altLang="cs-CZ" sz="3600" dirty="0">
                <a:solidFill>
                  <a:srgbClr val="990000"/>
                </a:solidFill>
              </a:rPr>
              <a:t> malt: 1.26 – 1.28</a:t>
            </a: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Caramel</a:t>
            </a:r>
            <a:r>
              <a:rPr lang="cs-CZ" altLang="cs-CZ" sz="3600" dirty="0">
                <a:solidFill>
                  <a:srgbClr val="990000"/>
                </a:solidFill>
              </a:rPr>
              <a:t> malt: 1.33 – 1.35</a:t>
            </a: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Color</a:t>
            </a:r>
            <a:r>
              <a:rPr lang="cs-CZ" altLang="cs-CZ" sz="3600" dirty="0">
                <a:solidFill>
                  <a:srgbClr val="990000"/>
                </a:solidFill>
              </a:rPr>
              <a:t> malt: 1.45 – 1.5</a:t>
            </a:r>
          </a:p>
          <a:p>
            <a:endParaRPr lang="cs-CZ" altLang="cs-CZ" sz="3600" dirty="0">
              <a:solidFill>
                <a:srgbClr val="990000"/>
              </a:solidFill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Costs</a:t>
            </a:r>
            <a:endParaRPr lang="cs-CZ" altLang="cs-CZ" dirty="0">
              <a:solidFill>
                <a:srgbClr val="990000"/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cs-CZ" altLang="cs-CZ" sz="3600" dirty="0" err="1">
                <a:solidFill>
                  <a:srgbClr val="990000"/>
                </a:solidFill>
              </a:rPr>
              <a:t>Raw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material</a:t>
            </a:r>
            <a:endParaRPr lang="cs-CZ" altLang="cs-CZ" sz="3600" dirty="0">
              <a:solidFill>
                <a:srgbClr val="990000"/>
              </a:solidFill>
            </a:endParaRPr>
          </a:p>
          <a:p>
            <a:r>
              <a:rPr lang="cs-CZ" altLang="cs-CZ" sz="3600" dirty="0">
                <a:solidFill>
                  <a:srgbClr val="990000"/>
                </a:solidFill>
              </a:rPr>
              <a:t>Real </a:t>
            </a:r>
            <a:r>
              <a:rPr lang="cs-CZ" altLang="cs-CZ" sz="3600" dirty="0" err="1">
                <a:solidFill>
                  <a:srgbClr val="990000"/>
                </a:solidFill>
              </a:rPr>
              <a:t>production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costs</a:t>
            </a:r>
            <a:endParaRPr lang="cs-CZ" altLang="cs-CZ" sz="3600" dirty="0">
              <a:solidFill>
                <a:srgbClr val="990000"/>
              </a:solidFill>
            </a:endParaRP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Amortization</a:t>
            </a:r>
            <a:endParaRPr lang="cs-CZ" altLang="cs-CZ" sz="3600" dirty="0">
              <a:solidFill>
                <a:srgbClr val="990000"/>
              </a:solidFill>
            </a:endParaRP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Administration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costs</a:t>
            </a:r>
            <a:endParaRPr lang="cs-CZ" altLang="cs-CZ" sz="3600" dirty="0">
              <a:solidFill>
                <a:srgbClr val="990000"/>
              </a:solidFill>
            </a:endParaRPr>
          </a:p>
          <a:p>
            <a:r>
              <a:rPr lang="cs-CZ" altLang="cs-CZ" sz="3600" dirty="0" err="1">
                <a:solidFill>
                  <a:srgbClr val="990000"/>
                </a:solidFill>
              </a:rPr>
              <a:t>Financial</a:t>
            </a:r>
            <a:r>
              <a:rPr lang="cs-CZ" altLang="cs-CZ" sz="3600" dirty="0">
                <a:solidFill>
                  <a:srgbClr val="990000"/>
                </a:solidFill>
              </a:rPr>
              <a:t> </a:t>
            </a:r>
            <a:r>
              <a:rPr lang="cs-CZ" altLang="cs-CZ" sz="3600" dirty="0" err="1">
                <a:solidFill>
                  <a:srgbClr val="990000"/>
                </a:solidFill>
              </a:rPr>
              <a:t>costs</a:t>
            </a:r>
            <a:endParaRPr lang="cs-CZ" altLang="cs-CZ" sz="3600" dirty="0">
              <a:solidFill>
                <a:srgbClr val="990000"/>
              </a:solidFill>
            </a:endParaRP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Malting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houses</a:t>
            </a:r>
            <a:endParaRPr lang="cs-CZ" altLang="cs-CZ" dirty="0">
              <a:solidFill>
                <a:srgbClr val="990000"/>
              </a:solidFill>
            </a:endParaRPr>
          </a:p>
        </p:txBody>
      </p:sp>
      <p:sp>
        <p:nvSpPr>
          <p:cNvPr id="3075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cs-CZ" altLang="cs-CZ" sz="3600" dirty="0" err="1">
                <a:solidFill>
                  <a:srgbClr val="990000"/>
                </a:solidFill>
              </a:rPr>
              <a:t>Brewery</a:t>
            </a:r>
            <a:endParaRPr lang="cs-CZ" altLang="cs-CZ" sz="3600" dirty="0">
              <a:solidFill>
                <a:srgbClr val="990000"/>
              </a:solidFill>
            </a:endParaRPr>
          </a:p>
          <a:p>
            <a:r>
              <a:rPr lang="cs-CZ" altLang="cs-CZ" sz="3600" dirty="0">
                <a:solidFill>
                  <a:srgbClr val="990000"/>
                </a:solidFill>
              </a:rPr>
              <a:t>Business</a:t>
            </a:r>
          </a:p>
          <a:p>
            <a:r>
              <a:rPr lang="cs-CZ" altLang="cs-CZ" sz="3600" dirty="0">
                <a:solidFill>
                  <a:srgbClr val="990000"/>
                </a:solidFill>
              </a:rPr>
              <a:t>Import</a:t>
            </a: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japo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767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K:\pivovarský průmysl\paulu\druhy sladů 1_E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56935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7856215" cy="380523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00200" y="533400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Area </a:t>
            </a:r>
            <a:r>
              <a:rPr lang="cs-CZ" sz="2800" dirty="0" err="1">
                <a:solidFill>
                  <a:srgbClr val="800000"/>
                </a:solidFill>
              </a:rPr>
              <a:t>of</a:t>
            </a:r>
            <a:r>
              <a:rPr lang="cs-CZ" sz="2800" dirty="0">
                <a:solidFill>
                  <a:srgbClr val="800000"/>
                </a:solidFill>
              </a:rPr>
              <a:t> </a:t>
            </a:r>
            <a:r>
              <a:rPr lang="cs-CZ" sz="2800" dirty="0" err="1">
                <a:solidFill>
                  <a:srgbClr val="800000"/>
                </a:solidFill>
              </a:rPr>
              <a:t>barley</a:t>
            </a:r>
            <a:endParaRPr lang="cs-CZ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62000"/>
            <a:ext cx="8002472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800000"/>
                </a:solidFill>
              </a:rPr>
              <a:t>Hordeum</a:t>
            </a:r>
            <a:r>
              <a:rPr lang="cs-CZ" i="1" dirty="0">
                <a:solidFill>
                  <a:srgbClr val="800000"/>
                </a:solidFill>
              </a:rPr>
              <a:t> </a:t>
            </a:r>
            <a:r>
              <a:rPr lang="cs-CZ" i="1" dirty="0" err="1">
                <a:solidFill>
                  <a:srgbClr val="800000"/>
                </a:solidFill>
              </a:rPr>
              <a:t>spontaneum</a:t>
            </a:r>
            <a:endParaRPr lang="cs-CZ" dirty="0">
              <a:solidFill>
                <a:srgbClr val="8000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45" y="1295400"/>
            <a:ext cx="3928110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59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80200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Price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of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barley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for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en-US" altLang="cs-CZ" dirty="0">
                <a:solidFill>
                  <a:srgbClr val="990000"/>
                </a:solidFill>
              </a:rPr>
              <a:t>barley</a:t>
            </a:r>
            <a:endParaRPr lang="cs-CZ" altLang="cs-CZ" dirty="0">
              <a:solidFill>
                <a:srgbClr val="990000"/>
              </a:solidFill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2276"/>
            <a:ext cx="8169637" cy="31289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Costs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structure</a:t>
            </a:r>
            <a:r>
              <a:rPr lang="cs-CZ" altLang="cs-CZ" dirty="0">
                <a:solidFill>
                  <a:srgbClr val="990000"/>
                </a:solidFill>
              </a:rPr>
              <a:t> – barely (2013)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149350" y="5562600"/>
            <a:ext cx="76995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dirty="0"/>
              <a:t>Real </a:t>
            </a:r>
            <a:r>
              <a:rPr lang="cs-CZ" altLang="cs-CZ" dirty="0" err="1"/>
              <a:t>costs</a:t>
            </a:r>
            <a:r>
              <a:rPr lang="cs-CZ" altLang="cs-CZ" dirty="0"/>
              <a:t> are 21 308 CZK/ha. </a:t>
            </a:r>
            <a:r>
              <a:rPr lang="cs-CZ" altLang="cs-CZ" dirty="0" err="1"/>
              <a:t>Share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main</a:t>
            </a:r>
            <a:r>
              <a:rPr lang="cs-CZ" altLang="cs-CZ" dirty="0"/>
              <a:t> </a:t>
            </a:r>
            <a:r>
              <a:rPr lang="cs-CZ" altLang="cs-CZ" dirty="0" err="1"/>
              <a:t>product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85 %, so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real</a:t>
            </a:r>
            <a:endParaRPr lang="cs-CZ" altLang="cs-CZ" dirty="0"/>
          </a:p>
          <a:p>
            <a:r>
              <a:rPr lang="cs-CZ" altLang="cs-CZ" dirty="0" err="1"/>
              <a:t>costs</a:t>
            </a:r>
            <a:r>
              <a:rPr lang="cs-CZ" altLang="cs-CZ" dirty="0"/>
              <a:t> per </a:t>
            </a:r>
            <a:r>
              <a:rPr lang="cs-CZ" altLang="cs-CZ" dirty="0" err="1"/>
              <a:t>main</a:t>
            </a:r>
            <a:r>
              <a:rPr lang="cs-CZ" altLang="cs-CZ" dirty="0"/>
              <a:t> </a:t>
            </a:r>
            <a:r>
              <a:rPr lang="cs-CZ" altLang="cs-CZ" dirty="0" err="1"/>
              <a:t>product</a:t>
            </a:r>
            <a:r>
              <a:rPr lang="cs-CZ" altLang="cs-CZ" dirty="0"/>
              <a:t> are 18 112 CZK/ha. Real </a:t>
            </a:r>
            <a:r>
              <a:rPr lang="cs-CZ" altLang="cs-CZ" dirty="0" err="1"/>
              <a:t>costs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product</a:t>
            </a:r>
            <a:r>
              <a:rPr lang="cs-CZ" altLang="cs-CZ" dirty="0"/>
              <a:t> are</a:t>
            </a:r>
          </a:p>
          <a:p>
            <a:r>
              <a:rPr lang="cs-CZ" altLang="cs-CZ" dirty="0"/>
              <a:t>3 576 CZK/t.</a:t>
            </a:r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4" y="1428750"/>
            <a:ext cx="78470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astagri.org/files/world_bar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82000" cy="51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57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barely (2015, </a:t>
            </a:r>
            <a:r>
              <a:rPr lang="cs-CZ" dirty="0" err="1"/>
              <a:t>tons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4" y="1417638"/>
            <a:ext cx="8007677" cy="39925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7200" y="6172200"/>
            <a:ext cx="737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http://www.factfish.com/statistic/barley%2C%20production%20quantity</a:t>
            </a:r>
          </a:p>
        </p:txBody>
      </p:sp>
    </p:spTree>
    <p:extLst>
      <p:ext uri="{BB962C8B-B14F-4D97-AF65-F5344CB8AC3E}">
        <p14:creationId xmlns:p14="http://schemas.microsoft.com/office/powerpoint/2010/main" val="43771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log.ripleyaudiopost.com/wp-content/uploads/2014/09/EU-Malt-Produ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41754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4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800000"/>
                </a:solidFill>
              </a:rPr>
              <a:t>Traditional</a:t>
            </a:r>
            <a:r>
              <a:rPr lang="cs-CZ" dirty="0">
                <a:solidFill>
                  <a:srgbClr val="800000"/>
                </a:solidFill>
              </a:rPr>
              <a:t> </a:t>
            </a:r>
            <a:r>
              <a:rPr lang="cs-CZ" dirty="0" err="1">
                <a:solidFill>
                  <a:srgbClr val="800000"/>
                </a:solidFill>
              </a:rPr>
              <a:t>malting</a:t>
            </a:r>
            <a:r>
              <a:rPr lang="cs-CZ" dirty="0">
                <a:solidFill>
                  <a:srgbClr val="800000"/>
                </a:solidFill>
              </a:rPr>
              <a:t> house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95400"/>
            <a:ext cx="8128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3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800000"/>
                </a:solidFill>
              </a:rPr>
              <a:t>New </a:t>
            </a:r>
            <a:r>
              <a:rPr lang="cs-CZ" dirty="0" err="1">
                <a:solidFill>
                  <a:srgbClr val="800000"/>
                </a:solidFill>
              </a:rPr>
              <a:t>technologies</a:t>
            </a:r>
            <a:endParaRPr lang="cs-CZ" dirty="0">
              <a:solidFill>
                <a:srgbClr val="8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18288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4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Yield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of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barley</a:t>
            </a:r>
            <a:endParaRPr lang="cs-CZ" altLang="cs-CZ" dirty="0">
              <a:solidFill>
                <a:srgbClr val="990000"/>
              </a:solidFill>
            </a:endParaRP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512888"/>
            <a:ext cx="74437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Prices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of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barley</a:t>
            </a:r>
            <a:r>
              <a:rPr lang="cs-CZ" altLang="cs-CZ" dirty="0">
                <a:solidFill>
                  <a:srgbClr val="990000"/>
                </a:solidFill>
              </a:rPr>
              <a:t> and malt (CZK/t)</a:t>
            </a: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421645"/>
              </p:ext>
            </p:extLst>
          </p:nvPr>
        </p:nvGraphicFramePr>
        <p:xfrm>
          <a:off x="1447801" y="1619250"/>
          <a:ext cx="65532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Brewery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malting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houses</a:t>
            </a:r>
            <a:endParaRPr lang="cs-CZ" altLang="cs-CZ" dirty="0">
              <a:solidFill>
                <a:srgbClr val="990000"/>
              </a:solidFill>
            </a:endParaRP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48922"/>
              </p:ext>
            </p:extLst>
          </p:nvPr>
        </p:nvGraphicFramePr>
        <p:xfrm>
          <a:off x="1447801" y="1143001"/>
          <a:ext cx="6705599" cy="553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Malting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house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Production 2013 (t)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Production 2015 (t)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Hols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, a. s. – </a:t>
                      </a: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malting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house </a:t>
                      </a: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of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brewery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Liberec Vratislavice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1 400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1 500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Měšťanský </a:t>
                      </a: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Brewery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Havlíčkův Brod, a. s.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1 220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1 370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Brewery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Broumov, spol. s r. o.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120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220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Brewery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Ferdinand, a. s., Benešov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1 538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2 263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Brewery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Herold Březnice, a. s.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solidFill>
                            <a:srgbClr val="800000"/>
                          </a:solidFill>
                          <a:effectLst/>
                        </a:rPr>
                        <a:t>Brewery</a:t>
                      </a: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 Nová Paka, a. s.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650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650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Brewery Nymburk, s. r. o.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1 652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1 393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Brewery Platan, a. s., Protivín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934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Brewery Samson, a. s.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1 679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Plzeňský Prazdroj, a. s. – malting house Plzeň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76 717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78 701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Plzeňský Prazdroj, a. s. – malting house Nošovice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32 102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34 656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9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Family Brewery Chodovar, spol. s r. o. – Chodová Planá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768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715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Malting house Bernard, a. s., Rajhrad u Brna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6400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6 166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Staročeský Brewery, spol. s r. o., Dobruška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rgbClr val="800000"/>
                          </a:solidFill>
                          <a:effectLst/>
                        </a:rPr>
                        <a:t>135</a:t>
                      </a:r>
                      <a:endParaRPr lang="cs-CZ" sz="12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0" marR="73910" marT="36955" marB="3695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800000"/>
                          </a:solidFill>
                          <a:effectLst/>
                        </a:rPr>
                        <a:t>102</a:t>
                      </a:r>
                      <a:endParaRPr lang="cs-CZ" sz="12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Soufflet</a:t>
            </a:r>
            <a:endParaRPr lang="cs-CZ" altLang="cs-CZ" dirty="0">
              <a:solidFill>
                <a:srgbClr val="990000"/>
              </a:solidFill>
            </a:endParaRP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5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01520"/>
              </p:ext>
            </p:extLst>
          </p:nvPr>
        </p:nvGraphicFramePr>
        <p:xfrm>
          <a:off x="990600" y="1447800"/>
          <a:ext cx="7162800" cy="403384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Malting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houses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Soufflet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ČR, a. s.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Production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2013 (t)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Production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2015 (t)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Malting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house Hodonice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102 759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101 733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Malting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house  Kroměř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97 646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98 396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Malting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house  Litovel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10 421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11 101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Malting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house  Nymburk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104 150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107 863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alt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Malting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house  Prostějov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33 902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33 330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189" name="Picture 21" descr="http://www.soufflet-agro.cz/img-layout/logo-nov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42" y="533400"/>
            <a:ext cx="17145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990000"/>
                </a:solidFill>
              </a:rPr>
              <a:t>Other</a:t>
            </a:r>
            <a:r>
              <a:rPr lang="cs-CZ" altLang="cs-CZ" dirty="0">
                <a:solidFill>
                  <a:srgbClr val="990000"/>
                </a:solidFill>
              </a:rPr>
              <a:t> business </a:t>
            </a:r>
            <a:r>
              <a:rPr lang="cs-CZ" altLang="cs-CZ" dirty="0" err="1">
                <a:solidFill>
                  <a:srgbClr val="990000"/>
                </a:solidFill>
              </a:rPr>
              <a:t>malting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houses</a:t>
            </a:r>
            <a:endParaRPr lang="cs-CZ" altLang="cs-CZ" dirty="0">
              <a:solidFill>
                <a:srgbClr val="990000"/>
              </a:solidFill>
            </a:endParaRP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9840" y="2628"/>
            <a:ext cx="919926" cy="13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65786"/>
              </p:ext>
            </p:extLst>
          </p:nvPr>
        </p:nvGraphicFramePr>
        <p:xfrm>
          <a:off x="1219200" y="1487894"/>
          <a:ext cx="7245350" cy="5289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Sladovna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Production 2013 (t)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Production 2015 (t)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Českomoravské sladovny, a. s. – sladovna Zábřeh na Moravě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20 871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23 511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Drahotín Horňák, </a:t>
                      </a:r>
                      <a:r>
                        <a:rPr lang="cs-CZ" sz="1200" dirty="0" err="1">
                          <a:effectLst/>
                        </a:rPr>
                        <a:t>Castello</a:t>
                      </a:r>
                      <a:r>
                        <a:rPr lang="cs-CZ" sz="1200" dirty="0">
                          <a:effectLst/>
                        </a:rPr>
                        <a:t> soukromá sladovna, Prostějov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1 500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1 614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Družina, spol. s r. o. – provoz sladovna Tábor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7 500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11 400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Ergo, spol. s r. o. – sladovna pivovar Jevíčko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Ing. Karel Klusáček – sladovna Kounice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2 100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2 340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JK Nápoje, spol. s r. o., Náměšť na Hané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2 500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2 500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Moravamalt, spol. s r. o., Brodek u Přerova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17 050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16 161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Raven Trading, spol s r. o. – sladovna Záhlinice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2 350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2 200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Sladovna, spol. s r. o., Bruntál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1 616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1 595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Sladovna Mšeno, spol. s. r. o.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1 770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Suchomastská obchodní společnost, spol. s r. o.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244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584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Sladovna Jablonec, spol. s r. o., Jablonec nad Nisou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2 800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2 680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Zámecká Sladovna v Kolíně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1 116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9" marR="75529" marT="37764" marB="3776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1 181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629400" y="1971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800000"/>
                </a:solidFill>
              </a:rPr>
              <a:t>Gallant</a:t>
            </a:r>
            <a:r>
              <a:rPr lang="cs-CZ" dirty="0">
                <a:solidFill>
                  <a:srgbClr val="800000"/>
                </a:solidFill>
              </a:rPr>
              <a:t> </a:t>
            </a:r>
            <a:r>
              <a:rPr lang="cs-CZ" dirty="0" err="1">
                <a:solidFill>
                  <a:srgbClr val="800000"/>
                </a:solidFill>
              </a:rPr>
              <a:t>drums</a:t>
            </a:r>
            <a:endParaRPr lang="cs-CZ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</TotalTime>
  <Words>722</Words>
  <Application>Microsoft Office PowerPoint</Application>
  <PresentationFormat>Předvádění na obrazovce (4:3)</PresentationFormat>
  <Paragraphs>167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 Unicode MS</vt:lpstr>
      <vt:lpstr>Arial</vt:lpstr>
      <vt:lpstr>Calibri</vt:lpstr>
      <vt:lpstr>Times New Roman</vt:lpstr>
      <vt:lpstr>Výchozí návrh</vt:lpstr>
      <vt:lpstr>Rovnice</vt:lpstr>
      <vt:lpstr>Prezentace aplikace PowerPoint</vt:lpstr>
      <vt:lpstr>Malting houses</vt:lpstr>
      <vt:lpstr>Traditional malting house</vt:lpstr>
      <vt:lpstr>New technologies</vt:lpstr>
      <vt:lpstr>Yield of barley</vt:lpstr>
      <vt:lpstr>Prices of barley and malt (CZK/t)</vt:lpstr>
      <vt:lpstr>Brewery malting houses</vt:lpstr>
      <vt:lpstr>Soufflet</vt:lpstr>
      <vt:lpstr>Other business malting houses</vt:lpstr>
      <vt:lpstr>Year 2015</vt:lpstr>
      <vt:lpstr>Year 2018</vt:lpstr>
      <vt:lpstr>Prezentace aplikace PowerPoint</vt:lpstr>
      <vt:lpstr>Prezentace aplikace PowerPoint</vt:lpstr>
      <vt:lpstr>Prezentace aplikace PowerPoint</vt:lpstr>
      <vt:lpstr>Prezentace aplikace PowerPoint</vt:lpstr>
      <vt:lpstr>Formulas</vt:lpstr>
      <vt:lpstr>Formulas</vt:lpstr>
      <vt:lpstr>Coefficents for malts</vt:lpstr>
      <vt:lpstr>Costs</vt:lpstr>
      <vt:lpstr>Prezentace aplikace PowerPoint</vt:lpstr>
      <vt:lpstr>Prezentace aplikace PowerPoint</vt:lpstr>
      <vt:lpstr>Hordeum spontaneum</vt:lpstr>
      <vt:lpstr>Prezentace aplikace PowerPoint</vt:lpstr>
      <vt:lpstr>Price of barley for barley</vt:lpstr>
      <vt:lpstr>Costs structure – barely (2013)</vt:lpstr>
      <vt:lpstr>Prezentace aplikace PowerPoint</vt:lpstr>
      <vt:lpstr>Usage of barely (2015, tons)</vt:lpstr>
      <vt:lpstr>Prezentace aplikace PowerPoint</vt:lpstr>
    </vt:vector>
  </TitlesOfParts>
  <Company>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SEZÓNNÍ ASPEKTY V NABÍDCE NA TRHU S PIVEM</dc:title>
  <dc:creator>TM</dc:creator>
  <cp:lastModifiedBy>Maier Tomáš</cp:lastModifiedBy>
  <cp:revision>281</cp:revision>
  <dcterms:created xsi:type="dcterms:W3CDTF">2007-05-02T22:28:04Z</dcterms:created>
  <dcterms:modified xsi:type="dcterms:W3CDTF">2020-10-22T16:12:00Z</dcterms:modified>
</cp:coreProperties>
</file>