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4.xml" ContentType="application/vnd.openxmlformats-officedocument.presentationml.comments+xml"/>
  <Override PartName="/ppt/notesSlides/notesSlide9.xml" ContentType="application/vnd.openxmlformats-officedocument.presentationml.notesSlide+xml"/>
  <Override PartName="/ppt/comments/comment5.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6.xml" ContentType="application/vnd.openxmlformats-officedocument.presentationml.comments+xml"/>
  <Override PartName="/ppt/notesSlides/notesSlide12.xml" ContentType="application/vnd.openxmlformats-officedocument.presentationml.notesSlide+xml"/>
  <Override PartName="/ppt/comments/comment7.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8.xml" ContentType="application/vnd.openxmlformats-officedocument.presentationml.comments+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omments/comment9.xml" ContentType="application/vnd.openxmlformats-officedocument.presentationml.comments+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comments/comment10.xml" ContentType="application/vnd.openxmlformats-officedocument.presentationml.comments+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3"/>
  </p:notesMasterIdLst>
  <p:handoutMasterIdLst>
    <p:handoutMasterId r:id="rId44"/>
  </p:handoutMasterIdLst>
  <p:sldIdLst>
    <p:sldId id="256" r:id="rId5"/>
    <p:sldId id="287" r:id="rId6"/>
    <p:sldId id="279" r:id="rId7"/>
    <p:sldId id="285" r:id="rId8"/>
    <p:sldId id="314" r:id="rId9"/>
    <p:sldId id="312" r:id="rId10"/>
    <p:sldId id="282" r:id="rId11"/>
    <p:sldId id="294" r:id="rId12"/>
    <p:sldId id="283" r:id="rId13"/>
    <p:sldId id="292" r:id="rId14"/>
    <p:sldId id="297" r:id="rId15"/>
    <p:sldId id="284" r:id="rId16"/>
    <p:sldId id="293" r:id="rId17"/>
    <p:sldId id="291" r:id="rId18"/>
    <p:sldId id="290" r:id="rId19"/>
    <p:sldId id="302" r:id="rId20"/>
    <p:sldId id="301" r:id="rId21"/>
    <p:sldId id="304" r:id="rId22"/>
    <p:sldId id="313" r:id="rId23"/>
    <p:sldId id="305" r:id="rId24"/>
    <p:sldId id="306" r:id="rId25"/>
    <p:sldId id="288" r:id="rId26"/>
    <p:sldId id="307" r:id="rId27"/>
    <p:sldId id="286" r:id="rId28"/>
    <p:sldId id="308" r:id="rId29"/>
    <p:sldId id="281" r:id="rId30"/>
    <p:sldId id="303" r:id="rId31"/>
    <p:sldId id="310" r:id="rId32"/>
    <p:sldId id="311" r:id="rId33"/>
    <p:sldId id="289" r:id="rId34"/>
    <p:sldId id="300" r:id="rId35"/>
    <p:sldId id="295" r:id="rId36"/>
    <p:sldId id="296" r:id="rId37"/>
    <p:sldId id="315" r:id="rId38"/>
    <p:sldId id="280" r:id="rId39"/>
    <p:sldId id="319" r:id="rId40"/>
    <p:sldId id="318" r:id="rId41"/>
    <p:sldId id="316" r:id="rId42"/>
  </p:sldIdLst>
  <p:sldSz cx="12192000" cy="6858000"/>
  <p:notesSz cx="6858000" cy="9144000"/>
  <p:defaultTextStyle>
    <a:defPPr rtl="0">
      <a:defRPr lang="cs-cz"/>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vín Štěpán (S-PEF)" initials="CŠ(P" lastIdx="7" clrIdx="0">
    <p:extLst>
      <p:ext uri="{19B8F6BF-5375-455C-9EA6-DF929625EA0E}">
        <p15:presenceInfo xmlns:p15="http://schemas.microsoft.com/office/powerpoint/2012/main" userId="Civín Štěpán (S-PEF)" providerId="None"/>
      </p:ext>
    </p:extLst>
  </p:cmAuthor>
  <p:cmAuthor id="2" name="Antonín Bohata" initials="AB" lastIdx="4" clrIdx="1">
    <p:extLst>
      <p:ext uri="{19B8F6BF-5375-455C-9EA6-DF929625EA0E}">
        <p15:presenceInfo xmlns:p15="http://schemas.microsoft.com/office/powerpoint/2012/main" userId="Antonín Boha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C3C065-857D-4F05-A844-02F820695CDF}" v="4290" dt="2021-12-05T08:49:07.063"/>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czuvpraze-my.sharepoint.com/personal/xboha005_studenti_czu_cz/Documents/Soubory%20z%20chatu%20aplikace%20Microsoft%20Teams/Inovace_Exce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zuvpraze-my.sharepoint.com/personal/xboha005_studenti_czu_cz/Documents/Soubory%20z%20chatu%20aplikace%20Microsoft%20Teams/Inovace_Exce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czuvpraze-my.sharepoint.com/personal/xboha005_studenti_czu_cz/Documents/Soubory%20z%20chatu%20aplikace%20Microsoft%20Teams/Inovace_Excel.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czuvpraze-my.sharepoint.com/personal/xboha005_studenti_czu_cz/Documents/Soubory%20z%20chatu%20aplikace%20Microsoft%20Teams/Inovace_Exce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zuvpraze-my.sharepoint.com/personal/xboha005_studenti_czu_cz/Documents/Soubory%20z%20chatu%20aplikace%20Microsoft%20Teams/Inovace_Excel.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https://czuvpraze-my.sharepoint.com/personal/xboha005_studenti_czu_cz/Documents/Soubory%20z%20chatu%20aplikace%20Microsoft%20Teams/Inovace_Excel.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GDP na hlavu v</a:t>
            </a:r>
            <a:r>
              <a:rPr lang="cs-CZ" baseline="0"/>
              <a:t> USD</a:t>
            </a:r>
            <a:endParaRPr lang="cs-CZ"/>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lineChart>
        <c:grouping val="standard"/>
        <c:varyColors val="0"/>
        <c:ser>
          <c:idx val="0"/>
          <c:order val="0"/>
          <c:tx>
            <c:strRef>
              <c:f>'GDP na hlavu'!$C$2</c:f>
              <c:strCache>
                <c:ptCount val="1"/>
                <c:pt idx="0">
                  <c:v>GDP na hlavu</c:v>
                </c:pt>
              </c:strCache>
            </c:strRef>
          </c:tx>
          <c:spPr>
            <a:ln w="28575" cap="rnd">
              <a:solidFill>
                <a:schemeClr val="accent1"/>
              </a:solidFill>
              <a:round/>
            </a:ln>
            <a:effectLst/>
          </c:spPr>
          <c:marker>
            <c:symbol val="none"/>
          </c:marker>
          <c:cat>
            <c:numRef>
              <c:f>'GDP na hlavu'!$B$3:$B$43</c:f>
              <c:numCache>
                <c:formatCode>General</c:formatCode>
                <c:ptCount val="4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numCache>
            </c:numRef>
          </c:cat>
          <c:val>
            <c:numRef>
              <c:f>'GDP na hlavu'!$C$3:$C$43</c:f>
              <c:numCache>
                <c:formatCode>#,##0</c:formatCode>
                <c:ptCount val="41"/>
                <c:pt idx="0">
                  <c:v>2546</c:v>
                </c:pt>
                <c:pt idx="1">
                  <c:v>2590</c:v>
                </c:pt>
                <c:pt idx="2">
                  <c:v>2520</c:v>
                </c:pt>
                <c:pt idx="3">
                  <c:v>2525</c:v>
                </c:pt>
                <c:pt idx="4">
                  <c:v>2574</c:v>
                </c:pt>
                <c:pt idx="5">
                  <c:v>2658</c:v>
                </c:pt>
                <c:pt idx="6">
                  <c:v>3086</c:v>
                </c:pt>
                <c:pt idx="7">
                  <c:v>3449</c:v>
                </c:pt>
                <c:pt idx="8">
                  <c:v>3791</c:v>
                </c:pt>
                <c:pt idx="9">
                  <c:v>3890</c:v>
                </c:pt>
                <c:pt idx="10">
                  <c:v>4307</c:v>
                </c:pt>
                <c:pt idx="11">
                  <c:v>4454</c:v>
                </c:pt>
                <c:pt idx="12">
                  <c:v>4661</c:v>
                </c:pt>
                <c:pt idx="13">
                  <c:v>4664</c:v>
                </c:pt>
                <c:pt idx="14">
                  <c:v>4950</c:v>
                </c:pt>
                <c:pt idx="15">
                  <c:v>5424</c:v>
                </c:pt>
                <c:pt idx="16">
                  <c:v>5463</c:v>
                </c:pt>
                <c:pt idx="17">
                  <c:v>5366</c:v>
                </c:pt>
                <c:pt idx="18">
                  <c:v>5280</c:v>
                </c:pt>
                <c:pt idx="19">
                  <c:v>5407</c:v>
                </c:pt>
                <c:pt idx="20">
                  <c:v>5512</c:v>
                </c:pt>
                <c:pt idx="21">
                  <c:v>5407</c:v>
                </c:pt>
                <c:pt idx="22">
                  <c:v>5541</c:v>
                </c:pt>
                <c:pt idx="23">
                  <c:v>6138</c:v>
                </c:pt>
                <c:pt idx="24">
                  <c:v>6829</c:v>
                </c:pt>
                <c:pt idx="25">
                  <c:v>7305</c:v>
                </c:pt>
                <c:pt idx="26">
                  <c:v>7818</c:v>
                </c:pt>
                <c:pt idx="27">
                  <c:v>8701</c:v>
                </c:pt>
                <c:pt idx="28">
                  <c:v>9430</c:v>
                </c:pt>
                <c:pt idx="29">
                  <c:v>8837</c:v>
                </c:pt>
                <c:pt idx="30">
                  <c:v>9558</c:v>
                </c:pt>
                <c:pt idx="31">
                  <c:v>10494</c:v>
                </c:pt>
                <c:pt idx="32">
                  <c:v>10609</c:v>
                </c:pt>
                <c:pt idx="33">
                  <c:v>10784</c:v>
                </c:pt>
                <c:pt idx="34">
                  <c:v>10951</c:v>
                </c:pt>
                <c:pt idx="35">
                  <c:v>10223</c:v>
                </c:pt>
                <c:pt idx="36">
                  <c:v>10267</c:v>
                </c:pt>
                <c:pt idx="37">
                  <c:v>10801</c:v>
                </c:pt>
                <c:pt idx="38">
                  <c:v>11345</c:v>
                </c:pt>
                <c:pt idx="39">
                  <c:v>11394</c:v>
                </c:pt>
                <c:pt idx="40">
                  <c:v>10909</c:v>
                </c:pt>
              </c:numCache>
            </c:numRef>
          </c:val>
          <c:smooth val="0"/>
          <c:extLst>
            <c:ext xmlns:c16="http://schemas.microsoft.com/office/drawing/2014/chart" uri="{C3380CC4-5D6E-409C-BE32-E72D297353CC}">
              <c16:uniqueId val="{00000000-3495-4073-A15E-C52B5D519000}"/>
            </c:ext>
          </c:extLst>
        </c:ser>
        <c:dLbls>
          <c:showLegendKey val="0"/>
          <c:showVal val="0"/>
          <c:showCatName val="0"/>
          <c:showSerName val="0"/>
          <c:showPercent val="0"/>
          <c:showBubbleSize val="0"/>
        </c:dLbls>
        <c:smooth val="0"/>
        <c:axId val="1599887184"/>
        <c:axId val="1599882608"/>
      </c:lineChart>
      <c:catAx>
        <c:axId val="159988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599882608"/>
        <c:crosses val="autoZero"/>
        <c:auto val="1"/>
        <c:lblAlgn val="ctr"/>
        <c:lblOffset val="100"/>
        <c:noMultiLvlLbl val="0"/>
      </c:catAx>
      <c:valAx>
        <c:axId val="1599882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599887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Uhlí - HDP na obyvatele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scatterChart>
        <c:scatterStyle val="lineMarker"/>
        <c:varyColors val="0"/>
        <c:ser>
          <c:idx val="0"/>
          <c:order val="0"/>
          <c:tx>
            <c:strRef>
              <c:f>'hdp_cena uhlí'!$D$3</c:f>
              <c:strCache>
                <c:ptCount val="1"/>
                <c:pt idx="0">
                  <c:v>cena uhlí za tunu</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0.13218285214348208"/>
                  <c:y val="4.805118110236220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trendlineLbl>
          </c:trendline>
          <c:xVal>
            <c:numRef>
              <c:f>'hdp_cena uhlí'!$C$4:$C$24</c:f>
              <c:numCache>
                <c:formatCode>#,##0</c:formatCode>
                <c:ptCount val="21"/>
                <c:pt idx="0">
                  <c:v>5512</c:v>
                </c:pt>
                <c:pt idx="1">
                  <c:v>5407</c:v>
                </c:pt>
                <c:pt idx="2">
                  <c:v>5541</c:v>
                </c:pt>
                <c:pt idx="3">
                  <c:v>6138</c:v>
                </c:pt>
                <c:pt idx="4">
                  <c:v>6829</c:v>
                </c:pt>
                <c:pt idx="5">
                  <c:v>7305</c:v>
                </c:pt>
                <c:pt idx="6">
                  <c:v>7818</c:v>
                </c:pt>
                <c:pt idx="7">
                  <c:v>8701</c:v>
                </c:pt>
                <c:pt idx="8">
                  <c:v>9430</c:v>
                </c:pt>
                <c:pt idx="9">
                  <c:v>8837</c:v>
                </c:pt>
                <c:pt idx="10">
                  <c:v>9558</c:v>
                </c:pt>
                <c:pt idx="11">
                  <c:v>10494</c:v>
                </c:pt>
                <c:pt idx="12">
                  <c:v>10609</c:v>
                </c:pt>
                <c:pt idx="13">
                  <c:v>10784</c:v>
                </c:pt>
                <c:pt idx="14">
                  <c:v>10951</c:v>
                </c:pt>
                <c:pt idx="15">
                  <c:v>10223</c:v>
                </c:pt>
                <c:pt idx="16">
                  <c:v>10267</c:v>
                </c:pt>
                <c:pt idx="17">
                  <c:v>10801</c:v>
                </c:pt>
                <c:pt idx="18">
                  <c:v>11345</c:v>
                </c:pt>
                <c:pt idx="19">
                  <c:v>11394</c:v>
                </c:pt>
                <c:pt idx="20">
                  <c:v>10909</c:v>
                </c:pt>
              </c:numCache>
            </c:numRef>
          </c:xVal>
          <c:yVal>
            <c:numRef>
              <c:f>'hdp_cena uhlí'!$D$4:$D$24</c:f>
              <c:numCache>
                <c:formatCode>General</c:formatCode>
                <c:ptCount val="21"/>
                <c:pt idx="0">
                  <c:v>26.249999999999996</c:v>
                </c:pt>
                <c:pt idx="1">
                  <c:v>32.3125</c:v>
                </c:pt>
                <c:pt idx="2">
                  <c:v>25.247500000000002</c:v>
                </c:pt>
                <c:pt idx="3">
                  <c:v>26.090833333333332</c:v>
                </c:pt>
                <c:pt idx="4">
                  <c:v>52.95000000000001</c:v>
                </c:pt>
                <c:pt idx="5">
                  <c:v>47.622500000000002</c:v>
                </c:pt>
                <c:pt idx="6">
                  <c:v>49.090833333333336</c:v>
                </c:pt>
                <c:pt idx="7">
                  <c:v>65.733333333333334</c:v>
                </c:pt>
                <c:pt idx="8">
                  <c:v>127.10416666666669</c:v>
                </c:pt>
                <c:pt idx="9">
                  <c:v>71.844166666666666</c:v>
                </c:pt>
                <c:pt idx="10">
                  <c:v>98.966666666666654</c:v>
                </c:pt>
                <c:pt idx="11">
                  <c:v>121.44833333333334</c:v>
                </c:pt>
                <c:pt idx="12">
                  <c:v>96.364166666666662</c:v>
                </c:pt>
                <c:pt idx="13">
                  <c:v>84.561666666666667</c:v>
                </c:pt>
                <c:pt idx="14">
                  <c:v>70.13000000000001</c:v>
                </c:pt>
                <c:pt idx="15">
                  <c:v>58.939166666666665</c:v>
                </c:pt>
                <c:pt idx="16">
                  <c:v>66.123333333333349</c:v>
                </c:pt>
                <c:pt idx="17">
                  <c:v>88.518333333333331</c:v>
                </c:pt>
                <c:pt idx="18">
                  <c:v>107.02249999999999</c:v>
                </c:pt>
                <c:pt idx="19">
                  <c:v>77.885833333333338</c:v>
                </c:pt>
                <c:pt idx="20">
                  <c:v>60.784999999999997</c:v>
                </c:pt>
              </c:numCache>
            </c:numRef>
          </c:yVal>
          <c:smooth val="0"/>
          <c:extLst>
            <c:ext xmlns:c16="http://schemas.microsoft.com/office/drawing/2014/chart" uri="{C3380CC4-5D6E-409C-BE32-E72D297353CC}">
              <c16:uniqueId val="{00000001-BE8E-4FC6-878A-5FFA73325945}"/>
            </c:ext>
          </c:extLst>
        </c:ser>
        <c:dLbls>
          <c:showLegendKey val="0"/>
          <c:showVal val="0"/>
          <c:showCatName val="0"/>
          <c:showSerName val="0"/>
          <c:showPercent val="0"/>
          <c:showBubbleSize val="0"/>
        </c:dLbls>
        <c:axId val="1697320015"/>
        <c:axId val="1697317103"/>
      </c:scatterChart>
      <c:valAx>
        <c:axId val="1697320015"/>
        <c:scaling>
          <c:orientation val="minMax"/>
          <c:min val="4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HDP na obyvatele</a:t>
                </a:r>
                <a:r>
                  <a:rPr lang="cs-CZ" baseline="0"/>
                  <a:t> [USD]</a:t>
                </a:r>
                <a:endParaRPr lang="cs-CZ"/>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697317103"/>
        <c:crosses val="autoZero"/>
        <c:crossBetween val="midCat"/>
      </c:valAx>
      <c:valAx>
        <c:axId val="16973171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Cena</a:t>
                </a:r>
                <a:r>
                  <a:rPr lang="cs-CZ" baseline="0"/>
                  <a:t> uhlí [USD/t]</a:t>
                </a:r>
                <a:endParaRPr lang="cs-CZ"/>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697320015"/>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exportZemniPlyn!$C$3</c:f>
              <c:strCache>
                <c:ptCount val="1"/>
                <c:pt idx="0">
                  <c:v>Export-plynovody</c:v>
                </c:pt>
              </c:strCache>
            </c:strRef>
          </c:tx>
          <c:spPr>
            <a:solidFill>
              <a:schemeClr val="accent1"/>
            </a:solidFill>
            <a:ln>
              <a:noFill/>
            </a:ln>
            <a:effectLst/>
          </c:spPr>
          <c:invertIfNegative val="0"/>
          <c:cat>
            <c:strRef>
              <c:f>exportZemniPlyn!$B$4:$B$13</c:f>
              <c:strCache>
                <c:ptCount val="10"/>
                <c:pt idx="0">
                  <c:v>Rusko</c:v>
                </c:pt>
                <c:pt idx="1">
                  <c:v>USA</c:v>
                </c:pt>
                <c:pt idx="2">
                  <c:v>Katar</c:v>
                </c:pt>
                <c:pt idx="3">
                  <c:v>Norsko </c:v>
                </c:pt>
                <c:pt idx="4">
                  <c:v>Austrálie</c:v>
                </c:pt>
                <c:pt idx="5">
                  <c:v>Kanada</c:v>
                </c:pt>
                <c:pt idx="6">
                  <c:v>Alžírsko </c:v>
                </c:pt>
                <c:pt idx="7">
                  <c:v>Nigérie</c:v>
                </c:pt>
                <c:pt idx="8">
                  <c:v>Nizozemsko </c:v>
                </c:pt>
                <c:pt idx="9">
                  <c:v>Indonésie</c:v>
                </c:pt>
              </c:strCache>
            </c:strRef>
          </c:cat>
          <c:val>
            <c:numRef>
              <c:f>exportZemniPlyn!$C$4:$C$13</c:f>
              <c:numCache>
                <c:formatCode>General</c:formatCode>
                <c:ptCount val="10"/>
                <c:pt idx="0">
                  <c:v>197.7</c:v>
                </c:pt>
                <c:pt idx="1">
                  <c:v>76.099999999999994</c:v>
                </c:pt>
                <c:pt idx="2">
                  <c:v>21.8</c:v>
                </c:pt>
                <c:pt idx="3">
                  <c:v>106.9</c:v>
                </c:pt>
                <c:pt idx="4">
                  <c:v>0</c:v>
                </c:pt>
                <c:pt idx="5">
                  <c:v>68.2</c:v>
                </c:pt>
                <c:pt idx="6">
                  <c:v>26.1</c:v>
                </c:pt>
                <c:pt idx="7">
                  <c:v>0</c:v>
                </c:pt>
                <c:pt idx="8">
                  <c:v>28.1</c:v>
                </c:pt>
                <c:pt idx="9">
                  <c:v>7.3</c:v>
                </c:pt>
              </c:numCache>
            </c:numRef>
          </c:val>
          <c:extLst>
            <c:ext xmlns:c16="http://schemas.microsoft.com/office/drawing/2014/chart" uri="{C3380CC4-5D6E-409C-BE32-E72D297353CC}">
              <c16:uniqueId val="{00000000-B38B-4DCD-8C33-11DDA4A7EBEB}"/>
            </c:ext>
          </c:extLst>
        </c:ser>
        <c:ser>
          <c:idx val="1"/>
          <c:order val="1"/>
          <c:tx>
            <c:strRef>
              <c:f>exportZemniPlyn!$D$3</c:f>
              <c:strCache>
                <c:ptCount val="1"/>
                <c:pt idx="0">
                  <c:v>LNG</c:v>
                </c:pt>
              </c:strCache>
            </c:strRef>
          </c:tx>
          <c:spPr>
            <a:solidFill>
              <a:schemeClr val="accent3"/>
            </a:solidFill>
            <a:ln>
              <a:noFill/>
            </a:ln>
            <a:effectLst/>
          </c:spPr>
          <c:invertIfNegative val="0"/>
          <c:cat>
            <c:strRef>
              <c:f>exportZemniPlyn!$B$4:$B$13</c:f>
              <c:strCache>
                <c:ptCount val="10"/>
                <c:pt idx="0">
                  <c:v>Rusko</c:v>
                </c:pt>
                <c:pt idx="1">
                  <c:v>USA</c:v>
                </c:pt>
                <c:pt idx="2">
                  <c:v>Katar</c:v>
                </c:pt>
                <c:pt idx="3">
                  <c:v>Norsko </c:v>
                </c:pt>
                <c:pt idx="4">
                  <c:v>Austrálie</c:v>
                </c:pt>
                <c:pt idx="5">
                  <c:v>Kanada</c:v>
                </c:pt>
                <c:pt idx="6">
                  <c:v>Alžírsko </c:v>
                </c:pt>
                <c:pt idx="7">
                  <c:v>Nigérie</c:v>
                </c:pt>
                <c:pt idx="8">
                  <c:v>Nizozemsko </c:v>
                </c:pt>
                <c:pt idx="9">
                  <c:v>Indonésie</c:v>
                </c:pt>
              </c:strCache>
            </c:strRef>
          </c:cat>
          <c:val>
            <c:numRef>
              <c:f>exportZemniPlyn!$D$4:$D$13</c:f>
              <c:numCache>
                <c:formatCode>General</c:formatCode>
                <c:ptCount val="10"/>
                <c:pt idx="0">
                  <c:v>40.4</c:v>
                </c:pt>
                <c:pt idx="1">
                  <c:v>61.4</c:v>
                </c:pt>
                <c:pt idx="2">
                  <c:v>106.1</c:v>
                </c:pt>
                <c:pt idx="3">
                  <c:v>4.3</c:v>
                </c:pt>
                <c:pt idx="4">
                  <c:v>106.2</c:v>
                </c:pt>
                <c:pt idx="5">
                  <c:v>0</c:v>
                </c:pt>
                <c:pt idx="6">
                  <c:v>15</c:v>
                </c:pt>
                <c:pt idx="7">
                  <c:v>28.4</c:v>
                </c:pt>
                <c:pt idx="8">
                  <c:v>0</c:v>
                </c:pt>
                <c:pt idx="9">
                  <c:v>16.8</c:v>
                </c:pt>
              </c:numCache>
            </c:numRef>
          </c:val>
          <c:extLst>
            <c:ext xmlns:c16="http://schemas.microsoft.com/office/drawing/2014/chart" uri="{C3380CC4-5D6E-409C-BE32-E72D297353CC}">
              <c16:uniqueId val="{00000001-B38B-4DCD-8C33-11DDA4A7EBEB}"/>
            </c:ext>
          </c:extLst>
        </c:ser>
        <c:dLbls>
          <c:showLegendKey val="0"/>
          <c:showVal val="0"/>
          <c:showCatName val="0"/>
          <c:showSerName val="0"/>
          <c:showPercent val="0"/>
          <c:showBubbleSize val="0"/>
        </c:dLbls>
        <c:gapWidth val="150"/>
        <c:overlap val="100"/>
        <c:axId val="424933967"/>
        <c:axId val="424921903"/>
      </c:barChart>
      <c:catAx>
        <c:axId val="424933967"/>
        <c:scaling>
          <c:orientation val="minMax"/>
        </c:scaling>
        <c:delete val="0"/>
        <c:axPos val="l"/>
        <c:numFmt formatCode="General" sourceLinked="1"/>
        <c:majorTickMark val="none"/>
        <c:minorTickMark val="none"/>
        <c:tickLblPos val="nextTo"/>
        <c:spPr>
          <a:noFill/>
          <a:ln w="9525" cap="flat" cmpd="sng" algn="ctr">
            <a:solidFill>
              <a:schemeClr val="accent1">
                <a:alpha val="96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24921903"/>
        <c:crosses val="autoZero"/>
        <c:auto val="1"/>
        <c:lblAlgn val="ctr"/>
        <c:lblOffset val="100"/>
        <c:noMultiLvlLbl val="0"/>
      </c:catAx>
      <c:valAx>
        <c:axId val="42492190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Export zemního plynu [MLD.</a:t>
                </a:r>
                <a:r>
                  <a:rPr lang="cs-CZ" sz="1000" b="0" i="0" u="none" strike="noStrike" baseline="0">
                    <a:effectLst/>
                  </a:rPr>
                  <a:t>m³]</a:t>
                </a:r>
                <a:endParaRPr lang="cs-CZ"/>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24933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Zemní plyn - HDP na obyvatele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scatterChart>
        <c:scatterStyle val="lineMarker"/>
        <c:varyColors val="0"/>
        <c:ser>
          <c:idx val="0"/>
          <c:order val="0"/>
          <c:tx>
            <c:strRef>
              <c:f>'hdp_cena zem.plyn'!$E$3</c:f>
              <c:strCache>
                <c:ptCount val="1"/>
                <c:pt idx="0">
                  <c:v>cena zemního plynu </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2"/>
            <c:dispRSqr val="1"/>
            <c:dispEq val="1"/>
            <c:trendlineLbl>
              <c:layout>
                <c:manualLayout>
                  <c:x val="-0.18053718285214349"/>
                  <c:y val="-5.3194808982210559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trendlineLbl>
          </c:trendline>
          <c:xVal>
            <c:numRef>
              <c:f>'hdp_cena zem.plyn'!$D$4:$D$24</c:f>
              <c:numCache>
                <c:formatCode>#,##0</c:formatCode>
                <c:ptCount val="21"/>
                <c:pt idx="0">
                  <c:v>5512</c:v>
                </c:pt>
                <c:pt idx="1">
                  <c:v>5407</c:v>
                </c:pt>
                <c:pt idx="2">
                  <c:v>5541</c:v>
                </c:pt>
                <c:pt idx="3">
                  <c:v>6138</c:v>
                </c:pt>
                <c:pt idx="4">
                  <c:v>6829</c:v>
                </c:pt>
                <c:pt idx="5">
                  <c:v>7305</c:v>
                </c:pt>
                <c:pt idx="6">
                  <c:v>7818</c:v>
                </c:pt>
                <c:pt idx="7">
                  <c:v>8701</c:v>
                </c:pt>
                <c:pt idx="8">
                  <c:v>9430</c:v>
                </c:pt>
                <c:pt idx="9">
                  <c:v>8837</c:v>
                </c:pt>
                <c:pt idx="10">
                  <c:v>9558</c:v>
                </c:pt>
                <c:pt idx="11">
                  <c:v>10494</c:v>
                </c:pt>
                <c:pt idx="12">
                  <c:v>10609</c:v>
                </c:pt>
                <c:pt idx="13">
                  <c:v>10784</c:v>
                </c:pt>
                <c:pt idx="14">
                  <c:v>10951</c:v>
                </c:pt>
                <c:pt idx="15">
                  <c:v>10223</c:v>
                </c:pt>
                <c:pt idx="16">
                  <c:v>10267</c:v>
                </c:pt>
                <c:pt idx="17">
                  <c:v>10801</c:v>
                </c:pt>
                <c:pt idx="18">
                  <c:v>11345</c:v>
                </c:pt>
                <c:pt idx="19">
                  <c:v>11394</c:v>
                </c:pt>
                <c:pt idx="20">
                  <c:v>10909</c:v>
                </c:pt>
              </c:numCache>
            </c:numRef>
          </c:xVal>
          <c:yVal>
            <c:numRef>
              <c:f>'hdp_cena zem.plyn'!$E$4:$E$24</c:f>
              <c:numCache>
                <c:formatCode>General</c:formatCode>
                <c:ptCount val="21"/>
                <c:pt idx="0">
                  <c:v>4.5780833000000003</c:v>
                </c:pt>
                <c:pt idx="1">
                  <c:v>3.6795833</c:v>
                </c:pt>
                <c:pt idx="2">
                  <c:v>3.4545832999999999</c:v>
                </c:pt>
                <c:pt idx="3">
                  <c:v>5.5018333000000004</c:v>
                </c:pt>
                <c:pt idx="4">
                  <c:v>6.2935832999999999</c:v>
                </c:pt>
                <c:pt idx="5">
                  <c:v>9.1620000000000008</c:v>
                </c:pt>
                <c:pt idx="6">
                  <c:v>7.0687499999999996</c:v>
                </c:pt>
                <c:pt idx="7">
                  <c:v>7.02</c:v>
                </c:pt>
                <c:pt idx="8">
                  <c:v>8.7799999999999994</c:v>
                </c:pt>
                <c:pt idx="9">
                  <c:v>3.8849999999999998</c:v>
                </c:pt>
                <c:pt idx="10">
                  <c:v>4.2439999999999998</c:v>
                </c:pt>
                <c:pt idx="11">
                  <c:v>4.0140000000000002</c:v>
                </c:pt>
                <c:pt idx="12">
                  <c:v>2.7930000000000001</c:v>
                </c:pt>
                <c:pt idx="13">
                  <c:v>3.7490000000000001</c:v>
                </c:pt>
                <c:pt idx="14">
                  <c:v>4.2670000000000003</c:v>
                </c:pt>
                <c:pt idx="15">
                  <c:v>2.5630000000000002</c:v>
                </c:pt>
                <c:pt idx="16">
                  <c:v>2.6</c:v>
                </c:pt>
                <c:pt idx="17">
                  <c:v>3.0179999999999998</c:v>
                </c:pt>
                <c:pt idx="18">
                  <c:v>3.12</c:v>
                </c:pt>
                <c:pt idx="19">
                  <c:v>2.5249999999999999</c:v>
                </c:pt>
                <c:pt idx="20">
                  <c:v>2.0470000000000002</c:v>
                </c:pt>
              </c:numCache>
            </c:numRef>
          </c:yVal>
          <c:smooth val="0"/>
          <c:extLst>
            <c:ext xmlns:c16="http://schemas.microsoft.com/office/drawing/2014/chart" uri="{C3380CC4-5D6E-409C-BE32-E72D297353CC}">
              <c16:uniqueId val="{00000001-EB3C-4B2B-8DCC-55920A94BB69}"/>
            </c:ext>
          </c:extLst>
        </c:ser>
        <c:dLbls>
          <c:showLegendKey val="0"/>
          <c:showVal val="0"/>
          <c:showCatName val="0"/>
          <c:showSerName val="0"/>
          <c:showPercent val="0"/>
          <c:showBubbleSize val="0"/>
        </c:dLbls>
        <c:axId val="1776304608"/>
        <c:axId val="1776308768"/>
      </c:scatterChart>
      <c:valAx>
        <c:axId val="1776304608"/>
        <c:scaling>
          <c:orientation val="minMax"/>
          <c:min val="4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HDP na obyvatele [USD]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76308768"/>
        <c:crosses val="autoZero"/>
        <c:crossBetween val="midCat"/>
      </c:valAx>
      <c:valAx>
        <c:axId val="1776308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cena zemního plynu [USD/MMBtu]</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763046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cs-CZ"/>
              <a:t>Podíl obchodu</a:t>
            </a:r>
            <a:r>
              <a:rPr lang="cs-CZ" baseline="0"/>
              <a:t> s </a:t>
            </a:r>
            <a:r>
              <a:rPr lang="cs-CZ"/>
              <a:t>ropou na celosvětovém HDP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lineChart>
        <c:grouping val="stacke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(List4!$C$3:$C$5,List4!$C$10:$C$11,List4!$C$14,List4!$C$16:$C$21)</c:f>
              <c:numCache>
                <c:formatCode>General</c:formatCode>
                <c:ptCount val="12"/>
                <c:pt idx="0">
                  <c:v>2001</c:v>
                </c:pt>
                <c:pt idx="1">
                  <c:v>2002</c:v>
                </c:pt>
                <c:pt idx="2">
                  <c:v>2003</c:v>
                </c:pt>
                <c:pt idx="3">
                  <c:v>2008</c:v>
                </c:pt>
                <c:pt idx="4">
                  <c:v>2009</c:v>
                </c:pt>
                <c:pt idx="5">
                  <c:v>2012</c:v>
                </c:pt>
                <c:pt idx="6">
                  <c:v>2014</c:v>
                </c:pt>
                <c:pt idx="7">
                  <c:v>2015</c:v>
                </c:pt>
                <c:pt idx="8">
                  <c:v>2016</c:v>
                </c:pt>
                <c:pt idx="9">
                  <c:v>2017</c:v>
                </c:pt>
                <c:pt idx="10">
                  <c:v>2018</c:v>
                </c:pt>
                <c:pt idx="11">
                  <c:v>2019</c:v>
                </c:pt>
              </c:numCache>
              <c:extLst/>
            </c:numRef>
          </c:cat>
          <c:val>
            <c:numRef>
              <c:f>(List4!$D$2:$D$4,List4!$D$9:$D$10,List4!$D$13,List4!$D$15:$D$21)</c:f>
              <c:numCache>
                <c:formatCode>General</c:formatCode>
                <c:ptCount val="13"/>
                <c:pt idx="0">
                  <c:v>1.462</c:v>
                </c:pt>
                <c:pt idx="1">
                  <c:v>1.0920000000000001</c:v>
                </c:pt>
                <c:pt idx="2">
                  <c:v>1.077</c:v>
                </c:pt>
                <c:pt idx="3">
                  <c:v>2.2559999999999998</c:v>
                </c:pt>
                <c:pt idx="4">
                  <c:v>2.93</c:v>
                </c:pt>
                <c:pt idx="5">
                  <c:v>2.8149999999999999</c:v>
                </c:pt>
                <c:pt idx="6">
                  <c:v>2.4460000000000002</c:v>
                </c:pt>
                <c:pt idx="7">
                  <c:v>2.13</c:v>
                </c:pt>
                <c:pt idx="8">
                  <c:v>0.95399999999999996</c:v>
                </c:pt>
                <c:pt idx="9">
                  <c:v>0.8</c:v>
                </c:pt>
                <c:pt idx="10">
                  <c:v>1.0960000000000001</c:v>
                </c:pt>
                <c:pt idx="11">
                  <c:v>1.5069999999999999</c:v>
                </c:pt>
                <c:pt idx="12">
                  <c:v>1.294</c:v>
                </c:pt>
              </c:numCache>
              <c:extLst/>
            </c:numRef>
          </c:val>
          <c:smooth val="0"/>
          <c:extLst>
            <c:ext xmlns:c16="http://schemas.microsoft.com/office/drawing/2014/chart" uri="{C3380CC4-5D6E-409C-BE32-E72D297353CC}">
              <c16:uniqueId val="{00000000-CAD2-4CC8-BAEF-4F5A2C557A14}"/>
            </c:ext>
          </c:extLst>
        </c:ser>
        <c:dLbls>
          <c:showLegendKey val="0"/>
          <c:showVal val="0"/>
          <c:showCatName val="0"/>
          <c:showSerName val="0"/>
          <c:showPercent val="0"/>
          <c:showBubbleSize val="0"/>
        </c:dLbls>
        <c:marker val="1"/>
        <c:smooth val="0"/>
        <c:axId val="1425218127"/>
        <c:axId val="1425223951"/>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cat>
                  <c:numRef>
                    <c:extLst>
                      <c:ext uri="{02D57815-91ED-43cb-92C2-25804820EDAC}">
                        <c15:formulaRef>
                          <c15:sqref>(List4!$C$3:$C$5,List4!$C$10:$C$11,List4!$C$14,List4!$C$16:$C$21)</c15:sqref>
                        </c15:formulaRef>
                      </c:ext>
                    </c:extLst>
                    <c:numCache>
                      <c:formatCode>General</c:formatCode>
                      <c:ptCount val="12"/>
                      <c:pt idx="0">
                        <c:v>2001</c:v>
                      </c:pt>
                      <c:pt idx="1">
                        <c:v>2002</c:v>
                      </c:pt>
                      <c:pt idx="2">
                        <c:v>2003</c:v>
                      </c:pt>
                      <c:pt idx="3">
                        <c:v>2008</c:v>
                      </c:pt>
                      <c:pt idx="4">
                        <c:v>2009</c:v>
                      </c:pt>
                      <c:pt idx="5">
                        <c:v>2012</c:v>
                      </c:pt>
                      <c:pt idx="6">
                        <c:v>2014</c:v>
                      </c:pt>
                      <c:pt idx="7">
                        <c:v>2015</c:v>
                      </c:pt>
                      <c:pt idx="8">
                        <c:v>2016</c:v>
                      </c:pt>
                      <c:pt idx="9">
                        <c:v>2017</c:v>
                      </c:pt>
                      <c:pt idx="10">
                        <c:v>2018</c:v>
                      </c:pt>
                      <c:pt idx="11">
                        <c:v>2019</c:v>
                      </c:pt>
                    </c:numCache>
                  </c:numRef>
                </c:cat>
                <c:val>
                  <c:numRef>
                    <c:extLst>
                      <c:ext uri="{02D57815-91ED-43cb-92C2-25804820EDAC}">
                        <c15:formulaRef>
                          <c15:sqref>(List4!$C$2:$C$4,List4!$C$9:$C$10,List4!$C$13,List4!$C$15:$C$21)</c15:sqref>
                        </c15:formulaRef>
                      </c:ext>
                    </c:extLst>
                    <c:numCache>
                      <c:formatCode>General</c:formatCode>
                      <c:ptCount val="13"/>
                      <c:pt idx="0">
                        <c:v>2000</c:v>
                      </c:pt>
                      <c:pt idx="1">
                        <c:v>2001</c:v>
                      </c:pt>
                      <c:pt idx="2">
                        <c:v>2002</c:v>
                      </c:pt>
                      <c:pt idx="3">
                        <c:v>2007</c:v>
                      </c:pt>
                      <c:pt idx="4">
                        <c:v>2008</c:v>
                      </c:pt>
                      <c:pt idx="5">
                        <c:v>2011</c:v>
                      </c:pt>
                      <c:pt idx="6">
                        <c:v>2013</c:v>
                      </c:pt>
                      <c:pt idx="7">
                        <c:v>2014</c:v>
                      </c:pt>
                      <c:pt idx="8">
                        <c:v>2015</c:v>
                      </c:pt>
                      <c:pt idx="9">
                        <c:v>2016</c:v>
                      </c:pt>
                      <c:pt idx="10">
                        <c:v>2017</c:v>
                      </c:pt>
                      <c:pt idx="11">
                        <c:v>2018</c:v>
                      </c:pt>
                      <c:pt idx="12">
                        <c:v>2019</c:v>
                      </c:pt>
                    </c:numCache>
                  </c:numRef>
                </c:val>
                <c:smooth val="0"/>
                <c:extLst>
                  <c:ext xmlns:c16="http://schemas.microsoft.com/office/drawing/2014/chart" uri="{C3380CC4-5D6E-409C-BE32-E72D297353CC}">
                    <c16:uniqueId val="{00000001-CAD2-4CC8-BAEF-4F5A2C557A14}"/>
                  </c:ext>
                </c:extLst>
              </c15:ser>
            </c15:filteredLineSeries>
          </c:ext>
        </c:extLst>
      </c:lineChart>
      <c:catAx>
        <c:axId val="1425218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425223951"/>
        <c:crosses val="autoZero"/>
        <c:auto val="1"/>
        <c:lblAlgn val="ctr"/>
        <c:lblOffset val="100"/>
        <c:noMultiLvlLbl val="0"/>
      </c:catAx>
      <c:valAx>
        <c:axId val="1425223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425218127"/>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Ropa - HDP na obyvatele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9.9938066395369618E-2"/>
          <c:y val="0.11007603489819129"/>
          <c:w val="0.84236977474983621"/>
          <c:h val="0.76745172611366874"/>
        </c:manualLayout>
      </c:layout>
      <c:scatterChart>
        <c:scatterStyle val="lineMarker"/>
        <c:varyColors val="0"/>
        <c:ser>
          <c:idx val="0"/>
          <c:order val="0"/>
          <c:tx>
            <c:strRef>
              <c:f>hdp_cena_ropa!$D$2</c:f>
              <c:strCache>
                <c:ptCount val="1"/>
                <c:pt idx="0">
                  <c:v>cena za brel</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0.15186636045494314"/>
                  <c:y val="-3.287547389909594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trendlineLbl>
          </c:trendline>
          <c:xVal>
            <c:numRef>
              <c:f>hdp_cena_ropa!$C$3:$C$23</c:f>
              <c:numCache>
                <c:formatCode>General</c:formatCode>
                <c:ptCount val="21"/>
                <c:pt idx="0">
                  <c:v>5512</c:v>
                </c:pt>
                <c:pt idx="1">
                  <c:v>5407</c:v>
                </c:pt>
                <c:pt idx="2">
                  <c:v>5541</c:v>
                </c:pt>
                <c:pt idx="3">
                  <c:v>6138</c:v>
                </c:pt>
                <c:pt idx="4">
                  <c:v>6829</c:v>
                </c:pt>
                <c:pt idx="5">
                  <c:v>7305</c:v>
                </c:pt>
                <c:pt idx="6">
                  <c:v>7818</c:v>
                </c:pt>
                <c:pt idx="7">
                  <c:v>8701</c:v>
                </c:pt>
                <c:pt idx="8">
                  <c:v>9430</c:v>
                </c:pt>
                <c:pt idx="9">
                  <c:v>8837</c:v>
                </c:pt>
                <c:pt idx="10">
                  <c:v>9558</c:v>
                </c:pt>
                <c:pt idx="11">
                  <c:v>10494</c:v>
                </c:pt>
                <c:pt idx="12">
                  <c:v>10609</c:v>
                </c:pt>
                <c:pt idx="13">
                  <c:v>10784</c:v>
                </c:pt>
                <c:pt idx="14">
                  <c:v>10951</c:v>
                </c:pt>
                <c:pt idx="15">
                  <c:v>10223</c:v>
                </c:pt>
                <c:pt idx="16">
                  <c:v>10267</c:v>
                </c:pt>
                <c:pt idx="17">
                  <c:v>10801</c:v>
                </c:pt>
                <c:pt idx="18">
                  <c:v>11345</c:v>
                </c:pt>
                <c:pt idx="19">
                  <c:v>11394</c:v>
                </c:pt>
                <c:pt idx="20">
                  <c:v>10909</c:v>
                </c:pt>
              </c:numCache>
            </c:numRef>
          </c:xVal>
          <c:yVal>
            <c:numRef>
              <c:f>hdp_cena_ropa!$D$3:$D$23</c:f>
              <c:numCache>
                <c:formatCode>General</c:formatCode>
                <c:ptCount val="21"/>
                <c:pt idx="0">
                  <c:v>27.6</c:v>
                </c:pt>
                <c:pt idx="1">
                  <c:v>23.12</c:v>
                </c:pt>
                <c:pt idx="2">
                  <c:v>24.36</c:v>
                </c:pt>
                <c:pt idx="3">
                  <c:v>28.1</c:v>
                </c:pt>
                <c:pt idx="4">
                  <c:v>36.049999999999997</c:v>
                </c:pt>
                <c:pt idx="5">
                  <c:v>50.59</c:v>
                </c:pt>
                <c:pt idx="6">
                  <c:v>61</c:v>
                </c:pt>
                <c:pt idx="7">
                  <c:v>69.040000000000006</c:v>
                </c:pt>
                <c:pt idx="8">
                  <c:v>94.1</c:v>
                </c:pt>
                <c:pt idx="9">
                  <c:v>60.86</c:v>
                </c:pt>
                <c:pt idx="10">
                  <c:v>77.38</c:v>
                </c:pt>
                <c:pt idx="11">
                  <c:v>107.46</c:v>
                </c:pt>
                <c:pt idx="12">
                  <c:v>109.45</c:v>
                </c:pt>
                <c:pt idx="13">
                  <c:v>105.87</c:v>
                </c:pt>
                <c:pt idx="14">
                  <c:v>96.29</c:v>
                </c:pt>
                <c:pt idx="15">
                  <c:v>49.49</c:v>
                </c:pt>
                <c:pt idx="16">
                  <c:v>40.76</c:v>
                </c:pt>
                <c:pt idx="17">
                  <c:v>52.51</c:v>
                </c:pt>
                <c:pt idx="18">
                  <c:v>69.78</c:v>
                </c:pt>
                <c:pt idx="19">
                  <c:v>69.040000000000006</c:v>
                </c:pt>
                <c:pt idx="20">
                  <c:v>41.47</c:v>
                </c:pt>
              </c:numCache>
            </c:numRef>
          </c:yVal>
          <c:smooth val="0"/>
          <c:extLst>
            <c:ext xmlns:c16="http://schemas.microsoft.com/office/drawing/2014/chart" uri="{C3380CC4-5D6E-409C-BE32-E72D297353CC}">
              <c16:uniqueId val="{00000001-A2FA-4C14-9A78-09AAEF27918E}"/>
            </c:ext>
          </c:extLst>
        </c:ser>
        <c:dLbls>
          <c:showLegendKey val="0"/>
          <c:showVal val="0"/>
          <c:showCatName val="0"/>
          <c:showSerName val="0"/>
          <c:showPercent val="0"/>
          <c:showBubbleSize val="0"/>
        </c:dLbls>
        <c:axId val="1697249711"/>
        <c:axId val="1697244303"/>
      </c:scatterChart>
      <c:valAx>
        <c:axId val="1697249711"/>
        <c:scaling>
          <c:orientation val="minMax"/>
          <c:min val="4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HDP na obyvatele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697244303"/>
        <c:crosses val="autoZero"/>
        <c:crossBetween val="midCat"/>
      </c:valAx>
      <c:valAx>
        <c:axId val="1697244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Cena ropy [USD/barel]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697249711"/>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11-21T10:56:42.760" idx="4">
    <p:pos x="10" y="10"/>
    <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1-11-17T17:58:31.424" idx="1">
    <p:pos x="10" y="10"/>
    <p:text>2008 - 2009 - vysoká poptávka po spotřebě v Číně . pád - finanční krize 2014 občanská válka Lybie 2019 Covid krize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1-21T15:20:09.970" idx="7">
    <p:pos x="6566" y="423"/>
    <p:text>Jak jednotlivé země dokáží využít náleziště přírodních vzácných zdrojů úzce souvisí s úrovní jejich ekonomiky. Zatímco pro některé země představují tyto zdroje bohatství, pro rozvojové země to může znamenat prokletí. 
Economic complecity index - pojednává o struktuře ekonomiky jednotlivých států a její vliv na možnou rentu z přirodních zdrojů. Pomocí metaanalýzy vazeb mezi přírodními zdroji a ekonomickým růstem bylo zjištěno, že ve 40 % empirických prací byl doložen negativní ekonomický efekt přírodních zdrojů, 40 % studií dospělo k závěru, že žádný vliv nemá, a 20 % studií ukazuje pozitivní vztah. Více na toto téma bude uvedeno v závěru prezentace.</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11-21T15:08:13.527" idx="6">
    <p:pos x="10" y="10"/>
    <p:text>Na následujícím obrázkum můžeme vidět celkové renty z přírodních zdrojů.  Jedná se o  součet rent z ropy, nájemného ze zemního plynu, nájemného z uhlí (tvrdého a měkkého), nájemného z nerostných surovin a nájemného z lesů. Odhad rent z přírodních zdrojů se počítají jako rozdíl mezi cenou komodity a průměrnými náklady na její výrobu. To se provádí odhadem světové ceny jednotek konkrétních komodit a odečtením odhadů průměrných jednotkových nákladů na těžbu nebo sklizeň (včetně běžné návratnosti kapitálu). Tyto jednotkové renty se pak vynásobí fyzickými množstvími, které země vytěží nebo sklidí, aby se určily renty pro každou komoditu jako podíl na hrubém domácím produktu (HDP).</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11-17T14:27:23.181" idx="1">
    <p:pos x="10" y="10"/>
    <p:text>Největším importérem uhlí na světě je Čína. V roce 2020 se do ní dovezlo uhlí v hodnotě 16,3 miliard dollarů (přibližně 361 680 700 000 miliard korun). Dalšímí největšími importi jsou  Japonsko (15,95 mld. dollar), India (15,87 mld. dollar), Jižní Korea (9,5 mld. dollar) a Taiwan (5 mld. dollar). Do těcho zemí bylo dovezeno 66% celosvětové produkce uhlí.</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11-17T20:23:43.940" idx="4">
    <p:pos x="4602" y="1460"/>
    <p:text>Austrálie - Podíl na zaměstnanosti - 267 800 zaměstnanců, rostoucí trend
Rusko - podíl na zaměstnanost - 150 000, klesající trend, v roce 2000 - 370 000
Česká republika podíl na zaměstnanost - 28 000 lidí</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11-17T16:23:55.673" idx="2">
    <p:pos x="1486" y="1656"/>
    <p:text>V Číně se ročně spotřebuje 3,7 miliardy tun uhlí. to je využíváno především k výrobě elektrické energie. Zatímco v celém světě se snižuje využití uhelné energie, Čína v roce 2020 uvedla do provozu uhelné elektrárny, které produkuí dalších 38,4 GW (3x více než v celém světě). Nyní má Čína ve vývoji 43 elektráren, které přinesou dalších 247 GW uhelné energie. To vše se děje i přes tom, že Čína slíbila pokles využití uhelné energie od roku 2030 a její plné nahrazení v roce 2060. Pálením uhlí pro elektrickou energii vyprodukuje činá 28% celosvětové produkce CO2. Na druhém místě jsou spojené staty americké s 11%.</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11-17T17:38:26.015" idx="3">
    <p:pos x="2959" y="1558"/>
    <p:text>Aktuálně se spalováním uhlí produkuje 46 % veškerých CO2 emisí na světě. Iniciativa CET (coal eleminiation target), představena na Paris Agreement má zacíl do roku 2030 omezit veškerou těžbu a používání uhlí pro země OECD a EU a do roku 2050 pro zbytek světa. COP26 - Glasgow, ověření průběhu slíbených kritérií, přes 40 zemí podepsalo umluvu o odstopuení od uhlí, Čína a USA ne.  Zlepšení ekologie, snížení globálního oteplování. Ztráta pracovních míst, nutnost výstavby zdrojů</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1-11-18T17:01:45.409" idx="2">
    <p:pos x="6474" y="1233"/>
    <p:text>Růst cen byl tažen zejména velkou poptávkou z Číny, která byla ochotná platit ty nejvyšší ceny. Způsobeno to bylo hlavně vlnou veder, které vyřadili z provozu vodní elektrárny. To způsobilo zvýšenou poptávku v Číně, Japonsku, USA, nebo Jižní Koreji</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1-11-19T21:01:05.214" idx="3">
    <p:pos x="1515" y="1072"/>
    <p:text>british thermal unit - britská tepelná jednotka</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0.01277</cdr:x>
      <cdr:y>0</cdr:y>
    </cdr:from>
    <cdr:to>
      <cdr:x>0.07478</cdr:x>
      <cdr:y>0.07471</cdr:y>
    </cdr:to>
    <cdr:sp macro="" textlink="">
      <cdr:nvSpPr>
        <cdr:cNvPr id="2" name="TextovéPole 1">
          <a:extLst xmlns:a="http://schemas.openxmlformats.org/drawingml/2006/main">
            <a:ext uri="{FF2B5EF4-FFF2-40B4-BE49-F238E27FC236}">
              <a16:creationId xmlns:a16="http://schemas.microsoft.com/office/drawing/2014/main" id="{2ECAB223-875F-40F5-8B4F-A6F4A1553F2C}"/>
            </a:ext>
          </a:extLst>
        </cdr:cNvPr>
        <cdr:cNvSpPr txBox="1"/>
      </cdr:nvSpPr>
      <cdr:spPr>
        <a:xfrm xmlns:a="http://schemas.openxmlformats.org/drawingml/2006/main">
          <a:off x="109826" y="0"/>
          <a:ext cx="533400" cy="3640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cs-CZ" sz="1100" dirty="0"/>
        </a:p>
      </cdr:txBody>
    </cdr:sp>
  </cdr:relSizeAnchor>
  <cdr:relSizeAnchor xmlns:cdr="http://schemas.openxmlformats.org/drawingml/2006/chartDrawing">
    <cdr:from>
      <cdr:x>0</cdr:x>
      <cdr:y>0.02492</cdr:y>
    </cdr:from>
    <cdr:to>
      <cdr:x>0.09567</cdr:x>
      <cdr:y>0.15756</cdr:y>
    </cdr:to>
    <cdr:sp macro="" textlink="">
      <cdr:nvSpPr>
        <cdr:cNvPr id="3" name="TextovéPole 2">
          <a:extLst xmlns:a="http://schemas.openxmlformats.org/drawingml/2006/main">
            <a:ext uri="{FF2B5EF4-FFF2-40B4-BE49-F238E27FC236}">
              <a16:creationId xmlns:a16="http://schemas.microsoft.com/office/drawing/2014/main" id="{B0944E9E-81DF-42B7-92A3-F58AD2BB4E1C}"/>
            </a:ext>
          </a:extLst>
        </cdr:cNvPr>
        <cdr:cNvSpPr txBox="1"/>
      </cdr:nvSpPr>
      <cdr:spPr>
        <a:xfrm xmlns:a="http://schemas.openxmlformats.org/drawingml/2006/main">
          <a:off x="0" y="121462"/>
          <a:ext cx="822960" cy="6463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800" dirty="0"/>
            <a:t>%</a:t>
          </a:r>
          <a:endParaRPr lang="cs-CZ"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F0B3252-6EA7-42D9-AAED-91EEC2B6A311}" type="datetime1">
              <a:rPr lang="cs-CZ" smtClean="0"/>
              <a:t>05.12.2021</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B53ADFC-ABB8-401A-BB24-33FDAFEDCEBD}" type="slidenum">
              <a:rPr lang="cs-CZ" smtClean="0"/>
              <a:t>‹#›</a:t>
            </a:fld>
            <a:endParaRPr lang="cs-CZ"/>
          </a:p>
        </p:txBody>
      </p:sp>
    </p:spTree>
    <p:extLst>
      <p:ext uri="{BB962C8B-B14F-4D97-AF65-F5344CB8AC3E}">
        <p14:creationId xmlns:p14="http://schemas.microsoft.com/office/powerpoint/2010/main" val="2733249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noProof="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56DA2-773A-4AC1-B40B-F640A44E51E8}" type="datetime1">
              <a:rPr lang="cs-CZ" smtClean="0"/>
              <a:pPr/>
              <a:t>05.12.2021</a:t>
            </a:fld>
            <a:endParaRPr lang="cs-CZ"/>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noProof="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725628-3A68-42F4-BA86-981817953149}" type="slidenum">
              <a:rPr lang="cs-CZ" noProof="0" smtClean="0"/>
              <a:t>‹#›</a:t>
            </a:fld>
            <a:endParaRPr lang="cs-CZ" noProof="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ázku snímku 1"/>
          <p:cNvSpPr>
            <a:spLocks noGrp="1" noRot="1" noChangeAspect="1"/>
          </p:cNvSpPr>
          <p:nvPr>
            <p:ph type="sldImg"/>
          </p:nvPr>
        </p:nvSpPr>
        <p:spPr/>
      </p:sp>
      <p:sp>
        <p:nvSpPr>
          <p:cNvPr id="3" name="Zástupný symbol pro poznámky 2"/>
          <p:cNvSpPr>
            <a:spLocks noGrp="1"/>
          </p:cNvSpPr>
          <p:nvPr>
            <p:ph type="body" idx="1"/>
          </p:nvPr>
        </p:nvSpPr>
        <p:spPr/>
        <p:txBody>
          <a:bodyPr rtlCol="0"/>
          <a:lstStyle/>
          <a:p>
            <a:pPr rtl="0"/>
            <a:endParaRPr lang="cs-CZ"/>
          </a:p>
        </p:txBody>
      </p:sp>
      <p:sp>
        <p:nvSpPr>
          <p:cNvPr id="4" name="Zástupný symbol pro číslo snímku 3"/>
          <p:cNvSpPr>
            <a:spLocks noGrp="1"/>
          </p:cNvSpPr>
          <p:nvPr>
            <p:ph type="sldNum" sz="quarter" idx="10"/>
          </p:nvPr>
        </p:nvSpPr>
        <p:spPr/>
        <p:txBody>
          <a:bodyPr rtlCol="0"/>
          <a:lstStyle/>
          <a:p>
            <a:pPr rtl="0"/>
            <a:fld id="{4B725628-3A68-42F4-BA86-981817953149}" type="slidenum">
              <a:rPr lang="cs-CZ" smtClean="0"/>
              <a:t>1</a:t>
            </a:fld>
            <a:endParaRPr lang="cs-CZ"/>
          </a:p>
        </p:txBody>
      </p:sp>
    </p:spTree>
    <p:extLst>
      <p:ext uri="{BB962C8B-B14F-4D97-AF65-F5344CB8AC3E}">
        <p14:creationId xmlns:p14="http://schemas.microsoft.com/office/powerpoint/2010/main" val="3859257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Š</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12</a:t>
            </a:fld>
            <a:endParaRPr lang="cs-CZ" noProof="0"/>
          </a:p>
        </p:txBody>
      </p:sp>
    </p:spTree>
    <p:extLst>
      <p:ext uri="{BB962C8B-B14F-4D97-AF65-F5344CB8AC3E}">
        <p14:creationId xmlns:p14="http://schemas.microsoft.com/office/powerpoint/2010/main" val="1731551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Š</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13</a:t>
            </a:fld>
            <a:endParaRPr lang="cs-CZ" noProof="0"/>
          </a:p>
        </p:txBody>
      </p:sp>
    </p:spTree>
    <p:extLst>
      <p:ext uri="{BB962C8B-B14F-4D97-AF65-F5344CB8AC3E}">
        <p14:creationId xmlns:p14="http://schemas.microsoft.com/office/powerpoint/2010/main" val="150120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Š</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14</a:t>
            </a:fld>
            <a:endParaRPr lang="cs-CZ" noProof="0"/>
          </a:p>
        </p:txBody>
      </p:sp>
    </p:spTree>
    <p:extLst>
      <p:ext uri="{BB962C8B-B14F-4D97-AF65-F5344CB8AC3E}">
        <p14:creationId xmlns:p14="http://schemas.microsoft.com/office/powerpoint/2010/main" val="297035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Š</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15</a:t>
            </a:fld>
            <a:endParaRPr lang="cs-CZ" noProof="0"/>
          </a:p>
        </p:txBody>
      </p:sp>
    </p:spTree>
    <p:extLst>
      <p:ext uri="{BB962C8B-B14F-4D97-AF65-F5344CB8AC3E}">
        <p14:creationId xmlns:p14="http://schemas.microsoft.com/office/powerpoint/2010/main" val="259641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t>T - </a:t>
            </a:r>
            <a:r>
              <a:rPr lang="cs-CZ" sz="1800">
                <a:effectLst/>
                <a:latin typeface="Segoe UI" panose="020B0502040204020203" pitchFamily="34" charset="0"/>
              </a:rPr>
              <a:t>Růst cen byl tažen zejména velkou poptávkou z Číny, která byla ochotná platit ty nejvyšší ceny. Způsobeno to bylo hlavně vlnou veder, které vyřadili z provozu vodní elektrárny. To způsobilo zvýšenou poptávku v Číně, Japonsku, USA, nebo Jižní Koreji</a:t>
            </a:r>
            <a:endParaRPr lang="cs-CZ" sz="1800">
              <a:effectLst/>
              <a:latin typeface="Arial" panose="020B0604020202020204" pitchFamily="34" charset="0"/>
            </a:endParaRPr>
          </a:p>
          <a:p>
            <a:endParaRPr lang="cs-CZ"/>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16</a:t>
            </a:fld>
            <a:endParaRPr lang="cs-CZ" noProof="0"/>
          </a:p>
        </p:txBody>
      </p:sp>
    </p:spTree>
    <p:extLst>
      <p:ext uri="{BB962C8B-B14F-4D97-AF65-F5344CB8AC3E}">
        <p14:creationId xmlns:p14="http://schemas.microsoft.com/office/powerpoint/2010/main" val="149075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T</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17</a:t>
            </a:fld>
            <a:endParaRPr lang="cs-CZ" noProof="0"/>
          </a:p>
        </p:txBody>
      </p:sp>
    </p:spTree>
    <p:extLst>
      <p:ext uri="{BB962C8B-B14F-4D97-AF65-F5344CB8AC3E}">
        <p14:creationId xmlns:p14="http://schemas.microsoft.com/office/powerpoint/2010/main" val="3245142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T – britská tepelná jednotka. </a:t>
            </a:r>
            <a:r>
              <a:rPr lang="cs-CZ" err="1"/>
              <a:t>Million</a:t>
            </a:r>
            <a:r>
              <a:rPr lang="cs-CZ"/>
              <a:t> BTUMegawatt-hours</a:t>
            </a:r>
            <a:r>
              <a:rPr lang="cs-CZ" b="1">
                <a:effectLst/>
              </a:rPr>
              <a:t>1 MMBTU0.293071 MWh</a:t>
            </a:r>
            <a:endParaRPr lang="cs-CZ"/>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22</a:t>
            </a:fld>
            <a:endParaRPr lang="cs-CZ" noProof="0"/>
          </a:p>
        </p:txBody>
      </p:sp>
    </p:spTree>
    <p:extLst>
      <p:ext uri="{BB962C8B-B14F-4D97-AF65-F5344CB8AC3E}">
        <p14:creationId xmlns:p14="http://schemas.microsoft.com/office/powerpoint/2010/main" val="1121496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T</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23</a:t>
            </a:fld>
            <a:endParaRPr lang="cs-CZ" noProof="0"/>
          </a:p>
        </p:txBody>
      </p:sp>
    </p:spTree>
    <p:extLst>
      <p:ext uri="{BB962C8B-B14F-4D97-AF65-F5344CB8AC3E}">
        <p14:creationId xmlns:p14="http://schemas.microsoft.com/office/powerpoint/2010/main" val="2707122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Š </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24</a:t>
            </a:fld>
            <a:endParaRPr lang="cs-CZ" noProof="0"/>
          </a:p>
        </p:txBody>
      </p:sp>
    </p:spTree>
    <p:extLst>
      <p:ext uri="{BB962C8B-B14F-4D97-AF65-F5344CB8AC3E}">
        <p14:creationId xmlns:p14="http://schemas.microsoft.com/office/powerpoint/2010/main" val="1918298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T</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25</a:t>
            </a:fld>
            <a:endParaRPr lang="cs-CZ" noProof="0"/>
          </a:p>
        </p:txBody>
      </p:sp>
    </p:spTree>
    <p:extLst>
      <p:ext uri="{BB962C8B-B14F-4D97-AF65-F5344CB8AC3E}">
        <p14:creationId xmlns:p14="http://schemas.microsoft.com/office/powerpoint/2010/main" val="233294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2</a:t>
            </a:fld>
            <a:endParaRPr lang="cs-CZ" noProof="0"/>
          </a:p>
        </p:txBody>
      </p:sp>
    </p:spTree>
    <p:extLst>
      <p:ext uri="{BB962C8B-B14F-4D97-AF65-F5344CB8AC3E}">
        <p14:creationId xmlns:p14="http://schemas.microsoft.com/office/powerpoint/2010/main" val="3239707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T</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26</a:t>
            </a:fld>
            <a:endParaRPr lang="cs-CZ" noProof="0"/>
          </a:p>
        </p:txBody>
      </p:sp>
    </p:spTree>
    <p:extLst>
      <p:ext uri="{BB962C8B-B14F-4D97-AF65-F5344CB8AC3E}">
        <p14:creationId xmlns:p14="http://schemas.microsoft.com/office/powerpoint/2010/main" val="1381746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T</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27</a:t>
            </a:fld>
            <a:endParaRPr lang="cs-CZ" noProof="0"/>
          </a:p>
        </p:txBody>
      </p:sp>
    </p:spTree>
    <p:extLst>
      <p:ext uri="{BB962C8B-B14F-4D97-AF65-F5344CB8AC3E}">
        <p14:creationId xmlns:p14="http://schemas.microsoft.com/office/powerpoint/2010/main" val="3497036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Š</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28</a:t>
            </a:fld>
            <a:endParaRPr lang="cs-CZ" noProof="0"/>
          </a:p>
        </p:txBody>
      </p:sp>
    </p:spTree>
    <p:extLst>
      <p:ext uri="{BB962C8B-B14F-4D97-AF65-F5344CB8AC3E}">
        <p14:creationId xmlns:p14="http://schemas.microsoft.com/office/powerpoint/2010/main" val="551602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Š</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29</a:t>
            </a:fld>
            <a:endParaRPr lang="cs-CZ" noProof="0"/>
          </a:p>
        </p:txBody>
      </p:sp>
    </p:spTree>
    <p:extLst>
      <p:ext uri="{BB962C8B-B14F-4D97-AF65-F5344CB8AC3E}">
        <p14:creationId xmlns:p14="http://schemas.microsoft.com/office/powerpoint/2010/main" val="3974868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t>T – ČERVEN </a:t>
            </a:r>
            <a:r>
              <a:rPr lang="cs-CZ" sz="1800">
                <a:effectLst/>
                <a:latin typeface="Segoe UI" panose="020B0502040204020203" pitchFamily="34" charset="0"/>
              </a:rPr>
              <a:t>2008 - 2009 - vysoká poptávka po spotřebě v Číně . pád - finanční krize 2014 občanská válka </a:t>
            </a:r>
            <a:r>
              <a:rPr lang="cs-CZ" sz="1800" err="1">
                <a:effectLst/>
                <a:latin typeface="Segoe UI" panose="020B0502040204020203" pitchFamily="34" charset="0"/>
              </a:rPr>
              <a:t>Lybie</a:t>
            </a:r>
            <a:r>
              <a:rPr lang="cs-CZ" sz="1800">
                <a:effectLst/>
                <a:latin typeface="Segoe UI" panose="020B0502040204020203" pitchFamily="34" charset="0"/>
              </a:rPr>
              <a:t> a rozvoj těžby břidlicového plynu v USA, OPEC nerozhodl snížit produkci, aby ropa neztratila podíl na trhu,  2019 Covid krize</a:t>
            </a:r>
            <a:endParaRPr lang="cs-CZ" sz="1800">
              <a:effectLst/>
              <a:latin typeface="Arial" panose="020B0604020202020204" pitchFamily="34" charset="0"/>
            </a:endParaRPr>
          </a:p>
          <a:p>
            <a:endParaRPr lang="cs-CZ"/>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30</a:t>
            </a:fld>
            <a:endParaRPr lang="cs-CZ" noProof="0"/>
          </a:p>
        </p:txBody>
      </p:sp>
    </p:spTree>
    <p:extLst>
      <p:ext uri="{BB962C8B-B14F-4D97-AF65-F5344CB8AC3E}">
        <p14:creationId xmlns:p14="http://schemas.microsoft.com/office/powerpoint/2010/main" val="3246249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T</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31</a:t>
            </a:fld>
            <a:endParaRPr lang="cs-CZ" noProof="0"/>
          </a:p>
        </p:txBody>
      </p:sp>
    </p:spTree>
    <p:extLst>
      <p:ext uri="{BB962C8B-B14F-4D97-AF65-F5344CB8AC3E}">
        <p14:creationId xmlns:p14="http://schemas.microsoft.com/office/powerpoint/2010/main" val="2719348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T – Holandská nemoc - </a:t>
            </a:r>
            <a:r>
              <a:rPr lang="cs-CZ" b="0" i="0">
                <a:solidFill>
                  <a:srgbClr val="000000"/>
                </a:solidFill>
                <a:effectLst/>
                <a:latin typeface="Open Sans" panose="020B0604020202020204" pitchFamily="34" charset="0"/>
              </a:rPr>
              <a:t>Zahraniční poptávka po plynu vedla k velkým nákupům holandských guldenů. To zvedlo jeho hodnotu vůči ostatním měnám. Nizozemští vývozci jiného zboží než plynu tak dostávali za své zboží méně guldenů. Museli se smířit s nižším ziskem anebo zvýšit ceny v dolarech a prodávat méně.</a:t>
            </a:r>
            <a:endParaRPr lang="cs-CZ"/>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32</a:t>
            </a:fld>
            <a:endParaRPr lang="cs-CZ" noProof="0"/>
          </a:p>
        </p:txBody>
      </p:sp>
    </p:spTree>
    <p:extLst>
      <p:ext uri="{BB962C8B-B14F-4D97-AF65-F5344CB8AC3E}">
        <p14:creationId xmlns:p14="http://schemas.microsoft.com/office/powerpoint/2010/main" val="3705280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T - že země s vyšším podílem nerostných surovin na exportu dosahují dlouhodobě nižšího ekonomického růstu.</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33</a:t>
            </a:fld>
            <a:endParaRPr lang="cs-CZ" noProof="0"/>
          </a:p>
        </p:txBody>
      </p:sp>
    </p:spTree>
    <p:extLst>
      <p:ext uri="{BB962C8B-B14F-4D97-AF65-F5344CB8AC3E}">
        <p14:creationId xmlns:p14="http://schemas.microsoft.com/office/powerpoint/2010/main" val="718693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T</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35</a:t>
            </a:fld>
            <a:endParaRPr lang="cs-CZ" noProof="0"/>
          </a:p>
        </p:txBody>
      </p:sp>
    </p:spTree>
    <p:extLst>
      <p:ext uri="{BB962C8B-B14F-4D97-AF65-F5344CB8AC3E}">
        <p14:creationId xmlns:p14="http://schemas.microsoft.com/office/powerpoint/2010/main" val="133796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T- Celosvětové HDP za posledních 40 let. Za toto období docházelo k růstu celosvětové ekonomiky, výjimkou jsou období kolem roku 2007- 2015 – způsobeno tzv. velkou recesí – všeobecný celosvětový ekonomický pokles (dáno i vysokou cenou ropy). Další pokles přichází v roce 2019 způsobený koronavirovou krizí </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3</a:t>
            </a:fld>
            <a:endParaRPr lang="cs-CZ" noProof="0"/>
          </a:p>
        </p:txBody>
      </p:sp>
    </p:spTree>
    <p:extLst>
      <p:ext uri="{BB962C8B-B14F-4D97-AF65-F5344CB8AC3E}">
        <p14:creationId xmlns:p14="http://schemas.microsoft.com/office/powerpoint/2010/main" val="185458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T</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4</a:t>
            </a:fld>
            <a:endParaRPr lang="cs-CZ" noProof="0"/>
          </a:p>
        </p:txBody>
      </p:sp>
    </p:spTree>
    <p:extLst>
      <p:ext uri="{BB962C8B-B14F-4D97-AF65-F5344CB8AC3E}">
        <p14:creationId xmlns:p14="http://schemas.microsoft.com/office/powerpoint/2010/main" val="1300198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Š</a:t>
            </a:r>
          </a:p>
          <a:p>
            <a:endParaRPr lang="cs-CZ"/>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7</a:t>
            </a:fld>
            <a:endParaRPr lang="cs-CZ" noProof="0"/>
          </a:p>
        </p:txBody>
      </p:sp>
    </p:spTree>
    <p:extLst>
      <p:ext uri="{BB962C8B-B14F-4D97-AF65-F5344CB8AC3E}">
        <p14:creationId xmlns:p14="http://schemas.microsoft.com/office/powerpoint/2010/main" val="3878859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Š</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8</a:t>
            </a:fld>
            <a:endParaRPr lang="cs-CZ" noProof="0"/>
          </a:p>
        </p:txBody>
      </p:sp>
    </p:spTree>
    <p:extLst>
      <p:ext uri="{BB962C8B-B14F-4D97-AF65-F5344CB8AC3E}">
        <p14:creationId xmlns:p14="http://schemas.microsoft.com/office/powerpoint/2010/main" val="4254637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Š</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9</a:t>
            </a:fld>
            <a:endParaRPr lang="cs-CZ" noProof="0"/>
          </a:p>
        </p:txBody>
      </p:sp>
    </p:spTree>
    <p:extLst>
      <p:ext uri="{BB962C8B-B14F-4D97-AF65-F5344CB8AC3E}">
        <p14:creationId xmlns:p14="http://schemas.microsoft.com/office/powerpoint/2010/main" val="1164915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Š</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10</a:t>
            </a:fld>
            <a:endParaRPr lang="cs-CZ" noProof="0"/>
          </a:p>
        </p:txBody>
      </p:sp>
    </p:spTree>
    <p:extLst>
      <p:ext uri="{BB962C8B-B14F-4D97-AF65-F5344CB8AC3E}">
        <p14:creationId xmlns:p14="http://schemas.microsoft.com/office/powerpoint/2010/main" val="3976734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Š</a:t>
            </a:r>
          </a:p>
        </p:txBody>
      </p:sp>
      <p:sp>
        <p:nvSpPr>
          <p:cNvPr id="4" name="Zástupný symbol pro číslo snímku 3"/>
          <p:cNvSpPr>
            <a:spLocks noGrp="1"/>
          </p:cNvSpPr>
          <p:nvPr>
            <p:ph type="sldNum" sz="quarter" idx="5"/>
          </p:nvPr>
        </p:nvSpPr>
        <p:spPr/>
        <p:txBody>
          <a:bodyPr/>
          <a:lstStyle/>
          <a:p>
            <a:pPr rtl="0"/>
            <a:fld id="{4B725628-3A68-42F4-BA86-981817953149}" type="slidenum">
              <a:rPr lang="cs-CZ" noProof="0" smtClean="0"/>
              <a:t>11</a:t>
            </a:fld>
            <a:endParaRPr lang="cs-CZ" noProof="0"/>
          </a:p>
        </p:txBody>
      </p:sp>
    </p:spTree>
    <p:extLst>
      <p:ext uri="{BB962C8B-B14F-4D97-AF65-F5344CB8AC3E}">
        <p14:creationId xmlns:p14="http://schemas.microsoft.com/office/powerpoint/2010/main" val="57776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Obdélník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á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ctrTitle"/>
          </p:nvPr>
        </p:nvSpPr>
        <p:spPr>
          <a:xfrm>
            <a:off x="457200" y="4960137"/>
            <a:ext cx="7772400" cy="1463040"/>
          </a:xfrm>
        </p:spPr>
        <p:txBody>
          <a:bodyPr rtlCol="0" anchor="ctr">
            <a:normAutofit/>
          </a:bodyPr>
          <a:lstStyle>
            <a:lvl1pPr algn="r">
              <a:defRPr sz="5000" spc="200" baseline="0"/>
            </a:lvl1pPr>
          </a:lstStyle>
          <a:p>
            <a:pPr rtl="0"/>
            <a:r>
              <a:rPr lang="cs-CZ" noProof="0"/>
              <a:t>Kliknutím lze upravit styl.</a:t>
            </a:r>
          </a:p>
        </p:txBody>
      </p:sp>
      <p:sp>
        <p:nvSpPr>
          <p:cNvPr id="3" name="Podnadpis 2"/>
          <p:cNvSpPr>
            <a:spLocks noGrp="1"/>
          </p:cNvSpPr>
          <p:nvPr>
            <p:ph type="subTitle" idx="1"/>
          </p:nvPr>
        </p:nvSpPr>
        <p:spPr>
          <a:xfrm>
            <a:off x="8610600" y="4960137"/>
            <a:ext cx="3200400" cy="1463040"/>
          </a:xfrm>
        </p:spPr>
        <p:txBody>
          <a:bodyPr lIns="91440" rIns="91440" rtlCol="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cs-CZ" noProof="0"/>
              <a:t>Kliknutím můžete upravit styl předlohy.</a:t>
            </a:r>
          </a:p>
        </p:txBody>
      </p:sp>
      <p:sp>
        <p:nvSpPr>
          <p:cNvPr id="4" name="Zástupný symbol pro datum 3"/>
          <p:cNvSpPr>
            <a:spLocks noGrp="1"/>
          </p:cNvSpPr>
          <p:nvPr>
            <p:ph type="dt" sz="half" idx="10"/>
          </p:nvPr>
        </p:nvSpPr>
        <p:spPr/>
        <p:txBody>
          <a:bodyPr rtlCol="0"/>
          <a:lstStyle>
            <a:lvl1pPr algn="l">
              <a:defRPr/>
            </a:lvl1pPr>
          </a:lstStyle>
          <a:p>
            <a:pPr rtl="0"/>
            <a:fld id="{76A5465A-B1FE-4D10-8E2E-12E4FACE545D}" type="datetime1">
              <a:rPr lang="cs-CZ" noProof="0" smtClean="0"/>
              <a:t>05.12.2021</a:t>
            </a:fld>
            <a:endParaRPr lang="cs-CZ" noProof="0"/>
          </a:p>
        </p:txBody>
      </p:sp>
      <p:sp>
        <p:nvSpPr>
          <p:cNvPr id="5" name="Zástupný symbol pro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a:p>
        </p:txBody>
      </p:sp>
      <p:cxnSp>
        <p:nvCxnSpPr>
          <p:cNvPr id="8" name="Přímá spojnice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p>
        </p:txBody>
      </p:sp>
      <p:sp>
        <p:nvSpPr>
          <p:cNvPr id="3" name="Zástupný symbol pro svislý text 2"/>
          <p:cNvSpPr>
            <a:spLocks noGrp="1"/>
          </p:cNvSpPr>
          <p:nvPr>
            <p:ph type="body" orient="vert" idx="1"/>
          </p:nvPr>
        </p:nvSpPr>
        <p:spPr/>
        <p:txBody>
          <a:bodyPr vert="eaVert"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symbol pro datum 3"/>
          <p:cNvSpPr>
            <a:spLocks noGrp="1"/>
          </p:cNvSpPr>
          <p:nvPr>
            <p:ph type="dt" sz="half" idx="10"/>
          </p:nvPr>
        </p:nvSpPr>
        <p:spPr/>
        <p:txBody>
          <a:bodyPr rtlCol="0"/>
          <a:lstStyle/>
          <a:p>
            <a:pPr rtl="0"/>
            <a:fld id="{78A0F179-20D5-40DE-8D2A-5A21AA776BBA}" type="datetime1">
              <a:rPr lang="cs-CZ" noProof="0" smtClean="0"/>
              <a:t>05.12.2021</a:t>
            </a:fld>
            <a:endParaRPr lang="cs-CZ" noProof="0"/>
          </a:p>
        </p:txBody>
      </p:sp>
      <p:sp>
        <p:nvSpPr>
          <p:cNvPr id="5" name="Zástupný symbol pro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1" y="762000"/>
            <a:ext cx="2628900" cy="5410200"/>
          </a:xfrm>
        </p:spPr>
        <p:txBody>
          <a:bodyPr vert="eaVert" lIns="45720" tIns="91440" rIns="45720" bIns="91440" rtlCol="0"/>
          <a:lstStyle/>
          <a:p>
            <a:pPr rtl="0"/>
            <a:r>
              <a:rPr lang="cs-CZ" noProof="0"/>
              <a:t>Kliknutím lze upravit styl.</a:t>
            </a:r>
          </a:p>
        </p:txBody>
      </p:sp>
      <p:sp>
        <p:nvSpPr>
          <p:cNvPr id="3" name="Zástupný symbol pro svislý text 2"/>
          <p:cNvSpPr>
            <a:spLocks noGrp="1"/>
          </p:cNvSpPr>
          <p:nvPr>
            <p:ph type="body" orient="vert" idx="1"/>
          </p:nvPr>
        </p:nvSpPr>
        <p:spPr>
          <a:xfrm>
            <a:off x="990601" y="762000"/>
            <a:ext cx="7581900" cy="5410200"/>
          </a:xfrm>
        </p:spPr>
        <p:txBody>
          <a:bodyPr vert="eaVert"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symbol pro datum 3"/>
          <p:cNvSpPr>
            <a:spLocks noGrp="1"/>
          </p:cNvSpPr>
          <p:nvPr>
            <p:ph type="dt" sz="half" idx="10"/>
          </p:nvPr>
        </p:nvSpPr>
        <p:spPr/>
        <p:txBody>
          <a:bodyPr rtlCol="0"/>
          <a:lstStyle/>
          <a:p>
            <a:pPr rtl="0"/>
            <a:fld id="{0AD82126-8CE3-413A-B2FB-F3B45F4EABB9}" type="datetime1">
              <a:rPr lang="cs-CZ" noProof="0" smtClean="0"/>
              <a:t>05.12.2021</a:t>
            </a:fld>
            <a:endParaRPr lang="cs-CZ" noProof="0"/>
          </a:p>
        </p:txBody>
      </p:sp>
      <p:sp>
        <p:nvSpPr>
          <p:cNvPr id="5" name="Zástupný symbol pro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a:p>
        </p:txBody>
      </p:sp>
      <p:cxnSp>
        <p:nvCxnSpPr>
          <p:cNvPr id="7" name="Přímá spojnice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p>
        </p:txBody>
      </p:sp>
      <p:sp>
        <p:nvSpPr>
          <p:cNvPr id="3" name="Zástupný symbol pro obsah 2"/>
          <p:cNvSpPr>
            <a:spLocks noGrp="1"/>
          </p:cNvSpPr>
          <p:nvPr>
            <p:ph idx="1"/>
          </p:nvPr>
        </p:nvSpPr>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symbol pro datum 3"/>
          <p:cNvSpPr>
            <a:spLocks noGrp="1"/>
          </p:cNvSpPr>
          <p:nvPr>
            <p:ph type="dt" sz="half" idx="10"/>
          </p:nvPr>
        </p:nvSpPr>
        <p:spPr/>
        <p:txBody>
          <a:bodyPr rtlCol="0"/>
          <a:lstStyle/>
          <a:p>
            <a:pPr rtl="0"/>
            <a:fld id="{E5F15E39-0F2C-4647-8FCF-1995B7F4DF78}" type="datetime1">
              <a:rPr lang="cs-CZ" noProof="0" smtClean="0"/>
              <a:t>05.12.2021</a:t>
            </a:fld>
            <a:endParaRPr lang="cs-CZ" noProof="0"/>
          </a:p>
        </p:txBody>
      </p:sp>
      <p:sp>
        <p:nvSpPr>
          <p:cNvPr id="5" name="Zástupný symbol pro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9" name="Obdélník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á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457200" y="4960137"/>
            <a:ext cx="7772400" cy="1463040"/>
          </a:xfrm>
        </p:spPr>
        <p:txBody>
          <a:bodyPr rtlCol="0" anchor="ctr">
            <a:normAutofit/>
          </a:bodyPr>
          <a:lstStyle>
            <a:lvl1pPr algn="r">
              <a:defRPr sz="5000" b="0" spc="200" baseline="0"/>
            </a:lvl1pPr>
          </a:lstStyle>
          <a:p>
            <a:pPr rtl="0"/>
            <a:r>
              <a:rPr lang="cs-CZ" noProof="0"/>
              <a:t>Kliknutím lze upravit styl.</a:t>
            </a:r>
          </a:p>
        </p:txBody>
      </p:sp>
      <p:sp>
        <p:nvSpPr>
          <p:cNvPr id="3" name="Zástupný symbol pro text 2"/>
          <p:cNvSpPr>
            <a:spLocks noGrp="1"/>
          </p:cNvSpPr>
          <p:nvPr>
            <p:ph type="body" idx="1"/>
          </p:nvPr>
        </p:nvSpPr>
        <p:spPr>
          <a:xfrm>
            <a:off x="8610600" y="4960137"/>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noProof="0"/>
              <a:t>Po kliknutí můžete upravovat styly textu v předloze.</a:t>
            </a:r>
          </a:p>
        </p:txBody>
      </p:sp>
      <p:sp>
        <p:nvSpPr>
          <p:cNvPr id="4" name="Zástupný symbol pro datum 3"/>
          <p:cNvSpPr>
            <a:spLocks noGrp="1"/>
          </p:cNvSpPr>
          <p:nvPr>
            <p:ph type="dt" sz="half" idx="10"/>
          </p:nvPr>
        </p:nvSpPr>
        <p:spPr/>
        <p:txBody>
          <a:bodyPr rtlCol="0"/>
          <a:lstStyle/>
          <a:p>
            <a:pPr rtl="0"/>
            <a:fld id="{7CF4F870-D27D-4401-B8A5-C167A93E7830}" type="datetime1">
              <a:rPr lang="cs-CZ" noProof="0" smtClean="0"/>
              <a:t>05.12.2021</a:t>
            </a:fld>
            <a:endParaRPr lang="cs-CZ" noProof="0"/>
          </a:p>
        </p:txBody>
      </p:sp>
      <p:sp>
        <p:nvSpPr>
          <p:cNvPr id="5" name="Zástupný symbol pro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t>‹#›</a:t>
            </a:fld>
            <a:endParaRPr lang="cs-CZ" noProof="0"/>
          </a:p>
        </p:txBody>
      </p:sp>
      <p:cxnSp>
        <p:nvCxnSpPr>
          <p:cNvPr id="8" name="Přímá spojnice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024128" y="585216"/>
            <a:ext cx="9720072" cy="1499616"/>
          </a:xfrm>
        </p:spPr>
        <p:txBody>
          <a:bodyPr rtlCol="0"/>
          <a:lstStyle/>
          <a:p>
            <a:pPr rtl="0"/>
            <a:r>
              <a:rPr lang="cs-CZ" noProof="0"/>
              <a:t>Kliknutím lze upravit styl.</a:t>
            </a:r>
          </a:p>
        </p:txBody>
      </p:sp>
      <p:sp>
        <p:nvSpPr>
          <p:cNvPr id="3" name="Zástupný symbol pro obsah 2"/>
          <p:cNvSpPr>
            <a:spLocks noGrp="1"/>
          </p:cNvSpPr>
          <p:nvPr>
            <p:ph sz="half" idx="1"/>
          </p:nvPr>
        </p:nvSpPr>
        <p:spPr>
          <a:xfrm>
            <a:off x="1024127" y="2286000"/>
            <a:ext cx="4754880" cy="4023360"/>
          </a:xfrm>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symbol pro obsah 3"/>
          <p:cNvSpPr>
            <a:spLocks noGrp="1"/>
          </p:cNvSpPr>
          <p:nvPr>
            <p:ph sz="half" idx="2"/>
          </p:nvPr>
        </p:nvSpPr>
        <p:spPr>
          <a:xfrm>
            <a:off x="5989320" y="2286000"/>
            <a:ext cx="4754880" cy="4023360"/>
          </a:xfrm>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5" name="Zástupný symbol pro datum 4"/>
          <p:cNvSpPr>
            <a:spLocks noGrp="1"/>
          </p:cNvSpPr>
          <p:nvPr>
            <p:ph type="dt" sz="half" idx="10"/>
          </p:nvPr>
        </p:nvSpPr>
        <p:spPr/>
        <p:txBody>
          <a:bodyPr rtlCol="0"/>
          <a:lstStyle/>
          <a:p>
            <a:pPr rtl="0"/>
            <a:fld id="{9C6095B8-11EA-421F-966B-547B4D37D5D6}" type="datetime1">
              <a:rPr lang="cs-CZ" noProof="0" smtClean="0"/>
              <a:t>05.12.2021</a:t>
            </a:fld>
            <a:endParaRPr lang="cs-CZ" noProof="0"/>
          </a:p>
        </p:txBody>
      </p:sp>
      <p:sp>
        <p:nvSpPr>
          <p:cNvPr id="6" name="Zástupný symbol pro zápatí 5"/>
          <p:cNvSpPr>
            <a:spLocks noGrp="1"/>
          </p:cNvSpPr>
          <p:nvPr>
            <p:ph type="ftr" sz="quarter" idx="11"/>
          </p:nvPr>
        </p:nvSpPr>
        <p:spPr/>
        <p:txBody>
          <a:bodyPr rtlCol="0"/>
          <a:lstStyle/>
          <a:p>
            <a:pPr rtl="0"/>
            <a:endParaRPr lang="cs-CZ" noProof="0"/>
          </a:p>
        </p:txBody>
      </p:sp>
      <p:sp>
        <p:nvSpPr>
          <p:cNvPr id="7" name="Zástupný symbol pro číslo snímku 6"/>
          <p:cNvSpPr>
            <a:spLocks noGrp="1"/>
          </p:cNvSpPr>
          <p:nvPr>
            <p:ph type="sldNum" sz="quarter" idx="12"/>
          </p:nvPr>
        </p:nvSpPr>
        <p:spPr/>
        <p:txBody>
          <a:bodyPr rtlCol="0"/>
          <a:lstStyle/>
          <a:p>
            <a:pPr rtl="0"/>
            <a:fld id="{4FAB73BC-B049-4115-A692-8D63A059BFB8}" type="slidenum">
              <a:rPr lang="cs-CZ" noProof="0" smtClean="0"/>
              <a:t>‹#›</a:t>
            </a:fld>
            <a:endParaRPr lang="cs-CZ"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Nadpis 9"/>
          <p:cNvSpPr>
            <a:spLocks noGrp="1"/>
          </p:cNvSpPr>
          <p:nvPr>
            <p:ph type="title"/>
          </p:nvPr>
        </p:nvSpPr>
        <p:spPr/>
        <p:txBody>
          <a:bodyPr rtlCol="0"/>
          <a:lstStyle/>
          <a:p>
            <a:pPr rtl="0"/>
            <a:r>
              <a:rPr lang="cs-CZ" noProof="0"/>
              <a:t>Kliknutím lze upravit styl.</a:t>
            </a:r>
          </a:p>
        </p:txBody>
      </p:sp>
      <p:sp>
        <p:nvSpPr>
          <p:cNvPr id="3" name="Zástupný symbol pro text 2"/>
          <p:cNvSpPr>
            <a:spLocks noGrp="1"/>
          </p:cNvSpPr>
          <p:nvPr>
            <p:ph type="body" idx="1"/>
          </p:nvPr>
        </p:nvSpPr>
        <p:spPr>
          <a:xfrm>
            <a:off x="1024128" y="2179636"/>
            <a:ext cx="4754880" cy="822960"/>
          </a:xfrm>
        </p:spPr>
        <p:txBody>
          <a:bodyPr lIns="137160" rIns="137160" rtlCol="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Po kliknutí můžete upravovat styly textu v předloze.</a:t>
            </a:r>
          </a:p>
        </p:txBody>
      </p:sp>
      <p:sp>
        <p:nvSpPr>
          <p:cNvPr id="4" name="Zástupný symbol pro obsah 3"/>
          <p:cNvSpPr>
            <a:spLocks noGrp="1"/>
          </p:cNvSpPr>
          <p:nvPr>
            <p:ph sz="half" idx="2"/>
          </p:nvPr>
        </p:nvSpPr>
        <p:spPr>
          <a:xfrm>
            <a:off x="1024128" y="2967788"/>
            <a:ext cx="4754880" cy="3341572"/>
          </a:xfrm>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5" name="Zástupný symbol pro text 4"/>
          <p:cNvSpPr>
            <a:spLocks noGrp="1"/>
          </p:cNvSpPr>
          <p:nvPr>
            <p:ph type="body" sz="quarter" idx="3"/>
          </p:nvPr>
        </p:nvSpPr>
        <p:spPr>
          <a:xfrm>
            <a:off x="5990888" y="2179636"/>
            <a:ext cx="4754880" cy="822960"/>
          </a:xfrm>
        </p:spPr>
        <p:txBody>
          <a:bodyPr lIns="137160" rIns="137160" rtlCol="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noProof="0"/>
              <a:t>Po kliknutí můžete upravovat styly textu v předloze.</a:t>
            </a:r>
          </a:p>
        </p:txBody>
      </p:sp>
      <p:sp>
        <p:nvSpPr>
          <p:cNvPr id="6" name="Zástupný symbol pro obsah 5"/>
          <p:cNvSpPr>
            <a:spLocks noGrp="1"/>
          </p:cNvSpPr>
          <p:nvPr>
            <p:ph sz="quarter" idx="4"/>
          </p:nvPr>
        </p:nvSpPr>
        <p:spPr>
          <a:xfrm>
            <a:off x="5990888" y="2967788"/>
            <a:ext cx="4754880" cy="3341572"/>
          </a:xfrm>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7" name="Zástupný symbol pro datum 6"/>
          <p:cNvSpPr>
            <a:spLocks noGrp="1"/>
          </p:cNvSpPr>
          <p:nvPr>
            <p:ph type="dt" sz="half" idx="10"/>
          </p:nvPr>
        </p:nvSpPr>
        <p:spPr/>
        <p:txBody>
          <a:bodyPr rtlCol="0"/>
          <a:lstStyle/>
          <a:p>
            <a:pPr rtl="0"/>
            <a:fld id="{BF9CDA79-6A59-4F5C-A3CA-461E93A0DD6D}" type="datetime1">
              <a:rPr lang="cs-CZ" noProof="0" smtClean="0"/>
              <a:t>05.12.2021</a:t>
            </a:fld>
            <a:endParaRPr lang="cs-CZ" noProof="0"/>
          </a:p>
        </p:txBody>
      </p:sp>
      <p:sp>
        <p:nvSpPr>
          <p:cNvPr id="8" name="Zástupný symbol pro zápatí 7"/>
          <p:cNvSpPr>
            <a:spLocks noGrp="1"/>
          </p:cNvSpPr>
          <p:nvPr>
            <p:ph type="ftr" sz="quarter" idx="11"/>
          </p:nvPr>
        </p:nvSpPr>
        <p:spPr/>
        <p:txBody>
          <a:bodyPr rtlCol="0"/>
          <a:lstStyle/>
          <a:p>
            <a:pPr rtl="0"/>
            <a:endParaRPr lang="cs-CZ" noProof="0"/>
          </a:p>
        </p:txBody>
      </p:sp>
      <p:sp>
        <p:nvSpPr>
          <p:cNvPr id="9" name="Zástupný symbol pro číslo snímku 8"/>
          <p:cNvSpPr>
            <a:spLocks noGrp="1"/>
          </p:cNvSpPr>
          <p:nvPr>
            <p:ph type="sldNum" sz="quarter" idx="12"/>
          </p:nvPr>
        </p:nvSpPr>
        <p:spPr/>
        <p:txBody>
          <a:bodyPr rtlCol="0"/>
          <a:lstStyle/>
          <a:p>
            <a:pPr rtl="0"/>
            <a:fld id="{4FAB73BC-B049-4115-A692-8D63A059BFB8}" type="slidenum">
              <a:rPr lang="cs-CZ" noProof="0" smtClean="0"/>
              <a:t>‹#›</a:t>
            </a:fld>
            <a:endParaRPr lang="cs-CZ"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p>
        </p:txBody>
      </p:sp>
      <p:sp>
        <p:nvSpPr>
          <p:cNvPr id="3" name="Zástupný symbol pro datum 2"/>
          <p:cNvSpPr>
            <a:spLocks noGrp="1"/>
          </p:cNvSpPr>
          <p:nvPr>
            <p:ph type="dt" sz="half" idx="10"/>
          </p:nvPr>
        </p:nvSpPr>
        <p:spPr/>
        <p:txBody>
          <a:bodyPr rtlCol="0"/>
          <a:lstStyle/>
          <a:p>
            <a:pPr rtl="0"/>
            <a:fld id="{74BC0E99-7BD9-4672-8B9D-3878EA795850}" type="datetime1">
              <a:rPr lang="cs-CZ" noProof="0" smtClean="0"/>
              <a:t>05.12.2021</a:t>
            </a:fld>
            <a:endParaRPr lang="cs-CZ" noProof="0"/>
          </a:p>
        </p:txBody>
      </p:sp>
      <p:sp>
        <p:nvSpPr>
          <p:cNvPr id="4" name="Zástupný symbol pro zápatí 3"/>
          <p:cNvSpPr>
            <a:spLocks noGrp="1"/>
          </p:cNvSpPr>
          <p:nvPr>
            <p:ph type="ftr" sz="quarter" idx="11"/>
          </p:nvPr>
        </p:nvSpPr>
        <p:spPr/>
        <p:txBody>
          <a:bodyPr rtlCol="0"/>
          <a:lstStyle/>
          <a:p>
            <a:pPr rtl="0"/>
            <a:endParaRPr lang="cs-CZ" noProof="0"/>
          </a:p>
        </p:txBody>
      </p:sp>
      <p:sp>
        <p:nvSpPr>
          <p:cNvPr id="5" name="Zástupný symbol pro číslo snímku 4"/>
          <p:cNvSpPr>
            <a:spLocks noGrp="1"/>
          </p:cNvSpPr>
          <p:nvPr>
            <p:ph type="sldNum" sz="quarter" idx="12"/>
          </p:nvPr>
        </p:nvSpPr>
        <p:spPr/>
        <p:txBody>
          <a:bodyPr rtlCol="0"/>
          <a:lstStyle/>
          <a:p>
            <a:pPr rtl="0"/>
            <a:fld id="{4FAB73BC-B049-4115-A692-8D63A059BFB8}" type="slidenum">
              <a:rPr lang="cs-CZ" noProof="0" smtClean="0"/>
              <a:t>‹#›</a:t>
            </a:fld>
            <a:endParaRPr lang="cs-CZ"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p>
            <a:pPr rtl="0"/>
            <a:fld id="{BAD04737-7DBC-4D71-B9AA-0363B2374C14}" type="datetime1">
              <a:rPr lang="cs-CZ" noProof="0" smtClean="0"/>
              <a:t>05.12.2021</a:t>
            </a:fld>
            <a:endParaRPr lang="cs-CZ" noProof="0"/>
          </a:p>
        </p:txBody>
      </p:sp>
      <p:sp>
        <p:nvSpPr>
          <p:cNvPr id="3" name="Zástupný symbol pro zápatí 2"/>
          <p:cNvSpPr>
            <a:spLocks noGrp="1"/>
          </p:cNvSpPr>
          <p:nvPr>
            <p:ph type="ftr" sz="quarter" idx="11"/>
          </p:nvPr>
        </p:nvSpPr>
        <p:spPr/>
        <p:txBody>
          <a:bodyPr rtlCol="0"/>
          <a:lstStyle/>
          <a:p>
            <a:pPr rtl="0"/>
            <a:endParaRPr lang="cs-CZ" noProof="0"/>
          </a:p>
        </p:txBody>
      </p:sp>
      <p:sp>
        <p:nvSpPr>
          <p:cNvPr id="4" name="Zástupný symbol pro číslo snímku 3"/>
          <p:cNvSpPr>
            <a:spLocks noGrp="1"/>
          </p:cNvSpPr>
          <p:nvPr>
            <p:ph type="sldNum" sz="quarter" idx="12"/>
          </p:nvPr>
        </p:nvSpPr>
        <p:spPr/>
        <p:txBody>
          <a:bodyPr rtlCol="0"/>
          <a:lstStyle/>
          <a:p>
            <a:pPr rtl="0"/>
            <a:fld id="{4FAB73BC-B049-4115-A692-8D63A059BFB8}" type="slidenum">
              <a:rPr lang="cs-CZ" noProof="0" smtClean="0"/>
              <a:t>‹#›</a:t>
            </a:fld>
            <a:endParaRPr lang="cs-CZ"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Nadpis 7"/>
          <p:cNvSpPr>
            <a:spLocks noGrp="1"/>
          </p:cNvSpPr>
          <p:nvPr>
            <p:ph type="title"/>
          </p:nvPr>
        </p:nvSpPr>
        <p:spPr>
          <a:xfrm>
            <a:off x="1024128" y="471509"/>
            <a:ext cx="4389120" cy="1737360"/>
          </a:xfrm>
        </p:spPr>
        <p:txBody>
          <a:bodyPr rtlCol="0">
            <a:noAutofit/>
          </a:bodyPr>
          <a:lstStyle>
            <a:lvl1pPr>
              <a:lnSpc>
                <a:spcPct val="80000"/>
              </a:lnSpc>
              <a:defRPr sz="4000"/>
            </a:lvl1pPr>
          </a:lstStyle>
          <a:p>
            <a:pPr rtl="0"/>
            <a:r>
              <a:rPr lang="cs-CZ" noProof="0"/>
              <a:t>Kliknutím lze upravit styl.</a:t>
            </a:r>
          </a:p>
        </p:txBody>
      </p:sp>
      <p:sp>
        <p:nvSpPr>
          <p:cNvPr id="3" name="Zástupný symbol pro obsah 2"/>
          <p:cNvSpPr>
            <a:spLocks noGrp="1"/>
          </p:cNvSpPr>
          <p:nvPr>
            <p:ph idx="1"/>
          </p:nvPr>
        </p:nvSpPr>
        <p:spPr>
          <a:xfrm>
            <a:off x="5715000" y="822960"/>
            <a:ext cx="5678424" cy="5184648"/>
          </a:xfrm>
        </p:spPr>
        <p:txBody>
          <a:bodyPr rtlCol="0"/>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symbol pro text 3"/>
          <p:cNvSpPr>
            <a:spLocks noGrp="1"/>
          </p:cNvSpPr>
          <p:nvPr>
            <p:ph type="body" sz="half" idx="2"/>
          </p:nvPr>
        </p:nvSpPr>
        <p:spPr>
          <a:xfrm>
            <a:off x="1024128" y="2257506"/>
            <a:ext cx="4389120" cy="3762294"/>
          </a:xfrm>
        </p:spPr>
        <p:txBody>
          <a:bodyPr lIns="91440" rIns="91440" rtlCol="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noProof="0"/>
              <a:t>Po kliknutí můžete upravovat styly textu v předloze.</a:t>
            </a:r>
          </a:p>
        </p:txBody>
      </p:sp>
      <p:sp>
        <p:nvSpPr>
          <p:cNvPr id="5" name="Zástupný symbol pro datum 4"/>
          <p:cNvSpPr>
            <a:spLocks noGrp="1"/>
          </p:cNvSpPr>
          <p:nvPr>
            <p:ph type="dt" sz="half" idx="10"/>
          </p:nvPr>
        </p:nvSpPr>
        <p:spPr/>
        <p:txBody>
          <a:bodyPr rtlCol="0"/>
          <a:lstStyle/>
          <a:p>
            <a:pPr rtl="0"/>
            <a:fld id="{091818ED-32CB-4648-A2D5-90F68C18BE5E}" type="datetime1">
              <a:rPr lang="cs-CZ" noProof="0" smtClean="0"/>
              <a:t>05.12.2021</a:t>
            </a:fld>
            <a:endParaRPr lang="cs-CZ" noProof="0"/>
          </a:p>
        </p:txBody>
      </p:sp>
      <p:sp>
        <p:nvSpPr>
          <p:cNvPr id="6" name="Zástupný symbol pro zápatí 5"/>
          <p:cNvSpPr>
            <a:spLocks noGrp="1"/>
          </p:cNvSpPr>
          <p:nvPr>
            <p:ph type="ftr" sz="quarter" idx="11"/>
          </p:nvPr>
        </p:nvSpPr>
        <p:spPr/>
        <p:txBody>
          <a:bodyPr rtlCol="0"/>
          <a:lstStyle/>
          <a:p>
            <a:pPr rtl="0"/>
            <a:endParaRPr lang="cs-CZ" noProof="0"/>
          </a:p>
        </p:txBody>
      </p:sp>
      <p:sp>
        <p:nvSpPr>
          <p:cNvPr id="7" name="Zástupný symbol pro číslo snímku 6"/>
          <p:cNvSpPr>
            <a:spLocks noGrp="1"/>
          </p:cNvSpPr>
          <p:nvPr>
            <p:ph type="sldNum" sz="quarter" idx="12"/>
          </p:nvPr>
        </p:nvSpPr>
        <p:spPr/>
        <p:txBody>
          <a:bodyPr rtlCol="0"/>
          <a:lstStyle/>
          <a:p>
            <a:pPr rtl="0"/>
            <a:fld id="{4FAB73BC-B049-4115-A692-8D63A059BFB8}" type="slidenum">
              <a:rPr lang="cs-CZ" noProof="0" smtClean="0"/>
              <a:t>‹#›</a:t>
            </a:fld>
            <a:endParaRPr lang="cs-CZ"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4960138"/>
            <a:ext cx="7772400" cy="1463040"/>
          </a:xfrm>
        </p:spPr>
        <p:txBody>
          <a:bodyPr rtlCol="0" anchor="ctr">
            <a:normAutofit/>
          </a:bodyPr>
          <a:lstStyle>
            <a:lvl1pPr algn="r">
              <a:defRPr sz="5000" spc="200" baseline="0"/>
            </a:lvl1pPr>
          </a:lstStyle>
          <a:p>
            <a:pPr rtl="0"/>
            <a:r>
              <a:rPr lang="cs-CZ" noProof="0"/>
              <a:t>Kliknutím lze upravit styl.</a:t>
            </a:r>
          </a:p>
        </p:txBody>
      </p:sp>
      <p:sp>
        <p:nvSpPr>
          <p:cNvPr id="3" name="Zástupný symbol obrázku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noProof="0"/>
              <a:t>Kliknutím na ikonu přidáte obrázek.</a:t>
            </a:r>
          </a:p>
        </p:txBody>
      </p:sp>
      <p:sp>
        <p:nvSpPr>
          <p:cNvPr id="4" name="Zástupný symbol pro text 3"/>
          <p:cNvSpPr>
            <a:spLocks noGrp="1"/>
          </p:cNvSpPr>
          <p:nvPr>
            <p:ph type="body" sz="half" idx="2"/>
          </p:nvPr>
        </p:nvSpPr>
        <p:spPr>
          <a:xfrm>
            <a:off x="8610600" y="4960138"/>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noProof="0"/>
              <a:t>Po kliknutí můžete upravovat styly textu v předloze.</a:t>
            </a:r>
          </a:p>
        </p:txBody>
      </p:sp>
      <p:sp>
        <p:nvSpPr>
          <p:cNvPr id="5" name="Zástupný symbol pro datum 4"/>
          <p:cNvSpPr>
            <a:spLocks noGrp="1"/>
          </p:cNvSpPr>
          <p:nvPr>
            <p:ph type="dt" sz="half" idx="10"/>
          </p:nvPr>
        </p:nvSpPr>
        <p:spPr/>
        <p:txBody>
          <a:bodyPr rtlCol="0"/>
          <a:lstStyle/>
          <a:p>
            <a:pPr rtl="0"/>
            <a:fld id="{C09A9F4C-2151-427E-9DCB-D88B37F434F6}" type="datetime1">
              <a:rPr lang="cs-CZ" noProof="0" smtClean="0"/>
              <a:t>05.12.2021</a:t>
            </a:fld>
            <a:endParaRPr lang="cs-CZ" noProof="0"/>
          </a:p>
        </p:txBody>
      </p:sp>
      <p:sp>
        <p:nvSpPr>
          <p:cNvPr id="6" name="Zástupný symbol pro zápatí 5"/>
          <p:cNvSpPr>
            <a:spLocks noGrp="1"/>
          </p:cNvSpPr>
          <p:nvPr>
            <p:ph type="ftr" sz="quarter" idx="11"/>
          </p:nvPr>
        </p:nvSpPr>
        <p:spPr/>
        <p:txBody>
          <a:bodyPr rtlCol="0"/>
          <a:lstStyle/>
          <a:p>
            <a:pPr rtl="0"/>
            <a:endParaRPr lang="cs-CZ" noProof="0"/>
          </a:p>
        </p:txBody>
      </p:sp>
      <p:sp>
        <p:nvSpPr>
          <p:cNvPr id="7" name="Zástupný symbol pro číslo snímku 6"/>
          <p:cNvSpPr>
            <a:spLocks noGrp="1"/>
          </p:cNvSpPr>
          <p:nvPr>
            <p:ph type="sldNum" sz="quarter" idx="12"/>
          </p:nvPr>
        </p:nvSpPr>
        <p:spPr/>
        <p:txBody>
          <a:bodyPr rtlCol="0"/>
          <a:lstStyle/>
          <a:p>
            <a:pPr rtl="0"/>
            <a:fld id="{867E5644-1E61-4311-A31E-84CB9C7AA8A9}" type="slidenum">
              <a:rPr lang="cs-CZ" noProof="0" smtClean="0"/>
              <a:t>‹#›</a:t>
            </a:fld>
            <a:endParaRPr lang="cs-CZ" noProof="0"/>
          </a:p>
        </p:txBody>
      </p:sp>
      <p:cxnSp>
        <p:nvCxnSpPr>
          <p:cNvPr id="8" name="Přímá spojnice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pPr rtl="0"/>
            <a:r>
              <a:rPr lang="cs-CZ" noProof="0"/>
              <a:t>Kliknutím můžete upravit styl předlohy nadpisů.</a:t>
            </a:r>
          </a:p>
        </p:txBody>
      </p:sp>
      <p:sp>
        <p:nvSpPr>
          <p:cNvPr id="3" name="Zástupný symbol pro text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symbol pro datum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71650906-2103-4445-A61B-40C230A96C5C}" type="datetime1">
              <a:rPr lang="cs-CZ" noProof="0" smtClean="0"/>
              <a:t>05.12.2021</a:t>
            </a:fld>
            <a:endParaRPr lang="cs-CZ" noProof="0"/>
          </a:p>
        </p:txBody>
      </p:sp>
      <p:sp>
        <p:nvSpPr>
          <p:cNvPr id="5" name="Zástupný symbol pro zápatí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endParaRPr lang="cs-CZ" noProof="0"/>
          </a:p>
        </p:txBody>
      </p:sp>
      <p:sp>
        <p:nvSpPr>
          <p:cNvPr id="6" name="Zástupný symbol pro číslo snímku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4FAB73BC-B049-4115-A692-8D63A059BFB8}" type="slidenum">
              <a:rPr lang="cs-CZ" noProof="0" smtClean="0"/>
              <a:pPr rtl="0"/>
              <a:t>‹#›</a:t>
            </a:fld>
            <a:endParaRPr lang="cs-CZ" noProof="0"/>
          </a:p>
        </p:txBody>
      </p:sp>
      <p:cxnSp>
        <p:nvCxnSpPr>
          <p:cNvPr id="7" name="Přímá spojnice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comments" Target="../comments/comment4.xml"/><Relationship Id="rId5" Type="http://schemas.openxmlformats.org/officeDocument/2006/relationships/image" Target="../media/image8.emf"/><Relationship Id="rId4" Type="http://schemas.openxmlformats.org/officeDocument/2006/relationships/package" Target="../embeddings/Microsoft_Excel_Worksheet2.xlsx"/></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package" Target="../embeddings/Microsoft_Excel_Worksheet4.xlsx"/></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8.emf"/><Relationship Id="rId4" Type="http://schemas.openxmlformats.org/officeDocument/2006/relationships/package" Target="../embeddings/Microsoft_Excel_Worksheet5.xlsx"/></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9.emf"/><Relationship Id="rId4" Type="http://schemas.openxmlformats.org/officeDocument/2006/relationships/package" Target="../embeddings/Microsoft_Excel_Worksheet6.xlsx"/></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omments" Target="../comments/commen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ciencedirect.com/science/article/pii/S0301420716303336?via%3Dihub#f0005" TargetMode="External"/><Relationship Id="rId7" Type="http://schemas.openxmlformats.org/officeDocument/2006/relationships/hyperlink" Target="https://www.worldstopexports.com/category/products/energ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tradingeconomics.com/commodities" TargetMode="External"/><Relationship Id="rId5" Type="http://schemas.openxmlformats.org/officeDocument/2006/relationships/hyperlink" Target="https://data.worldbank.org/indicator/NY.GDP.MKTP.CD?end=2020&amp;start=1980" TargetMode="External"/><Relationship Id="rId4" Type="http://schemas.openxmlformats.org/officeDocument/2006/relationships/hyperlink" Target="https://www.webofscience.com/wos/woscc/full-record/WOS:000319323800009"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iea.org/reports/coal-2020" TargetMode="External"/><Relationship Id="rId2" Type="http://schemas.openxmlformats.org/officeDocument/2006/relationships/hyperlink" Target="https://www.ecologic.eu/15989" TargetMode="External"/><Relationship Id="rId1" Type="http://schemas.openxmlformats.org/officeDocument/2006/relationships/slideLayout" Target="../slideLayouts/slideLayout7.xml"/><Relationship Id="rId6" Type="http://schemas.openxmlformats.org/officeDocument/2006/relationships/hyperlink" Target="https://www.bbc.com/news/world-asia-57018837" TargetMode="External"/><Relationship Id="rId5" Type="http://schemas.openxmlformats.org/officeDocument/2006/relationships/hyperlink" Target="https://www.worldcoal.org/coal-facts/coal-electricity/" TargetMode="External"/><Relationship Id="rId4" Type="http://schemas.openxmlformats.org/officeDocument/2006/relationships/hyperlink" Target="https://www.cfr.org/backgrounder/venezuela-crisi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amo.cz/wp-content/uploads/2020/06/AMO_uhli_zamestnanost.pdf" TargetMode="External"/><Relationship Id="rId2" Type="http://schemas.openxmlformats.org/officeDocument/2006/relationships/hyperlink" Target="https://investinrussia.com/data/files/sectors/Metals-and-Mining-in-Russia.pdf" TargetMode="External"/><Relationship Id="rId1" Type="http://schemas.openxmlformats.org/officeDocument/2006/relationships/slideLayout" Target="../slideLayouts/slideLayout2.xml"/><Relationship Id="rId4" Type="http://schemas.openxmlformats.org/officeDocument/2006/relationships/hyperlink" Target="https://www.resourcepanel.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xlsx"/></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a:p>
        </p:txBody>
      </p:sp>
      <p:pic>
        <p:nvPicPr>
          <p:cNvPr id="5" name="Obrázek 4">
            <a:extLst>
              <a:ext uri="{FF2B5EF4-FFF2-40B4-BE49-F238E27FC236}">
                <a16:creationId xmlns:a16="http://schemas.microsoft.com/office/drawing/2014/main" id="{230BD1B1-AA22-48F1-B3ED-579CD284605D}"/>
              </a:ext>
              <a:ext uri="{C183D7F6-B498-43B3-948B-1728B52AA6E4}">
                <adec:decorative xmlns:adec="http://schemas.microsoft.com/office/drawing/2017/decorative" val="1"/>
              </a:ext>
            </a:extLst>
          </p:cNvPr>
          <p:cNvPicPr>
            <a:picLocks noChangeAspect="1"/>
          </p:cNvPicPr>
          <p:nvPr/>
        </p:nvPicPr>
        <p:blipFill rotWithShape="1">
          <a:blip r:embed="rId3"/>
          <a:srcRect r="52444" b="-1"/>
          <a:stretch/>
        </p:blipFill>
        <p:spPr>
          <a:xfrm>
            <a:off x="20" y="975"/>
            <a:ext cx="12191980" cy="6858000"/>
          </a:xfrm>
          <a:prstGeom prst="rect">
            <a:avLst/>
          </a:prstGeom>
        </p:spPr>
      </p:pic>
      <p:sp>
        <p:nvSpPr>
          <p:cNvPr id="21" name="Obdélník 2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cs-CZ"/>
          </a:p>
        </p:txBody>
      </p:sp>
      <p:sp>
        <p:nvSpPr>
          <p:cNvPr id="2" name="Nadpis 1">
            <a:extLst>
              <a:ext uri="{FF2B5EF4-FFF2-40B4-BE49-F238E27FC236}">
                <a16:creationId xmlns:a16="http://schemas.microsoft.com/office/drawing/2014/main" id="{DE3D84FB-5D02-47D2-98FD-4F01A02E2AEA}"/>
              </a:ext>
            </a:extLst>
          </p:cNvPr>
          <p:cNvSpPr>
            <a:spLocks noGrp="1"/>
          </p:cNvSpPr>
          <p:nvPr>
            <p:ph type="ctrTitle"/>
          </p:nvPr>
        </p:nvSpPr>
        <p:spPr>
          <a:xfrm>
            <a:off x="4309349" y="3519126"/>
            <a:ext cx="7501651" cy="1090938"/>
          </a:xfrm>
        </p:spPr>
        <p:txBody>
          <a:bodyPr rtlCol="0" anchor="b">
            <a:normAutofit fontScale="90000"/>
          </a:bodyPr>
          <a:lstStyle/>
          <a:p>
            <a:pPr algn="l"/>
            <a:r>
              <a:rPr lang="cs-CZ">
                <a:solidFill>
                  <a:srgbClr val="FFFFFF"/>
                </a:solidFill>
              </a:rPr>
              <a:t>Vzácnost zdrojů z pohledu globální ekonomiky</a:t>
            </a:r>
          </a:p>
        </p:txBody>
      </p:sp>
      <p:sp>
        <p:nvSpPr>
          <p:cNvPr id="3" name="Podnadpis 2">
            <a:extLst>
              <a:ext uri="{FF2B5EF4-FFF2-40B4-BE49-F238E27FC236}">
                <a16:creationId xmlns:a16="http://schemas.microsoft.com/office/drawing/2014/main" id="{E9F6641D-ADF3-40BD-9BA3-E740E77C8826}"/>
              </a:ext>
            </a:extLst>
          </p:cNvPr>
          <p:cNvSpPr>
            <a:spLocks noGrp="1"/>
          </p:cNvSpPr>
          <p:nvPr>
            <p:ph type="subTitle" idx="1"/>
          </p:nvPr>
        </p:nvSpPr>
        <p:spPr>
          <a:xfrm>
            <a:off x="4309349" y="4779313"/>
            <a:ext cx="7501650" cy="514816"/>
          </a:xfrm>
        </p:spPr>
        <p:txBody>
          <a:bodyPr rtlCol="0" anchor="t">
            <a:normAutofit/>
          </a:bodyPr>
          <a:lstStyle/>
          <a:p>
            <a:pPr rtl="0"/>
            <a:r>
              <a:rPr lang="cs-CZ">
                <a:solidFill>
                  <a:srgbClr val="FFFFFF"/>
                </a:solidFill>
              </a:rPr>
              <a:t>Antonín Bohata, Štěpán Civín				2021</a:t>
            </a:r>
          </a:p>
        </p:txBody>
      </p:sp>
      <p:cxnSp>
        <p:nvCxnSpPr>
          <p:cNvPr id="23" name="Přímá spojnice 2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4AC4E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625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F0E39-ED65-4623-8001-AE08C9AC5FDD}"/>
              </a:ext>
            </a:extLst>
          </p:cNvPr>
          <p:cNvSpPr>
            <a:spLocks noGrp="1"/>
          </p:cNvSpPr>
          <p:nvPr>
            <p:ph type="title"/>
          </p:nvPr>
        </p:nvSpPr>
        <p:spPr/>
        <p:txBody>
          <a:bodyPr/>
          <a:lstStyle/>
          <a:p>
            <a:r>
              <a:rPr lang="cs-CZ"/>
              <a:t>Uhlí – import 2020</a:t>
            </a:r>
          </a:p>
        </p:txBody>
      </p:sp>
      <p:sp>
        <p:nvSpPr>
          <p:cNvPr id="14" name="TextovéPole 13">
            <a:extLst>
              <a:ext uri="{FF2B5EF4-FFF2-40B4-BE49-F238E27FC236}">
                <a16:creationId xmlns:a16="http://schemas.microsoft.com/office/drawing/2014/main" id="{603B2920-3F07-42F4-83C7-C5ECDB687189}"/>
              </a:ext>
            </a:extLst>
          </p:cNvPr>
          <p:cNvSpPr txBox="1"/>
          <p:nvPr/>
        </p:nvSpPr>
        <p:spPr>
          <a:xfrm>
            <a:off x="1024128" y="6382388"/>
            <a:ext cx="6094268" cy="369332"/>
          </a:xfrm>
          <a:prstGeom prst="rect">
            <a:avLst/>
          </a:prstGeom>
          <a:noFill/>
        </p:spPr>
        <p:txBody>
          <a:bodyPr wrap="square">
            <a:spAutoFit/>
          </a:bodyPr>
          <a:lstStyle/>
          <a:p>
            <a:r>
              <a:rPr lang="cs-CZ"/>
              <a:t>Zdroj: vlastní zpracování, dle WORLDSTOPEXPORTS.COM</a:t>
            </a:r>
          </a:p>
        </p:txBody>
      </p:sp>
      <p:graphicFrame>
        <p:nvGraphicFramePr>
          <p:cNvPr id="4" name="Objekt 3">
            <a:extLst>
              <a:ext uri="{FF2B5EF4-FFF2-40B4-BE49-F238E27FC236}">
                <a16:creationId xmlns:a16="http://schemas.microsoft.com/office/drawing/2014/main" id="{4EDCBCBF-417B-4D7A-A955-361CBD94178D}"/>
              </a:ext>
            </a:extLst>
          </p:cNvPr>
          <p:cNvGraphicFramePr>
            <a:graphicFrameLocks noChangeAspect="1"/>
          </p:cNvGraphicFramePr>
          <p:nvPr>
            <p:extLst>
              <p:ext uri="{D42A27DB-BD31-4B8C-83A1-F6EECF244321}">
                <p14:modId xmlns:p14="http://schemas.microsoft.com/office/powerpoint/2010/main" val="45705561"/>
              </p:ext>
            </p:extLst>
          </p:nvPr>
        </p:nvGraphicFramePr>
        <p:xfrm>
          <a:off x="2906193" y="1719767"/>
          <a:ext cx="6379614" cy="4480128"/>
        </p:xfrm>
        <a:graphic>
          <a:graphicData uri="http://schemas.openxmlformats.org/presentationml/2006/ole">
            <mc:AlternateContent xmlns:mc="http://schemas.openxmlformats.org/markup-compatibility/2006">
              <mc:Choice xmlns:v="urn:schemas-microsoft-com:vml" Requires="v">
                <p:oleObj spid="_x0000_s3074" name="Worksheet" r:id="rId4" imgW="3657600" imgH="2567806" progId="Excel.Sheet.12">
                  <p:embed/>
                </p:oleObj>
              </mc:Choice>
              <mc:Fallback>
                <p:oleObj name="Worksheet" r:id="rId4" imgW="3657600" imgH="2567806" progId="Excel.Sheet.12">
                  <p:embed/>
                  <p:pic>
                    <p:nvPicPr>
                      <p:cNvPr id="4" name="Objekt 3">
                        <a:extLst>
                          <a:ext uri="{FF2B5EF4-FFF2-40B4-BE49-F238E27FC236}">
                            <a16:creationId xmlns:a16="http://schemas.microsoft.com/office/drawing/2014/main" id="{4EDCBCBF-417B-4D7A-A955-361CBD94178D}"/>
                          </a:ext>
                        </a:extLst>
                      </p:cNvPr>
                      <p:cNvPicPr/>
                      <p:nvPr/>
                    </p:nvPicPr>
                    <p:blipFill>
                      <a:blip r:embed="rId5"/>
                      <a:stretch>
                        <a:fillRect/>
                      </a:stretch>
                    </p:blipFill>
                    <p:spPr>
                      <a:xfrm>
                        <a:off x="2906193" y="1719767"/>
                        <a:ext cx="6379614" cy="4480128"/>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04364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F5070-3B06-482F-B74B-897BFC842FF0}"/>
              </a:ext>
            </a:extLst>
          </p:cNvPr>
          <p:cNvSpPr>
            <a:spLocks noGrp="1"/>
          </p:cNvSpPr>
          <p:nvPr>
            <p:ph type="title"/>
          </p:nvPr>
        </p:nvSpPr>
        <p:spPr/>
        <p:txBody>
          <a:bodyPr/>
          <a:lstStyle/>
          <a:p>
            <a:r>
              <a:rPr lang="cs-CZ"/>
              <a:t>Uhlí a ekonomika Vybraných zemí - 2020</a:t>
            </a:r>
          </a:p>
        </p:txBody>
      </p:sp>
      <p:sp>
        <p:nvSpPr>
          <p:cNvPr id="3" name="Zástupný obsah 2">
            <a:extLst>
              <a:ext uri="{FF2B5EF4-FFF2-40B4-BE49-F238E27FC236}">
                <a16:creationId xmlns:a16="http://schemas.microsoft.com/office/drawing/2014/main" id="{893BC822-931D-46BE-BAE3-AF2EB66D7B5F}"/>
              </a:ext>
            </a:extLst>
          </p:cNvPr>
          <p:cNvSpPr>
            <a:spLocks noGrp="1"/>
          </p:cNvSpPr>
          <p:nvPr>
            <p:ph idx="1"/>
          </p:nvPr>
        </p:nvSpPr>
        <p:spPr>
          <a:xfrm>
            <a:off x="1024128" y="1859973"/>
            <a:ext cx="9720073" cy="4449387"/>
          </a:xfrm>
        </p:spPr>
        <p:txBody>
          <a:bodyPr>
            <a:normAutofit fontScale="85000" lnSpcReduction="20000"/>
          </a:bodyPr>
          <a:lstStyle/>
          <a:p>
            <a:pPr lvl="1">
              <a:buFont typeface="Arial" panose="020B0604020202020204" pitchFamily="34" charset="0"/>
              <a:buChar char="•"/>
            </a:pPr>
            <a:r>
              <a:rPr lang="cs-CZ" sz="3200"/>
              <a:t> Austrálie</a:t>
            </a:r>
          </a:p>
          <a:p>
            <a:pPr lvl="2">
              <a:buFont typeface="Arial" panose="020B0604020202020204" pitchFamily="34" charset="0"/>
              <a:buChar char="•"/>
            </a:pPr>
            <a:r>
              <a:rPr lang="cs-CZ" sz="2400"/>
              <a:t> HDP – 10,4 %</a:t>
            </a:r>
          </a:p>
          <a:p>
            <a:pPr lvl="2">
              <a:buFont typeface="Arial" panose="020B0604020202020204" pitchFamily="34" charset="0"/>
              <a:buChar char="•"/>
            </a:pPr>
            <a:r>
              <a:rPr lang="cs-CZ" sz="2400"/>
              <a:t> Zaměstnanost – 2 %</a:t>
            </a:r>
          </a:p>
          <a:p>
            <a:pPr lvl="2">
              <a:buFont typeface="Arial" panose="020B0604020202020204" pitchFamily="34" charset="0"/>
              <a:buChar char="•"/>
            </a:pPr>
            <a:r>
              <a:rPr lang="cs-CZ" sz="2400"/>
              <a:t> Podíl na exportu – 18,1 %</a:t>
            </a:r>
          </a:p>
          <a:p>
            <a:pPr lvl="2">
              <a:buFont typeface="Arial" panose="020B0604020202020204" pitchFamily="34" charset="0"/>
              <a:buChar char="•"/>
            </a:pPr>
            <a:endParaRPr lang="cs-CZ" sz="2400"/>
          </a:p>
          <a:p>
            <a:pPr lvl="1">
              <a:buFont typeface="Arial" panose="020B0604020202020204" pitchFamily="34" charset="0"/>
              <a:buChar char="•"/>
            </a:pPr>
            <a:r>
              <a:rPr lang="cs-CZ" sz="3200"/>
              <a:t> Rusko </a:t>
            </a:r>
          </a:p>
          <a:p>
            <a:pPr lvl="2">
              <a:buFont typeface="Arial" panose="020B0604020202020204" pitchFamily="34" charset="0"/>
              <a:buChar char="•"/>
            </a:pPr>
            <a:r>
              <a:rPr lang="cs-CZ" sz="2400"/>
              <a:t> HDP – 0,4 %</a:t>
            </a:r>
          </a:p>
          <a:p>
            <a:pPr lvl="2">
              <a:buFont typeface="Arial" panose="020B0604020202020204" pitchFamily="34" charset="0"/>
              <a:buChar char="•"/>
            </a:pPr>
            <a:r>
              <a:rPr lang="cs-CZ" sz="2400"/>
              <a:t> Zaměstnanost – 0,3 %</a:t>
            </a:r>
          </a:p>
          <a:p>
            <a:pPr lvl="2">
              <a:buFont typeface="Arial" panose="020B0604020202020204" pitchFamily="34" charset="0"/>
              <a:buChar char="•"/>
            </a:pPr>
            <a:r>
              <a:rPr lang="cs-CZ" sz="2400"/>
              <a:t> Podíl na exportu  - 5 %</a:t>
            </a:r>
          </a:p>
          <a:p>
            <a:pPr lvl="2">
              <a:buFont typeface="Arial" panose="020B0604020202020204" pitchFamily="34" charset="0"/>
              <a:buChar char="•"/>
            </a:pPr>
            <a:endParaRPr lang="cs-CZ" sz="2400"/>
          </a:p>
          <a:p>
            <a:pPr lvl="1">
              <a:buFont typeface="Arial" panose="020B0604020202020204" pitchFamily="34" charset="0"/>
              <a:buChar char="•"/>
            </a:pPr>
            <a:r>
              <a:rPr lang="cs-CZ" sz="3200"/>
              <a:t> Česká republika </a:t>
            </a:r>
          </a:p>
          <a:p>
            <a:pPr lvl="2">
              <a:buFont typeface="Arial" panose="020B0604020202020204" pitchFamily="34" charset="0"/>
              <a:buChar char="•"/>
            </a:pPr>
            <a:r>
              <a:rPr lang="cs-CZ" sz="2400"/>
              <a:t> HDP – 1,4 % (těžba + výroba koksu a hutnictví) </a:t>
            </a:r>
          </a:p>
          <a:p>
            <a:pPr lvl="2">
              <a:buFont typeface="Arial" panose="020B0604020202020204" pitchFamily="34" charset="0"/>
              <a:buChar char="•"/>
            </a:pPr>
            <a:r>
              <a:rPr lang="cs-CZ" sz="2400"/>
              <a:t> Zaměstnanost – 0,5 %</a:t>
            </a:r>
          </a:p>
          <a:p>
            <a:pPr lvl="2">
              <a:buFont typeface="Arial" panose="020B0604020202020204" pitchFamily="34" charset="0"/>
              <a:buChar char="•"/>
            </a:pPr>
            <a:r>
              <a:rPr lang="cs-CZ" sz="2400"/>
              <a:t> Podíl na exportu  - 0,2 %</a:t>
            </a:r>
          </a:p>
          <a:p>
            <a:pPr marL="128016" lvl="1" indent="0">
              <a:buNone/>
            </a:pPr>
            <a:endParaRPr lang="cs-CZ"/>
          </a:p>
        </p:txBody>
      </p:sp>
    </p:spTree>
    <p:extLst>
      <p:ext uri="{BB962C8B-B14F-4D97-AF65-F5344CB8AC3E}">
        <p14:creationId xmlns:p14="http://schemas.microsoft.com/office/powerpoint/2010/main" val="1594597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84A362-4302-4467-A987-B1413614386D}"/>
              </a:ext>
            </a:extLst>
          </p:cNvPr>
          <p:cNvSpPr>
            <a:spLocks noGrp="1"/>
          </p:cNvSpPr>
          <p:nvPr>
            <p:ph type="title"/>
          </p:nvPr>
        </p:nvSpPr>
        <p:spPr>
          <a:xfrm>
            <a:off x="1024128" y="585216"/>
            <a:ext cx="9720072" cy="1499616"/>
          </a:xfrm>
        </p:spPr>
        <p:txBody>
          <a:bodyPr anchor="ctr">
            <a:normAutofit/>
          </a:bodyPr>
          <a:lstStyle/>
          <a:p>
            <a:r>
              <a:rPr lang="cs-CZ"/>
              <a:t>UHLÍ - ČR</a:t>
            </a:r>
          </a:p>
        </p:txBody>
      </p:sp>
      <p:sp>
        <p:nvSpPr>
          <p:cNvPr id="6" name="TextovéPole 5">
            <a:extLst>
              <a:ext uri="{FF2B5EF4-FFF2-40B4-BE49-F238E27FC236}">
                <a16:creationId xmlns:a16="http://schemas.microsoft.com/office/drawing/2014/main" id="{4F0D1001-6006-41B6-9EBB-7A280CC0B304}"/>
              </a:ext>
            </a:extLst>
          </p:cNvPr>
          <p:cNvSpPr txBox="1"/>
          <p:nvPr/>
        </p:nvSpPr>
        <p:spPr>
          <a:xfrm>
            <a:off x="1024128" y="6272784"/>
            <a:ext cx="2798618" cy="369332"/>
          </a:xfrm>
          <a:prstGeom prst="rect">
            <a:avLst/>
          </a:prstGeom>
          <a:noFill/>
        </p:spPr>
        <p:txBody>
          <a:bodyPr wrap="square" rtlCol="0">
            <a:spAutoFit/>
          </a:bodyPr>
          <a:lstStyle/>
          <a:p>
            <a:r>
              <a:rPr lang="cs-CZ"/>
              <a:t>Zdroj: MPO,ČSÚ</a:t>
            </a:r>
          </a:p>
        </p:txBody>
      </p:sp>
      <p:pic>
        <p:nvPicPr>
          <p:cNvPr id="8" name="Obrázek 7">
            <a:extLst>
              <a:ext uri="{FF2B5EF4-FFF2-40B4-BE49-F238E27FC236}">
                <a16:creationId xmlns:a16="http://schemas.microsoft.com/office/drawing/2014/main" id="{5632DF10-0D14-423C-8CB4-0DD7E7EF83E8}"/>
              </a:ext>
            </a:extLst>
          </p:cNvPr>
          <p:cNvPicPr>
            <a:picLocks noChangeAspect="1"/>
          </p:cNvPicPr>
          <p:nvPr/>
        </p:nvPicPr>
        <p:blipFill rotWithShape="1">
          <a:blip r:embed="rId3"/>
          <a:srcRect l="918"/>
          <a:stretch/>
        </p:blipFill>
        <p:spPr>
          <a:xfrm>
            <a:off x="1559036" y="1686560"/>
            <a:ext cx="9073928" cy="4397022"/>
          </a:xfrm>
          <a:prstGeom prst="rect">
            <a:avLst/>
          </a:prstGeom>
        </p:spPr>
      </p:pic>
    </p:spTree>
    <p:extLst>
      <p:ext uri="{BB962C8B-B14F-4D97-AF65-F5344CB8AC3E}">
        <p14:creationId xmlns:p14="http://schemas.microsoft.com/office/powerpoint/2010/main" val="423781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D3A8D8-26E9-4DCF-BCC0-9C87E740C381}"/>
              </a:ext>
            </a:extLst>
          </p:cNvPr>
          <p:cNvSpPr>
            <a:spLocks noGrp="1"/>
          </p:cNvSpPr>
          <p:nvPr>
            <p:ph type="title"/>
          </p:nvPr>
        </p:nvSpPr>
        <p:spPr/>
        <p:txBody>
          <a:bodyPr/>
          <a:lstStyle/>
          <a:p>
            <a:r>
              <a:rPr lang="cs-CZ"/>
              <a:t>Spotřeba uhlí - </a:t>
            </a:r>
            <a:r>
              <a:rPr lang="cs-CZ" err="1"/>
              <a:t>čína</a:t>
            </a:r>
            <a:endParaRPr lang="cs-CZ"/>
          </a:p>
        </p:txBody>
      </p:sp>
      <p:sp>
        <p:nvSpPr>
          <p:cNvPr id="3" name="Zástupný obsah 2">
            <a:extLst>
              <a:ext uri="{FF2B5EF4-FFF2-40B4-BE49-F238E27FC236}">
                <a16:creationId xmlns:a16="http://schemas.microsoft.com/office/drawing/2014/main" id="{494BA878-8B1C-4E18-BB3C-8B0C14D308D0}"/>
              </a:ext>
            </a:extLst>
          </p:cNvPr>
          <p:cNvSpPr>
            <a:spLocks noGrp="1"/>
          </p:cNvSpPr>
          <p:nvPr>
            <p:ph idx="1"/>
          </p:nvPr>
        </p:nvSpPr>
        <p:spPr/>
        <p:txBody>
          <a:bodyPr/>
          <a:lstStyle/>
          <a:p>
            <a:pPr lvl="1">
              <a:lnSpc>
                <a:spcPct val="150000"/>
              </a:lnSpc>
              <a:buFont typeface="Arial" panose="020B0604020202020204" pitchFamily="34" charset="0"/>
              <a:buChar char="•"/>
            </a:pPr>
            <a:r>
              <a:rPr lang="cs-CZ" sz="2400"/>
              <a:t> Elektrická energie pro průmysl</a:t>
            </a:r>
          </a:p>
          <a:p>
            <a:pPr lvl="1">
              <a:lnSpc>
                <a:spcPct val="150000"/>
              </a:lnSpc>
              <a:buFont typeface="Arial" panose="020B0604020202020204" pitchFamily="34" charset="0"/>
              <a:buChar char="•"/>
            </a:pPr>
            <a:r>
              <a:rPr lang="cs-CZ" sz="2400"/>
              <a:t> 2016 – 3,7 miliardy tun uhlí </a:t>
            </a:r>
          </a:p>
          <a:p>
            <a:pPr lvl="1">
              <a:lnSpc>
                <a:spcPct val="150000"/>
              </a:lnSpc>
              <a:buFont typeface="Arial" panose="020B0604020202020204" pitchFamily="34" charset="0"/>
              <a:buChar char="•"/>
            </a:pPr>
            <a:r>
              <a:rPr lang="cs-CZ" sz="2400"/>
              <a:t> 38,4 GW </a:t>
            </a:r>
          </a:p>
          <a:p>
            <a:pPr lvl="1">
              <a:lnSpc>
                <a:spcPct val="150000"/>
              </a:lnSpc>
              <a:buFont typeface="Arial" panose="020B0604020202020204" pitchFamily="34" charset="0"/>
              <a:buChar char="•"/>
            </a:pPr>
            <a:r>
              <a:rPr lang="cs-CZ" sz="2400"/>
              <a:t> 2030, 2060 – </a:t>
            </a:r>
            <a:r>
              <a:rPr lang="cs-CZ" sz="2400" err="1"/>
              <a:t>zero</a:t>
            </a:r>
            <a:r>
              <a:rPr lang="cs-CZ" sz="2400"/>
              <a:t> </a:t>
            </a:r>
            <a:r>
              <a:rPr lang="cs-CZ" sz="2400" err="1"/>
              <a:t>emmisions</a:t>
            </a:r>
            <a:r>
              <a:rPr lang="cs-CZ" sz="2400"/>
              <a:t>  </a:t>
            </a:r>
          </a:p>
          <a:p>
            <a:pPr lvl="1">
              <a:lnSpc>
                <a:spcPct val="150000"/>
              </a:lnSpc>
              <a:buFont typeface="Arial" panose="020B0604020202020204" pitchFamily="34" charset="0"/>
              <a:buChar char="•"/>
            </a:pPr>
            <a:r>
              <a:rPr lang="cs-CZ" sz="2400"/>
              <a:t> 2020 – 28% CO2 celosvětově </a:t>
            </a:r>
          </a:p>
          <a:p>
            <a:pPr marL="310896" lvl="2" indent="0">
              <a:buNone/>
            </a:pPr>
            <a:endParaRPr lang="cs-CZ"/>
          </a:p>
          <a:p>
            <a:pPr marL="310896" lvl="2" indent="0">
              <a:buNone/>
            </a:pPr>
            <a:endParaRPr lang="cs-CZ"/>
          </a:p>
        </p:txBody>
      </p:sp>
    </p:spTree>
    <p:extLst>
      <p:ext uri="{BB962C8B-B14F-4D97-AF65-F5344CB8AC3E}">
        <p14:creationId xmlns:p14="http://schemas.microsoft.com/office/powerpoint/2010/main" val="290240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20364B-A124-4285-98EF-9AEAF108F396}"/>
              </a:ext>
            </a:extLst>
          </p:cNvPr>
          <p:cNvSpPr>
            <a:spLocks noGrp="1"/>
          </p:cNvSpPr>
          <p:nvPr>
            <p:ph type="title"/>
          </p:nvPr>
        </p:nvSpPr>
        <p:spPr/>
        <p:txBody>
          <a:bodyPr/>
          <a:lstStyle/>
          <a:p>
            <a:r>
              <a:rPr lang="cs-CZ"/>
              <a:t>Budoucnost uhlí</a:t>
            </a:r>
          </a:p>
        </p:txBody>
      </p:sp>
      <p:sp>
        <p:nvSpPr>
          <p:cNvPr id="3" name="Zástupný obsah 2">
            <a:extLst>
              <a:ext uri="{FF2B5EF4-FFF2-40B4-BE49-F238E27FC236}">
                <a16:creationId xmlns:a16="http://schemas.microsoft.com/office/drawing/2014/main" id="{5C2AE886-BF56-40E4-89C8-10316B2A3E1D}"/>
              </a:ext>
            </a:extLst>
          </p:cNvPr>
          <p:cNvSpPr>
            <a:spLocks noGrp="1"/>
          </p:cNvSpPr>
          <p:nvPr>
            <p:ph idx="1"/>
          </p:nvPr>
        </p:nvSpPr>
        <p:spPr/>
        <p:txBody>
          <a:bodyPr vert="horz" lIns="45720" tIns="45720" rIns="45720" bIns="45720" rtlCol="0" anchor="t">
            <a:normAutofit/>
          </a:bodyPr>
          <a:lstStyle/>
          <a:p>
            <a:pPr marL="470535" lvl="1" indent="-342900">
              <a:lnSpc>
                <a:spcPct val="150000"/>
              </a:lnSpc>
              <a:buFont typeface="Arial" panose="020B0604020202020204" pitchFamily="34" charset="0"/>
              <a:buChar char="•"/>
            </a:pPr>
            <a:r>
              <a:rPr lang="cs-CZ" sz="2400"/>
              <a:t>46 % CO2 emisí </a:t>
            </a:r>
            <a:endParaRPr lang="cs-CZ"/>
          </a:p>
          <a:p>
            <a:pPr marL="470535" lvl="1" indent="-342900">
              <a:lnSpc>
                <a:spcPct val="150000"/>
              </a:lnSpc>
              <a:buFont typeface="Arial" panose="020B0604020202020204" pitchFamily="34" charset="0"/>
              <a:buChar char="•"/>
            </a:pPr>
            <a:r>
              <a:rPr lang="cs-CZ" sz="2400"/>
              <a:t>CET Paris </a:t>
            </a:r>
            <a:r>
              <a:rPr lang="cs-CZ" sz="2400" err="1"/>
              <a:t>agreement</a:t>
            </a:r>
            <a:r>
              <a:rPr lang="cs-CZ" sz="2400"/>
              <a:t> 2030, COP26</a:t>
            </a:r>
          </a:p>
          <a:p>
            <a:pPr marL="470535" lvl="1" indent="-342900">
              <a:lnSpc>
                <a:spcPct val="150000"/>
              </a:lnSpc>
              <a:buFont typeface="Arial" panose="020B0604020202020204" pitchFamily="34" charset="0"/>
              <a:buChar char="•"/>
            </a:pPr>
            <a:r>
              <a:rPr lang="cs-CZ" sz="2400"/>
              <a:t>Snížení CO2, zdraví, snížení rychlosti globální oteplování</a:t>
            </a:r>
          </a:p>
          <a:p>
            <a:pPr marL="470535" lvl="1" indent="-342900">
              <a:lnSpc>
                <a:spcPct val="150000"/>
              </a:lnSpc>
              <a:buFont typeface="Arial" panose="020B0604020202020204" pitchFamily="34" charset="0"/>
              <a:buChar char="•"/>
            </a:pPr>
            <a:r>
              <a:rPr lang="cs-CZ" sz="2400"/>
              <a:t>Ztráta pracovních míst, zvýšení ceny elektřiny, výstavba obnovitelných zdrojů elektřiny </a:t>
            </a:r>
          </a:p>
          <a:p>
            <a:pPr marL="264795" lvl="1"/>
            <a:endParaRPr lang="cs-CZ"/>
          </a:p>
        </p:txBody>
      </p:sp>
    </p:spTree>
    <p:extLst>
      <p:ext uri="{BB962C8B-B14F-4D97-AF65-F5344CB8AC3E}">
        <p14:creationId xmlns:p14="http://schemas.microsoft.com/office/powerpoint/2010/main" val="1158759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822463-5FD9-47D6-923F-F1434EEDDD2A}"/>
              </a:ext>
            </a:extLst>
          </p:cNvPr>
          <p:cNvSpPr>
            <a:spLocks noGrp="1"/>
          </p:cNvSpPr>
          <p:nvPr>
            <p:ph type="title"/>
          </p:nvPr>
        </p:nvSpPr>
        <p:spPr>
          <a:xfrm>
            <a:off x="832344" y="591087"/>
            <a:ext cx="9720072" cy="1499616"/>
          </a:xfrm>
        </p:spPr>
        <p:txBody>
          <a:bodyPr anchor="ctr">
            <a:normAutofit/>
          </a:bodyPr>
          <a:lstStyle/>
          <a:p>
            <a:r>
              <a:rPr lang="cs-CZ"/>
              <a:t>Výroba elektřiny na základě uhlí</a:t>
            </a:r>
          </a:p>
        </p:txBody>
      </p:sp>
      <p:sp>
        <p:nvSpPr>
          <p:cNvPr id="4" name="TextovéPole 3">
            <a:extLst>
              <a:ext uri="{FF2B5EF4-FFF2-40B4-BE49-F238E27FC236}">
                <a16:creationId xmlns:a16="http://schemas.microsoft.com/office/drawing/2014/main" id="{81FAA7D4-1D92-4039-8DE3-51E3BB98B4B1}"/>
              </a:ext>
            </a:extLst>
          </p:cNvPr>
          <p:cNvSpPr txBox="1"/>
          <p:nvPr/>
        </p:nvSpPr>
        <p:spPr>
          <a:xfrm>
            <a:off x="1024128" y="6329594"/>
            <a:ext cx="46682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a:t>Zdroj: Ourworldindata.org</a:t>
            </a:r>
          </a:p>
        </p:txBody>
      </p:sp>
      <p:pic>
        <p:nvPicPr>
          <p:cNvPr id="8" name="Zástupný obsah 7">
            <a:extLst>
              <a:ext uri="{FF2B5EF4-FFF2-40B4-BE49-F238E27FC236}">
                <a16:creationId xmlns:a16="http://schemas.microsoft.com/office/drawing/2014/main" id="{E0787203-552A-46B0-96CC-0E60AF6AA3B5}"/>
              </a:ext>
            </a:extLst>
          </p:cNvPr>
          <p:cNvPicPr>
            <a:picLocks noGrp="1" noChangeAspect="1"/>
          </p:cNvPicPr>
          <p:nvPr>
            <p:ph idx="1"/>
          </p:nvPr>
        </p:nvPicPr>
        <p:blipFill rotWithShape="1">
          <a:blip r:embed="rId3"/>
          <a:srcRect l="-16" t="7731" b="6863"/>
          <a:stretch/>
        </p:blipFill>
        <p:spPr>
          <a:xfrm>
            <a:off x="2273542" y="1721371"/>
            <a:ext cx="7644915" cy="4608223"/>
          </a:xfrm>
        </p:spPr>
      </p:pic>
    </p:spTree>
    <p:extLst>
      <p:ext uri="{BB962C8B-B14F-4D97-AF65-F5344CB8AC3E}">
        <p14:creationId xmlns:p14="http://schemas.microsoft.com/office/powerpoint/2010/main" val="1618524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AA054F-9C36-491C-AA46-44E0F21B603C}"/>
              </a:ext>
            </a:extLst>
          </p:cNvPr>
          <p:cNvSpPr>
            <a:spLocks noGrp="1"/>
          </p:cNvSpPr>
          <p:nvPr>
            <p:ph type="title"/>
          </p:nvPr>
        </p:nvSpPr>
        <p:spPr>
          <a:xfrm>
            <a:off x="1024128" y="585216"/>
            <a:ext cx="9720072" cy="1499616"/>
          </a:xfrm>
        </p:spPr>
        <p:txBody>
          <a:bodyPr anchor="ctr">
            <a:normAutofit/>
          </a:bodyPr>
          <a:lstStyle/>
          <a:p>
            <a:r>
              <a:rPr lang="cs-CZ"/>
              <a:t>Vývoj ceny uhlí</a:t>
            </a:r>
          </a:p>
        </p:txBody>
      </p:sp>
      <p:sp>
        <p:nvSpPr>
          <p:cNvPr id="8" name="TextovéPole 7">
            <a:extLst>
              <a:ext uri="{FF2B5EF4-FFF2-40B4-BE49-F238E27FC236}">
                <a16:creationId xmlns:a16="http://schemas.microsoft.com/office/drawing/2014/main" id="{4C6D674E-B237-438F-9CCD-1159FA27D3E3}"/>
              </a:ext>
            </a:extLst>
          </p:cNvPr>
          <p:cNvSpPr txBox="1"/>
          <p:nvPr/>
        </p:nvSpPr>
        <p:spPr>
          <a:xfrm>
            <a:off x="1024128" y="1900166"/>
            <a:ext cx="932256" cy="369332"/>
          </a:xfrm>
          <a:prstGeom prst="rect">
            <a:avLst/>
          </a:prstGeom>
          <a:noFill/>
        </p:spPr>
        <p:txBody>
          <a:bodyPr wrap="square" rtlCol="0">
            <a:spAutoFit/>
          </a:bodyPr>
          <a:lstStyle/>
          <a:p>
            <a:r>
              <a:rPr lang="cs-CZ"/>
              <a:t>USD/t</a:t>
            </a:r>
          </a:p>
        </p:txBody>
      </p:sp>
      <p:sp>
        <p:nvSpPr>
          <p:cNvPr id="5" name="TextovéPole 4">
            <a:extLst>
              <a:ext uri="{FF2B5EF4-FFF2-40B4-BE49-F238E27FC236}">
                <a16:creationId xmlns:a16="http://schemas.microsoft.com/office/drawing/2014/main" id="{9517B418-85D2-4E7A-862B-DC3D249EE83D}"/>
              </a:ext>
            </a:extLst>
          </p:cNvPr>
          <p:cNvSpPr txBox="1"/>
          <p:nvPr/>
        </p:nvSpPr>
        <p:spPr>
          <a:xfrm>
            <a:off x="1024128" y="6272784"/>
            <a:ext cx="46682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a:t>Zdroj: TRADINGECONOMICS.COM</a:t>
            </a:r>
          </a:p>
          <a:p>
            <a:endParaRPr lang="cs-CZ"/>
          </a:p>
        </p:txBody>
      </p:sp>
      <p:pic>
        <p:nvPicPr>
          <p:cNvPr id="4" name="Obrázek 3">
            <a:extLst>
              <a:ext uri="{FF2B5EF4-FFF2-40B4-BE49-F238E27FC236}">
                <a16:creationId xmlns:a16="http://schemas.microsoft.com/office/drawing/2014/main" id="{6F963FD7-BC94-415B-B948-A7FDD218A189}"/>
              </a:ext>
            </a:extLst>
          </p:cNvPr>
          <p:cNvPicPr>
            <a:picLocks noChangeAspect="1"/>
          </p:cNvPicPr>
          <p:nvPr/>
        </p:nvPicPr>
        <p:blipFill rotWithShape="1">
          <a:blip r:embed="rId3"/>
          <a:srcRect t="6889" r="2365" b="4558"/>
          <a:stretch/>
        </p:blipFill>
        <p:spPr>
          <a:xfrm>
            <a:off x="2777815" y="2285540"/>
            <a:ext cx="6668454" cy="3794301"/>
          </a:xfrm>
          <a:prstGeom prst="rect">
            <a:avLst/>
          </a:prstGeom>
        </p:spPr>
      </p:pic>
    </p:spTree>
    <p:extLst>
      <p:ext uri="{BB962C8B-B14F-4D97-AF65-F5344CB8AC3E}">
        <p14:creationId xmlns:p14="http://schemas.microsoft.com/office/powerpoint/2010/main" val="871899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0A641E-A120-44C2-8C71-ED06510734A2}"/>
              </a:ext>
            </a:extLst>
          </p:cNvPr>
          <p:cNvSpPr>
            <a:spLocks noGrp="1"/>
          </p:cNvSpPr>
          <p:nvPr>
            <p:ph type="title"/>
          </p:nvPr>
        </p:nvSpPr>
        <p:spPr/>
        <p:txBody>
          <a:bodyPr/>
          <a:lstStyle/>
          <a:p>
            <a:r>
              <a:rPr lang="cs-CZ"/>
              <a:t>Vliv ceny uhlí na HDP </a:t>
            </a:r>
          </a:p>
        </p:txBody>
      </p:sp>
      <p:graphicFrame>
        <p:nvGraphicFramePr>
          <p:cNvPr id="7" name="Graf 6">
            <a:extLst>
              <a:ext uri="{FF2B5EF4-FFF2-40B4-BE49-F238E27FC236}">
                <a16:creationId xmlns:a16="http://schemas.microsoft.com/office/drawing/2014/main" id="{5B9449C8-4347-43A0-A704-C7317C58D809}"/>
              </a:ext>
            </a:extLst>
          </p:cNvPr>
          <p:cNvGraphicFramePr>
            <a:graphicFrameLocks/>
          </p:cNvGraphicFramePr>
          <p:nvPr>
            <p:extLst>
              <p:ext uri="{D42A27DB-BD31-4B8C-83A1-F6EECF244321}">
                <p14:modId xmlns:p14="http://schemas.microsoft.com/office/powerpoint/2010/main" val="3894437730"/>
              </p:ext>
            </p:extLst>
          </p:nvPr>
        </p:nvGraphicFramePr>
        <p:xfrm>
          <a:off x="2693554" y="1862697"/>
          <a:ext cx="6804891" cy="441008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ovéPole 7">
            <a:extLst>
              <a:ext uri="{FF2B5EF4-FFF2-40B4-BE49-F238E27FC236}">
                <a16:creationId xmlns:a16="http://schemas.microsoft.com/office/drawing/2014/main" id="{3E50607F-CAE7-4025-81D5-2527FADCD03E}"/>
              </a:ext>
            </a:extLst>
          </p:cNvPr>
          <p:cNvSpPr txBox="1"/>
          <p:nvPr/>
        </p:nvSpPr>
        <p:spPr>
          <a:xfrm>
            <a:off x="1024128" y="6264841"/>
            <a:ext cx="5524455" cy="369332"/>
          </a:xfrm>
          <a:prstGeom prst="rect">
            <a:avLst/>
          </a:prstGeom>
          <a:noFill/>
        </p:spPr>
        <p:txBody>
          <a:bodyPr wrap="square" rtlCol="0">
            <a:spAutoFit/>
          </a:bodyPr>
          <a:lstStyle/>
          <a:p>
            <a:r>
              <a:rPr lang="cs-CZ"/>
              <a:t>Zdroj: Vlastní zpracování</a:t>
            </a:r>
          </a:p>
        </p:txBody>
      </p:sp>
      <p:sp>
        <p:nvSpPr>
          <p:cNvPr id="5" name="TextovéPole 4">
            <a:extLst>
              <a:ext uri="{FF2B5EF4-FFF2-40B4-BE49-F238E27FC236}">
                <a16:creationId xmlns:a16="http://schemas.microsoft.com/office/drawing/2014/main" id="{717AF6C2-2565-4B24-9D8B-D542C9378374}"/>
              </a:ext>
            </a:extLst>
          </p:cNvPr>
          <p:cNvSpPr txBox="1"/>
          <p:nvPr/>
        </p:nvSpPr>
        <p:spPr>
          <a:xfrm>
            <a:off x="1024128" y="2084832"/>
            <a:ext cx="1702340" cy="369332"/>
          </a:xfrm>
          <a:prstGeom prst="rect">
            <a:avLst/>
          </a:prstGeom>
          <a:noFill/>
        </p:spPr>
        <p:txBody>
          <a:bodyPr wrap="square" rtlCol="0">
            <a:spAutoFit/>
          </a:bodyPr>
          <a:lstStyle/>
          <a:p>
            <a:r>
              <a:rPr lang="cs-CZ"/>
              <a:t>r</a:t>
            </a:r>
            <a:r>
              <a:rPr lang="cs-CZ" b="0" i="0">
                <a:solidFill>
                  <a:srgbClr val="444444"/>
                </a:solidFill>
                <a:effectLst/>
                <a:latin typeface="Ubuntu"/>
              </a:rPr>
              <a:t>=</a:t>
            </a:r>
            <a:r>
              <a:rPr lang="cs-CZ"/>
              <a:t>0,758</a:t>
            </a:r>
          </a:p>
        </p:txBody>
      </p:sp>
    </p:spTree>
    <p:extLst>
      <p:ext uri="{BB962C8B-B14F-4D97-AF65-F5344CB8AC3E}">
        <p14:creationId xmlns:p14="http://schemas.microsoft.com/office/powerpoint/2010/main" val="927534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714907-06B3-4210-A8EF-AF6598DCE68E}"/>
              </a:ext>
            </a:extLst>
          </p:cNvPr>
          <p:cNvSpPr>
            <a:spLocks noGrp="1"/>
          </p:cNvSpPr>
          <p:nvPr>
            <p:ph type="title"/>
          </p:nvPr>
        </p:nvSpPr>
        <p:spPr>
          <a:xfrm>
            <a:off x="1024128" y="585216"/>
            <a:ext cx="9720072" cy="1499616"/>
          </a:xfrm>
        </p:spPr>
        <p:txBody>
          <a:bodyPr anchor="ctr">
            <a:normAutofit/>
          </a:bodyPr>
          <a:lstStyle/>
          <a:p>
            <a:r>
              <a:rPr lang="cs-CZ"/>
              <a:t>Zemní plyn</a:t>
            </a:r>
          </a:p>
        </p:txBody>
      </p:sp>
      <p:sp>
        <p:nvSpPr>
          <p:cNvPr id="3" name="Zástupný obsah 2">
            <a:extLst>
              <a:ext uri="{FF2B5EF4-FFF2-40B4-BE49-F238E27FC236}">
                <a16:creationId xmlns:a16="http://schemas.microsoft.com/office/drawing/2014/main" id="{51CAF938-B526-42DA-9D94-E9A1FBD4CBD5}"/>
              </a:ext>
            </a:extLst>
          </p:cNvPr>
          <p:cNvSpPr>
            <a:spLocks noGrp="1"/>
          </p:cNvSpPr>
          <p:nvPr>
            <p:ph sz="half" idx="1"/>
          </p:nvPr>
        </p:nvSpPr>
        <p:spPr>
          <a:xfrm>
            <a:off x="1024127" y="2286000"/>
            <a:ext cx="4938928" cy="3986784"/>
          </a:xfrm>
        </p:spPr>
        <p:txBody>
          <a:bodyPr>
            <a:normAutofit/>
          </a:bodyPr>
          <a:lstStyle/>
          <a:p>
            <a:pPr>
              <a:buFont typeface="Arial" panose="020B0604020202020204" pitchFamily="34" charset="0"/>
              <a:buChar char="•"/>
            </a:pPr>
            <a:r>
              <a:rPr lang="cs-CZ" sz="2800"/>
              <a:t> Bezbarvý přírodní hořlavý plyn</a:t>
            </a:r>
          </a:p>
          <a:p>
            <a:pPr>
              <a:buFont typeface="Arial" panose="020B0604020202020204" pitchFamily="34" charset="0"/>
              <a:buChar char="•"/>
            </a:pPr>
            <a:r>
              <a:rPr lang="cs-CZ" sz="2800"/>
              <a:t> Zdroj tepelné energie</a:t>
            </a:r>
          </a:p>
          <a:p>
            <a:pPr>
              <a:buFont typeface="Arial" panose="020B0604020202020204" pitchFamily="34" charset="0"/>
              <a:buChar char="•"/>
            </a:pPr>
            <a:r>
              <a:rPr lang="cs-CZ" sz="2800"/>
              <a:t> Nutná těžba – těžební plynové sondy</a:t>
            </a:r>
          </a:p>
          <a:p>
            <a:pPr>
              <a:buFont typeface="Arial" panose="020B0604020202020204" pitchFamily="34" charset="0"/>
              <a:buChar char="•"/>
            </a:pPr>
            <a:r>
              <a:rPr lang="cs-CZ" sz="2800"/>
              <a:t> Doprava – plynovody, tankery</a:t>
            </a:r>
          </a:p>
          <a:p>
            <a:pPr>
              <a:buFont typeface="Arial" panose="020B0604020202020204" pitchFamily="34" charset="0"/>
              <a:buChar char="•"/>
            </a:pPr>
            <a:endParaRPr lang="cs-CZ"/>
          </a:p>
        </p:txBody>
      </p:sp>
      <p:pic>
        <p:nvPicPr>
          <p:cNvPr id="1036" name="Picture 12" descr="RWE zlevní zemní plyn asi o deset procent. Cena na burze je ale ještě nižší  | Blesk.cz">
            <a:extLst>
              <a:ext uri="{FF2B5EF4-FFF2-40B4-BE49-F238E27FC236}">
                <a16:creationId xmlns:a16="http://schemas.microsoft.com/office/drawing/2014/main" id="{B069473A-4DA0-4331-A40B-7305AC297A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55020" y="2286000"/>
            <a:ext cx="4331205" cy="3237575"/>
          </a:xfrm>
          <a:prstGeom prst="rect">
            <a:avLst/>
          </a:prstGeom>
          <a:solidFill>
            <a:srgbClr val="FFFFFF"/>
          </a:solidFill>
        </p:spPr>
      </p:pic>
    </p:spTree>
    <p:extLst>
      <p:ext uri="{BB962C8B-B14F-4D97-AF65-F5344CB8AC3E}">
        <p14:creationId xmlns:p14="http://schemas.microsoft.com/office/powerpoint/2010/main" val="3119125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Zástupný obsah 11">
            <a:extLst>
              <a:ext uri="{FF2B5EF4-FFF2-40B4-BE49-F238E27FC236}">
                <a16:creationId xmlns:a16="http://schemas.microsoft.com/office/drawing/2014/main" id="{42114034-270D-450F-91FD-EBDD42A5FB22}"/>
              </a:ext>
            </a:extLst>
          </p:cNvPr>
          <p:cNvPicPr>
            <a:picLocks noGrp="1" noChangeAspect="1"/>
          </p:cNvPicPr>
          <p:nvPr>
            <p:ph idx="1"/>
          </p:nvPr>
        </p:nvPicPr>
        <p:blipFill>
          <a:blip r:embed="rId2"/>
          <a:stretch>
            <a:fillRect/>
          </a:stretch>
        </p:blipFill>
        <p:spPr>
          <a:xfrm>
            <a:off x="202203" y="504946"/>
            <a:ext cx="11787593" cy="5848108"/>
          </a:xfrm>
        </p:spPr>
      </p:pic>
      <p:sp>
        <p:nvSpPr>
          <p:cNvPr id="13" name="TextovéPole 12">
            <a:extLst>
              <a:ext uri="{FF2B5EF4-FFF2-40B4-BE49-F238E27FC236}">
                <a16:creationId xmlns:a16="http://schemas.microsoft.com/office/drawing/2014/main" id="{C1CAA091-370E-4DBC-9DCE-B886285B948C}"/>
              </a:ext>
            </a:extLst>
          </p:cNvPr>
          <p:cNvSpPr txBox="1"/>
          <p:nvPr/>
        </p:nvSpPr>
        <p:spPr>
          <a:xfrm>
            <a:off x="4083729" y="629705"/>
            <a:ext cx="3329125" cy="400110"/>
          </a:xfrm>
          <a:prstGeom prst="rect">
            <a:avLst/>
          </a:prstGeom>
          <a:solidFill>
            <a:schemeClr val="bg1"/>
          </a:solidFill>
        </p:spPr>
        <p:txBody>
          <a:bodyPr wrap="square" rtlCol="0">
            <a:spAutoFit/>
          </a:bodyPr>
          <a:lstStyle/>
          <a:p>
            <a:pPr algn="r"/>
            <a:r>
              <a:rPr lang="cs-CZ" sz="2000"/>
              <a:t>Renta zemní plyn (% HDP)</a:t>
            </a:r>
          </a:p>
        </p:txBody>
      </p:sp>
      <p:sp>
        <p:nvSpPr>
          <p:cNvPr id="4" name="TextovéPole 3">
            <a:extLst>
              <a:ext uri="{FF2B5EF4-FFF2-40B4-BE49-F238E27FC236}">
                <a16:creationId xmlns:a16="http://schemas.microsoft.com/office/drawing/2014/main" id="{28687DDE-EF99-449D-A137-C3BD15B5C581}"/>
              </a:ext>
            </a:extLst>
          </p:cNvPr>
          <p:cNvSpPr txBox="1"/>
          <p:nvPr/>
        </p:nvSpPr>
        <p:spPr>
          <a:xfrm>
            <a:off x="363728" y="6433232"/>
            <a:ext cx="46682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a:t>Zdroj: Sciencedirect.com</a:t>
            </a:r>
          </a:p>
          <a:p>
            <a:endParaRPr lang="cs-CZ"/>
          </a:p>
        </p:txBody>
      </p:sp>
    </p:spTree>
    <p:extLst>
      <p:ext uri="{BB962C8B-B14F-4D97-AF65-F5344CB8AC3E}">
        <p14:creationId xmlns:p14="http://schemas.microsoft.com/office/powerpoint/2010/main" val="320080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DE6A55-14F4-41E2-BC2D-F4BC7ED4EE81}"/>
              </a:ext>
            </a:extLst>
          </p:cNvPr>
          <p:cNvSpPr>
            <a:spLocks noGrp="1"/>
          </p:cNvSpPr>
          <p:nvPr>
            <p:ph type="title"/>
          </p:nvPr>
        </p:nvSpPr>
        <p:spPr/>
        <p:txBody>
          <a:bodyPr/>
          <a:lstStyle/>
          <a:p>
            <a:r>
              <a:rPr lang="cs-CZ"/>
              <a:t>ZDROJE</a:t>
            </a:r>
          </a:p>
        </p:txBody>
      </p:sp>
      <p:sp>
        <p:nvSpPr>
          <p:cNvPr id="3" name="Zástupný obsah 2">
            <a:extLst>
              <a:ext uri="{FF2B5EF4-FFF2-40B4-BE49-F238E27FC236}">
                <a16:creationId xmlns:a16="http://schemas.microsoft.com/office/drawing/2014/main" id="{F1FBB37D-D023-4AC6-BC20-AC90EDDECF84}"/>
              </a:ext>
            </a:extLst>
          </p:cNvPr>
          <p:cNvSpPr>
            <a:spLocks noGrp="1"/>
          </p:cNvSpPr>
          <p:nvPr>
            <p:ph idx="1"/>
          </p:nvPr>
        </p:nvSpPr>
        <p:spPr/>
        <p:txBody>
          <a:bodyPr/>
          <a:lstStyle/>
          <a:p>
            <a:pPr>
              <a:buFont typeface="Arial" panose="020B0604020202020204" pitchFamily="34" charset="0"/>
              <a:buChar char="•"/>
            </a:pPr>
            <a:r>
              <a:rPr lang="cs-CZ" sz="4800"/>
              <a:t> Obnovitelné </a:t>
            </a:r>
          </a:p>
          <a:p>
            <a:pPr marL="0" indent="0">
              <a:buNone/>
            </a:pPr>
            <a:endParaRPr lang="cs-CZ" sz="4800"/>
          </a:p>
          <a:p>
            <a:pPr>
              <a:buFont typeface="Arial" panose="020B0604020202020204" pitchFamily="34" charset="0"/>
              <a:buChar char="•"/>
            </a:pPr>
            <a:r>
              <a:rPr lang="cs-CZ" sz="4800"/>
              <a:t> Neobnovitelné </a:t>
            </a:r>
          </a:p>
        </p:txBody>
      </p:sp>
    </p:spTree>
    <p:extLst>
      <p:ext uri="{BB962C8B-B14F-4D97-AF65-F5344CB8AC3E}">
        <p14:creationId xmlns:p14="http://schemas.microsoft.com/office/powerpoint/2010/main" val="364326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822940-C1DC-4D70-BA90-E74A6C1BCCB0}"/>
              </a:ext>
            </a:extLst>
          </p:cNvPr>
          <p:cNvSpPr>
            <a:spLocks noGrp="1"/>
          </p:cNvSpPr>
          <p:nvPr>
            <p:ph type="title"/>
          </p:nvPr>
        </p:nvSpPr>
        <p:spPr/>
        <p:txBody>
          <a:bodyPr/>
          <a:lstStyle/>
          <a:p>
            <a:r>
              <a:rPr lang="cs-CZ"/>
              <a:t>Export zemní plyn 2020</a:t>
            </a:r>
          </a:p>
        </p:txBody>
      </p:sp>
      <p:graphicFrame>
        <p:nvGraphicFramePr>
          <p:cNvPr id="5" name="Graf 4">
            <a:extLst>
              <a:ext uri="{FF2B5EF4-FFF2-40B4-BE49-F238E27FC236}">
                <a16:creationId xmlns:a16="http://schemas.microsoft.com/office/drawing/2014/main" id="{F29504EC-84F0-4C94-86AB-F9171DA28F7B}"/>
              </a:ext>
            </a:extLst>
          </p:cNvPr>
          <p:cNvGraphicFramePr>
            <a:graphicFrameLocks/>
          </p:cNvGraphicFramePr>
          <p:nvPr>
            <p:extLst>
              <p:ext uri="{D42A27DB-BD31-4B8C-83A1-F6EECF244321}">
                <p14:modId xmlns:p14="http://schemas.microsoft.com/office/powerpoint/2010/main" val="3587180480"/>
              </p:ext>
            </p:extLst>
          </p:nvPr>
        </p:nvGraphicFramePr>
        <p:xfrm>
          <a:off x="2952163" y="1857983"/>
          <a:ext cx="6287674" cy="44148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5">
            <a:extLst>
              <a:ext uri="{FF2B5EF4-FFF2-40B4-BE49-F238E27FC236}">
                <a16:creationId xmlns:a16="http://schemas.microsoft.com/office/drawing/2014/main" id="{94912429-C88F-49AA-AF53-9098438D87E4}"/>
              </a:ext>
            </a:extLst>
          </p:cNvPr>
          <p:cNvSpPr txBox="1"/>
          <p:nvPr/>
        </p:nvSpPr>
        <p:spPr>
          <a:xfrm>
            <a:off x="1024128" y="6272784"/>
            <a:ext cx="5524455" cy="369332"/>
          </a:xfrm>
          <a:prstGeom prst="rect">
            <a:avLst/>
          </a:prstGeom>
          <a:noFill/>
        </p:spPr>
        <p:txBody>
          <a:bodyPr wrap="square" rtlCol="0">
            <a:spAutoFit/>
          </a:bodyPr>
          <a:lstStyle/>
          <a:p>
            <a:r>
              <a:rPr lang="cs-CZ"/>
              <a:t>Zdroj: Vlastní zpracování, dle Statista.com</a:t>
            </a:r>
          </a:p>
        </p:txBody>
      </p:sp>
    </p:spTree>
    <p:extLst>
      <p:ext uri="{BB962C8B-B14F-4D97-AF65-F5344CB8AC3E}">
        <p14:creationId xmlns:p14="http://schemas.microsoft.com/office/powerpoint/2010/main" val="1704056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086AA7-DB08-423B-8F8E-EA8F3A9E7B1F}"/>
              </a:ext>
            </a:extLst>
          </p:cNvPr>
          <p:cNvSpPr>
            <a:spLocks noGrp="1"/>
          </p:cNvSpPr>
          <p:nvPr>
            <p:ph type="title"/>
          </p:nvPr>
        </p:nvSpPr>
        <p:spPr/>
        <p:txBody>
          <a:bodyPr/>
          <a:lstStyle/>
          <a:p>
            <a:r>
              <a:rPr lang="cs-CZ"/>
              <a:t>Import zemní plyn</a:t>
            </a:r>
          </a:p>
        </p:txBody>
      </p:sp>
      <p:graphicFrame>
        <p:nvGraphicFramePr>
          <p:cNvPr id="7" name="Objekt 6">
            <a:extLst>
              <a:ext uri="{FF2B5EF4-FFF2-40B4-BE49-F238E27FC236}">
                <a16:creationId xmlns:a16="http://schemas.microsoft.com/office/drawing/2014/main" id="{CBEAD024-3D71-46A2-B80E-B16827D17ED3}"/>
              </a:ext>
            </a:extLst>
          </p:cNvPr>
          <p:cNvGraphicFramePr>
            <a:graphicFrameLocks noChangeAspect="1"/>
          </p:cNvGraphicFramePr>
          <p:nvPr>
            <p:extLst>
              <p:ext uri="{D42A27DB-BD31-4B8C-83A1-F6EECF244321}">
                <p14:modId xmlns:p14="http://schemas.microsoft.com/office/powerpoint/2010/main" val="3507092682"/>
              </p:ext>
            </p:extLst>
          </p:nvPr>
        </p:nvGraphicFramePr>
        <p:xfrm>
          <a:off x="2447957" y="1694170"/>
          <a:ext cx="7296085" cy="4393948"/>
        </p:xfrm>
        <a:graphic>
          <a:graphicData uri="http://schemas.openxmlformats.org/presentationml/2006/ole">
            <mc:AlternateContent xmlns:mc="http://schemas.openxmlformats.org/markup-compatibility/2006">
              <mc:Choice xmlns:v="urn:schemas-microsoft-com:vml" Requires="v">
                <p:oleObj spid="_x0000_s4098" name="Worksheet" r:id="rId3" imgW="3695877" imgH="2224977" progId="Excel.Sheet.12">
                  <p:embed/>
                </p:oleObj>
              </mc:Choice>
              <mc:Fallback>
                <p:oleObj name="Worksheet" r:id="rId3" imgW="3695877" imgH="2224977" progId="Excel.Sheet.12">
                  <p:embed/>
                  <p:pic>
                    <p:nvPicPr>
                      <p:cNvPr id="7" name="Objekt 6">
                        <a:extLst>
                          <a:ext uri="{FF2B5EF4-FFF2-40B4-BE49-F238E27FC236}">
                            <a16:creationId xmlns:a16="http://schemas.microsoft.com/office/drawing/2014/main" id="{CBEAD024-3D71-46A2-B80E-B16827D17ED3}"/>
                          </a:ext>
                        </a:extLst>
                      </p:cNvPr>
                      <p:cNvPicPr/>
                      <p:nvPr/>
                    </p:nvPicPr>
                    <p:blipFill>
                      <a:blip r:embed="rId4"/>
                      <a:stretch>
                        <a:fillRect/>
                      </a:stretch>
                    </p:blipFill>
                    <p:spPr>
                      <a:xfrm>
                        <a:off x="2447957" y="1694170"/>
                        <a:ext cx="7296085" cy="4393948"/>
                      </a:xfrm>
                      <a:prstGeom prst="rect">
                        <a:avLst/>
                      </a:prstGeom>
                    </p:spPr>
                  </p:pic>
                </p:oleObj>
              </mc:Fallback>
            </mc:AlternateContent>
          </a:graphicData>
        </a:graphic>
      </p:graphicFrame>
      <p:sp>
        <p:nvSpPr>
          <p:cNvPr id="8" name="TextovéPole 7">
            <a:extLst>
              <a:ext uri="{FF2B5EF4-FFF2-40B4-BE49-F238E27FC236}">
                <a16:creationId xmlns:a16="http://schemas.microsoft.com/office/drawing/2014/main" id="{673D9F99-229B-421F-8217-97023332A3F8}"/>
              </a:ext>
            </a:extLst>
          </p:cNvPr>
          <p:cNvSpPr txBox="1"/>
          <p:nvPr/>
        </p:nvSpPr>
        <p:spPr>
          <a:xfrm>
            <a:off x="1024128" y="6088118"/>
            <a:ext cx="5524455" cy="369332"/>
          </a:xfrm>
          <a:prstGeom prst="rect">
            <a:avLst/>
          </a:prstGeom>
          <a:noFill/>
        </p:spPr>
        <p:txBody>
          <a:bodyPr wrap="square" rtlCol="0">
            <a:spAutoFit/>
          </a:bodyPr>
          <a:lstStyle/>
          <a:p>
            <a:r>
              <a:rPr lang="cs-CZ"/>
              <a:t>Zdroj: Vlastní zpracování, dle CIA </a:t>
            </a:r>
            <a:r>
              <a:rPr lang="cs-CZ" err="1"/>
              <a:t>World</a:t>
            </a:r>
            <a:r>
              <a:rPr lang="cs-CZ"/>
              <a:t> </a:t>
            </a:r>
            <a:r>
              <a:rPr lang="cs-CZ" err="1"/>
              <a:t>Factbook</a:t>
            </a:r>
            <a:endParaRPr lang="cs-CZ"/>
          </a:p>
        </p:txBody>
      </p:sp>
    </p:spTree>
    <p:extLst>
      <p:ext uri="{BB962C8B-B14F-4D97-AF65-F5344CB8AC3E}">
        <p14:creationId xmlns:p14="http://schemas.microsoft.com/office/powerpoint/2010/main" val="3467933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D088242-CAC4-44D0-A06E-51F59E637AE8}"/>
              </a:ext>
            </a:extLst>
          </p:cNvPr>
          <p:cNvSpPr>
            <a:spLocks noGrp="1"/>
          </p:cNvSpPr>
          <p:nvPr>
            <p:ph type="title"/>
          </p:nvPr>
        </p:nvSpPr>
        <p:spPr>
          <a:xfrm>
            <a:off x="1024128" y="585216"/>
            <a:ext cx="9720072" cy="1499616"/>
          </a:xfrm>
        </p:spPr>
        <p:txBody>
          <a:bodyPr/>
          <a:lstStyle/>
          <a:p>
            <a:r>
              <a:rPr lang="cs-CZ"/>
              <a:t>Vývoj cen – zemní plyn</a:t>
            </a:r>
            <a:endParaRPr lang="en-US"/>
          </a:p>
        </p:txBody>
      </p:sp>
      <p:sp>
        <p:nvSpPr>
          <p:cNvPr id="13" name="TextovéPole 12">
            <a:extLst>
              <a:ext uri="{FF2B5EF4-FFF2-40B4-BE49-F238E27FC236}">
                <a16:creationId xmlns:a16="http://schemas.microsoft.com/office/drawing/2014/main" id="{77C018CD-94AB-4BB1-BACC-5707E32C014A}"/>
              </a:ext>
            </a:extLst>
          </p:cNvPr>
          <p:cNvSpPr txBox="1"/>
          <p:nvPr/>
        </p:nvSpPr>
        <p:spPr>
          <a:xfrm>
            <a:off x="1024128" y="6294851"/>
            <a:ext cx="46682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a:t>Zdroj: TRADINGECONOMICS.COM</a:t>
            </a:r>
          </a:p>
          <a:p>
            <a:endParaRPr lang="cs-CZ"/>
          </a:p>
        </p:txBody>
      </p:sp>
      <p:pic>
        <p:nvPicPr>
          <p:cNvPr id="3" name="Obrázek 2">
            <a:extLst>
              <a:ext uri="{FF2B5EF4-FFF2-40B4-BE49-F238E27FC236}">
                <a16:creationId xmlns:a16="http://schemas.microsoft.com/office/drawing/2014/main" id="{08A53002-84EE-4330-B788-6A83600AD64B}"/>
              </a:ext>
            </a:extLst>
          </p:cNvPr>
          <p:cNvPicPr>
            <a:picLocks noChangeAspect="1"/>
          </p:cNvPicPr>
          <p:nvPr/>
        </p:nvPicPr>
        <p:blipFill rotWithShape="1">
          <a:blip r:embed="rId3"/>
          <a:srcRect t="6757" r="2909" b="4388"/>
          <a:stretch/>
        </p:blipFill>
        <p:spPr>
          <a:xfrm>
            <a:off x="2326130" y="1943975"/>
            <a:ext cx="7539740" cy="4328809"/>
          </a:xfrm>
          <a:prstGeom prst="rect">
            <a:avLst/>
          </a:prstGeom>
        </p:spPr>
      </p:pic>
      <p:sp>
        <p:nvSpPr>
          <p:cNvPr id="4" name="TextovéPole 3">
            <a:extLst>
              <a:ext uri="{FF2B5EF4-FFF2-40B4-BE49-F238E27FC236}">
                <a16:creationId xmlns:a16="http://schemas.microsoft.com/office/drawing/2014/main" id="{C9173397-C6D5-4248-8C77-5428A2415E7C}"/>
              </a:ext>
            </a:extLst>
          </p:cNvPr>
          <p:cNvSpPr txBox="1"/>
          <p:nvPr/>
        </p:nvSpPr>
        <p:spPr>
          <a:xfrm>
            <a:off x="1024128" y="1702340"/>
            <a:ext cx="1381327" cy="382492"/>
          </a:xfrm>
          <a:prstGeom prst="rect">
            <a:avLst/>
          </a:prstGeom>
          <a:noFill/>
        </p:spPr>
        <p:txBody>
          <a:bodyPr wrap="square" rtlCol="0">
            <a:spAutoFit/>
          </a:bodyPr>
          <a:lstStyle/>
          <a:p>
            <a:r>
              <a:rPr lang="cs-CZ"/>
              <a:t>USD/</a:t>
            </a:r>
            <a:r>
              <a:rPr lang="cs-CZ" err="1"/>
              <a:t>MMBtu</a:t>
            </a:r>
            <a:endParaRPr lang="cs-CZ"/>
          </a:p>
        </p:txBody>
      </p:sp>
    </p:spTree>
    <p:extLst>
      <p:ext uri="{BB962C8B-B14F-4D97-AF65-F5344CB8AC3E}">
        <p14:creationId xmlns:p14="http://schemas.microsoft.com/office/powerpoint/2010/main" val="1229558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8D60DF-941E-489A-996D-A9247E0F9BEE}"/>
              </a:ext>
            </a:extLst>
          </p:cNvPr>
          <p:cNvSpPr>
            <a:spLocks noGrp="1"/>
          </p:cNvSpPr>
          <p:nvPr>
            <p:ph type="title"/>
          </p:nvPr>
        </p:nvSpPr>
        <p:spPr/>
        <p:txBody>
          <a:bodyPr/>
          <a:lstStyle/>
          <a:p>
            <a:r>
              <a:rPr lang="cs-CZ"/>
              <a:t>Vliv ceny zemního plynu na </a:t>
            </a:r>
            <a:r>
              <a:rPr lang="cs-CZ" err="1"/>
              <a:t>hdp</a:t>
            </a:r>
            <a:endParaRPr lang="cs-CZ"/>
          </a:p>
        </p:txBody>
      </p:sp>
      <p:sp>
        <p:nvSpPr>
          <p:cNvPr id="5" name="TextovéPole 4">
            <a:extLst>
              <a:ext uri="{FF2B5EF4-FFF2-40B4-BE49-F238E27FC236}">
                <a16:creationId xmlns:a16="http://schemas.microsoft.com/office/drawing/2014/main" id="{DC1B3F2A-1348-4BFA-AB88-F87E0AE5BE3F}"/>
              </a:ext>
            </a:extLst>
          </p:cNvPr>
          <p:cNvSpPr txBox="1"/>
          <p:nvPr/>
        </p:nvSpPr>
        <p:spPr>
          <a:xfrm>
            <a:off x="1024128" y="6272784"/>
            <a:ext cx="5524455" cy="369332"/>
          </a:xfrm>
          <a:prstGeom prst="rect">
            <a:avLst/>
          </a:prstGeom>
          <a:noFill/>
        </p:spPr>
        <p:txBody>
          <a:bodyPr wrap="square" rtlCol="0">
            <a:spAutoFit/>
          </a:bodyPr>
          <a:lstStyle/>
          <a:p>
            <a:r>
              <a:rPr lang="cs-CZ"/>
              <a:t>Zdroj: Vlastní zpracování</a:t>
            </a:r>
          </a:p>
        </p:txBody>
      </p:sp>
      <p:sp>
        <p:nvSpPr>
          <p:cNvPr id="6" name="TextovéPole 5">
            <a:extLst>
              <a:ext uri="{FF2B5EF4-FFF2-40B4-BE49-F238E27FC236}">
                <a16:creationId xmlns:a16="http://schemas.microsoft.com/office/drawing/2014/main" id="{F5FC811C-F8FF-44B3-9E6D-2AF56C3D3E2A}"/>
              </a:ext>
            </a:extLst>
          </p:cNvPr>
          <p:cNvSpPr txBox="1"/>
          <p:nvPr/>
        </p:nvSpPr>
        <p:spPr>
          <a:xfrm>
            <a:off x="1024128" y="2084832"/>
            <a:ext cx="1702340" cy="369332"/>
          </a:xfrm>
          <a:prstGeom prst="rect">
            <a:avLst/>
          </a:prstGeom>
          <a:noFill/>
        </p:spPr>
        <p:txBody>
          <a:bodyPr wrap="square" rtlCol="0">
            <a:spAutoFit/>
          </a:bodyPr>
          <a:lstStyle/>
          <a:p>
            <a:r>
              <a:rPr lang="cs-CZ" sz="1800" dirty="0">
                <a:solidFill>
                  <a:srgbClr val="000000"/>
                </a:solidFill>
                <a:effectLst/>
                <a:latin typeface="Times New Roman" panose="02020603050405020304" pitchFamily="18" charset="0"/>
                <a:ea typeface="Times New Roman" panose="02020603050405020304" pitchFamily="18" charset="0"/>
              </a:rPr>
              <a:t>R</a:t>
            </a:r>
            <a:r>
              <a:rPr lang="cs-CZ" sz="1800" baseline="30000" dirty="0">
                <a:solidFill>
                  <a:srgbClr val="000000"/>
                </a:solidFill>
                <a:effectLst/>
                <a:latin typeface="Times New Roman" panose="02020603050405020304" pitchFamily="18" charset="0"/>
                <a:ea typeface="Times New Roman" panose="02020603050405020304" pitchFamily="18" charset="0"/>
              </a:rPr>
              <a:t>2 </a:t>
            </a:r>
            <a:r>
              <a:rPr lang="cs-CZ" b="0" i="0" dirty="0">
                <a:effectLst/>
                <a:latin typeface="Ubuntu"/>
              </a:rPr>
              <a:t>= 0,5426</a:t>
            </a:r>
            <a:endParaRPr lang="cs-CZ" dirty="0"/>
          </a:p>
        </p:txBody>
      </p:sp>
      <p:graphicFrame>
        <p:nvGraphicFramePr>
          <p:cNvPr id="7" name="Graf 6">
            <a:extLst>
              <a:ext uri="{FF2B5EF4-FFF2-40B4-BE49-F238E27FC236}">
                <a16:creationId xmlns:a16="http://schemas.microsoft.com/office/drawing/2014/main" id="{DAD0F29E-B087-44B7-93A6-6D23199758DF}"/>
              </a:ext>
            </a:extLst>
          </p:cNvPr>
          <p:cNvGraphicFramePr>
            <a:graphicFrameLocks/>
          </p:cNvGraphicFramePr>
          <p:nvPr>
            <p:extLst>
              <p:ext uri="{D42A27DB-BD31-4B8C-83A1-F6EECF244321}">
                <p14:modId xmlns:p14="http://schemas.microsoft.com/office/powerpoint/2010/main" val="836413058"/>
              </p:ext>
            </p:extLst>
          </p:nvPr>
        </p:nvGraphicFramePr>
        <p:xfrm>
          <a:off x="2689944" y="2055843"/>
          <a:ext cx="6959894" cy="42169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0668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C94EFF-515F-4A8A-AE53-568825931303}"/>
              </a:ext>
            </a:extLst>
          </p:cNvPr>
          <p:cNvSpPr>
            <a:spLocks noGrp="1"/>
          </p:cNvSpPr>
          <p:nvPr>
            <p:ph type="title"/>
          </p:nvPr>
        </p:nvSpPr>
        <p:spPr>
          <a:xfrm>
            <a:off x="1024128" y="585216"/>
            <a:ext cx="9720072" cy="1499616"/>
          </a:xfrm>
        </p:spPr>
        <p:txBody>
          <a:bodyPr anchor="ctr">
            <a:normAutofit/>
          </a:bodyPr>
          <a:lstStyle/>
          <a:p>
            <a:r>
              <a:rPr lang="cs-CZ"/>
              <a:t>ROPA</a:t>
            </a:r>
          </a:p>
        </p:txBody>
      </p:sp>
      <p:sp>
        <p:nvSpPr>
          <p:cNvPr id="3" name="Zástupný obsah 2">
            <a:extLst>
              <a:ext uri="{FF2B5EF4-FFF2-40B4-BE49-F238E27FC236}">
                <a16:creationId xmlns:a16="http://schemas.microsoft.com/office/drawing/2014/main" id="{F0E7C503-72EE-48F3-8C82-F8406DE856FD}"/>
              </a:ext>
            </a:extLst>
          </p:cNvPr>
          <p:cNvSpPr>
            <a:spLocks noGrp="1"/>
          </p:cNvSpPr>
          <p:nvPr>
            <p:ph sz="half" idx="1"/>
          </p:nvPr>
        </p:nvSpPr>
        <p:spPr>
          <a:xfrm>
            <a:off x="1024128" y="2363820"/>
            <a:ext cx="6047881" cy="4182895"/>
          </a:xfrm>
        </p:spPr>
        <p:txBody>
          <a:bodyPr vert="horz" lIns="45720" tIns="45720" rIns="45720" bIns="45720" rtlCol="0" anchor="t">
            <a:normAutofit/>
          </a:bodyPr>
          <a:lstStyle/>
          <a:p>
            <a:pPr>
              <a:lnSpc>
                <a:spcPct val="100000"/>
              </a:lnSpc>
              <a:buFont typeface="Arial" panose="020B0604020202020204" pitchFamily="34" charset="0"/>
              <a:buChar char="•"/>
            </a:pPr>
            <a:r>
              <a:rPr lang="cs-CZ" sz="2600">
                <a:ea typeface="+mn-lt"/>
                <a:cs typeface="+mn-lt"/>
              </a:rPr>
              <a:t> Směs plynných, kapalných i pevných uhlovodíků </a:t>
            </a:r>
          </a:p>
          <a:p>
            <a:pPr>
              <a:lnSpc>
                <a:spcPct val="100000"/>
              </a:lnSpc>
              <a:buFont typeface="Arial" panose="020B0604020202020204" pitchFamily="34" charset="0"/>
              <a:buChar char="•"/>
            </a:pPr>
            <a:r>
              <a:rPr lang="cs-CZ" sz="2600"/>
              <a:t> Nutná těžba – ropné vrty, ropné plošiny</a:t>
            </a:r>
            <a:endParaRPr lang="cs-CZ" sz="2600">
              <a:ea typeface="+mn-lt"/>
              <a:cs typeface="+mn-lt"/>
            </a:endParaRPr>
          </a:p>
          <a:p>
            <a:pPr>
              <a:lnSpc>
                <a:spcPct val="100000"/>
              </a:lnSpc>
              <a:buFont typeface="Arial" panose="020B0604020202020204" pitchFamily="34" charset="0"/>
              <a:buChar char="•"/>
            </a:pPr>
            <a:r>
              <a:rPr lang="cs-CZ" sz="2600">
                <a:ea typeface="+mn-lt"/>
                <a:cs typeface="+mn-lt"/>
              </a:rPr>
              <a:t> Rafinace</a:t>
            </a:r>
          </a:p>
          <a:p>
            <a:pPr>
              <a:lnSpc>
                <a:spcPct val="100000"/>
              </a:lnSpc>
              <a:buFont typeface="Arial" panose="020B0604020202020204" pitchFamily="34" charset="0"/>
              <a:buChar char="•"/>
            </a:pPr>
            <a:r>
              <a:rPr lang="cs-CZ" sz="2600">
                <a:ea typeface="+mn-lt"/>
                <a:cs typeface="+mn-lt"/>
              </a:rPr>
              <a:t> Plasty, paliva, elektřina</a:t>
            </a:r>
            <a:endParaRPr lang="cs-CZ" sz="2600"/>
          </a:p>
          <a:p>
            <a:pPr>
              <a:lnSpc>
                <a:spcPct val="100000"/>
              </a:lnSpc>
              <a:buFont typeface="Arial" panose="020B0604020202020204" pitchFamily="34" charset="0"/>
              <a:buChar char="•"/>
            </a:pPr>
            <a:r>
              <a:rPr lang="cs-CZ" sz="2600"/>
              <a:t> Nejdůležitější energetická surovina</a:t>
            </a:r>
          </a:p>
          <a:p>
            <a:pPr>
              <a:lnSpc>
                <a:spcPct val="100000"/>
              </a:lnSpc>
              <a:buFont typeface="Arial" panose="020B0604020202020204" pitchFamily="34" charset="0"/>
              <a:buChar char="•"/>
            </a:pPr>
            <a:r>
              <a:rPr lang="cs-CZ" sz="2600"/>
              <a:t> OPEC</a:t>
            </a:r>
          </a:p>
        </p:txBody>
      </p:sp>
      <p:pic>
        <p:nvPicPr>
          <p:cNvPr id="3074" name="Picture 2" descr="Der Spiegel: Rusko zůstává největším dodavatelem ropy pro Německo -  02.09.2018, Sputnik Česká republika">
            <a:extLst>
              <a:ext uri="{FF2B5EF4-FFF2-40B4-BE49-F238E27FC236}">
                <a16:creationId xmlns:a16="http://schemas.microsoft.com/office/drawing/2014/main" id="{39A6116E-695D-4267-895C-061CD5DB91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92" r="7347" b="-2"/>
          <a:stretch/>
        </p:blipFill>
        <p:spPr bwMode="auto">
          <a:xfrm>
            <a:off x="7521677" y="2285999"/>
            <a:ext cx="3990325" cy="337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430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8951BB-94A5-45A9-8403-2C97601CD722}"/>
              </a:ext>
            </a:extLst>
          </p:cNvPr>
          <p:cNvSpPr>
            <a:spLocks noGrp="1"/>
          </p:cNvSpPr>
          <p:nvPr>
            <p:ph type="title"/>
          </p:nvPr>
        </p:nvSpPr>
        <p:spPr/>
        <p:txBody>
          <a:bodyPr/>
          <a:lstStyle/>
          <a:p>
            <a:r>
              <a:rPr lang="cs-CZ"/>
              <a:t>Světové zásoby ropy</a:t>
            </a:r>
          </a:p>
        </p:txBody>
      </p:sp>
      <p:sp>
        <p:nvSpPr>
          <p:cNvPr id="6" name="TextovéPole 5">
            <a:extLst>
              <a:ext uri="{FF2B5EF4-FFF2-40B4-BE49-F238E27FC236}">
                <a16:creationId xmlns:a16="http://schemas.microsoft.com/office/drawing/2014/main" id="{7F6F3FCF-5394-48EA-B275-7F475890D755}"/>
              </a:ext>
            </a:extLst>
          </p:cNvPr>
          <p:cNvSpPr txBox="1"/>
          <p:nvPr/>
        </p:nvSpPr>
        <p:spPr>
          <a:xfrm>
            <a:off x="1024128" y="6363854"/>
            <a:ext cx="5551055" cy="646331"/>
          </a:xfrm>
          <a:prstGeom prst="rect">
            <a:avLst/>
          </a:prstGeom>
          <a:noFill/>
        </p:spPr>
        <p:txBody>
          <a:bodyPr wrap="square" rtlCol="0">
            <a:spAutoFit/>
          </a:bodyPr>
          <a:lstStyle/>
          <a:p>
            <a:r>
              <a:rPr lang="cs-CZ"/>
              <a:t>Zdroj: vlastní zpracování, dle WORLDSTOPEXPORTS.COM</a:t>
            </a:r>
          </a:p>
          <a:p>
            <a:endParaRPr lang="cs-CZ"/>
          </a:p>
        </p:txBody>
      </p:sp>
      <p:graphicFrame>
        <p:nvGraphicFramePr>
          <p:cNvPr id="3" name="Objekt 2">
            <a:extLst>
              <a:ext uri="{FF2B5EF4-FFF2-40B4-BE49-F238E27FC236}">
                <a16:creationId xmlns:a16="http://schemas.microsoft.com/office/drawing/2014/main" id="{4307E3B9-354C-4619-B334-B7F2D45F9BC9}"/>
              </a:ext>
            </a:extLst>
          </p:cNvPr>
          <p:cNvGraphicFramePr>
            <a:graphicFrameLocks noChangeAspect="1"/>
          </p:cNvGraphicFramePr>
          <p:nvPr>
            <p:extLst>
              <p:ext uri="{D42A27DB-BD31-4B8C-83A1-F6EECF244321}">
                <p14:modId xmlns:p14="http://schemas.microsoft.com/office/powerpoint/2010/main" val="2819338263"/>
              </p:ext>
            </p:extLst>
          </p:nvPr>
        </p:nvGraphicFramePr>
        <p:xfrm>
          <a:off x="1301845" y="1756870"/>
          <a:ext cx="9588309" cy="3898206"/>
        </p:xfrm>
        <a:graphic>
          <a:graphicData uri="http://schemas.openxmlformats.org/presentationml/2006/ole">
            <mc:AlternateContent xmlns:mc="http://schemas.openxmlformats.org/markup-compatibility/2006">
              <mc:Choice xmlns:v="urn:schemas-microsoft-com:vml" Requires="v">
                <p:oleObj spid="_x0000_s5122" name="Worksheet" r:id="rId4" imgW="5471012" imgH="2224846" progId="Excel.Sheet.12">
                  <p:embed/>
                </p:oleObj>
              </mc:Choice>
              <mc:Fallback>
                <p:oleObj name="Worksheet" r:id="rId4" imgW="5471012" imgH="2224846" progId="Excel.Sheet.12">
                  <p:embed/>
                  <p:pic>
                    <p:nvPicPr>
                      <p:cNvPr id="3" name="Objekt 2">
                        <a:extLst>
                          <a:ext uri="{FF2B5EF4-FFF2-40B4-BE49-F238E27FC236}">
                            <a16:creationId xmlns:a16="http://schemas.microsoft.com/office/drawing/2014/main" id="{4307E3B9-354C-4619-B334-B7F2D45F9BC9}"/>
                          </a:ext>
                        </a:extLst>
                      </p:cNvPr>
                      <p:cNvPicPr/>
                      <p:nvPr/>
                    </p:nvPicPr>
                    <p:blipFill>
                      <a:blip r:embed="rId5"/>
                      <a:stretch>
                        <a:fillRect/>
                      </a:stretch>
                    </p:blipFill>
                    <p:spPr>
                      <a:xfrm>
                        <a:off x="1301845" y="1756870"/>
                        <a:ext cx="9588309" cy="3898206"/>
                      </a:xfrm>
                      <a:prstGeom prst="rect">
                        <a:avLst/>
                      </a:prstGeom>
                    </p:spPr>
                  </p:pic>
                </p:oleObj>
              </mc:Fallback>
            </mc:AlternateContent>
          </a:graphicData>
        </a:graphic>
      </p:graphicFrame>
    </p:spTree>
    <p:extLst>
      <p:ext uri="{BB962C8B-B14F-4D97-AF65-F5344CB8AC3E}">
        <p14:creationId xmlns:p14="http://schemas.microsoft.com/office/powerpoint/2010/main" val="3245143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53BC38-E390-47A1-A977-2684665BBDE4}"/>
              </a:ext>
            </a:extLst>
          </p:cNvPr>
          <p:cNvSpPr>
            <a:spLocks noGrp="1"/>
          </p:cNvSpPr>
          <p:nvPr>
            <p:ph type="title"/>
          </p:nvPr>
        </p:nvSpPr>
        <p:spPr/>
        <p:txBody>
          <a:bodyPr/>
          <a:lstStyle/>
          <a:p>
            <a:r>
              <a:rPr lang="cs-CZ"/>
              <a:t>Export ropy 2020</a:t>
            </a:r>
          </a:p>
        </p:txBody>
      </p:sp>
      <p:sp>
        <p:nvSpPr>
          <p:cNvPr id="9" name="TextovéPole 8">
            <a:extLst>
              <a:ext uri="{FF2B5EF4-FFF2-40B4-BE49-F238E27FC236}">
                <a16:creationId xmlns:a16="http://schemas.microsoft.com/office/drawing/2014/main" id="{DD7C4F8B-4568-42AC-93B6-2B547D62FFDC}"/>
              </a:ext>
            </a:extLst>
          </p:cNvPr>
          <p:cNvSpPr txBox="1"/>
          <p:nvPr/>
        </p:nvSpPr>
        <p:spPr>
          <a:xfrm>
            <a:off x="1024128" y="6363854"/>
            <a:ext cx="5551055" cy="646331"/>
          </a:xfrm>
          <a:prstGeom prst="rect">
            <a:avLst/>
          </a:prstGeom>
          <a:noFill/>
        </p:spPr>
        <p:txBody>
          <a:bodyPr wrap="square" rtlCol="0">
            <a:spAutoFit/>
          </a:bodyPr>
          <a:lstStyle/>
          <a:p>
            <a:r>
              <a:rPr lang="cs-CZ"/>
              <a:t>Zdroj: vlastní zpracování, dle WORLDSTOPEXPORTS.COM</a:t>
            </a:r>
          </a:p>
          <a:p>
            <a:endParaRPr lang="cs-CZ"/>
          </a:p>
        </p:txBody>
      </p:sp>
      <p:graphicFrame>
        <p:nvGraphicFramePr>
          <p:cNvPr id="6" name="Objekt 5">
            <a:extLst>
              <a:ext uri="{FF2B5EF4-FFF2-40B4-BE49-F238E27FC236}">
                <a16:creationId xmlns:a16="http://schemas.microsoft.com/office/drawing/2014/main" id="{D5D0885F-5609-4315-B60F-5E7043B85DC2}"/>
              </a:ext>
            </a:extLst>
          </p:cNvPr>
          <p:cNvGraphicFramePr>
            <a:graphicFrameLocks noChangeAspect="1"/>
          </p:cNvGraphicFramePr>
          <p:nvPr>
            <p:extLst>
              <p:ext uri="{D42A27DB-BD31-4B8C-83A1-F6EECF244321}">
                <p14:modId xmlns:p14="http://schemas.microsoft.com/office/powerpoint/2010/main" val="3748004533"/>
              </p:ext>
            </p:extLst>
          </p:nvPr>
        </p:nvGraphicFramePr>
        <p:xfrm>
          <a:off x="1740315" y="1780162"/>
          <a:ext cx="8711370" cy="4289898"/>
        </p:xfrm>
        <a:graphic>
          <a:graphicData uri="http://schemas.openxmlformats.org/presentationml/2006/ole">
            <mc:AlternateContent xmlns:mc="http://schemas.openxmlformats.org/markup-compatibility/2006">
              <mc:Choice xmlns:v="urn:schemas-microsoft-com:vml" Requires="v">
                <p:oleObj spid="_x0000_s6146" name="Worksheet" r:id="rId4" imgW="4518837" imgH="2224977" progId="Excel.Sheet.12">
                  <p:embed/>
                </p:oleObj>
              </mc:Choice>
              <mc:Fallback>
                <p:oleObj name="Worksheet" r:id="rId4" imgW="4518837" imgH="2224977" progId="Excel.Sheet.12">
                  <p:embed/>
                  <p:pic>
                    <p:nvPicPr>
                      <p:cNvPr id="6" name="Objekt 5">
                        <a:extLst>
                          <a:ext uri="{FF2B5EF4-FFF2-40B4-BE49-F238E27FC236}">
                            <a16:creationId xmlns:a16="http://schemas.microsoft.com/office/drawing/2014/main" id="{D5D0885F-5609-4315-B60F-5E7043B85DC2}"/>
                          </a:ext>
                        </a:extLst>
                      </p:cNvPr>
                      <p:cNvPicPr/>
                      <p:nvPr/>
                    </p:nvPicPr>
                    <p:blipFill>
                      <a:blip r:embed="rId5"/>
                      <a:stretch>
                        <a:fillRect/>
                      </a:stretch>
                    </p:blipFill>
                    <p:spPr>
                      <a:xfrm>
                        <a:off x="1740315" y="1780162"/>
                        <a:ext cx="8711370" cy="4289898"/>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4187717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583EE8-9BEC-4F31-87A0-19337C0E58FD}"/>
              </a:ext>
            </a:extLst>
          </p:cNvPr>
          <p:cNvSpPr>
            <a:spLocks noGrp="1"/>
          </p:cNvSpPr>
          <p:nvPr>
            <p:ph type="title"/>
          </p:nvPr>
        </p:nvSpPr>
        <p:spPr/>
        <p:txBody>
          <a:bodyPr/>
          <a:lstStyle/>
          <a:p>
            <a:r>
              <a:rPr lang="cs-CZ"/>
              <a:t>Import ropy</a:t>
            </a:r>
          </a:p>
        </p:txBody>
      </p:sp>
      <p:sp>
        <p:nvSpPr>
          <p:cNvPr id="5" name="TextovéPole 4">
            <a:extLst>
              <a:ext uri="{FF2B5EF4-FFF2-40B4-BE49-F238E27FC236}">
                <a16:creationId xmlns:a16="http://schemas.microsoft.com/office/drawing/2014/main" id="{D1804FD7-0B87-45F7-9018-08D3BBAAFDCF}"/>
              </a:ext>
            </a:extLst>
          </p:cNvPr>
          <p:cNvSpPr txBox="1"/>
          <p:nvPr/>
        </p:nvSpPr>
        <p:spPr>
          <a:xfrm>
            <a:off x="1024128" y="6363854"/>
            <a:ext cx="5551055" cy="646331"/>
          </a:xfrm>
          <a:prstGeom prst="rect">
            <a:avLst/>
          </a:prstGeom>
          <a:noFill/>
        </p:spPr>
        <p:txBody>
          <a:bodyPr wrap="square" rtlCol="0">
            <a:spAutoFit/>
          </a:bodyPr>
          <a:lstStyle/>
          <a:p>
            <a:r>
              <a:rPr lang="cs-CZ"/>
              <a:t>Zdroj: vlastní zpracování, dle WORLDSTOPEXPORTS.COM</a:t>
            </a:r>
          </a:p>
          <a:p>
            <a:endParaRPr lang="cs-CZ"/>
          </a:p>
        </p:txBody>
      </p:sp>
      <p:graphicFrame>
        <p:nvGraphicFramePr>
          <p:cNvPr id="6" name="Objekt 5">
            <a:extLst>
              <a:ext uri="{FF2B5EF4-FFF2-40B4-BE49-F238E27FC236}">
                <a16:creationId xmlns:a16="http://schemas.microsoft.com/office/drawing/2014/main" id="{36F37829-233E-48E3-9D01-A5979B384337}"/>
              </a:ext>
            </a:extLst>
          </p:cNvPr>
          <p:cNvGraphicFramePr>
            <a:graphicFrameLocks noChangeAspect="1"/>
          </p:cNvGraphicFramePr>
          <p:nvPr>
            <p:extLst>
              <p:ext uri="{D42A27DB-BD31-4B8C-83A1-F6EECF244321}">
                <p14:modId xmlns:p14="http://schemas.microsoft.com/office/powerpoint/2010/main" val="2075244614"/>
              </p:ext>
            </p:extLst>
          </p:nvPr>
        </p:nvGraphicFramePr>
        <p:xfrm>
          <a:off x="2573338" y="1919455"/>
          <a:ext cx="7045325" cy="4368800"/>
        </p:xfrm>
        <a:graphic>
          <a:graphicData uri="http://schemas.openxmlformats.org/presentationml/2006/ole">
            <mc:AlternateContent xmlns:mc="http://schemas.openxmlformats.org/markup-compatibility/2006">
              <mc:Choice xmlns:v="urn:schemas-microsoft-com:vml" Requires="v">
                <p:oleObj spid="_x0000_s7170" name="Worksheet" r:id="rId4" imgW="3589126" imgH="2224977" progId="Excel.Sheet.12">
                  <p:embed/>
                </p:oleObj>
              </mc:Choice>
              <mc:Fallback>
                <p:oleObj name="Worksheet" r:id="rId4" imgW="3589126" imgH="2224977" progId="Excel.Sheet.12">
                  <p:embed/>
                  <p:pic>
                    <p:nvPicPr>
                      <p:cNvPr id="6" name="Objekt 5">
                        <a:extLst>
                          <a:ext uri="{FF2B5EF4-FFF2-40B4-BE49-F238E27FC236}">
                            <a16:creationId xmlns:a16="http://schemas.microsoft.com/office/drawing/2014/main" id="{36F37829-233E-48E3-9D01-A5979B384337}"/>
                          </a:ext>
                        </a:extLst>
                      </p:cNvPr>
                      <p:cNvPicPr/>
                      <p:nvPr/>
                    </p:nvPicPr>
                    <p:blipFill>
                      <a:blip r:embed="rId5"/>
                      <a:stretch>
                        <a:fillRect/>
                      </a:stretch>
                    </p:blipFill>
                    <p:spPr>
                      <a:xfrm>
                        <a:off x="2573338" y="1919455"/>
                        <a:ext cx="7045325" cy="43688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100649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D017CC-A280-4829-BF88-D9705806333B}"/>
              </a:ext>
            </a:extLst>
          </p:cNvPr>
          <p:cNvSpPr>
            <a:spLocks noGrp="1"/>
          </p:cNvSpPr>
          <p:nvPr>
            <p:ph type="title"/>
          </p:nvPr>
        </p:nvSpPr>
        <p:spPr/>
        <p:txBody>
          <a:bodyPr/>
          <a:lstStyle/>
          <a:p>
            <a:r>
              <a:rPr lang="cs-CZ"/>
              <a:t>ropný Obchod ve vybraných zemí - 2019 </a:t>
            </a:r>
          </a:p>
        </p:txBody>
      </p:sp>
      <p:sp>
        <p:nvSpPr>
          <p:cNvPr id="3" name="Zástupný obsah 2">
            <a:extLst>
              <a:ext uri="{FF2B5EF4-FFF2-40B4-BE49-F238E27FC236}">
                <a16:creationId xmlns:a16="http://schemas.microsoft.com/office/drawing/2014/main" id="{EF6A4A87-1657-4FB4-BFFA-D98C8AD7F956}"/>
              </a:ext>
            </a:extLst>
          </p:cNvPr>
          <p:cNvSpPr>
            <a:spLocks noGrp="1"/>
          </p:cNvSpPr>
          <p:nvPr>
            <p:ph idx="1"/>
          </p:nvPr>
        </p:nvSpPr>
        <p:spPr>
          <a:xfrm>
            <a:off x="792480" y="1849120"/>
            <a:ext cx="10485120" cy="5008880"/>
          </a:xfrm>
        </p:spPr>
        <p:txBody>
          <a:bodyPr>
            <a:normAutofit fontScale="92500" lnSpcReduction="10000"/>
          </a:bodyPr>
          <a:lstStyle/>
          <a:p>
            <a:pPr lvl="1"/>
            <a:r>
              <a:rPr lang="cs-CZ" sz="2400"/>
              <a:t>Saudská Arábie</a:t>
            </a:r>
          </a:p>
          <a:p>
            <a:pPr lvl="2"/>
            <a:r>
              <a:rPr lang="cs-CZ" sz="1800"/>
              <a:t>HDP - 24,24 %</a:t>
            </a:r>
          </a:p>
          <a:p>
            <a:pPr lvl="2"/>
            <a:r>
              <a:rPr lang="cs-CZ" sz="1800"/>
              <a:t>Podíl na exportu – 70 % </a:t>
            </a:r>
          </a:p>
          <a:p>
            <a:pPr lvl="2"/>
            <a:r>
              <a:rPr lang="cs-CZ" sz="1800"/>
              <a:t>Denní export - 7 (mil. barel/den)</a:t>
            </a:r>
          </a:p>
          <a:p>
            <a:pPr lvl="1"/>
            <a:r>
              <a:rPr lang="cs-CZ" sz="2400"/>
              <a:t>Rusko</a:t>
            </a:r>
          </a:p>
          <a:p>
            <a:pPr lvl="2"/>
            <a:r>
              <a:rPr lang="cs-CZ" sz="1800"/>
              <a:t>HDP - 9.2 %</a:t>
            </a:r>
          </a:p>
          <a:p>
            <a:pPr lvl="2"/>
            <a:r>
              <a:rPr lang="cs-CZ" sz="1800"/>
              <a:t>Podíl na exportu – 55 % </a:t>
            </a:r>
          </a:p>
          <a:p>
            <a:pPr lvl="2"/>
            <a:r>
              <a:rPr lang="cs-CZ" sz="1800"/>
              <a:t>Denní export – 10,5 (mil. barel/den)</a:t>
            </a:r>
          </a:p>
          <a:p>
            <a:pPr lvl="1"/>
            <a:r>
              <a:rPr lang="cs-CZ" sz="2400"/>
              <a:t>USA</a:t>
            </a:r>
          </a:p>
          <a:p>
            <a:pPr lvl="2"/>
            <a:r>
              <a:rPr lang="cs-CZ" sz="1800"/>
              <a:t>HDP – 0,36 %</a:t>
            </a:r>
          </a:p>
          <a:p>
            <a:pPr lvl="2"/>
            <a:r>
              <a:rPr lang="cs-CZ" sz="1800"/>
              <a:t>Podíl na exportu – 4 %</a:t>
            </a:r>
          </a:p>
          <a:p>
            <a:pPr lvl="2"/>
            <a:r>
              <a:rPr lang="cs-CZ" sz="1800"/>
              <a:t>Denní export – 3 (mil. barel/den)</a:t>
            </a:r>
          </a:p>
          <a:p>
            <a:pPr lvl="1"/>
            <a:r>
              <a:rPr lang="cs-CZ" sz="2400"/>
              <a:t>Venezuela </a:t>
            </a:r>
          </a:p>
          <a:p>
            <a:pPr lvl="2"/>
            <a:r>
              <a:rPr lang="cs-CZ" sz="1800"/>
              <a:t>HDP – 25 %</a:t>
            </a:r>
          </a:p>
          <a:p>
            <a:pPr lvl="2"/>
            <a:r>
              <a:rPr lang="cs-CZ" sz="1800"/>
              <a:t>Podíl na exportu – 83 % </a:t>
            </a:r>
          </a:p>
          <a:p>
            <a:pPr lvl="2"/>
            <a:r>
              <a:rPr lang="cs-CZ" sz="1800"/>
              <a:t>Denní export– 0,846 (mil. barel/den)</a:t>
            </a:r>
          </a:p>
          <a:p>
            <a:pPr lvl="1"/>
            <a:endParaRPr lang="cs-CZ"/>
          </a:p>
        </p:txBody>
      </p:sp>
    </p:spTree>
    <p:extLst>
      <p:ext uri="{BB962C8B-B14F-4D97-AF65-F5344CB8AC3E}">
        <p14:creationId xmlns:p14="http://schemas.microsoft.com/office/powerpoint/2010/main" val="3676636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930812-9C64-4265-81E0-7E97EFED4CF6}"/>
              </a:ext>
            </a:extLst>
          </p:cNvPr>
          <p:cNvSpPr>
            <a:spLocks noGrp="1"/>
          </p:cNvSpPr>
          <p:nvPr>
            <p:ph type="title"/>
          </p:nvPr>
        </p:nvSpPr>
        <p:spPr/>
        <p:txBody>
          <a:bodyPr/>
          <a:lstStyle/>
          <a:p>
            <a:r>
              <a:rPr lang="cs-CZ"/>
              <a:t>Obchod s ropou</a:t>
            </a:r>
          </a:p>
        </p:txBody>
      </p:sp>
      <p:graphicFrame>
        <p:nvGraphicFramePr>
          <p:cNvPr id="6" name="Graf 5">
            <a:extLst>
              <a:ext uri="{FF2B5EF4-FFF2-40B4-BE49-F238E27FC236}">
                <a16:creationId xmlns:a16="http://schemas.microsoft.com/office/drawing/2014/main" id="{03F07B0D-319C-476F-A249-11BE5F068B29}"/>
              </a:ext>
            </a:extLst>
          </p:cNvPr>
          <p:cNvGraphicFramePr>
            <a:graphicFrameLocks/>
          </p:cNvGraphicFramePr>
          <p:nvPr>
            <p:extLst>
              <p:ext uri="{D42A27DB-BD31-4B8C-83A1-F6EECF244321}">
                <p14:modId xmlns:p14="http://schemas.microsoft.com/office/powerpoint/2010/main" val="3877548134"/>
              </p:ext>
            </p:extLst>
          </p:nvPr>
        </p:nvGraphicFramePr>
        <p:xfrm>
          <a:off x="1795174" y="1586650"/>
          <a:ext cx="8601652" cy="487314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ovéPole 3">
            <a:extLst>
              <a:ext uri="{FF2B5EF4-FFF2-40B4-BE49-F238E27FC236}">
                <a16:creationId xmlns:a16="http://schemas.microsoft.com/office/drawing/2014/main" id="{B5083B4D-F78D-4A3F-9DD8-4F861C50C7FB}"/>
              </a:ext>
            </a:extLst>
          </p:cNvPr>
          <p:cNvSpPr txBox="1"/>
          <p:nvPr/>
        </p:nvSpPr>
        <p:spPr>
          <a:xfrm>
            <a:off x="1024128" y="6352686"/>
            <a:ext cx="46682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a:t>Zdroj: TRADINGECONOMICS.COM</a:t>
            </a:r>
          </a:p>
          <a:p>
            <a:endParaRPr lang="cs-CZ"/>
          </a:p>
        </p:txBody>
      </p:sp>
    </p:spTree>
    <p:extLst>
      <p:ext uri="{BB962C8B-B14F-4D97-AF65-F5344CB8AC3E}">
        <p14:creationId xmlns:p14="http://schemas.microsoft.com/office/powerpoint/2010/main" val="2050542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F5422E-26A6-4B83-B2C5-004D10DFCDB1}"/>
              </a:ext>
            </a:extLst>
          </p:cNvPr>
          <p:cNvSpPr>
            <a:spLocks noGrp="1"/>
          </p:cNvSpPr>
          <p:nvPr>
            <p:ph type="title"/>
          </p:nvPr>
        </p:nvSpPr>
        <p:spPr/>
        <p:txBody>
          <a:bodyPr/>
          <a:lstStyle/>
          <a:p>
            <a:r>
              <a:rPr lang="cs-CZ"/>
              <a:t>Celosvětové </a:t>
            </a:r>
            <a:r>
              <a:rPr lang="cs-CZ" err="1"/>
              <a:t>hdp</a:t>
            </a:r>
            <a:r>
              <a:rPr lang="cs-CZ"/>
              <a:t> </a:t>
            </a:r>
          </a:p>
        </p:txBody>
      </p:sp>
      <p:sp>
        <p:nvSpPr>
          <p:cNvPr id="3" name="Zástupný obsah 2">
            <a:extLst>
              <a:ext uri="{FF2B5EF4-FFF2-40B4-BE49-F238E27FC236}">
                <a16:creationId xmlns:a16="http://schemas.microsoft.com/office/drawing/2014/main" id="{06016388-6E81-4BE8-8D82-01253874A5FE}"/>
              </a:ext>
            </a:extLst>
          </p:cNvPr>
          <p:cNvSpPr>
            <a:spLocks noGrp="1"/>
          </p:cNvSpPr>
          <p:nvPr>
            <p:ph idx="1"/>
          </p:nvPr>
        </p:nvSpPr>
        <p:spPr>
          <a:xfrm>
            <a:off x="1054207" y="1714500"/>
            <a:ext cx="9720073" cy="4023360"/>
          </a:xfrm>
        </p:spPr>
        <p:txBody>
          <a:bodyPr vert="horz" lIns="45720" tIns="45720" rIns="45720" bIns="45720" rtlCol="0" anchor="t">
            <a:normAutofit/>
          </a:bodyPr>
          <a:lstStyle/>
          <a:p>
            <a:pPr>
              <a:buFont typeface="Arial" panose="020B0604020202020204" pitchFamily="34" charset="0"/>
              <a:buChar char="•"/>
            </a:pPr>
            <a:r>
              <a:rPr lang="cs-CZ">
                <a:ea typeface="+mn-lt"/>
                <a:cs typeface="+mn-lt"/>
              </a:rPr>
              <a:t> Aktuálně $81,949,725,998,245</a:t>
            </a:r>
          </a:p>
          <a:p>
            <a:endParaRPr lang="cs-CZ"/>
          </a:p>
        </p:txBody>
      </p:sp>
      <p:pic>
        <p:nvPicPr>
          <p:cNvPr id="4" name="Obrázek 4">
            <a:extLst>
              <a:ext uri="{FF2B5EF4-FFF2-40B4-BE49-F238E27FC236}">
                <a16:creationId xmlns:a16="http://schemas.microsoft.com/office/drawing/2014/main" id="{53BBA61C-DB1B-48AF-91A5-F5BD9079F364}"/>
              </a:ext>
            </a:extLst>
          </p:cNvPr>
          <p:cNvPicPr>
            <a:picLocks noChangeAspect="1"/>
          </p:cNvPicPr>
          <p:nvPr/>
        </p:nvPicPr>
        <p:blipFill>
          <a:blip r:embed="rId3"/>
          <a:stretch>
            <a:fillRect/>
          </a:stretch>
        </p:blipFill>
        <p:spPr>
          <a:xfrm>
            <a:off x="2523624" y="2084833"/>
            <a:ext cx="7268279" cy="4093844"/>
          </a:xfrm>
          <a:prstGeom prst="rect">
            <a:avLst/>
          </a:prstGeom>
        </p:spPr>
      </p:pic>
      <p:sp>
        <p:nvSpPr>
          <p:cNvPr id="5" name="TextovéPole 4">
            <a:extLst>
              <a:ext uri="{FF2B5EF4-FFF2-40B4-BE49-F238E27FC236}">
                <a16:creationId xmlns:a16="http://schemas.microsoft.com/office/drawing/2014/main" id="{B42F6A53-422E-4B50-BE83-DF3711C5E592}"/>
              </a:ext>
            </a:extLst>
          </p:cNvPr>
          <p:cNvSpPr txBox="1"/>
          <p:nvPr/>
        </p:nvSpPr>
        <p:spPr>
          <a:xfrm>
            <a:off x="1024128" y="6248254"/>
            <a:ext cx="46682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a:t>Zdroj: vlastní zpracování, dle THE WORLD BANK</a:t>
            </a:r>
          </a:p>
          <a:p>
            <a:endParaRPr lang="cs-CZ"/>
          </a:p>
        </p:txBody>
      </p:sp>
      <p:sp>
        <p:nvSpPr>
          <p:cNvPr id="6" name="TextovéPole 1">
            <a:extLst>
              <a:ext uri="{FF2B5EF4-FFF2-40B4-BE49-F238E27FC236}">
                <a16:creationId xmlns:a16="http://schemas.microsoft.com/office/drawing/2014/main" id="{CDB41D01-8ECA-42C7-A7D0-646501873591}"/>
              </a:ext>
            </a:extLst>
          </p:cNvPr>
          <p:cNvSpPr txBox="1"/>
          <p:nvPr/>
        </p:nvSpPr>
        <p:spPr>
          <a:xfrm>
            <a:off x="2535294" y="2226340"/>
            <a:ext cx="822960" cy="64633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600">
                <a:solidFill>
                  <a:schemeClr val="bg1">
                    <a:lumMod val="50000"/>
                  </a:schemeClr>
                </a:solidFill>
              </a:rPr>
              <a:t>USD</a:t>
            </a:r>
            <a:endParaRPr lang="cs-CZ" sz="1050">
              <a:solidFill>
                <a:schemeClr val="bg1">
                  <a:lumMod val="50000"/>
                </a:schemeClr>
              </a:solidFill>
            </a:endParaRPr>
          </a:p>
        </p:txBody>
      </p:sp>
    </p:spTree>
    <p:extLst>
      <p:ext uri="{BB962C8B-B14F-4D97-AF65-F5344CB8AC3E}">
        <p14:creationId xmlns:p14="http://schemas.microsoft.com/office/powerpoint/2010/main" val="211686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C424147-B771-4020-8AAA-3B9AD509DEDA}"/>
              </a:ext>
            </a:extLst>
          </p:cNvPr>
          <p:cNvSpPr>
            <a:spLocks noGrp="1"/>
          </p:cNvSpPr>
          <p:nvPr>
            <p:ph type="title"/>
          </p:nvPr>
        </p:nvSpPr>
        <p:spPr>
          <a:xfrm>
            <a:off x="1024128" y="585216"/>
            <a:ext cx="9720072" cy="1499616"/>
          </a:xfrm>
        </p:spPr>
        <p:txBody>
          <a:bodyPr/>
          <a:lstStyle/>
          <a:p>
            <a:r>
              <a:rPr lang="cs-CZ"/>
              <a:t>Vývoj ceny ropy </a:t>
            </a:r>
            <a:endParaRPr lang="en-US"/>
          </a:p>
        </p:txBody>
      </p:sp>
      <p:sp>
        <p:nvSpPr>
          <p:cNvPr id="10" name="TextovéPole 9">
            <a:extLst>
              <a:ext uri="{FF2B5EF4-FFF2-40B4-BE49-F238E27FC236}">
                <a16:creationId xmlns:a16="http://schemas.microsoft.com/office/drawing/2014/main" id="{3385E898-9F0F-41BE-962E-82727CEE268F}"/>
              </a:ext>
            </a:extLst>
          </p:cNvPr>
          <p:cNvSpPr txBox="1"/>
          <p:nvPr/>
        </p:nvSpPr>
        <p:spPr>
          <a:xfrm>
            <a:off x="1024128" y="6272784"/>
            <a:ext cx="46682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a:t>Zdroj: TRADINGECONOMICS.COM</a:t>
            </a:r>
          </a:p>
          <a:p>
            <a:endParaRPr lang="cs-CZ"/>
          </a:p>
        </p:txBody>
      </p:sp>
      <p:pic>
        <p:nvPicPr>
          <p:cNvPr id="3" name="Obrázek 2">
            <a:extLst>
              <a:ext uri="{FF2B5EF4-FFF2-40B4-BE49-F238E27FC236}">
                <a16:creationId xmlns:a16="http://schemas.microsoft.com/office/drawing/2014/main" id="{81F8B9EA-3803-42AC-AFD8-AAC7FE315DE2}"/>
              </a:ext>
            </a:extLst>
          </p:cNvPr>
          <p:cNvPicPr>
            <a:picLocks noChangeAspect="1"/>
          </p:cNvPicPr>
          <p:nvPr/>
        </p:nvPicPr>
        <p:blipFill rotWithShape="1">
          <a:blip r:embed="rId3"/>
          <a:srcRect t="6636" r="1684" b="3941"/>
          <a:stretch/>
        </p:blipFill>
        <p:spPr>
          <a:xfrm>
            <a:off x="2501335" y="2127673"/>
            <a:ext cx="7189329" cy="4102269"/>
          </a:xfrm>
          <a:prstGeom prst="rect">
            <a:avLst/>
          </a:prstGeom>
        </p:spPr>
      </p:pic>
      <p:sp>
        <p:nvSpPr>
          <p:cNvPr id="7" name="TextovéPole 6">
            <a:extLst>
              <a:ext uri="{FF2B5EF4-FFF2-40B4-BE49-F238E27FC236}">
                <a16:creationId xmlns:a16="http://schemas.microsoft.com/office/drawing/2014/main" id="{81A79BA5-B72F-4D8B-8D1F-784C30E30E2C}"/>
              </a:ext>
            </a:extLst>
          </p:cNvPr>
          <p:cNvSpPr txBox="1"/>
          <p:nvPr/>
        </p:nvSpPr>
        <p:spPr>
          <a:xfrm>
            <a:off x="1225685" y="1828800"/>
            <a:ext cx="1390467" cy="369332"/>
          </a:xfrm>
          <a:prstGeom prst="rect">
            <a:avLst/>
          </a:prstGeom>
          <a:noFill/>
        </p:spPr>
        <p:txBody>
          <a:bodyPr wrap="square" rtlCol="0">
            <a:spAutoFit/>
          </a:bodyPr>
          <a:lstStyle/>
          <a:p>
            <a:r>
              <a:rPr lang="cs-CZ"/>
              <a:t>USD/barel</a:t>
            </a:r>
          </a:p>
        </p:txBody>
      </p:sp>
    </p:spTree>
    <p:extLst>
      <p:ext uri="{BB962C8B-B14F-4D97-AF65-F5344CB8AC3E}">
        <p14:creationId xmlns:p14="http://schemas.microsoft.com/office/powerpoint/2010/main" val="2194868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A9B34C-C4DF-4D39-A20C-9BA2E8F304C1}"/>
              </a:ext>
            </a:extLst>
          </p:cNvPr>
          <p:cNvSpPr>
            <a:spLocks noGrp="1"/>
          </p:cNvSpPr>
          <p:nvPr>
            <p:ph type="title"/>
          </p:nvPr>
        </p:nvSpPr>
        <p:spPr/>
        <p:txBody>
          <a:bodyPr/>
          <a:lstStyle/>
          <a:p>
            <a:r>
              <a:rPr lang="cs-CZ"/>
              <a:t>Vliv ceny ropy na </a:t>
            </a:r>
            <a:r>
              <a:rPr lang="cs-CZ" err="1"/>
              <a:t>hdp</a:t>
            </a:r>
            <a:r>
              <a:rPr lang="cs-CZ"/>
              <a:t> </a:t>
            </a:r>
          </a:p>
        </p:txBody>
      </p:sp>
      <p:graphicFrame>
        <p:nvGraphicFramePr>
          <p:cNvPr id="5" name="Graf 4">
            <a:extLst>
              <a:ext uri="{FF2B5EF4-FFF2-40B4-BE49-F238E27FC236}">
                <a16:creationId xmlns:a16="http://schemas.microsoft.com/office/drawing/2014/main" id="{455169AA-CDE5-481D-996B-788D653F2B1A}"/>
              </a:ext>
            </a:extLst>
          </p:cNvPr>
          <p:cNvGraphicFramePr>
            <a:graphicFrameLocks/>
          </p:cNvGraphicFramePr>
          <p:nvPr>
            <p:extLst>
              <p:ext uri="{D42A27DB-BD31-4B8C-83A1-F6EECF244321}">
                <p14:modId xmlns:p14="http://schemas.microsoft.com/office/powerpoint/2010/main" val="4089893438"/>
              </p:ext>
            </p:extLst>
          </p:nvPr>
        </p:nvGraphicFramePr>
        <p:xfrm>
          <a:off x="3014666" y="1682885"/>
          <a:ext cx="6162668" cy="458371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ovéPole 5">
            <a:extLst>
              <a:ext uri="{FF2B5EF4-FFF2-40B4-BE49-F238E27FC236}">
                <a16:creationId xmlns:a16="http://schemas.microsoft.com/office/drawing/2014/main" id="{F3598BAF-A78F-4B8C-8143-12190BBC2BFE}"/>
              </a:ext>
            </a:extLst>
          </p:cNvPr>
          <p:cNvSpPr txBox="1"/>
          <p:nvPr/>
        </p:nvSpPr>
        <p:spPr>
          <a:xfrm>
            <a:off x="1024128" y="6264841"/>
            <a:ext cx="5524455" cy="369332"/>
          </a:xfrm>
          <a:prstGeom prst="rect">
            <a:avLst/>
          </a:prstGeom>
          <a:noFill/>
        </p:spPr>
        <p:txBody>
          <a:bodyPr wrap="square" rtlCol="0">
            <a:spAutoFit/>
          </a:bodyPr>
          <a:lstStyle/>
          <a:p>
            <a:r>
              <a:rPr lang="cs-CZ"/>
              <a:t>Zdroj: Vlastní zpracování</a:t>
            </a:r>
          </a:p>
        </p:txBody>
      </p:sp>
      <p:sp>
        <p:nvSpPr>
          <p:cNvPr id="4" name="TextovéPole 3">
            <a:extLst>
              <a:ext uri="{FF2B5EF4-FFF2-40B4-BE49-F238E27FC236}">
                <a16:creationId xmlns:a16="http://schemas.microsoft.com/office/drawing/2014/main" id="{0630DD8F-589D-4515-8471-4567CDD4DC94}"/>
              </a:ext>
            </a:extLst>
          </p:cNvPr>
          <p:cNvSpPr txBox="1"/>
          <p:nvPr/>
        </p:nvSpPr>
        <p:spPr>
          <a:xfrm>
            <a:off x="1024128" y="2084832"/>
            <a:ext cx="1702340" cy="369332"/>
          </a:xfrm>
          <a:prstGeom prst="rect">
            <a:avLst/>
          </a:prstGeom>
          <a:noFill/>
        </p:spPr>
        <p:txBody>
          <a:bodyPr wrap="square" rtlCol="0">
            <a:spAutoFit/>
          </a:bodyPr>
          <a:lstStyle/>
          <a:p>
            <a:r>
              <a:rPr lang="cs-CZ"/>
              <a:t>r</a:t>
            </a:r>
            <a:r>
              <a:rPr lang="cs-CZ" b="0" i="0">
                <a:solidFill>
                  <a:srgbClr val="444444"/>
                </a:solidFill>
                <a:effectLst/>
                <a:latin typeface="Ubuntu"/>
              </a:rPr>
              <a:t>=</a:t>
            </a:r>
            <a:r>
              <a:rPr lang="cs-CZ"/>
              <a:t>0,682</a:t>
            </a:r>
          </a:p>
        </p:txBody>
      </p:sp>
    </p:spTree>
    <p:extLst>
      <p:ext uri="{BB962C8B-B14F-4D97-AF65-F5344CB8AC3E}">
        <p14:creationId xmlns:p14="http://schemas.microsoft.com/office/powerpoint/2010/main" val="3324913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2A46A8-8F8D-429E-B360-E2C322430595}"/>
              </a:ext>
            </a:extLst>
          </p:cNvPr>
          <p:cNvSpPr>
            <a:spLocks noGrp="1"/>
          </p:cNvSpPr>
          <p:nvPr>
            <p:ph type="title"/>
          </p:nvPr>
        </p:nvSpPr>
        <p:spPr/>
        <p:txBody>
          <a:bodyPr/>
          <a:lstStyle/>
          <a:p>
            <a:r>
              <a:rPr lang="cs-CZ"/>
              <a:t>Prokletí přírodních zdrojů</a:t>
            </a:r>
          </a:p>
        </p:txBody>
      </p:sp>
      <p:sp>
        <p:nvSpPr>
          <p:cNvPr id="3" name="Zástupný obsah 2">
            <a:extLst>
              <a:ext uri="{FF2B5EF4-FFF2-40B4-BE49-F238E27FC236}">
                <a16:creationId xmlns:a16="http://schemas.microsoft.com/office/drawing/2014/main" id="{2282B228-1D3F-4B75-B666-C576D856C292}"/>
              </a:ext>
            </a:extLst>
          </p:cNvPr>
          <p:cNvSpPr>
            <a:spLocks noGrp="1"/>
          </p:cNvSpPr>
          <p:nvPr>
            <p:ph idx="1"/>
          </p:nvPr>
        </p:nvSpPr>
        <p:spPr/>
        <p:txBody>
          <a:bodyPr/>
          <a:lstStyle/>
          <a:p>
            <a:pPr>
              <a:buFont typeface="Arial" panose="020B0604020202020204" pitchFamily="34" charset="0"/>
              <a:buChar char="•"/>
            </a:pPr>
            <a:r>
              <a:rPr lang="cs-CZ"/>
              <a:t> Nepříznivý vliv přírodního bohatství </a:t>
            </a:r>
          </a:p>
          <a:p>
            <a:pPr>
              <a:buFont typeface="Arial" panose="020B0604020202020204" pitchFamily="34" charset="0"/>
              <a:buChar char="•"/>
            </a:pPr>
            <a:r>
              <a:rPr lang="cs-CZ"/>
              <a:t> Ekonomické selhání země bohaté na přírodní zdroje</a:t>
            </a:r>
          </a:p>
          <a:p>
            <a:pPr>
              <a:buFont typeface="Arial" panose="020B0604020202020204" pitchFamily="34" charset="0"/>
              <a:buChar char="•"/>
            </a:pPr>
            <a:r>
              <a:rPr lang="cs-CZ"/>
              <a:t> Předpoklad: Země bohatá na přírodní zdroje bude ekonomicky vyspělá </a:t>
            </a:r>
          </a:p>
          <a:p>
            <a:pPr>
              <a:buFont typeface="Arial" panose="020B0604020202020204" pitchFamily="34" charset="0"/>
              <a:buChar char="•"/>
            </a:pPr>
            <a:r>
              <a:rPr lang="cs-CZ"/>
              <a:t> Volatilita v příjmech, válečné konflikty, nedostatečná politická a institucionální kvalita</a:t>
            </a:r>
          </a:p>
          <a:p>
            <a:pPr>
              <a:buFont typeface="Arial" panose="020B0604020202020204" pitchFamily="34" charset="0"/>
              <a:buChar char="•"/>
            </a:pPr>
            <a:r>
              <a:rPr lang="cs-CZ"/>
              <a:t> Holandská nemoc – problém </a:t>
            </a:r>
            <a:r>
              <a:rPr lang="cs-CZ" err="1"/>
              <a:t>nizozem</a:t>
            </a:r>
            <a:r>
              <a:rPr lang="cs-CZ"/>
              <a:t>. ekonomiky 1959 po objevu největšího ložiska zemního plynu </a:t>
            </a:r>
          </a:p>
          <a:p>
            <a:pPr>
              <a:buFont typeface="Arial" panose="020B0604020202020204" pitchFamily="34" charset="0"/>
              <a:buChar char="•"/>
            </a:pPr>
            <a:r>
              <a:rPr lang="cs-CZ"/>
              <a:t> Venezuela Kongo, Angola, Irák, Chile, Rusko, Austrálie 	</a:t>
            </a:r>
          </a:p>
        </p:txBody>
      </p:sp>
    </p:spTree>
    <p:extLst>
      <p:ext uri="{BB962C8B-B14F-4D97-AF65-F5344CB8AC3E}">
        <p14:creationId xmlns:p14="http://schemas.microsoft.com/office/powerpoint/2010/main" val="3631597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4F26D8-AAA5-48CA-BF94-6670C51A803B}"/>
              </a:ext>
            </a:extLst>
          </p:cNvPr>
          <p:cNvSpPr>
            <a:spLocks noGrp="1"/>
          </p:cNvSpPr>
          <p:nvPr>
            <p:ph type="title"/>
          </p:nvPr>
        </p:nvSpPr>
        <p:spPr/>
        <p:txBody>
          <a:bodyPr/>
          <a:lstStyle/>
          <a:p>
            <a:r>
              <a:rPr lang="cs-CZ"/>
              <a:t>Prokletí přírodních zdrojů</a:t>
            </a:r>
          </a:p>
        </p:txBody>
      </p:sp>
      <p:sp>
        <p:nvSpPr>
          <p:cNvPr id="6" name="TextovéPole 5">
            <a:extLst>
              <a:ext uri="{FF2B5EF4-FFF2-40B4-BE49-F238E27FC236}">
                <a16:creationId xmlns:a16="http://schemas.microsoft.com/office/drawing/2014/main" id="{BFC791FE-3861-4748-AA19-2B413D91BDC6}"/>
              </a:ext>
            </a:extLst>
          </p:cNvPr>
          <p:cNvSpPr txBox="1"/>
          <p:nvPr/>
        </p:nvSpPr>
        <p:spPr>
          <a:xfrm>
            <a:off x="663908" y="6283313"/>
            <a:ext cx="5524455" cy="369332"/>
          </a:xfrm>
          <a:prstGeom prst="rect">
            <a:avLst/>
          </a:prstGeom>
          <a:noFill/>
        </p:spPr>
        <p:txBody>
          <a:bodyPr wrap="square" rtlCol="0">
            <a:spAutoFit/>
          </a:bodyPr>
          <a:lstStyle/>
          <a:p>
            <a:r>
              <a:rPr lang="cs-CZ"/>
              <a:t>Zdroj: </a:t>
            </a:r>
            <a:r>
              <a:rPr lang="cs-CZ" err="1"/>
              <a:t>Sachs</a:t>
            </a:r>
            <a:r>
              <a:rPr lang="cs-CZ"/>
              <a:t> a Warner, 1997</a:t>
            </a:r>
          </a:p>
        </p:txBody>
      </p:sp>
      <p:pic>
        <p:nvPicPr>
          <p:cNvPr id="10" name="Obrázek 9">
            <a:extLst>
              <a:ext uri="{FF2B5EF4-FFF2-40B4-BE49-F238E27FC236}">
                <a16:creationId xmlns:a16="http://schemas.microsoft.com/office/drawing/2014/main" id="{C8384EE9-68A5-4359-B46E-F7F469D20A5E}"/>
              </a:ext>
            </a:extLst>
          </p:cNvPr>
          <p:cNvPicPr>
            <a:picLocks noChangeAspect="1"/>
          </p:cNvPicPr>
          <p:nvPr/>
        </p:nvPicPr>
        <p:blipFill>
          <a:blip r:embed="rId3"/>
          <a:stretch>
            <a:fillRect/>
          </a:stretch>
        </p:blipFill>
        <p:spPr>
          <a:xfrm>
            <a:off x="2992823" y="2066731"/>
            <a:ext cx="6206353" cy="4234684"/>
          </a:xfrm>
          <a:prstGeom prst="rect">
            <a:avLst/>
          </a:prstGeom>
        </p:spPr>
      </p:pic>
      <p:sp>
        <p:nvSpPr>
          <p:cNvPr id="11" name="TextovéPole 10">
            <a:extLst>
              <a:ext uri="{FF2B5EF4-FFF2-40B4-BE49-F238E27FC236}">
                <a16:creationId xmlns:a16="http://schemas.microsoft.com/office/drawing/2014/main" id="{8BD49503-14B4-4B46-98D0-245398EBD7B4}"/>
              </a:ext>
            </a:extLst>
          </p:cNvPr>
          <p:cNvSpPr txBox="1"/>
          <p:nvPr/>
        </p:nvSpPr>
        <p:spPr>
          <a:xfrm>
            <a:off x="1024128" y="1715501"/>
            <a:ext cx="9255945" cy="369332"/>
          </a:xfrm>
          <a:prstGeom prst="rect">
            <a:avLst/>
          </a:prstGeom>
          <a:noFill/>
        </p:spPr>
        <p:txBody>
          <a:bodyPr wrap="square" rtlCol="0">
            <a:spAutoFit/>
          </a:bodyPr>
          <a:lstStyle/>
          <a:p>
            <a:r>
              <a:rPr lang="cs-CZ"/>
              <a:t>Vztah mezi podílem exportu přírodních zdrojů na HDP (1970) a ekonomickým růstem (1970–1989)</a:t>
            </a:r>
          </a:p>
        </p:txBody>
      </p:sp>
    </p:spTree>
    <p:extLst>
      <p:ext uri="{BB962C8B-B14F-4D97-AF65-F5344CB8AC3E}">
        <p14:creationId xmlns:p14="http://schemas.microsoft.com/office/powerpoint/2010/main" val="1315479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488D52-BFD5-417D-8714-05BDCF12E485}"/>
              </a:ext>
            </a:extLst>
          </p:cNvPr>
          <p:cNvSpPr>
            <a:spLocks noGrp="1"/>
          </p:cNvSpPr>
          <p:nvPr>
            <p:ph type="title"/>
          </p:nvPr>
        </p:nvSpPr>
        <p:spPr/>
        <p:txBody>
          <a:bodyPr/>
          <a:lstStyle/>
          <a:p>
            <a:r>
              <a:rPr lang="cs-CZ"/>
              <a:t>Příklad Venezuela</a:t>
            </a:r>
          </a:p>
        </p:txBody>
      </p:sp>
      <p:sp>
        <p:nvSpPr>
          <p:cNvPr id="3" name="Zástupný obsah 2">
            <a:extLst>
              <a:ext uri="{FF2B5EF4-FFF2-40B4-BE49-F238E27FC236}">
                <a16:creationId xmlns:a16="http://schemas.microsoft.com/office/drawing/2014/main" id="{51E5CD11-2960-4F00-93AC-ED5A7A24633D}"/>
              </a:ext>
            </a:extLst>
          </p:cNvPr>
          <p:cNvSpPr>
            <a:spLocks noGrp="1"/>
          </p:cNvSpPr>
          <p:nvPr>
            <p:ph idx="1"/>
          </p:nvPr>
        </p:nvSpPr>
        <p:spPr/>
        <p:txBody>
          <a:bodyPr/>
          <a:lstStyle/>
          <a:p>
            <a:pPr>
              <a:buFont typeface="Arial" panose="020B0604020202020204" pitchFamily="34" charset="0"/>
              <a:buChar char="•"/>
            </a:pPr>
            <a:r>
              <a:rPr lang="cs-CZ"/>
              <a:t> Archetyp neúspěšné ropné velmoci </a:t>
            </a:r>
          </a:p>
          <a:p>
            <a:pPr>
              <a:buFont typeface="Arial" panose="020B0604020202020204" pitchFamily="34" charset="0"/>
              <a:buChar char="•"/>
            </a:pPr>
            <a:r>
              <a:rPr lang="cs-CZ"/>
              <a:t> 1930 </a:t>
            </a:r>
          </a:p>
          <a:p>
            <a:pPr>
              <a:buFont typeface="Arial" panose="020B0604020202020204" pitchFamily="34" charset="0"/>
              <a:buChar char="•"/>
            </a:pPr>
            <a:r>
              <a:rPr lang="cs-CZ"/>
              <a:t> 1935 – 90 % exportu tvoří ropa </a:t>
            </a:r>
          </a:p>
          <a:p>
            <a:pPr>
              <a:buFont typeface="Arial" panose="020B0604020202020204" pitchFamily="34" charset="0"/>
              <a:buChar char="•"/>
            </a:pPr>
            <a:r>
              <a:rPr lang="cs-CZ"/>
              <a:t> 1970 – Éra Velké Venezuely, znárodnění ropného sektoru</a:t>
            </a:r>
          </a:p>
          <a:p>
            <a:pPr>
              <a:buFont typeface="Arial" panose="020B0604020202020204" pitchFamily="34" charset="0"/>
              <a:buChar char="•"/>
            </a:pPr>
            <a:r>
              <a:rPr lang="cs-CZ"/>
              <a:t> 1980 – Pád ceny ropy, pokles HDP, prohlubování chudoby </a:t>
            </a:r>
          </a:p>
          <a:p>
            <a:pPr>
              <a:buFont typeface="Arial" panose="020B0604020202020204" pitchFamily="34" charset="0"/>
              <a:buChar char="•"/>
            </a:pPr>
            <a:r>
              <a:rPr lang="cs-CZ"/>
              <a:t> 1998 – Nepřijat zákon o úspoře peněž z příjmu ropy </a:t>
            </a:r>
          </a:p>
          <a:p>
            <a:pPr>
              <a:buFont typeface="Arial" panose="020B0604020202020204" pitchFamily="34" charset="0"/>
              <a:buChar char="•"/>
            </a:pPr>
            <a:r>
              <a:rPr lang="cs-CZ"/>
              <a:t> Aktuální data</a:t>
            </a:r>
          </a:p>
          <a:p>
            <a:pPr>
              <a:buFont typeface="Arial" panose="020B0604020202020204" pitchFamily="34" charset="0"/>
              <a:buChar char="•"/>
            </a:pPr>
            <a:endParaRPr lang="cs-CZ"/>
          </a:p>
        </p:txBody>
      </p:sp>
    </p:spTree>
    <p:extLst>
      <p:ext uri="{BB962C8B-B14F-4D97-AF65-F5344CB8AC3E}">
        <p14:creationId xmlns:p14="http://schemas.microsoft.com/office/powerpoint/2010/main" val="994965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CBF776-4569-4190-9E8C-F23CE87B44CE}"/>
              </a:ext>
            </a:extLst>
          </p:cNvPr>
          <p:cNvSpPr>
            <a:spLocks noGrp="1"/>
          </p:cNvSpPr>
          <p:nvPr>
            <p:ph type="title"/>
          </p:nvPr>
        </p:nvSpPr>
        <p:spPr>
          <a:xfrm>
            <a:off x="953008" y="610616"/>
            <a:ext cx="9720072" cy="1499616"/>
          </a:xfrm>
        </p:spPr>
        <p:txBody>
          <a:bodyPr>
            <a:normAutofit/>
          </a:bodyPr>
          <a:lstStyle/>
          <a:p>
            <a:r>
              <a:rPr lang="cs-CZ"/>
              <a:t>Použitá literatura</a:t>
            </a:r>
          </a:p>
        </p:txBody>
      </p:sp>
      <p:sp>
        <p:nvSpPr>
          <p:cNvPr id="3" name="Zástupný obsah 2">
            <a:extLst>
              <a:ext uri="{FF2B5EF4-FFF2-40B4-BE49-F238E27FC236}">
                <a16:creationId xmlns:a16="http://schemas.microsoft.com/office/drawing/2014/main" id="{213595EA-59F9-4FD4-9ABF-043D456B9231}"/>
              </a:ext>
            </a:extLst>
          </p:cNvPr>
          <p:cNvSpPr>
            <a:spLocks noGrp="1"/>
          </p:cNvSpPr>
          <p:nvPr>
            <p:ph idx="1"/>
          </p:nvPr>
        </p:nvSpPr>
        <p:spPr>
          <a:xfrm>
            <a:off x="233680" y="1859280"/>
            <a:ext cx="11816080" cy="4856480"/>
          </a:xfrm>
        </p:spPr>
        <p:txBody>
          <a:bodyPr>
            <a:normAutofit fontScale="92500" lnSpcReduction="10000"/>
          </a:bodyPr>
          <a:lstStyle/>
          <a:p>
            <a:r>
              <a:rPr lang="cs-CZ" sz="1800" err="1"/>
              <a:t>Lkgava</a:t>
            </a:r>
            <a:r>
              <a:rPr lang="cs-CZ" sz="1800"/>
              <a:t> </a:t>
            </a:r>
            <a:r>
              <a:rPr lang="cs-CZ" sz="1800" err="1"/>
              <a:t>Gerelmaa</a:t>
            </a:r>
            <a:r>
              <a:rPr lang="cs-CZ" sz="1800"/>
              <a:t>, </a:t>
            </a:r>
            <a:r>
              <a:rPr lang="cs-CZ" sz="1800" err="1"/>
              <a:t>Koji</a:t>
            </a:r>
            <a:r>
              <a:rPr lang="cs-CZ" sz="1800"/>
              <a:t> </a:t>
            </a:r>
            <a:r>
              <a:rPr lang="cs-CZ" sz="1800" err="1"/>
              <a:t>Kotani</a:t>
            </a:r>
            <a:r>
              <a:rPr lang="cs-CZ" sz="1800"/>
              <a:t>. ScienceDirect.com [online] . </a:t>
            </a:r>
            <a:r>
              <a:rPr lang="en-US" sz="1800"/>
              <a:t>Further investigation of natural resources and economic growth: Do natural resources depress economic growth?</a:t>
            </a:r>
            <a:r>
              <a:rPr lang="cs-CZ" sz="1800"/>
              <a:t> [cit. 14.11.2021]. Dostupné z: </a:t>
            </a:r>
            <a:r>
              <a:rPr lang="cs-CZ" sz="1800" u="sng">
                <a:hlinkClick r:id="rId3"/>
              </a:rPr>
              <a:t>https://www.sciencedirect.com/science/article/pii/S0301420716303336?via%3Dihub#f0005</a:t>
            </a:r>
            <a:endParaRPr lang="cs-CZ" sz="1800" u="sng"/>
          </a:p>
          <a:p>
            <a:r>
              <a:rPr lang="cs-CZ" sz="1800"/>
              <a:t>JBIR.R. 2020. </a:t>
            </a:r>
            <a:r>
              <a:rPr lang="en-US" sz="1800"/>
              <a:t>The Link Between Oil Price and Dutch Disease</a:t>
            </a:r>
            <a:r>
              <a:rPr lang="cs-CZ" sz="1800"/>
              <a:t>. webofscience.com [online]. [cit.16.11.2021]. Dostupné z: </a:t>
            </a:r>
            <a:r>
              <a:rPr lang="cs-CZ" sz="1800" u="sng">
                <a:hlinkClick r:id="rId4">
                  <a:extLst>
                    <a:ext uri="{A12FA001-AC4F-418D-AE19-62706E023703}">
                      <ahyp:hlinkClr xmlns:ahyp="http://schemas.microsoft.com/office/drawing/2018/hyperlinkcolor" val="tx"/>
                    </a:ext>
                  </a:extLst>
                </a:hlinkClick>
              </a:rPr>
              <a:t>https://www.webofscience.com/wos/woscc/full-record/WOS:000319323800009</a:t>
            </a:r>
            <a:endParaRPr lang="cs-CZ" sz="1800" u="sng"/>
          </a:p>
          <a:p>
            <a:r>
              <a:rPr lang="cs-CZ" sz="1800"/>
              <a:t>Nguyen </a:t>
            </a:r>
            <a:r>
              <a:rPr lang="cs-CZ" sz="1800" err="1"/>
              <a:t>Phuc</a:t>
            </a:r>
            <a:r>
              <a:rPr lang="cs-CZ" sz="1800"/>
              <a:t> </a:t>
            </a:r>
            <a:r>
              <a:rPr lang="cs-CZ" sz="1800" err="1"/>
              <a:t>Canh</a:t>
            </a:r>
            <a:r>
              <a:rPr lang="cs-CZ" sz="1800"/>
              <a:t>, Christophe </a:t>
            </a:r>
            <a:r>
              <a:rPr lang="cs-CZ" sz="1800" err="1"/>
              <a:t>Schinckus</a:t>
            </a:r>
            <a:r>
              <a:rPr lang="cs-CZ" sz="1800"/>
              <a:t>, </a:t>
            </a:r>
            <a:r>
              <a:rPr lang="cs-CZ" sz="1800" err="1"/>
              <a:t>Su</a:t>
            </a:r>
            <a:r>
              <a:rPr lang="cs-CZ" sz="1800"/>
              <a:t> </a:t>
            </a:r>
            <a:r>
              <a:rPr lang="cs-CZ" sz="1800" err="1"/>
              <a:t>Dinh</a:t>
            </a:r>
            <a:r>
              <a:rPr lang="cs-CZ" sz="1800"/>
              <a:t> Thanh, 2020, „</a:t>
            </a:r>
            <a:r>
              <a:rPr lang="cs-CZ" sz="1800" err="1"/>
              <a:t>The</a:t>
            </a:r>
            <a:r>
              <a:rPr lang="cs-CZ" sz="1800"/>
              <a:t> natural </a:t>
            </a:r>
            <a:r>
              <a:rPr lang="cs-CZ" sz="1800" err="1"/>
              <a:t>resources</a:t>
            </a:r>
            <a:r>
              <a:rPr lang="cs-CZ" sz="1800"/>
              <a:t> </a:t>
            </a:r>
            <a:r>
              <a:rPr lang="cs-CZ" sz="1800" err="1"/>
              <a:t>rents</a:t>
            </a:r>
            <a:r>
              <a:rPr lang="cs-CZ" sz="1800"/>
              <a:t>: </a:t>
            </a:r>
            <a:r>
              <a:rPr lang="cs-CZ" sz="1800" err="1"/>
              <a:t>Is</a:t>
            </a:r>
            <a:r>
              <a:rPr lang="cs-CZ" sz="1800"/>
              <a:t> </a:t>
            </a:r>
            <a:r>
              <a:rPr lang="cs-CZ" sz="1800" err="1"/>
              <a:t>economic</a:t>
            </a:r>
            <a:r>
              <a:rPr lang="cs-CZ" sz="1800"/>
              <a:t> </a:t>
            </a:r>
            <a:r>
              <a:rPr lang="cs-CZ" sz="1800" err="1"/>
              <a:t>complexity</a:t>
            </a:r>
            <a:r>
              <a:rPr lang="cs-CZ" sz="1800"/>
              <a:t> a </a:t>
            </a:r>
            <a:r>
              <a:rPr lang="cs-CZ" sz="1800" err="1"/>
              <a:t>solution</a:t>
            </a:r>
            <a:r>
              <a:rPr lang="cs-CZ" sz="1800"/>
              <a:t> </a:t>
            </a:r>
            <a:r>
              <a:rPr lang="cs-CZ" sz="1800" err="1"/>
              <a:t>for</a:t>
            </a:r>
            <a:r>
              <a:rPr lang="cs-CZ" sz="1800"/>
              <a:t> </a:t>
            </a:r>
            <a:r>
              <a:rPr lang="cs-CZ" sz="1800" err="1"/>
              <a:t>resource</a:t>
            </a:r>
            <a:r>
              <a:rPr lang="cs-CZ" sz="1800"/>
              <a:t> </a:t>
            </a:r>
            <a:r>
              <a:rPr lang="cs-CZ" sz="1800" err="1"/>
              <a:t>curse</a:t>
            </a:r>
            <a:r>
              <a:rPr lang="cs-CZ" sz="1800"/>
              <a:t>?“, ScienceDirect.com, [online]. Dostupné z: </a:t>
            </a:r>
            <a:r>
              <a:rPr lang="cs-CZ" sz="1800" u="sng"/>
              <a:t>https://www.sciencedirect.com/science/article/pii/S0301420720302749 </a:t>
            </a:r>
          </a:p>
          <a:p>
            <a:r>
              <a:rPr lang="cs-CZ" sz="1800" u="sng"/>
              <a:t>Anthony </a:t>
            </a:r>
            <a:r>
              <a:rPr lang="cs-CZ" sz="1800" u="sng" err="1"/>
              <a:t>Burkea</a:t>
            </a:r>
            <a:r>
              <a:rPr lang="cs-CZ" sz="1800" u="sng"/>
              <a:t>, Stefanie </a:t>
            </a:r>
            <a:r>
              <a:rPr lang="cs-CZ" sz="1800" u="sng" err="1"/>
              <a:t>Fishelb</a:t>
            </a:r>
            <a:r>
              <a:rPr lang="cs-CZ" sz="1800" u="sng"/>
              <a:t>, 2020, „A </a:t>
            </a:r>
            <a:r>
              <a:rPr lang="cs-CZ" sz="1800" u="sng" err="1"/>
              <a:t>coal</a:t>
            </a:r>
            <a:r>
              <a:rPr lang="cs-CZ" sz="1800" u="sng"/>
              <a:t> </a:t>
            </a:r>
            <a:r>
              <a:rPr lang="cs-CZ" sz="1800" u="sng" err="1"/>
              <a:t>elimination</a:t>
            </a:r>
            <a:r>
              <a:rPr lang="cs-CZ" sz="1800" u="sng"/>
              <a:t> </a:t>
            </a:r>
            <a:r>
              <a:rPr lang="cs-CZ" sz="1800" u="sng" err="1"/>
              <a:t>treaty</a:t>
            </a:r>
            <a:r>
              <a:rPr lang="cs-CZ" sz="1800" u="sng"/>
              <a:t> 2030: Fast </a:t>
            </a:r>
            <a:r>
              <a:rPr lang="cs-CZ" sz="1800" u="sng" err="1"/>
              <a:t>tracking</a:t>
            </a:r>
            <a:r>
              <a:rPr lang="cs-CZ" sz="1800" u="sng"/>
              <a:t> </a:t>
            </a:r>
            <a:r>
              <a:rPr lang="cs-CZ" sz="1800" u="sng" err="1"/>
              <a:t>climate</a:t>
            </a:r>
            <a:r>
              <a:rPr lang="cs-CZ" sz="1800" u="sng"/>
              <a:t> </a:t>
            </a:r>
            <a:r>
              <a:rPr lang="cs-CZ" sz="1800" u="sng" err="1"/>
              <a:t>change</a:t>
            </a:r>
            <a:r>
              <a:rPr lang="cs-CZ" sz="1800" u="sng"/>
              <a:t> </a:t>
            </a:r>
            <a:r>
              <a:rPr lang="cs-CZ" sz="1800" u="sng" err="1"/>
              <a:t>mitigation</a:t>
            </a:r>
            <a:r>
              <a:rPr lang="cs-CZ" sz="1800" u="sng"/>
              <a:t>, </a:t>
            </a:r>
            <a:r>
              <a:rPr lang="cs-CZ" sz="1800" u="sng" err="1"/>
              <a:t>global</a:t>
            </a:r>
            <a:r>
              <a:rPr lang="cs-CZ" sz="1800" u="sng"/>
              <a:t> </a:t>
            </a:r>
            <a:r>
              <a:rPr lang="cs-CZ" sz="1800" u="sng" err="1"/>
              <a:t>health</a:t>
            </a:r>
            <a:r>
              <a:rPr lang="cs-CZ" sz="1800" u="sng"/>
              <a:t> and </a:t>
            </a:r>
            <a:r>
              <a:rPr lang="cs-CZ" sz="1800" u="sng" err="1"/>
              <a:t>security</a:t>
            </a:r>
            <a:r>
              <a:rPr lang="cs-CZ" sz="1800" u="sng"/>
              <a:t>“, ScienceDirect.com, [online]. Dostupné z: https://www.sciencedirect.com/science/article/pii/S2589811620300057</a:t>
            </a:r>
          </a:p>
          <a:p>
            <a:r>
              <a:rPr lang="en-US" sz="1800"/>
              <a:t>Jeffrey D. Sachs &amp; Andrew M. Warner, 1995. "Natural Resource Abundance and Economic Growth," NBER Working Papers 5398, National Bureau of Economic Research, Inc.</a:t>
            </a:r>
            <a:endParaRPr lang="cs-CZ" sz="1800"/>
          </a:p>
          <a:p>
            <a:r>
              <a:rPr lang="cs-CZ" sz="1800"/>
              <a:t>Data. THE WORLD BANK. GDP (</a:t>
            </a:r>
            <a:r>
              <a:rPr lang="cs-CZ" sz="1800" err="1"/>
              <a:t>current</a:t>
            </a:r>
            <a:r>
              <a:rPr lang="cs-CZ" sz="1800"/>
              <a:t> USD) [online]. [cit. 13.11.2021]. Dostupné z: </a:t>
            </a:r>
            <a:r>
              <a:rPr lang="cs-CZ" sz="1800">
                <a:hlinkClick r:id="rId5">
                  <a:extLst>
                    <a:ext uri="{A12FA001-AC4F-418D-AE19-62706E023703}">
                      <ahyp:hlinkClr xmlns:ahyp="http://schemas.microsoft.com/office/drawing/2018/hyperlinkcolor" val="tx"/>
                    </a:ext>
                  </a:extLst>
                </a:hlinkClick>
              </a:rPr>
              <a:t>https://data.worldbank.org/indicator/NY.GDP.MKTP.CD?end=2020&amp;start=1980</a:t>
            </a:r>
            <a:endParaRPr lang="cs-CZ" sz="1800"/>
          </a:p>
          <a:p>
            <a:r>
              <a:rPr lang="cs-CZ" sz="1800" err="1"/>
              <a:t>Commodities</a:t>
            </a:r>
            <a:r>
              <a:rPr lang="cs-CZ" sz="1800"/>
              <a:t>. TRADINGECONOMICS.com. [online]. [cit.15.11.2021]. Dostupné z: </a:t>
            </a:r>
            <a:r>
              <a:rPr lang="cs-CZ" sz="1800" u="sng">
                <a:hlinkClick r:id="rId6"/>
              </a:rPr>
              <a:t>https://tradingeconomics.com/commodities</a:t>
            </a:r>
            <a:endParaRPr lang="cs-CZ" sz="1800" u="sng"/>
          </a:p>
          <a:p>
            <a:r>
              <a:rPr lang="cs-CZ" sz="1800" err="1"/>
              <a:t>Products</a:t>
            </a:r>
            <a:r>
              <a:rPr lang="cs-CZ" sz="1800"/>
              <a:t>. WORLDSTOPEXPORTS. </a:t>
            </a:r>
            <a:r>
              <a:rPr lang="cs-CZ" sz="1800" err="1"/>
              <a:t>Energy</a:t>
            </a:r>
            <a:r>
              <a:rPr lang="cs-CZ" sz="1800"/>
              <a:t>. [online]. [cit.13.11.2021]. Dostupné z:      </a:t>
            </a:r>
            <a:r>
              <a:rPr lang="cs-CZ" sz="1800" u="sng">
                <a:hlinkClick r:id="rId7">
                  <a:extLst>
                    <a:ext uri="{A12FA001-AC4F-418D-AE19-62706E023703}">
                      <ahyp:hlinkClr xmlns:ahyp="http://schemas.microsoft.com/office/drawing/2018/hyperlinkcolor" val="tx"/>
                    </a:ext>
                  </a:extLst>
                </a:hlinkClick>
              </a:rPr>
              <a:t>https://www.worldstopexports.com/category/products/energy/</a:t>
            </a:r>
            <a:endParaRPr lang="cs-CZ" sz="1800" u="sng"/>
          </a:p>
          <a:p>
            <a:pPr marL="0" indent="0">
              <a:buNone/>
            </a:pPr>
            <a:endParaRPr lang="cs-CZ" sz="1800" u="sng"/>
          </a:p>
          <a:p>
            <a:endParaRPr lang="cs-CZ" sz="1800"/>
          </a:p>
        </p:txBody>
      </p:sp>
    </p:spTree>
    <p:extLst>
      <p:ext uri="{BB962C8B-B14F-4D97-AF65-F5344CB8AC3E}">
        <p14:creationId xmlns:p14="http://schemas.microsoft.com/office/powerpoint/2010/main" val="3368083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C9F00FD4-5474-49DB-AB85-1505A0779CBB}"/>
              </a:ext>
            </a:extLst>
          </p:cNvPr>
          <p:cNvSpPr txBox="1"/>
          <p:nvPr/>
        </p:nvSpPr>
        <p:spPr>
          <a:xfrm>
            <a:off x="284480" y="294640"/>
            <a:ext cx="11623040" cy="6777240"/>
          </a:xfrm>
          <a:prstGeom prst="rect">
            <a:avLst/>
          </a:prstGeom>
          <a:noFill/>
        </p:spPr>
        <p:txBody>
          <a:bodyPr wrap="square" rtlCol="0">
            <a:spAutoFit/>
          </a:bodyPr>
          <a:lstStyle/>
          <a:p>
            <a:r>
              <a:rPr lang="cs-CZ" sz="1800"/>
              <a:t>Uhlí, koks a brikety. MPO. Výsledky statistických zjišťování. [online]. [cit. 20.11.2021]. Dostupné Z: </a:t>
            </a:r>
            <a:r>
              <a:rPr lang="cs-CZ" sz="1800" u="sng"/>
              <a:t>https://www.mpo.cz/cz/energetika/statistika/tuha-paliva</a:t>
            </a:r>
          </a:p>
          <a:p>
            <a:pPr marR="0" lvl="0" algn="l" defTabSz="914400" rtl="0" eaLnBrk="1" fontAlgn="auto" latinLnBrk="0" hangingPunct="1">
              <a:lnSpc>
                <a:spcPct val="90000"/>
              </a:lnSpc>
              <a:spcBef>
                <a:spcPts val="1200"/>
              </a:spcBef>
              <a:spcAft>
                <a:spcPts val="200"/>
              </a:spcAft>
              <a:buClr>
                <a:srgbClr val="1CADE4"/>
              </a:buClr>
              <a:buSzPct val="100000"/>
              <a:tabLst/>
              <a:defRPr/>
            </a:pPr>
            <a:r>
              <a:rPr lang="cs-CZ"/>
              <a:t>Katharina </a:t>
            </a:r>
            <a:r>
              <a:rPr lang="cs-CZ" err="1"/>
              <a:t>Umpfenbach</a:t>
            </a:r>
            <a:r>
              <a:rPr lang="cs-CZ"/>
              <a:t>, 2019, </a:t>
            </a:r>
            <a:r>
              <a:rPr lang="en-US"/>
              <a:t>Phasing out Coal in the German Energy Sector</a:t>
            </a:r>
            <a:r>
              <a:rPr lang="cs-CZ"/>
              <a:t>, </a:t>
            </a:r>
            <a:r>
              <a:rPr lang="cs-CZ" err="1"/>
              <a:t>Ecologic.Eu</a:t>
            </a:r>
            <a:r>
              <a:rPr lang="cs-CZ"/>
              <a:t>, [online]. Dostupné z: </a:t>
            </a:r>
            <a:r>
              <a:rPr lang="cs-CZ">
                <a:hlinkClick r:id="rId2">
                  <a:extLst>
                    <a:ext uri="{A12FA001-AC4F-418D-AE19-62706E023703}">
                      <ahyp:hlinkClr xmlns:ahyp="http://schemas.microsoft.com/office/drawing/2018/hyperlinkcolor" val="tx"/>
                    </a:ext>
                  </a:extLst>
                </a:hlinkClick>
              </a:rPr>
              <a:t>https://www.ecologic.eu/15989</a:t>
            </a:r>
            <a:endParaRPr lang="cs-CZ"/>
          </a:p>
          <a:p>
            <a:pPr marR="0" lvl="0" algn="l" defTabSz="914400" rtl="0" eaLnBrk="1" fontAlgn="auto" latinLnBrk="0" hangingPunct="1">
              <a:lnSpc>
                <a:spcPct val="90000"/>
              </a:lnSpc>
              <a:spcBef>
                <a:spcPts val="1200"/>
              </a:spcBef>
              <a:spcAft>
                <a:spcPts val="200"/>
              </a:spcAft>
              <a:buClr>
                <a:srgbClr val="1CADE4"/>
              </a:buClr>
              <a:buSzPct val="100000"/>
              <a:tabLst/>
              <a:defRPr/>
            </a:pPr>
            <a:r>
              <a:rPr lang="cs-CZ"/>
              <a:t>Country </a:t>
            </a:r>
            <a:r>
              <a:rPr lang="cs-CZ" err="1"/>
              <a:t>profiles</a:t>
            </a:r>
            <a:r>
              <a:rPr lang="cs-CZ"/>
              <a:t>,</a:t>
            </a:r>
            <a:r>
              <a:rPr lang="en-US"/>
              <a:t> </a:t>
            </a:r>
            <a:r>
              <a:rPr lang="en-US" err="1"/>
              <a:t>Organisation</a:t>
            </a:r>
            <a:r>
              <a:rPr lang="en-US"/>
              <a:t> for Economic Co-operation and Development</a:t>
            </a:r>
            <a:r>
              <a:rPr lang="cs-CZ"/>
              <a:t>, [online]. Dostupné z: </a:t>
            </a:r>
            <a:r>
              <a:rPr lang="cs-CZ" u="sng"/>
              <a:t>https://oec.world/en/profile/country</a:t>
            </a:r>
          </a:p>
          <a:p>
            <a:pPr marR="0" lvl="0" algn="l" defTabSz="914400" rtl="0" eaLnBrk="1" fontAlgn="auto" latinLnBrk="0" hangingPunct="1">
              <a:lnSpc>
                <a:spcPct val="90000"/>
              </a:lnSpc>
              <a:spcBef>
                <a:spcPts val="1200"/>
              </a:spcBef>
              <a:spcAft>
                <a:spcPts val="200"/>
              </a:spcAft>
              <a:buClr>
                <a:srgbClr val="1CADE4"/>
              </a:buClr>
              <a:buSzPct val="100000"/>
              <a:tabLst/>
              <a:defRPr/>
            </a:pPr>
            <a:r>
              <a:rPr lang="en-US"/>
              <a:t>Saudi Arabia facts and figures</a:t>
            </a:r>
            <a:r>
              <a:rPr lang="cs-CZ"/>
              <a:t>, 2021, Opec.org [online]. Dostupné z: </a:t>
            </a:r>
            <a:r>
              <a:rPr lang="cs-CZ" u="sng"/>
              <a:t>https://www.opec.org/opec_web/en/about_us/169.htm</a:t>
            </a:r>
            <a:endParaRPr lang="en-US" u="sng"/>
          </a:p>
          <a:p>
            <a:pPr marR="0" lvl="0" algn="l" defTabSz="914400" rtl="0" eaLnBrk="1" fontAlgn="auto" latinLnBrk="0" hangingPunct="1">
              <a:lnSpc>
                <a:spcPct val="90000"/>
              </a:lnSpc>
              <a:spcBef>
                <a:spcPts val="1200"/>
              </a:spcBef>
              <a:spcAft>
                <a:spcPts val="200"/>
              </a:spcAft>
              <a:buClr>
                <a:srgbClr val="1CADE4"/>
              </a:buClr>
              <a:buSzPct val="100000"/>
              <a:tabLst/>
              <a:defRPr/>
            </a:pPr>
            <a:r>
              <a:rPr lang="cs-CZ"/>
              <a:t>IEA </a:t>
            </a:r>
            <a:r>
              <a:rPr lang="cs-CZ" err="1"/>
              <a:t>Coal</a:t>
            </a:r>
            <a:r>
              <a:rPr lang="cs-CZ"/>
              <a:t> </a:t>
            </a:r>
            <a:r>
              <a:rPr lang="cs-CZ" err="1"/>
              <a:t>analysis</a:t>
            </a:r>
            <a:r>
              <a:rPr lang="cs-CZ"/>
              <a:t> and </a:t>
            </a:r>
            <a:r>
              <a:rPr lang="cs-CZ" err="1"/>
              <a:t>forecast</a:t>
            </a:r>
            <a:r>
              <a:rPr lang="cs-CZ"/>
              <a:t> 2020, 2021. International </a:t>
            </a:r>
            <a:r>
              <a:rPr lang="cs-CZ" err="1"/>
              <a:t>energy</a:t>
            </a:r>
            <a:r>
              <a:rPr lang="cs-CZ"/>
              <a:t> </a:t>
            </a:r>
            <a:r>
              <a:rPr lang="cs-CZ" err="1"/>
              <a:t>agency</a:t>
            </a:r>
            <a:r>
              <a:rPr lang="cs-CZ"/>
              <a:t>, [online]. Dostupné z: </a:t>
            </a:r>
            <a:r>
              <a:rPr lang="cs-CZ">
                <a:hlinkClick r:id="rId3">
                  <a:extLst>
                    <a:ext uri="{A12FA001-AC4F-418D-AE19-62706E023703}">
                      <ahyp:hlinkClr xmlns:ahyp="http://schemas.microsoft.com/office/drawing/2018/hyperlinkcolor" val="tx"/>
                    </a:ext>
                  </a:extLst>
                </a:hlinkClick>
              </a:rPr>
              <a:t>https://www.iea.org/reports/coal-2020</a:t>
            </a:r>
            <a:endParaRPr lang="cs-CZ"/>
          </a:p>
          <a:p>
            <a:pPr marR="0" lvl="0" algn="l" defTabSz="914400" rtl="0" eaLnBrk="1" fontAlgn="auto" latinLnBrk="0" hangingPunct="1">
              <a:lnSpc>
                <a:spcPct val="90000"/>
              </a:lnSpc>
              <a:spcBef>
                <a:spcPts val="1200"/>
              </a:spcBef>
              <a:spcAft>
                <a:spcPts val="200"/>
              </a:spcAft>
              <a:buClr>
                <a:srgbClr val="1CADE4"/>
              </a:buClr>
              <a:buSzPct val="100000"/>
              <a:tabLst/>
              <a:defRPr/>
            </a:pPr>
            <a:r>
              <a:rPr lang="pt-BR"/>
              <a:t>Amelia Cheatham</a:t>
            </a:r>
            <a:r>
              <a:rPr lang="cs-CZ"/>
              <a:t>,</a:t>
            </a:r>
            <a:r>
              <a:rPr lang="pt-BR"/>
              <a:t> Rocio Cara Labrador</a:t>
            </a:r>
            <a:r>
              <a:rPr lang="cs-CZ"/>
              <a:t>, 2021, „</a:t>
            </a:r>
            <a:r>
              <a:rPr lang="en-US"/>
              <a:t>Venezuela: The Rise and Fall of a Petrostate</a:t>
            </a:r>
            <a:r>
              <a:rPr lang="cs-CZ"/>
              <a:t>“, cfc.org [online]. Dostupné z: </a:t>
            </a:r>
            <a:r>
              <a:rPr lang="cs-CZ" u="sng">
                <a:hlinkClick r:id="rId4"/>
              </a:rPr>
              <a:t>https://www.cfr.org/backgrounder/venezuela-crisis</a:t>
            </a:r>
            <a:endParaRPr lang="cs-CZ" u="sng"/>
          </a:p>
          <a:p>
            <a:pPr marR="0" lvl="0" algn="l" defTabSz="914400" rtl="0" eaLnBrk="1" fontAlgn="auto" latinLnBrk="0" hangingPunct="1">
              <a:lnSpc>
                <a:spcPct val="90000"/>
              </a:lnSpc>
              <a:spcBef>
                <a:spcPts val="1200"/>
              </a:spcBef>
              <a:spcAft>
                <a:spcPts val="200"/>
              </a:spcAft>
              <a:buClr>
                <a:srgbClr val="1CADE4"/>
              </a:buClr>
              <a:buSzPct val="100000"/>
              <a:tabLst/>
              <a:defRPr/>
            </a:pPr>
            <a:r>
              <a:rPr lang="cs-CZ" u="sng" err="1"/>
              <a:t>Coal</a:t>
            </a:r>
            <a:r>
              <a:rPr lang="cs-CZ" u="sng"/>
              <a:t> &amp; </a:t>
            </a:r>
            <a:r>
              <a:rPr lang="cs-CZ" u="sng" err="1"/>
              <a:t>Eletricity</a:t>
            </a:r>
            <a:r>
              <a:rPr lang="cs-CZ" u="sng"/>
              <a:t>, 2020, </a:t>
            </a:r>
            <a:r>
              <a:rPr lang="cs-CZ" u="sng" err="1"/>
              <a:t>World</a:t>
            </a:r>
            <a:r>
              <a:rPr lang="cs-CZ" u="sng"/>
              <a:t> </a:t>
            </a:r>
            <a:r>
              <a:rPr lang="cs-CZ" u="sng" err="1"/>
              <a:t>coal</a:t>
            </a:r>
            <a:r>
              <a:rPr lang="cs-CZ" u="sng"/>
              <a:t> </a:t>
            </a:r>
            <a:r>
              <a:rPr lang="cs-CZ" u="sng" err="1"/>
              <a:t>association</a:t>
            </a:r>
            <a:r>
              <a:rPr lang="cs-CZ" u="sng"/>
              <a:t>, </a:t>
            </a:r>
            <a:r>
              <a:rPr lang="cs-CZ"/>
              <a:t>[online]. Dostupné z: </a:t>
            </a:r>
            <a:r>
              <a:rPr lang="cs-CZ">
                <a:hlinkClick r:id="rId5"/>
              </a:rPr>
              <a:t>https://www.worldcoal.org/coal-facts/coal-electricity/</a:t>
            </a:r>
            <a:endParaRPr lang="cs-CZ"/>
          </a:p>
          <a:p>
            <a:pPr defTabSz="914400">
              <a:lnSpc>
                <a:spcPct val="90000"/>
              </a:lnSpc>
              <a:spcBef>
                <a:spcPts val="1200"/>
              </a:spcBef>
              <a:spcAft>
                <a:spcPts val="200"/>
              </a:spcAft>
              <a:buClr>
                <a:srgbClr val="1CADE4"/>
              </a:buClr>
              <a:buSzPct val="100000"/>
              <a:defRPr/>
            </a:pPr>
            <a:r>
              <a:rPr lang="en-US"/>
              <a:t>Report: China emissions exceed all developed nations combined</a:t>
            </a:r>
            <a:r>
              <a:rPr lang="cs-CZ"/>
              <a:t>, 2021, bbc.com, [online]. Dostupné z: </a:t>
            </a:r>
            <a:r>
              <a:rPr lang="cs-CZ">
                <a:hlinkClick r:id="rId6"/>
              </a:rPr>
              <a:t>https://www.bbc.com/news/world-asia-57018837</a:t>
            </a:r>
            <a:endParaRPr lang="cs-CZ"/>
          </a:p>
          <a:p>
            <a:pPr defTabSz="914400">
              <a:lnSpc>
                <a:spcPct val="90000"/>
              </a:lnSpc>
              <a:spcBef>
                <a:spcPts val="1200"/>
              </a:spcBef>
              <a:spcAft>
                <a:spcPts val="200"/>
              </a:spcAft>
              <a:buClr>
                <a:srgbClr val="1CADE4"/>
              </a:buClr>
              <a:buSzPct val="100000"/>
              <a:defRPr/>
            </a:pPr>
            <a:r>
              <a:rPr lang="en-US"/>
              <a:t>Christine Shearer</a:t>
            </a:r>
            <a:r>
              <a:rPr lang="cs-CZ"/>
              <a:t>, 2021, „</a:t>
            </a:r>
            <a:r>
              <a:rPr lang="en-US"/>
              <a:t>China Dominates 2020 Coal</a:t>
            </a:r>
            <a:r>
              <a:rPr lang="cs-CZ"/>
              <a:t> </a:t>
            </a:r>
            <a:r>
              <a:rPr lang="en-US"/>
              <a:t>Plant Development</a:t>
            </a:r>
            <a:r>
              <a:rPr lang="cs-CZ"/>
              <a:t>“ https://globalenergymonitor.org [online]. Dostupné z: https://globalenergymonitor.org/wp-content/uploads/2021/02/China-Dominates-2020-Coal-Development.pdf</a:t>
            </a:r>
            <a:endParaRPr lang="en-US" b="0" i="0">
              <a:solidFill>
                <a:srgbClr val="3F3F42"/>
              </a:solidFill>
              <a:effectLst/>
              <a:latin typeface="ReithSerif"/>
            </a:endParaRPr>
          </a:p>
          <a:p>
            <a:pPr marR="0" lvl="0" algn="l" defTabSz="914400" rtl="0" eaLnBrk="1" fontAlgn="auto" latinLnBrk="0" hangingPunct="1">
              <a:lnSpc>
                <a:spcPct val="90000"/>
              </a:lnSpc>
              <a:spcBef>
                <a:spcPts val="1200"/>
              </a:spcBef>
              <a:spcAft>
                <a:spcPts val="200"/>
              </a:spcAft>
              <a:buClr>
                <a:srgbClr val="1CADE4"/>
              </a:buClr>
              <a:buSzPct val="100000"/>
              <a:tabLst/>
              <a:defRPr/>
            </a:pPr>
            <a:r>
              <a:rPr lang="cs-CZ"/>
              <a:t>Michael </a:t>
            </a:r>
            <a:r>
              <a:rPr lang="cs-CZ" err="1"/>
              <a:t>Standeart</a:t>
            </a:r>
            <a:r>
              <a:rPr lang="cs-CZ"/>
              <a:t>, 2021, „</a:t>
            </a:r>
            <a:r>
              <a:rPr lang="en-US"/>
              <a:t>Despite Pledges to Cut Emissions, China Goes on a Coal Spree</a:t>
            </a:r>
            <a:r>
              <a:rPr lang="cs-CZ"/>
              <a:t>“. YaleEnviroment360, [online]. Dostupné z: https://e360.yale.edu/features/despite-pledges-to-cut-emissions-china-goes-on-a-coal-spree</a:t>
            </a:r>
          </a:p>
          <a:p>
            <a:endParaRPr lang="cs-CZ"/>
          </a:p>
        </p:txBody>
      </p:sp>
    </p:spTree>
    <p:extLst>
      <p:ext uri="{BB962C8B-B14F-4D97-AF65-F5344CB8AC3E}">
        <p14:creationId xmlns:p14="http://schemas.microsoft.com/office/powerpoint/2010/main" val="2378888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701C74C-38A5-48D2-9914-B5DA6AA8E62B}"/>
              </a:ext>
            </a:extLst>
          </p:cNvPr>
          <p:cNvSpPr>
            <a:spLocks noGrp="1"/>
          </p:cNvSpPr>
          <p:nvPr>
            <p:ph idx="1"/>
          </p:nvPr>
        </p:nvSpPr>
        <p:spPr>
          <a:xfrm>
            <a:off x="167640" y="180340"/>
            <a:ext cx="11856720" cy="5753100"/>
          </a:xfrm>
          <a:ln>
            <a:noFill/>
          </a:ln>
        </p:spPr>
        <p:style>
          <a:lnRef idx="2">
            <a:schemeClr val="dk1"/>
          </a:lnRef>
          <a:fillRef idx="1">
            <a:schemeClr val="lt1"/>
          </a:fillRef>
          <a:effectRef idx="0">
            <a:schemeClr val="dk1"/>
          </a:effectRef>
          <a:fontRef idx="minor">
            <a:schemeClr val="dk1"/>
          </a:fontRef>
        </p:style>
        <p:txBody>
          <a:bodyPr>
            <a:normAutofit/>
          </a:bodyPr>
          <a:lstStyle/>
          <a:p>
            <a:r>
              <a:rPr lang="cs-CZ" sz="2000">
                <a:solidFill>
                  <a:schemeClr val="tx1"/>
                </a:solidFill>
              </a:rPr>
              <a:t>Henry </a:t>
            </a:r>
            <a:r>
              <a:rPr lang="cs-CZ" sz="2000" err="1">
                <a:solidFill>
                  <a:schemeClr val="tx1"/>
                </a:solidFill>
              </a:rPr>
              <a:t>Ballard</a:t>
            </a:r>
            <a:r>
              <a:rPr lang="cs-CZ" sz="2000">
                <a:solidFill>
                  <a:schemeClr val="tx1"/>
                </a:solidFill>
              </a:rPr>
              <a:t>, 2021, „</a:t>
            </a:r>
            <a:r>
              <a:rPr lang="en-US" sz="2000">
                <a:solidFill>
                  <a:schemeClr val="tx1"/>
                </a:solidFill>
              </a:rPr>
              <a:t>Australian mining employment on the rise: ABS</a:t>
            </a:r>
            <a:r>
              <a:rPr lang="cs-CZ" sz="2000">
                <a:solidFill>
                  <a:schemeClr val="tx1"/>
                </a:solidFill>
              </a:rPr>
              <a:t>“, Australianmining.com, [online]. Dostupné z:  https://www.australianmining.com.au/news/australian-mining-employment-on-the-rise-abs/</a:t>
            </a:r>
          </a:p>
          <a:p>
            <a:r>
              <a:rPr lang="cs-CZ" sz="2000">
                <a:solidFill>
                  <a:schemeClr val="tx1"/>
                </a:solidFill>
              </a:rPr>
              <a:t>KPMG, 2016, „Metals &amp; </a:t>
            </a:r>
            <a:r>
              <a:rPr lang="cs-CZ" sz="2000" err="1">
                <a:solidFill>
                  <a:schemeClr val="tx1"/>
                </a:solidFill>
              </a:rPr>
              <a:t>Mining</a:t>
            </a:r>
            <a:r>
              <a:rPr lang="cs-CZ" sz="2000">
                <a:solidFill>
                  <a:schemeClr val="tx1"/>
                </a:solidFill>
              </a:rPr>
              <a:t> in </a:t>
            </a:r>
            <a:r>
              <a:rPr lang="cs-CZ" sz="2000" err="1">
                <a:solidFill>
                  <a:schemeClr val="tx1"/>
                </a:solidFill>
              </a:rPr>
              <a:t>Russia</a:t>
            </a:r>
            <a:r>
              <a:rPr lang="cs-CZ" sz="2000">
                <a:solidFill>
                  <a:schemeClr val="tx1"/>
                </a:solidFill>
              </a:rPr>
              <a:t>“, investinrussia.com, </a:t>
            </a:r>
            <a:r>
              <a:rPr lang="cs-CZ" sz="1800">
                <a:solidFill>
                  <a:schemeClr val="tx1"/>
                </a:solidFill>
              </a:rPr>
              <a:t>[online]. Dostupné z: </a:t>
            </a:r>
            <a:r>
              <a:rPr lang="cs-CZ" sz="2000">
                <a:solidFill>
                  <a:schemeClr val="tx1"/>
                </a:solidFill>
              </a:rPr>
              <a:t> </a:t>
            </a:r>
            <a:r>
              <a:rPr lang="cs-CZ" sz="2000">
                <a:solidFill>
                  <a:schemeClr val="tx1"/>
                </a:solidFill>
                <a:hlinkClick r:id="rId2">
                  <a:extLst>
                    <a:ext uri="{A12FA001-AC4F-418D-AE19-62706E023703}">
                      <ahyp:hlinkClr xmlns:ahyp="http://schemas.microsoft.com/office/drawing/2018/hyperlinkcolor" val="tx"/>
                    </a:ext>
                  </a:extLst>
                </a:hlinkClick>
              </a:rPr>
              <a:t>https://investinrussia.com/data/files/sectors/Metals-and-Mining-in-Russia.pdf</a:t>
            </a:r>
            <a:endParaRPr lang="cs-CZ" sz="2000">
              <a:solidFill>
                <a:schemeClr val="tx1"/>
              </a:solidFill>
            </a:endParaRPr>
          </a:p>
          <a:p>
            <a:r>
              <a:rPr lang="cs-CZ" sz="2000">
                <a:solidFill>
                  <a:schemeClr val="tx1"/>
                </a:solidFill>
              </a:rPr>
              <a:t>Kristina </a:t>
            </a:r>
            <a:r>
              <a:rPr lang="cs-CZ" sz="2000" err="1">
                <a:solidFill>
                  <a:schemeClr val="tx1"/>
                </a:solidFill>
              </a:rPr>
              <a:t>Zindulková</a:t>
            </a:r>
            <a:r>
              <a:rPr lang="cs-CZ" sz="2000">
                <a:solidFill>
                  <a:schemeClr val="tx1"/>
                </a:solidFill>
              </a:rPr>
              <a:t>, 2020, „Uhlí, zaměstnanost a spravedlivá transformace v podmínkách České republiky“, amo.cz, </a:t>
            </a:r>
            <a:r>
              <a:rPr lang="cs-CZ" sz="1800">
                <a:solidFill>
                  <a:schemeClr val="tx1"/>
                </a:solidFill>
              </a:rPr>
              <a:t>[online]. Dostupné z: </a:t>
            </a:r>
            <a:r>
              <a:rPr lang="cs-CZ" sz="1800">
                <a:solidFill>
                  <a:schemeClr val="tx1"/>
                </a:solidFill>
                <a:hlinkClick r:id="rId3">
                  <a:extLst>
                    <a:ext uri="{A12FA001-AC4F-418D-AE19-62706E023703}">
                      <ahyp:hlinkClr xmlns:ahyp="http://schemas.microsoft.com/office/drawing/2018/hyperlinkcolor" val="tx"/>
                    </a:ext>
                  </a:extLst>
                </a:hlinkClick>
              </a:rPr>
              <a:t>https://www.amo.cz/wp-content/uploads/2020/06/AMO_uhli_zamestnanost.pdf</a:t>
            </a:r>
            <a:endParaRPr lang="cs-CZ" sz="1800">
              <a:solidFill>
                <a:schemeClr val="tx1"/>
              </a:solidFill>
            </a:endParaRPr>
          </a:p>
          <a:p>
            <a:r>
              <a:rPr lang="cs-CZ" sz="1800">
                <a:solidFill>
                  <a:schemeClr val="tx1"/>
                </a:solidFill>
              </a:rPr>
              <a:t>The </a:t>
            </a:r>
            <a:r>
              <a:rPr lang="cs-CZ" sz="1800" err="1">
                <a:solidFill>
                  <a:schemeClr val="tx1"/>
                </a:solidFill>
              </a:rPr>
              <a:t>international</a:t>
            </a:r>
            <a:r>
              <a:rPr lang="cs-CZ" sz="1800">
                <a:solidFill>
                  <a:schemeClr val="tx1"/>
                </a:solidFill>
              </a:rPr>
              <a:t> resource panel: 10 </a:t>
            </a:r>
            <a:r>
              <a:rPr lang="cs-CZ" sz="1800" err="1">
                <a:solidFill>
                  <a:schemeClr val="tx1"/>
                </a:solidFill>
              </a:rPr>
              <a:t>key</a:t>
            </a:r>
            <a:r>
              <a:rPr lang="cs-CZ" sz="1800">
                <a:solidFill>
                  <a:schemeClr val="tx1"/>
                </a:solidFill>
              </a:rPr>
              <a:t> </a:t>
            </a:r>
            <a:r>
              <a:rPr lang="cs-CZ" sz="1800" err="1">
                <a:solidFill>
                  <a:schemeClr val="tx1"/>
                </a:solidFill>
              </a:rPr>
              <a:t>messages</a:t>
            </a:r>
            <a:r>
              <a:rPr lang="cs-CZ" sz="1800">
                <a:solidFill>
                  <a:schemeClr val="tx1"/>
                </a:solidFill>
              </a:rPr>
              <a:t> on </a:t>
            </a:r>
            <a:r>
              <a:rPr lang="cs-CZ" sz="1800" err="1">
                <a:solidFill>
                  <a:schemeClr val="tx1"/>
                </a:solidFill>
              </a:rPr>
              <a:t>climate</a:t>
            </a:r>
            <a:r>
              <a:rPr lang="cs-CZ" sz="1800">
                <a:solidFill>
                  <a:schemeClr val="tx1"/>
                </a:solidFill>
              </a:rPr>
              <a:t> </a:t>
            </a:r>
            <a:r>
              <a:rPr lang="cs-CZ" sz="1800" err="1">
                <a:solidFill>
                  <a:schemeClr val="tx1"/>
                </a:solidFill>
              </a:rPr>
              <a:t>change</a:t>
            </a:r>
            <a:r>
              <a:rPr lang="cs-CZ" sz="1800">
                <a:solidFill>
                  <a:schemeClr val="tx1"/>
                </a:solidFill>
              </a:rPr>
              <a:t>, 2016, UNEP, International resource panel, [online]. Dostupné z: </a:t>
            </a:r>
            <a:r>
              <a:rPr lang="cs-CZ" sz="1800">
                <a:solidFill>
                  <a:schemeClr val="tx1"/>
                </a:solidFill>
                <a:hlinkClick r:id="rId4">
                  <a:extLst>
                    <a:ext uri="{A12FA001-AC4F-418D-AE19-62706E023703}">
                      <ahyp:hlinkClr xmlns:ahyp="http://schemas.microsoft.com/office/drawing/2018/hyperlinkcolor" val="tx"/>
                    </a:ext>
                  </a:extLst>
                </a:hlinkClick>
              </a:rPr>
              <a:t>https://www.resourcepanel.org/</a:t>
            </a:r>
            <a:endParaRPr lang="cs-CZ" sz="1800">
              <a:solidFill>
                <a:schemeClr val="tx1"/>
              </a:solidFill>
            </a:endParaRPr>
          </a:p>
          <a:p>
            <a:r>
              <a:rPr lang="cs-CZ" sz="1800" err="1">
                <a:solidFill>
                  <a:schemeClr val="tx1"/>
                </a:solidFill>
              </a:rPr>
              <a:t>Coal</a:t>
            </a:r>
            <a:r>
              <a:rPr lang="cs-CZ" sz="1800">
                <a:solidFill>
                  <a:schemeClr val="tx1"/>
                </a:solidFill>
              </a:rPr>
              <a:t> </a:t>
            </a:r>
            <a:r>
              <a:rPr lang="cs-CZ" sz="1800" err="1">
                <a:solidFill>
                  <a:schemeClr val="tx1"/>
                </a:solidFill>
              </a:rPr>
              <a:t>Markets</a:t>
            </a:r>
            <a:r>
              <a:rPr lang="cs-CZ" sz="1800">
                <a:solidFill>
                  <a:schemeClr val="tx1"/>
                </a:solidFill>
              </a:rPr>
              <a:t>, 2021, U</a:t>
            </a:r>
            <a:r>
              <a:rPr lang="en-US" sz="1800">
                <a:solidFill>
                  <a:schemeClr val="tx1"/>
                </a:solidFill>
              </a:rPr>
              <a:t>.</a:t>
            </a:r>
            <a:r>
              <a:rPr lang="cs-CZ" sz="1800">
                <a:solidFill>
                  <a:schemeClr val="tx1"/>
                </a:solidFill>
              </a:rPr>
              <a:t>S</a:t>
            </a:r>
            <a:r>
              <a:rPr lang="en-US" sz="1800">
                <a:solidFill>
                  <a:schemeClr val="tx1"/>
                </a:solidFill>
              </a:rPr>
              <a:t>. </a:t>
            </a:r>
            <a:r>
              <a:rPr lang="cs-CZ" sz="1800">
                <a:solidFill>
                  <a:schemeClr val="tx1"/>
                </a:solidFill>
              </a:rPr>
              <a:t>E</a:t>
            </a:r>
            <a:r>
              <a:rPr lang="en-US" sz="1800" err="1">
                <a:solidFill>
                  <a:schemeClr val="tx1"/>
                </a:solidFill>
              </a:rPr>
              <a:t>nergy</a:t>
            </a:r>
            <a:r>
              <a:rPr lang="en-US" sz="1800">
                <a:solidFill>
                  <a:schemeClr val="tx1"/>
                </a:solidFill>
              </a:rPr>
              <a:t> </a:t>
            </a:r>
            <a:r>
              <a:rPr lang="cs-CZ" sz="1800">
                <a:solidFill>
                  <a:schemeClr val="tx1"/>
                </a:solidFill>
              </a:rPr>
              <a:t>I</a:t>
            </a:r>
            <a:r>
              <a:rPr lang="en-US" sz="1800" err="1">
                <a:solidFill>
                  <a:schemeClr val="tx1"/>
                </a:solidFill>
              </a:rPr>
              <a:t>nformation</a:t>
            </a:r>
            <a:r>
              <a:rPr lang="en-US" sz="1800">
                <a:solidFill>
                  <a:schemeClr val="tx1"/>
                </a:solidFill>
              </a:rPr>
              <a:t> </a:t>
            </a:r>
            <a:r>
              <a:rPr lang="cs-CZ" sz="1800">
                <a:solidFill>
                  <a:schemeClr val="tx1"/>
                </a:solidFill>
              </a:rPr>
              <a:t>A</a:t>
            </a:r>
            <a:r>
              <a:rPr lang="en-US" sz="1800" err="1">
                <a:solidFill>
                  <a:schemeClr val="tx1"/>
                </a:solidFill>
              </a:rPr>
              <a:t>dministration</a:t>
            </a:r>
            <a:r>
              <a:rPr lang="cs-CZ" sz="1800">
                <a:solidFill>
                  <a:schemeClr val="tx1"/>
                </a:solidFill>
              </a:rPr>
              <a:t>, [online]. Dostupné z: https://www.eia.gov/coal/markets/</a:t>
            </a:r>
            <a:endParaRPr lang="cs-CZ" sz="2000">
              <a:solidFill>
                <a:schemeClr val="tx1"/>
              </a:solidFill>
            </a:endParaRPr>
          </a:p>
        </p:txBody>
      </p:sp>
    </p:spTree>
    <p:extLst>
      <p:ext uri="{BB962C8B-B14F-4D97-AF65-F5344CB8AC3E}">
        <p14:creationId xmlns:p14="http://schemas.microsoft.com/office/powerpoint/2010/main" val="3432541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8A702939-E8CD-4F7A-80BB-683DA30E3F91}"/>
              </a:ext>
            </a:extLst>
          </p:cNvPr>
          <p:cNvSpPr txBox="1">
            <a:spLocks/>
          </p:cNvSpPr>
          <p:nvPr/>
        </p:nvSpPr>
        <p:spPr>
          <a:xfrm>
            <a:off x="2143068" y="2384055"/>
            <a:ext cx="8362804" cy="1044945"/>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cs-CZ" sz="8000"/>
              <a:t>DĚKUJEME ZA POZORNOST</a:t>
            </a:r>
          </a:p>
        </p:txBody>
      </p:sp>
    </p:spTree>
    <p:extLst>
      <p:ext uri="{BB962C8B-B14F-4D97-AF65-F5344CB8AC3E}">
        <p14:creationId xmlns:p14="http://schemas.microsoft.com/office/powerpoint/2010/main" val="144104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C3B3BB-528D-4FA3-BB09-8140E348E3A7}"/>
              </a:ext>
            </a:extLst>
          </p:cNvPr>
          <p:cNvSpPr>
            <a:spLocks noGrp="1"/>
          </p:cNvSpPr>
          <p:nvPr>
            <p:ph type="title"/>
          </p:nvPr>
        </p:nvSpPr>
        <p:spPr/>
        <p:txBody>
          <a:bodyPr/>
          <a:lstStyle/>
          <a:p>
            <a:r>
              <a:rPr lang="cs-CZ"/>
              <a:t>CELOSVĚTOVÉ HDP per capita</a:t>
            </a:r>
          </a:p>
        </p:txBody>
      </p:sp>
      <p:sp>
        <p:nvSpPr>
          <p:cNvPr id="4" name="TextovéPole 3">
            <a:extLst>
              <a:ext uri="{FF2B5EF4-FFF2-40B4-BE49-F238E27FC236}">
                <a16:creationId xmlns:a16="http://schemas.microsoft.com/office/drawing/2014/main" id="{430499EE-F585-4003-AC8A-BC663515D554}"/>
              </a:ext>
            </a:extLst>
          </p:cNvPr>
          <p:cNvSpPr txBox="1"/>
          <p:nvPr/>
        </p:nvSpPr>
        <p:spPr>
          <a:xfrm>
            <a:off x="1024128" y="6248254"/>
            <a:ext cx="46682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a:t>Zdroj: vlastní zpracování, dle THE WORLD BANK</a:t>
            </a:r>
          </a:p>
          <a:p>
            <a:endParaRPr lang="cs-CZ"/>
          </a:p>
        </p:txBody>
      </p:sp>
      <p:graphicFrame>
        <p:nvGraphicFramePr>
          <p:cNvPr id="5" name="Zástupný obsah 4">
            <a:extLst>
              <a:ext uri="{FF2B5EF4-FFF2-40B4-BE49-F238E27FC236}">
                <a16:creationId xmlns:a16="http://schemas.microsoft.com/office/drawing/2014/main" id="{88B89C7D-09A8-4A16-8FFB-5DD48D8ED7C0}"/>
              </a:ext>
            </a:extLst>
          </p:cNvPr>
          <p:cNvGraphicFramePr>
            <a:graphicFrameLocks noGrp="1"/>
          </p:cNvGraphicFramePr>
          <p:nvPr>
            <p:ph idx="1"/>
            <p:extLst>
              <p:ext uri="{D42A27DB-BD31-4B8C-83A1-F6EECF244321}">
                <p14:modId xmlns:p14="http://schemas.microsoft.com/office/powerpoint/2010/main" val="732119597"/>
              </p:ext>
            </p:extLst>
          </p:nvPr>
        </p:nvGraphicFramePr>
        <p:xfrm>
          <a:off x="1024128" y="2084832"/>
          <a:ext cx="9720262"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10" name="Zástupný obsah 2">
            <a:extLst>
              <a:ext uri="{FF2B5EF4-FFF2-40B4-BE49-F238E27FC236}">
                <a16:creationId xmlns:a16="http://schemas.microsoft.com/office/drawing/2014/main" id="{A3880ABF-69E8-4A2A-93D0-537C3607083E}"/>
              </a:ext>
            </a:extLst>
          </p:cNvPr>
          <p:cNvSpPr txBox="1">
            <a:spLocks/>
          </p:cNvSpPr>
          <p:nvPr/>
        </p:nvSpPr>
        <p:spPr>
          <a:xfrm>
            <a:off x="1024127" y="1777942"/>
            <a:ext cx="9720073" cy="4023360"/>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cs-CZ">
                <a:ea typeface="+mn-lt"/>
                <a:cs typeface="+mn-lt"/>
              </a:rPr>
              <a:t> 2020 – $10 909</a:t>
            </a:r>
          </a:p>
          <a:p>
            <a:endParaRPr lang="cs-CZ"/>
          </a:p>
        </p:txBody>
      </p:sp>
    </p:spTree>
    <p:extLst>
      <p:ext uri="{BB962C8B-B14F-4D97-AF65-F5344CB8AC3E}">
        <p14:creationId xmlns:p14="http://schemas.microsoft.com/office/powerpoint/2010/main" val="412590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28AA3A-FA35-4900-9551-899F5FEF7E37}"/>
              </a:ext>
            </a:extLst>
          </p:cNvPr>
          <p:cNvSpPr>
            <a:spLocks noGrp="1"/>
          </p:cNvSpPr>
          <p:nvPr>
            <p:ph type="title"/>
          </p:nvPr>
        </p:nvSpPr>
        <p:spPr/>
        <p:txBody>
          <a:bodyPr/>
          <a:lstStyle/>
          <a:p>
            <a:r>
              <a:rPr lang="cs-CZ"/>
              <a:t>Přírodní zdroje a Ekonomika</a:t>
            </a:r>
          </a:p>
        </p:txBody>
      </p:sp>
      <p:sp>
        <p:nvSpPr>
          <p:cNvPr id="3" name="Zástupný obsah 2">
            <a:extLst>
              <a:ext uri="{FF2B5EF4-FFF2-40B4-BE49-F238E27FC236}">
                <a16:creationId xmlns:a16="http://schemas.microsoft.com/office/drawing/2014/main" id="{B14AD9AA-862E-43FA-B349-1654F29D042B}"/>
              </a:ext>
            </a:extLst>
          </p:cNvPr>
          <p:cNvSpPr>
            <a:spLocks noGrp="1"/>
          </p:cNvSpPr>
          <p:nvPr>
            <p:ph idx="1"/>
          </p:nvPr>
        </p:nvSpPr>
        <p:spPr/>
        <p:txBody>
          <a:bodyPr>
            <a:normAutofit/>
          </a:bodyPr>
          <a:lstStyle/>
          <a:p>
            <a:pPr lvl="1">
              <a:lnSpc>
                <a:spcPct val="150000"/>
              </a:lnSpc>
              <a:buFont typeface="Arial" panose="020B0604020202020204" pitchFamily="34" charset="0"/>
              <a:buChar char="•"/>
            </a:pPr>
            <a:r>
              <a:rPr lang="cs-CZ" sz="2800"/>
              <a:t> Rozvojové země</a:t>
            </a:r>
          </a:p>
          <a:p>
            <a:pPr lvl="1">
              <a:lnSpc>
                <a:spcPct val="150000"/>
              </a:lnSpc>
              <a:buFont typeface="Arial" panose="020B0604020202020204" pitchFamily="34" charset="0"/>
              <a:buChar char="•"/>
            </a:pPr>
            <a:r>
              <a:rPr lang="cs-CZ" sz="2800"/>
              <a:t> ECI</a:t>
            </a:r>
          </a:p>
          <a:p>
            <a:pPr lvl="1">
              <a:lnSpc>
                <a:spcPct val="150000"/>
              </a:lnSpc>
              <a:buFont typeface="Arial" panose="020B0604020202020204" pitchFamily="34" charset="0"/>
              <a:buChar char="•"/>
            </a:pPr>
            <a:r>
              <a:rPr lang="cs-CZ" sz="2800"/>
              <a:t> Prokletí přírodních zdrojů</a:t>
            </a:r>
          </a:p>
        </p:txBody>
      </p:sp>
    </p:spTree>
    <p:extLst>
      <p:ext uri="{BB962C8B-B14F-4D97-AF65-F5344CB8AC3E}">
        <p14:creationId xmlns:p14="http://schemas.microsoft.com/office/powerpoint/2010/main" val="28576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obsah 7">
            <a:extLst>
              <a:ext uri="{FF2B5EF4-FFF2-40B4-BE49-F238E27FC236}">
                <a16:creationId xmlns:a16="http://schemas.microsoft.com/office/drawing/2014/main" id="{A27EA229-9105-42E6-ABDF-BCC0062E651C}"/>
              </a:ext>
            </a:extLst>
          </p:cNvPr>
          <p:cNvPicPr>
            <a:picLocks noGrp="1" noChangeAspect="1"/>
          </p:cNvPicPr>
          <p:nvPr>
            <p:ph idx="1"/>
          </p:nvPr>
        </p:nvPicPr>
        <p:blipFill>
          <a:blip r:embed="rId2"/>
          <a:stretch>
            <a:fillRect/>
          </a:stretch>
        </p:blipFill>
        <p:spPr>
          <a:xfrm>
            <a:off x="756129" y="373746"/>
            <a:ext cx="10679737" cy="6110508"/>
          </a:xfrm>
        </p:spPr>
      </p:pic>
      <p:sp>
        <p:nvSpPr>
          <p:cNvPr id="6" name="TextovéPole 5">
            <a:extLst>
              <a:ext uri="{FF2B5EF4-FFF2-40B4-BE49-F238E27FC236}">
                <a16:creationId xmlns:a16="http://schemas.microsoft.com/office/drawing/2014/main" id="{0C6975EA-89D6-402D-9EB7-33D8ECE60554}"/>
              </a:ext>
            </a:extLst>
          </p:cNvPr>
          <p:cNvSpPr txBox="1"/>
          <p:nvPr/>
        </p:nvSpPr>
        <p:spPr>
          <a:xfrm>
            <a:off x="3982718" y="240101"/>
            <a:ext cx="4226560" cy="369332"/>
          </a:xfrm>
          <a:prstGeom prst="rect">
            <a:avLst/>
          </a:prstGeom>
          <a:solidFill>
            <a:schemeClr val="bg1"/>
          </a:solidFill>
        </p:spPr>
        <p:txBody>
          <a:bodyPr wrap="square" rtlCol="0">
            <a:spAutoFit/>
          </a:bodyPr>
          <a:lstStyle/>
          <a:p>
            <a:r>
              <a:rPr lang="cs-CZ"/>
              <a:t>Celkové renty z přírodních zdrojů (% HDP)</a:t>
            </a:r>
          </a:p>
        </p:txBody>
      </p:sp>
      <p:sp>
        <p:nvSpPr>
          <p:cNvPr id="7" name="TextovéPole 6">
            <a:extLst>
              <a:ext uri="{FF2B5EF4-FFF2-40B4-BE49-F238E27FC236}">
                <a16:creationId xmlns:a16="http://schemas.microsoft.com/office/drawing/2014/main" id="{160AFEAE-5C51-4183-9D3B-595088C3D5AA}"/>
              </a:ext>
            </a:extLst>
          </p:cNvPr>
          <p:cNvSpPr txBox="1"/>
          <p:nvPr/>
        </p:nvSpPr>
        <p:spPr>
          <a:xfrm>
            <a:off x="363728" y="6433232"/>
            <a:ext cx="46682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a:t>Zdroj: Sciencedirect.com</a:t>
            </a:r>
          </a:p>
          <a:p>
            <a:endParaRPr lang="cs-CZ"/>
          </a:p>
        </p:txBody>
      </p:sp>
    </p:spTree>
    <p:extLst>
      <p:ext uri="{BB962C8B-B14F-4D97-AF65-F5344CB8AC3E}">
        <p14:creationId xmlns:p14="http://schemas.microsoft.com/office/powerpoint/2010/main" val="2126869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7B6072-0B71-4F0E-8253-C965C7B7AC03}"/>
              </a:ext>
            </a:extLst>
          </p:cNvPr>
          <p:cNvSpPr>
            <a:spLocks noGrp="1"/>
          </p:cNvSpPr>
          <p:nvPr>
            <p:ph type="title"/>
          </p:nvPr>
        </p:nvSpPr>
        <p:spPr>
          <a:xfrm>
            <a:off x="1024128" y="585216"/>
            <a:ext cx="9720072" cy="1499616"/>
          </a:xfrm>
        </p:spPr>
        <p:txBody>
          <a:bodyPr anchor="ctr">
            <a:normAutofit/>
          </a:bodyPr>
          <a:lstStyle/>
          <a:p>
            <a:r>
              <a:rPr lang="cs-CZ"/>
              <a:t>UHLÍ</a:t>
            </a:r>
          </a:p>
        </p:txBody>
      </p:sp>
      <p:sp>
        <p:nvSpPr>
          <p:cNvPr id="3" name="Zástupný obsah 2">
            <a:extLst>
              <a:ext uri="{FF2B5EF4-FFF2-40B4-BE49-F238E27FC236}">
                <a16:creationId xmlns:a16="http://schemas.microsoft.com/office/drawing/2014/main" id="{16FD0609-7C3E-47F1-A414-C37EDD938F0F}"/>
              </a:ext>
            </a:extLst>
          </p:cNvPr>
          <p:cNvSpPr>
            <a:spLocks noGrp="1"/>
          </p:cNvSpPr>
          <p:nvPr>
            <p:ph sz="half" idx="1"/>
          </p:nvPr>
        </p:nvSpPr>
        <p:spPr>
          <a:xfrm>
            <a:off x="1024126" y="2285999"/>
            <a:ext cx="6870194" cy="4490721"/>
          </a:xfrm>
        </p:spPr>
        <p:txBody>
          <a:bodyPr vert="horz" lIns="45720" tIns="45720" rIns="45720" bIns="45720" rtlCol="0" anchor="t">
            <a:normAutofit/>
          </a:bodyPr>
          <a:lstStyle/>
          <a:p>
            <a:pPr>
              <a:lnSpc>
                <a:spcPct val="100000"/>
              </a:lnSpc>
              <a:buFont typeface="Arial" panose="020B0602020104020603" pitchFamily="34" charset="0"/>
              <a:buChar char="•"/>
            </a:pPr>
            <a:r>
              <a:rPr lang="cs-CZ" sz="2400"/>
              <a:t> Hnědá, černá, černo-hnědá hornina</a:t>
            </a:r>
          </a:p>
          <a:p>
            <a:pPr>
              <a:lnSpc>
                <a:spcPct val="100000"/>
              </a:lnSpc>
              <a:buFont typeface="Arial" panose="020B0602020104020603" pitchFamily="34" charset="0"/>
              <a:buChar char="•"/>
            </a:pPr>
            <a:r>
              <a:rPr lang="cs-CZ" sz="2400"/>
              <a:t> Černé, hnědé</a:t>
            </a:r>
          </a:p>
          <a:p>
            <a:pPr>
              <a:lnSpc>
                <a:spcPct val="100000"/>
              </a:lnSpc>
              <a:buFont typeface="Arial" panose="020B0602020104020603" pitchFamily="34" charset="0"/>
              <a:buChar char="•"/>
            </a:pPr>
            <a:r>
              <a:rPr lang="cs-CZ" sz="2400"/>
              <a:t> Získává se těžbou (povrchové nebo hlubinné doly)</a:t>
            </a:r>
          </a:p>
          <a:p>
            <a:pPr>
              <a:lnSpc>
                <a:spcPct val="100000"/>
              </a:lnSpc>
              <a:buFont typeface="Arial" panose="020B0602020104020603" pitchFamily="34" charset="0"/>
              <a:buChar char="•"/>
            </a:pPr>
            <a:r>
              <a:rPr lang="cs-CZ" sz="2400"/>
              <a:t> Využití ke spalování – tepelné elektrárny</a:t>
            </a:r>
          </a:p>
          <a:p>
            <a:pPr>
              <a:buFont typeface="Arial" panose="020B0602020104020603" pitchFamily="34" charset="0"/>
              <a:buChar char="•"/>
            </a:pPr>
            <a:endParaRPr lang="cs-CZ"/>
          </a:p>
        </p:txBody>
      </p:sp>
      <p:pic>
        <p:nvPicPr>
          <p:cNvPr id="1026" name="Picture 2" descr="Dopřejte svému kotli kvalitní uhlí. Jaké to je? Poradíme Vám s jeho výběrem  • Topmeuhlim.cz">
            <a:extLst>
              <a:ext uri="{FF2B5EF4-FFF2-40B4-BE49-F238E27FC236}">
                <a16:creationId xmlns:a16="http://schemas.microsoft.com/office/drawing/2014/main" id="{6E5C99CA-C744-4ABF-9744-F2670FC7B5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27393" y="2397557"/>
            <a:ext cx="4754880" cy="3875227"/>
          </a:xfrm>
          <a:prstGeom prst="rect">
            <a:avLst/>
          </a:prstGeom>
          <a:solidFill>
            <a:srgbClr val="FFFFFF"/>
          </a:solidFill>
        </p:spPr>
      </p:pic>
    </p:spTree>
    <p:extLst>
      <p:ext uri="{BB962C8B-B14F-4D97-AF65-F5344CB8AC3E}">
        <p14:creationId xmlns:p14="http://schemas.microsoft.com/office/powerpoint/2010/main" val="1535612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5B29D6-07AA-4665-A809-82184B4BACB3}"/>
              </a:ext>
            </a:extLst>
          </p:cNvPr>
          <p:cNvSpPr>
            <a:spLocks noGrp="1"/>
          </p:cNvSpPr>
          <p:nvPr>
            <p:ph type="title"/>
          </p:nvPr>
        </p:nvSpPr>
        <p:spPr/>
        <p:txBody>
          <a:bodyPr/>
          <a:lstStyle/>
          <a:p>
            <a:r>
              <a:rPr lang="cs-CZ"/>
              <a:t>Celosvětové zásoby uhlí</a:t>
            </a:r>
          </a:p>
        </p:txBody>
      </p:sp>
      <p:sp>
        <p:nvSpPr>
          <p:cNvPr id="14" name="TextovéPole 13">
            <a:extLst>
              <a:ext uri="{FF2B5EF4-FFF2-40B4-BE49-F238E27FC236}">
                <a16:creationId xmlns:a16="http://schemas.microsoft.com/office/drawing/2014/main" id="{4604A9C3-8C4F-41DB-98DA-6F890ADC5694}"/>
              </a:ext>
            </a:extLst>
          </p:cNvPr>
          <p:cNvSpPr txBox="1"/>
          <p:nvPr/>
        </p:nvSpPr>
        <p:spPr>
          <a:xfrm>
            <a:off x="978631" y="6392487"/>
            <a:ext cx="6094268" cy="369332"/>
          </a:xfrm>
          <a:prstGeom prst="rect">
            <a:avLst/>
          </a:prstGeom>
          <a:noFill/>
        </p:spPr>
        <p:txBody>
          <a:bodyPr wrap="square">
            <a:spAutoFit/>
          </a:bodyPr>
          <a:lstStyle/>
          <a:p>
            <a:r>
              <a:rPr lang="cs-CZ"/>
              <a:t>Zdroj: vlastní zpracování, dle WORLDOMETERS</a:t>
            </a:r>
          </a:p>
        </p:txBody>
      </p:sp>
      <p:graphicFrame>
        <p:nvGraphicFramePr>
          <p:cNvPr id="3" name="Objekt 2">
            <a:extLst>
              <a:ext uri="{FF2B5EF4-FFF2-40B4-BE49-F238E27FC236}">
                <a16:creationId xmlns:a16="http://schemas.microsoft.com/office/drawing/2014/main" id="{A33B14BE-D085-43E0-B657-D6E47DBA6660}"/>
              </a:ext>
            </a:extLst>
          </p:cNvPr>
          <p:cNvGraphicFramePr>
            <a:graphicFrameLocks noChangeAspect="1"/>
          </p:cNvGraphicFramePr>
          <p:nvPr>
            <p:extLst>
              <p:ext uri="{D42A27DB-BD31-4B8C-83A1-F6EECF244321}">
                <p14:modId xmlns:p14="http://schemas.microsoft.com/office/powerpoint/2010/main" val="2474973515"/>
              </p:ext>
            </p:extLst>
          </p:nvPr>
        </p:nvGraphicFramePr>
        <p:xfrm>
          <a:off x="1730375" y="1692275"/>
          <a:ext cx="8729663" cy="4340225"/>
        </p:xfrm>
        <a:graphic>
          <a:graphicData uri="http://schemas.openxmlformats.org/presentationml/2006/ole">
            <mc:AlternateContent xmlns:mc="http://schemas.openxmlformats.org/markup-compatibility/2006">
              <mc:Choice xmlns:v="urn:schemas-microsoft-com:vml" Requires="v">
                <p:oleObj spid="_x0000_s1026" name="Worksheet" r:id="rId4" imgW="5076763" imgH="2524001" progId="Excel.Sheet.12">
                  <p:embed/>
                </p:oleObj>
              </mc:Choice>
              <mc:Fallback>
                <p:oleObj name="Worksheet" r:id="rId4" imgW="5076763" imgH="2524001" progId="Excel.Sheet.12">
                  <p:embed/>
                  <p:pic>
                    <p:nvPicPr>
                      <p:cNvPr id="3" name="Objekt 2">
                        <a:extLst>
                          <a:ext uri="{FF2B5EF4-FFF2-40B4-BE49-F238E27FC236}">
                            <a16:creationId xmlns:a16="http://schemas.microsoft.com/office/drawing/2014/main" id="{A33B14BE-D085-43E0-B657-D6E47DBA6660}"/>
                          </a:ext>
                        </a:extLst>
                      </p:cNvPr>
                      <p:cNvPicPr/>
                      <p:nvPr/>
                    </p:nvPicPr>
                    <p:blipFill>
                      <a:blip r:embed="rId5"/>
                      <a:stretch>
                        <a:fillRect/>
                      </a:stretch>
                    </p:blipFill>
                    <p:spPr>
                      <a:xfrm>
                        <a:off x="1730375" y="1692275"/>
                        <a:ext cx="8729663" cy="4340225"/>
                      </a:xfrm>
                      <a:prstGeom prst="rect">
                        <a:avLst/>
                      </a:prstGeom>
                    </p:spPr>
                  </p:pic>
                </p:oleObj>
              </mc:Fallback>
            </mc:AlternateContent>
          </a:graphicData>
        </a:graphic>
      </p:graphicFrame>
    </p:spTree>
    <p:extLst>
      <p:ext uri="{BB962C8B-B14F-4D97-AF65-F5344CB8AC3E}">
        <p14:creationId xmlns:p14="http://schemas.microsoft.com/office/powerpoint/2010/main" val="1090719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5CEADEA-EE00-4D24-84C0-C7C47151F6A2}"/>
              </a:ext>
            </a:extLst>
          </p:cNvPr>
          <p:cNvSpPr>
            <a:spLocks noGrp="1"/>
          </p:cNvSpPr>
          <p:nvPr>
            <p:ph type="title"/>
          </p:nvPr>
        </p:nvSpPr>
        <p:spPr>
          <a:xfrm>
            <a:off x="1024128" y="585216"/>
            <a:ext cx="9720072" cy="1499616"/>
          </a:xfrm>
        </p:spPr>
        <p:txBody>
          <a:bodyPr/>
          <a:lstStyle/>
          <a:p>
            <a:r>
              <a:rPr lang="cs-CZ"/>
              <a:t>UHLÍ – EXPORT 2020</a:t>
            </a:r>
            <a:endParaRPr lang="en-US"/>
          </a:p>
        </p:txBody>
      </p:sp>
      <p:sp>
        <p:nvSpPr>
          <p:cNvPr id="8" name="TextovéPole 7">
            <a:extLst>
              <a:ext uri="{FF2B5EF4-FFF2-40B4-BE49-F238E27FC236}">
                <a16:creationId xmlns:a16="http://schemas.microsoft.com/office/drawing/2014/main" id="{8492B78C-A465-457D-9D16-EF67D92C88D2}"/>
              </a:ext>
            </a:extLst>
          </p:cNvPr>
          <p:cNvSpPr txBox="1"/>
          <p:nvPr/>
        </p:nvSpPr>
        <p:spPr>
          <a:xfrm>
            <a:off x="674253" y="6382329"/>
            <a:ext cx="4628527" cy="369332"/>
          </a:xfrm>
          <a:prstGeom prst="rect">
            <a:avLst/>
          </a:prstGeom>
          <a:noFill/>
        </p:spPr>
        <p:txBody>
          <a:bodyPr wrap="square" rtlCol="0">
            <a:spAutoFit/>
          </a:bodyPr>
          <a:lstStyle/>
          <a:p>
            <a:r>
              <a:rPr lang="cs-CZ"/>
              <a:t>Zdroj: vlastní zpracování, dle THE WORLD BANK </a:t>
            </a:r>
          </a:p>
        </p:txBody>
      </p:sp>
      <p:graphicFrame>
        <p:nvGraphicFramePr>
          <p:cNvPr id="2" name="Objekt 1">
            <a:extLst>
              <a:ext uri="{FF2B5EF4-FFF2-40B4-BE49-F238E27FC236}">
                <a16:creationId xmlns:a16="http://schemas.microsoft.com/office/drawing/2014/main" id="{C47B423A-CC12-4912-AD86-FEDC6D73D0AE}"/>
              </a:ext>
            </a:extLst>
          </p:cNvPr>
          <p:cNvGraphicFramePr>
            <a:graphicFrameLocks noChangeAspect="1"/>
          </p:cNvGraphicFramePr>
          <p:nvPr>
            <p:extLst>
              <p:ext uri="{D42A27DB-BD31-4B8C-83A1-F6EECF244321}">
                <p14:modId xmlns:p14="http://schemas.microsoft.com/office/powerpoint/2010/main" val="2349846113"/>
              </p:ext>
            </p:extLst>
          </p:nvPr>
        </p:nvGraphicFramePr>
        <p:xfrm>
          <a:off x="2236959" y="1757381"/>
          <a:ext cx="7718082" cy="4093003"/>
        </p:xfrm>
        <a:graphic>
          <a:graphicData uri="http://schemas.openxmlformats.org/presentationml/2006/ole">
            <mc:AlternateContent xmlns:mc="http://schemas.openxmlformats.org/markup-compatibility/2006">
              <mc:Choice xmlns:v="urn:schemas-microsoft-com:vml" Requires="v">
                <p:oleObj spid="_x0000_s2050" name="Worksheet" r:id="rId4" imgW="4556730" imgH="2415602" progId="Excel.Sheet.12">
                  <p:embed/>
                </p:oleObj>
              </mc:Choice>
              <mc:Fallback>
                <p:oleObj name="Worksheet" r:id="rId4" imgW="4556730" imgH="2415602" progId="Excel.Sheet.12">
                  <p:embed/>
                  <p:pic>
                    <p:nvPicPr>
                      <p:cNvPr id="2" name="Objekt 1">
                        <a:extLst>
                          <a:ext uri="{FF2B5EF4-FFF2-40B4-BE49-F238E27FC236}">
                            <a16:creationId xmlns:a16="http://schemas.microsoft.com/office/drawing/2014/main" id="{C47B423A-CC12-4912-AD86-FEDC6D73D0AE}"/>
                          </a:ext>
                        </a:extLst>
                      </p:cNvPr>
                      <p:cNvPicPr/>
                      <p:nvPr/>
                    </p:nvPicPr>
                    <p:blipFill>
                      <a:blip r:embed="rId5"/>
                      <a:stretch>
                        <a:fillRect/>
                      </a:stretch>
                    </p:blipFill>
                    <p:spPr>
                      <a:xfrm>
                        <a:off x="2236959" y="1757381"/>
                        <a:ext cx="7718082" cy="4093003"/>
                      </a:xfrm>
                      <a:prstGeom prst="rect">
                        <a:avLst/>
                      </a:prstGeom>
                      <a:ln>
                        <a:solidFill>
                          <a:srgbClr val="000000"/>
                        </a:solidFill>
                      </a:ln>
                    </p:spPr>
                  </p:pic>
                </p:oleObj>
              </mc:Fallback>
            </mc:AlternateContent>
          </a:graphicData>
        </a:graphic>
      </p:graphicFrame>
    </p:spTree>
    <p:extLst>
      <p:ext uri="{BB962C8B-B14F-4D97-AF65-F5344CB8AC3E}">
        <p14:creationId xmlns:p14="http://schemas.microsoft.com/office/powerpoint/2010/main" val="29635783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_36804403_TF22378848.potx" id="{88F210FF-C011-4EFE-AA85-1D02D2B94E9C}" vid="{290BA762-FB75-486E-97D2-52521D19DF9B}"/>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61EAB5F-88FC-4FAE-AE3C-037A3C365EB8}">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44C90D-2A62-4985-9618-3460247437B1}">
  <ds:schemaRefs>
    <ds:schemaRef ds:uri="http://schemas.microsoft.com/sharepoint/v3/contenttype/forms"/>
  </ds:schemaRefs>
</ds:datastoreItem>
</file>

<file path=customXml/itemProps3.xml><?xml version="1.0" encoding="utf-8"?>
<ds:datastoreItem xmlns:ds="http://schemas.openxmlformats.org/officeDocument/2006/customXml" ds:itemID="{788A2F88-55C5-4ED1-9541-807C65424763}">
  <ds:schemaRefs>
    <ds:schemaRef ds:uri="http://schemas.microsoft.com/office/2006/metadata/properties"/>
    <ds:schemaRef ds:uri="http://schemas.microsoft.com/office/infopath/2007/PartnerControls"/>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16c05727-aa75-4e4a-9b5f-8a80a1165891"/>
    <ds:schemaRef ds:uri="71af3243-3dd4-4a8d-8c0d-dd76da1f02a5"/>
    <ds:schemaRef ds:uri="http://purl.org/dc/terms/"/>
  </ds:schemaRefs>
</ds:datastoreItem>
</file>

<file path=docProps/app.xml><?xml version="1.0" encoding="utf-8"?>
<Properties xmlns="http://schemas.openxmlformats.org/officeDocument/2006/extended-properties" xmlns:vt="http://schemas.openxmlformats.org/officeDocument/2006/docPropsVTypes">
  <Template>tf22378848_win32</Template>
  <TotalTime>0</TotalTime>
  <Words>1985</Words>
  <Application>Microsoft Office PowerPoint</Application>
  <PresentationFormat>Širokoúhlá obrazovka</PresentationFormat>
  <Paragraphs>231</Paragraphs>
  <Slides>38</Slides>
  <Notes>28</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1</vt:i4>
      </vt:variant>
      <vt:variant>
        <vt:lpstr>Nadpisy snímků</vt:lpstr>
      </vt:variant>
      <vt:variant>
        <vt:i4>38</vt:i4>
      </vt:variant>
    </vt:vector>
  </HeadingPairs>
  <TitlesOfParts>
    <vt:vector size="50" baseType="lpstr">
      <vt:lpstr>Arial</vt:lpstr>
      <vt:lpstr>Calibri</vt:lpstr>
      <vt:lpstr>Open Sans</vt:lpstr>
      <vt:lpstr>ReithSerif</vt:lpstr>
      <vt:lpstr>Segoe UI</vt:lpstr>
      <vt:lpstr>Times New Roman</vt:lpstr>
      <vt:lpstr>Tw Cen MT</vt:lpstr>
      <vt:lpstr>Tw Cen MT Condensed</vt:lpstr>
      <vt:lpstr>Ubuntu</vt:lpstr>
      <vt:lpstr>Wingdings 3</vt:lpstr>
      <vt:lpstr>Integrál</vt:lpstr>
      <vt:lpstr>Worksheet</vt:lpstr>
      <vt:lpstr>Vzácnost zdrojů z pohledu globální ekonomiky</vt:lpstr>
      <vt:lpstr>ZDROJE</vt:lpstr>
      <vt:lpstr>Celosvětové hdp </vt:lpstr>
      <vt:lpstr>CELOSVĚTOVÉ HDP per capita</vt:lpstr>
      <vt:lpstr>Přírodní zdroje a Ekonomika</vt:lpstr>
      <vt:lpstr>Prezentace aplikace PowerPoint</vt:lpstr>
      <vt:lpstr>UHLÍ</vt:lpstr>
      <vt:lpstr>Celosvětové zásoby uhlí</vt:lpstr>
      <vt:lpstr>UHLÍ – EXPORT 2020</vt:lpstr>
      <vt:lpstr>Uhlí – import 2020</vt:lpstr>
      <vt:lpstr>Uhlí a ekonomika Vybraných zemí - 2020</vt:lpstr>
      <vt:lpstr>UHLÍ - ČR</vt:lpstr>
      <vt:lpstr>Spotřeba uhlí - čína</vt:lpstr>
      <vt:lpstr>Budoucnost uhlí</vt:lpstr>
      <vt:lpstr>Výroba elektřiny na základě uhlí</vt:lpstr>
      <vt:lpstr>Vývoj ceny uhlí</vt:lpstr>
      <vt:lpstr>Vliv ceny uhlí na HDP </vt:lpstr>
      <vt:lpstr>Zemní plyn</vt:lpstr>
      <vt:lpstr>Prezentace aplikace PowerPoint</vt:lpstr>
      <vt:lpstr>Export zemní plyn 2020</vt:lpstr>
      <vt:lpstr>Import zemní plyn</vt:lpstr>
      <vt:lpstr>Vývoj cen – zemní plyn</vt:lpstr>
      <vt:lpstr>Vliv ceny zemního plynu na hdp</vt:lpstr>
      <vt:lpstr>ROPA</vt:lpstr>
      <vt:lpstr>Světové zásoby ropy</vt:lpstr>
      <vt:lpstr>Export ropy 2020</vt:lpstr>
      <vt:lpstr>Import ropy</vt:lpstr>
      <vt:lpstr>ropný Obchod ve vybraných zemí - 2019 </vt:lpstr>
      <vt:lpstr>Obchod s ropou</vt:lpstr>
      <vt:lpstr>Vývoj ceny ropy </vt:lpstr>
      <vt:lpstr>Vliv ceny ropy na hdp </vt:lpstr>
      <vt:lpstr>Prokletí přírodních zdrojů</vt:lpstr>
      <vt:lpstr>Prokletí přírodních zdrojů</vt:lpstr>
      <vt:lpstr>Příklad Venezuela</vt:lpstr>
      <vt:lpstr>Použitá literatura</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Nadpis Lorem Ipsum</dc:title>
  <dc:creator>Antonín Bohata</dc:creator>
  <cp:lastModifiedBy>Maier Tomáš</cp:lastModifiedBy>
  <cp:revision>2</cp:revision>
  <dcterms:created xsi:type="dcterms:W3CDTF">2021-02-24T09:19:17Z</dcterms:created>
  <dcterms:modified xsi:type="dcterms:W3CDTF">2021-12-05T15:48:19Z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