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258" r:id="rId4"/>
    <p:sldId id="257" r:id="rId5"/>
    <p:sldId id="260" r:id="rId6"/>
    <p:sldId id="262" r:id="rId7"/>
    <p:sldId id="263" r:id="rId8"/>
    <p:sldId id="264" r:id="rId9"/>
    <p:sldId id="295" r:id="rId10"/>
    <p:sldId id="296" r:id="rId11"/>
    <p:sldId id="310" r:id="rId12"/>
    <p:sldId id="265" r:id="rId13"/>
    <p:sldId id="319" r:id="rId14"/>
    <p:sldId id="320" r:id="rId15"/>
    <p:sldId id="321" r:id="rId16"/>
    <p:sldId id="318" r:id="rId17"/>
    <p:sldId id="301" r:id="rId18"/>
    <p:sldId id="302" r:id="rId19"/>
    <p:sldId id="305" r:id="rId20"/>
    <p:sldId id="308" r:id="rId21"/>
    <p:sldId id="279" r:id="rId22"/>
    <p:sldId id="284" r:id="rId23"/>
    <p:sldId id="283" r:id="rId24"/>
    <p:sldId id="307" r:id="rId25"/>
    <p:sldId id="286" r:id="rId26"/>
    <p:sldId id="277" r:id="rId27"/>
    <p:sldId id="317" r:id="rId28"/>
    <p:sldId id="316" r:id="rId29"/>
    <p:sldId id="273" r:id="rId30"/>
    <p:sldId id="274" r:id="rId31"/>
    <p:sldId id="315" r:id="rId32"/>
  </p:sldIdLst>
  <p:sldSz cx="9144000" cy="6858000" type="screen4x3"/>
  <p:notesSz cx="7099300" cy="10234613"/>
  <p:custDataLst>
    <p:tags r:id="rId3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2982" autoAdjust="0"/>
  </p:normalViewPr>
  <p:slideViewPr>
    <p:cSldViewPr>
      <p:cViewPr>
        <p:scale>
          <a:sx n="80" d="100"/>
          <a:sy n="80" d="100"/>
        </p:scale>
        <p:origin x="61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BE97D0-F971-438F-9A8C-AC2BAD3AF210}" type="datetimeFigureOut">
              <a:rPr lang="en-GB" smtClean="0"/>
              <a:pPr/>
              <a:t>11/02/2021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08A95B6-A952-4CE6-884D-E74107FEBE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6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F888081-AB78-4A6B-A325-FE42399DC4A2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C476299-EEE2-43C7-B55B-9A51BCF1E35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3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cs-CZ" dirty="0"/>
              <a:t>Testy</a:t>
            </a:r>
            <a:r>
              <a:rPr lang="cs-CZ" baseline="0" dirty="0"/>
              <a:t> – 1. 25.2,        2. 18.3,              3. 29.4.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6299-EEE2-43C7-B55B-9A51BCF1E35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2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6299-EEE2-43C7-B55B-9A51BCF1E35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38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6299-EEE2-43C7-B55B-9A51BCF1E35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176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6299-EEE2-43C7-B55B-9A51BCF1E35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86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6299-EEE2-43C7-B55B-9A51BCF1E35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1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7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68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09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255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78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5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067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91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9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93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60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95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6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5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0CE8E-A11D-400D-BCCB-267B25FCD176}" type="datetimeFigureOut">
              <a:rPr lang="cs-CZ" smtClean="0"/>
              <a:pPr/>
              <a:t>11.02.2021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FC60E1-8484-4387-B3C5-3C7DBE6761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4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iert@pef.czu.cz" TargetMode="External"/><Relationship Id="rId2" Type="http://schemas.openxmlformats.org/officeDocument/2006/relationships/hyperlink" Target="mailto:kotyza@pef.cz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z/" TargetMode="External"/><Relationship Id="rId2" Type="http://schemas.openxmlformats.org/officeDocument/2006/relationships/hyperlink" Target="https://www.sic.czu.cz/cs/r-8833-odborne-databaze/r-8883-infozdroj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oodle.czu.cz/mod/choice/view.php?id=86043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czu.cz/pluginfile.php/1444436/mod_resource/content/0/Seminar%20requirements%202020%20-%202021_CovidUpdat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5252120" cy="324036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err="1"/>
              <a:t>Economic</a:t>
            </a:r>
            <a:r>
              <a:rPr lang="cs-CZ" sz="4800" b="1" dirty="0"/>
              <a:t> </a:t>
            </a:r>
            <a:r>
              <a:rPr lang="cs-CZ" sz="4800" b="1" dirty="0" err="1"/>
              <a:t>Policy</a:t>
            </a:r>
            <a:br>
              <a:rPr lang="cs-CZ" sz="4800" b="1" dirty="0"/>
            </a:br>
            <a:r>
              <a:rPr lang="cs-CZ" sz="4800" b="1" dirty="0">
                <a:solidFill>
                  <a:schemeClr val="accent2">
                    <a:lumMod val="75000"/>
                  </a:schemeClr>
                </a:solidFill>
              </a:rPr>
              <a:t>2020-2021</a:t>
            </a:r>
            <a:br>
              <a:rPr lang="cs-CZ" sz="4800" b="1" dirty="0"/>
            </a:br>
            <a:r>
              <a:rPr lang="cs-CZ" sz="4800" b="1" dirty="0">
                <a:solidFill>
                  <a:srgbClr val="00B050"/>
                </a:solidFill>
              </a:rPr>
              <a:t>=</a:t>
            </a:r>
            <a:r>
              <a:rPr lang="cs-CZ" sz="4800" b="1" dirty="0" err="1">
                <a:solidFill>
                  <a:srgbClr val="00B050"/>
                </a:solidFill>
              </a:rPr>
              <a:t>Seminar</a:t>
            </a:r>
            <a:r>
              <a:rPr lang="cs-CZ" sz="4800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4988" y="4365104"/>
            <a:ext cx="6512768" cy="2304256"/>
          </a:xfrm>
        </p:spPr>
        <p:txBody>
          <a:bodyPr>
            <a:normAutofit/>
          </a:bodyPr>
          <a:lstStyle/>
          <a:p>
            <a:r>
              <a:rPr lang="en-US" dirty="0"/>
              <a:t>Pavel Kotyza</a:t>
            </a:r>
            <a:r>
              <a:rPr lang="cs-CZ" dirty="0"/>
              <a:t>, Tomáš Maier</a:t>
            </a:r>
            <a:endParaRPr lang="en-US" dirty="0"/>
          </a:p>
          <a:p>
            <a:r>
              <a:rPr lang="en-US" dirty="0"/>
              <a:t>E</a:t>
            </a:r>
            <a:r>
              <a:rPr lang="cs-CZ" dirty="0"/>
              <a:t>357</a:t>
            </a:r>
            <a:endParaRPr lang="en-US" dirty="0"/>
          </a:p>
          <a:p>
            <a:r>
              <a:rPr lang="en-US" dirty="0">
                <a:hlinkClick r:id="rId2"/>
              </a:rPr>
              <a:t>kotyza@pef.czu.cz</a:t>
            </a:r>
            <a:r>
              <a:rPr lang="en-US" dirty="0"/>
              <a:t> (</a:t>
            </a:r>
            <a:r>
              <a:rPr lang="cs-CZ" dirty="0" err="1"/>
              <a:t>Tuesday</a:t>
            </a:r>
            <a:r>
              <a:rPr lang="cs-CZ" dirty="0"/>
              <a:t> 9:00 – 10:15</a:t>
            </a:r>
            <a:r>
              <a:rPr lang="en-US" dirty="0"/>
              <a:t>) </a:t>
            </a:r>
          </a:p>
          <a:p>
            <a:r>
              <a:rPr lang="en-US" dirty="0">
                <a:hlinkClick r:id="rId3"/>
              </a:rPr>
              <a:t>maiert@pef.czu.cz</a:t>
            </a:r>
            <a:r>
              <a:rPr lang="en-US" dirty="0"/>
              <a:t> (Thursday</a:t>
            </a:r>
            <a:r>
              <a:rPr lang="cs-CZ" dirty="0"/>
              <a:t> 14:00 – 15:30</a:t>
            </a:r>
            <a:r>
              <a:rPr lang="en-US" dirty="0"/>
              <a:t>) </a:t>
            </a:r>
          </a:p>
          <a:p>
            <a:r>
              <a:rPr lang="cs-CZ" dirty="0">
                <a:highlight>
                  <a:srgbClr val="FFFF00"/>
                </a:highlight>
              </a:rPr>
              <a:t>All PRAGUE </a:t>
            </a:r>
            <a:r>
              <a:rPr lang="cs-CZ" dirty="0" err="1">
                <a:highlight>
                  <a:srgbClr val="FFFF00"/>
                </a:highlight>
              </a:rPr>
              <a:t>timing</a:t>
            </a:r>
            <a:endParaRPr 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Evaluation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412776"/>
            <a:ext cx="6626697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Final mark will be based on the sum of all reached points.</a:t>
            </a:r>
            <a:endParaRPr lang="cs-CZ" b="1" dirty="0"/>
          </a:p>
          <a:p>
            <a:pPr marL="0" indent="0" algn="ctr">
              <a:buNone/>
            </a:pPr>
            <a:endParaRPr lang="cs-CZ" dirty="0"/>
          </a:p>
          <a:p>
            <a:r>
              <a:rPr lang="en-GB" sz="2400" dirty="0">
                <a:solidFill>
                  <a:srgbClr val="FF0000"/>
                </a:solidFill>
              </a:rPr>
              <a:t>90p – 100p</a:t>
            </a:r>
            <a:r>
              <a:rPr lang="en-GB" sz="2400" dirty="0"/>
              <a:t> or more … </a:t>
            </a:r>
            <a:r>
              <a:rPr lang="en-GB" sz="2400" b="1" dirty="0"/>
              <a:t>Excellent (1)</a:t>
            </a:r>
            <a:endParaRPr lang="cs-CZ" sz="2400" dirty="0"/>
          </a:p>
          <a:p>
            <a:r>
              <a:rPr lang="en-GB" sz="2400" dirty="0">
                <a:solidFill>
                  <a:srgbClr val="FF0000"/>
                </a:solidFill>
              </a:rPr>
              <a:t>76p – 89p </a:t>
            </a:r>
            <a:r>
              <a:rPr lang="en-GB" sz="2400" dirty="0"/>
              <a:t>… </a:t>
            </a:r>
            <a:r>
              <a:rPr lang="en-GB" sz="2400" b="1" dirty="0"/>
              <a:t>Very good (2)</a:t>
            </a:r>
            <a:endParaRPr lang="cs-CZ" sz="2400" dirty="0"/>
          </a:p>
          <a:p>
            <a:r>
              <a:rPr lang="en-GB" sz="2400" dirty="0">
                <a:solidFill>
                  <a:srgbClr val="FF0000"/>
                </a:solidFill>
              </a:rPr>
              <a:t>60p – 75p </a:t>
            </a:r>
            <a:r>
              <a:rPr lang="en-GB" sz="2400" dirty="0"/>
              <a:t>… </a:t>
            </a:r>
            <a:r>
              <a:rPr lang="en-GB" sz="2400" b="1" dirty="0"/>
              <a:t>Good (3)</a:t>
            </a:r>
            <a:endParaRPr lang="cs-CZ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2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717" y="116632"/>
            <a:ext cx="6347713" cy="1320800"/>
          </a:xfrm>
        </p:spPr>
        <p:txBody>
          <a:bodyPr/>
          <a:lstStyle/>
          <a:p>
            <a:r>
              <a:rPr lang="en-US" dirty="0"/>
              <a:t>TESTS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168" y="777032"/>
            <a:ext cx="7353168" cy="5604296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/>
              <a:t>You can expect 3 tests during the semester</a:t>
            </a:r>
          </a:p>
          <a:p>
            <a:r>
              <a:rPr lang="en-GB" sz="2400" dirty="0"/>
              <a:t>Tests will be related to lectures and seminars</a:t>
            </a:r>
          </a:p>
          <a:p>
            <a:r>
              <a:rPr lang="en-GB" sz="2400" dirty="0"/>
              <a:t>Multiple choice questions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13 (?) + 13 (?) + 14 (?) = 40 questions</a:t>
            </a:r>
          </a:p>
          <a:p>
            <a:r>
              <a:rPr lang="en-GB" sz="2400" dirty="0"/>
              <a:t>Tests will be organised in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</a:rPr>
              <a:t>MOODLE</a:t>
            </a:r>
          </a:p>
          <a:p>
            <a:pPr lvl="1"/>
            <a:r>
              <a:rPr lang="en-GB" sz="2500" dirty="0"/>
              <a:t>Section 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GB" sz="2200" b="1" dirty="0">
                <a:solidFill>
                  <a:schemeClr val="accent1">
                    <a:lumMod val="75000"/>
                  </a:schemeClr>
                </a:solidFill>
              </a:rPr>
              <a:t>Uploads &amp; Quizzes &amp; Exams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pPr marL="0" indent="0">
              <a:buNone/>
            </a:pPr>
            <a:endParaRPr lang="en-GB" sz="2400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TEST 1: February, 22 – February, 26 (Mo - Fri)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Lecture 1</a:t>
            </a:r>
            <a:r>
              <a:rPr lang="en-GB" dirty="0"/>
              <a:t> (Introduction and conceptual approach.) + </a:t>
            </a:r>
            <a:r>
              <a:rPr lang="en-GB" b="1" dirty="0"/>
              <a:t>Lecture 2</a:t>
            </a:r>
            <a:r>
              <a:rPr lang="en-GB" dirty="0"/>
              <a:t> (Production factors) + Issues from </a:t>
            </a:r>
            <a:r>
              <a:rPr lang="en-GB" b="1" dirty="0"/>
              <a:t>Seminar 1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r>
              <a:rPr lang="en-GB" dirty="0"/>
              <a:t> </a:t>
            </a:r>
            <a:endParaRPr lang="cs-CZ" dirty="0"/>
          </a:p>
          <a:p>
            <a:r>
              <a:rPr lang="en-GB" dirty="0">
                <a:solidFill>
                  <a:srgbClr val="FF0000"/>
                </a:solidFill>
              </a:rPr>
              <a:t>TEST 2: March, 29 – April, 2 (Mo - Fri)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Lecture 3 </a:t>
            </a:r>
            <a:r>
              <a:rPr lang="en-GB" dirty="0"/>
              <a:t>(Trade + Development policy) + </a:t>
            </a:r>
            <a:r>
              <a:rPr lang="en-GB" b="1" dirty="0"/>
              <a:t>Lecture 4</a:t>
            </a:r>
            <a:r>
              <a:rPr lang="en-GB" dirty="0"/>
              <a:t> (Food and Agri Policy) + questions from </a:t>
            </a:r>
            <a:r>
              <a:rPr lang="en-GB" b="1" dirty="0"/>
              <a:t>Seminar 2</a:t>
            </a:r>
            <a:r>
              <a:rPr lang="en-GB" dirty="0"/>
              <a:t> (Dutch disease) and </a:t>
            </a:r>
            <a:r>
              <a:rPr lang="en-GB" b="1" dirty="0"/>
              <a:t>Seminar 3</a:t>
            </a:r>
            <a:r>
              <a:rPr lang="en-GB" dirty="0"/>
              <a:t> (Market failures).</a:t>
            </a:r>
          </a:p>
          <a:p>
            <a:pPr marL="457200" lvl="1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TEST 3: April, 26 – April, 29 (Mo – Thu; 4 days only!!) 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Lecture 5 </a:t>
            </a:r>
            <a:r>
              <a:rPr lang="en-GB" dirty="0"/>
              <a:t>(European Integration) + </a:t>
            </a:r>
            <a:r>
              <a:rPr lang="en-GB" b="1" dirty="0"/>
              <a:t>Lecture 6</a:t>
            </a:r>
            <a:r>
              <a:rPr lang="en-GB" dirty="0"/>
              <a:t> (Fiscal and Monetary policy) + Issues from </a:t>
            </a:r>
            <a:r>
              <a:rPr lang="en-GB" b="1" dirty="0"/>
              <a:t>Seminar 4</a:t>
            </a:r>
            <a:r>
              <a:rPr lang="en-GB" dirty="0"/>
              <a:t> (World institutions) and </a:t>
            </a:r>
            <a:r>
              <a:rPr lang="en-GB" b="1" dirty="0"/>
              <a:t>Seminar 5</a:t>
            </a:r>
            <a:r>
              <a:rPr lang="en-GB" dirty="0"/>
              <a:t> (Poverty, inequality, well-being).</a:t>
            </a:r>
          </a:p>
        </p:txBody>
      </p:sp>
    </p:spTree>
    <p:extLst>
      <p:ext uri="{BB962C8B-B14F-4D97-AF65-F5344CB8AC3E}">
        <p14:creationId xmlns:p14="http://schemas.microsoft.com/office/powerpoint/2010/main" val="325446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b="1" dirty="0"/>
              <a:t>PRESENTATION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12" y="476672"/>
            <a:ext cx="9111588" cy="554461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TEAM WORK –</a:t>
            </a:r>
            <a:r>
              <a:rPr lang="cs-CZ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3 - 4 MEMBER</a:t>
            </a:r>
            <a:r>
              <a:rPr lang="cs-CZ" sz="2400" b="1" dirty="0">
                <a:solidFill>
                  <a:srgbClr val="FF0000"/>
                </a:solidFill>
              </a:rPr>
              <a:t>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mixed international teams are preferred</a:t>
            </a:r>
            <a:endParaRPr lang="cs-CZ" sz="2400" dirty="0"/>
          </a:p>
          <a:p>
            <a:pPr lvl="0"/>
            <a:r>
              <a:rPr lang="en-GB" sz="2400" dirty="0"/>
              <a:t>The presentation should take </a:t>
            </a:r>
            <a:r>
              <a:rPr lang="cs-CZ" sz="2400" b="1" dirty="0" err="1">
                <a:solidFill>
                  <a:srgbClr val="FF0000"/>
                </a:solidFill>
              </a:rPr>
              <a:t>max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20</a:t>
            </a:r>
            <a:r>
              <a:rPr lang="en-GB" sz="2400" b="1" dirty="0">
                <a:solidFill>
                  <a:srgbClr val="FF0000"/>
                </a:solidFill>
              </a:rPr>
              <a:t> minutes</a:t>
            </a:r>
            <a:r>
              <a:rPr lang="en-GB" sz="2400" dirty="0"/>
              <a:t>, longer performance will be stopped</a:t>
            </a:r>
            <a:endParaRPr lang="cs-CZ" sz="2400" dirty="0"/>
          </a:p>
          <a:p>
            <a:pPr lvl="0"/>
            <a:r>
              <a:rPr lang="en-GB" sz="2400" dirty="0"/>
              <a:t>Needs to fulfil all standard formal requirements (i.e. use of proper English symbols, resources, currencies, decimal points, etc.) </a:t>
            </a:r>
            <a:endParaRPr lang="cs-CZ" sz="2400" dirty="0"/>
          </a:p>
          <a:p>
            <a:pPr lvl="0"/>
            <a:r>
              <a:rPr lang="en-GB" sz="2400" dirty="0"/>
              <a:t>All presentations are to be </a:t>
            </a:r>
            <a:r>
              <a:rPr lang="en-GB" sz="2400" b="1" dirty="0">
                <a:solidFill>
                  <a:srgbClr val="FF0000"/>
                </a:solidFill>
              </a:rPr>
              <a:t>available on the Moodle</a:t>
            </a:r>
            <a:r>
              <a:rPr lang="en-GB" sz="2400" dirty="0"/>
              <a:t> in advance to all participants. Therefore file has to be uploaded to Moodle </a:t>
            </a:r>
            <a:r>
              <a:rPr lang="cs-CZ" sz="2400" dirty="0"/>
              <a:t>a </a:t>
            </a:r>
            <a:r>
              <a:rPr lang="cs-CZ" sz="2400" dirty="0" err="1"/>
              <a:t>day</a:t>
            </a:r>
            <a:r>
              <a:rPr lang="cs-CZ" sz="2400" dirty="0"/>
              <a:t> prior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en-GB" sz="2400" dirty="0"/>
              <a:t>presentation. It must be uploaded </a:t>
            </a:r>
            <a:r>
              <a:rPr lang="en-GB" sz="2400" b="1" dirty="0"/>
              <a:t>by</a:t>
            </a:r>
            <a:r>
              <a:rPr lang="en-GB" sz="2400" b="1" dirty="0">
                <a:solidFill>
                  <a:srgbClr val="FF0000"/>
                </a:solidFill>
              </a:rPr>
              <a:t> 5.00 p. m. </a:t>
            </a:r>
            <a:endParaRPr lang="cs-CZ" sz="2400" dirty="0">
              <a:solidFill>
                <a:srgbClr val="FF0000"/>
              </a:solidFill>
            </a:endParaRPr>
          </a:p>
          <a:p>
            <a:pPr lvl="0"/>
            <a:r>
              <a:rPr lang="en-GB" sz="2400" dirty="0"/>
              <a:t>ALL TEAM MEMBERS TAKES PART IN THE PRESENTATION.</a:t>
            </a:r>
          </a:p>
          <a:p>
            <a:pPr lvl="0"/>
            <a:r>
              <a:rPr lang="en-GB" sz="2400" dirty="0">
                <a:solidFill>
                  <a:srgbClr val="FF0000"/>
                </a:solidFill>
              </a:rPr>
              <a:t>NO READ</a:t>
            </a:r>
            <a:endParaRPr lang="cs-CZ" sz="2400" dirty="0">
              <a:solidFill>
                <a:srgbClr val="FF0000"/>
              </a:solidFill>
            </a:endParaRPr>
          </a:p>
          <a:p>
            <a:pPr lvl="0" algn="ctr"/>
            <a:r>
              <a:rPr lang="cs-CZ" sz="2400" dirty="0" err="1">
                <a:solidFill>
                  <a:srgbClr val="FF0000"/>
                </a:solidFill>
              </a:rPr>
              <a:t>If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problem</a:t>
            </a:r>
            <a:r>
              <a:rPr lang="cs-CZ" sz="2400" dirty="0">
                <a:solidFill>
                  <a:srgbClr val="FF0000"/>
                </a:solidFill>
              </a:rPr>
              <a:t> and </a:t>
            </a:r>
            <a:r>
              <a:rPr lang="cs-CZ" sz="2400" dirty="0" err="1">
                <a:solidFill>
                  <a:srgbClr val="FF0000"/>
                </a:solidFill>
              </a:rPr>
              <a:t>presentation</a:t>
            </a:r>
            <a:r>
              <a:rPr lang="cs-CZ" sz="2400" dirty="0">
                <a:solidFill>
                  <a:srgbClr val="FF0000"/>
                </a:solidFill>
              </a:rPr>
              <a:t> STOPPED, </a:t>
            </a:r>
            <a:r>
              <a:rPr lang="cs-CZ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repeat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 = </a:t>
            </a:r>
            <a:r>
              <a:rPr lang="en-GB" sz="2400" dirty="0">
                <a:solidFill>
                  <a:srgbClr val="FF0000"/>
                </a:solidFill>
                <a:highlight>
                  <a:srgbClr val="FFFF00"/>
                </a:highlight>
              </a:rPr>
              <a:t>5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0% </a:t>
            </a:r>
            <a:r>
              <a:rPr lang="cs-CZ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points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b="1" dirty="0"/>
              <a:t>PRESENTATION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12" y="476672"/>
            <a:ext cx="9111588" cy="5544616"/>
          </a:xfrm>
        </p:spPr>
        <p:txBody>
          <a:bodyPr>
            <a:noAutofit/>
          </a:bodyPr>
          <a:lstStyle/>
          <a:p>
            <a:r>
              <a:rPr lang="en-GB" dirty="0"/>
              <a:t>Groups will need to submit seminar presentation that would deal with their seminar topic. </a:t>
            </a:r>
            <a:r>
              <a:rPr lang="cs-CZ" dirty="0" err="1"/>
              <a:t>Presentation</a:t>
            </a:r>
            <a:r>
              <a:rPr lang="en-GB" dirty="0"/>
              <a:t> shall be analytical, i.e. groups should not only prepare literature overview, but shall propose, based on literature and data analyses, significant and objective conclusions.</a:t>
            </a:r>
          </a:p>
          <a:p>
            <a:pPr lvl="1"/>
            <a:r>
              <a:rPr lang="en-GB" dirty="0"/>
              <a:t>Introduction </a:t>
            </a:r>
            <a:endParaRPr lang="cs-CZ" dirty="0"/>
          </a:p>
          <a:p>
            <a:pPr lvl="1"/>
            <a:r>
              <a:rPr lang="en-GB" dirty="0"/>
              <a:t>Aims </a:t>
            </a:r>
            <a:endParaRPr lang="cs-CZ" dirty="0"/>
          </a:p>
          <a:p>
            <a:pPr lvl="1"/>
            <a:r>
              <a:rPr lang="en-GB" dirty="0"/>
              <a:t>Methodology (stating your own research question)</a:t>
            </a:r>
            <a:endParaRPr lang="cs-CZ" dirty="0"/>
          </a:p>
          <a:p>
            <a:pPr lvl="1"/>
            <a:r>
              <a:rPr lang="en-GB" dirty="0"/>
              <a:t>Topic overview.</a:t>
            </a:r>
            <a:endParaRPr lang="cs-CZ" dirty="0"/>
          </a:p>
          <a:p>
            <a:pPr lvl="1"/>
            <a:r>
              <a:rPr lang="en-GB" dirty="0"/>
              <a:t>Own analyses and discussion/comparison. Your analyses should be prepared and presented in the </a:t>
            </a:r>
            <a:r>
              <a:rPr lang="en-GB" u="sng" dirty="0"/>
              <a:t>given sequence</a:t>
            </a:r>
            <a:r>
              <a:rPr lang="en-GB" dirty="0"/>
              <a:t>: </a:t>
            </a:r>
            <a:endParaRPr lang="cs-CZ" dirty="0"/>
          </a:p>
          <a:p>
            <a:pPr lvl="2"/>
            <a:r>
              <a:rPr lang="en-GB" b="1" dirty="0"/>
              <a:t>1)</a:t>
            </a:r>
            <a:r>
              <a:rPr lang="en-GB" dirty="0"/>
              <a:t> </a:t>
            </a:r>
            <a:r>
              <a:rPr lang="en-GB" b="1" dirty="0"/>
              <a:t>Own analyses</a:t>
            </a:r>
            <a:r>
              <a:rPr lang="en-GB" dirty="0"/>
              <a:t> of available data and preparing your own conclusions (answer to research question)</a:t>
            </a:r>
            <a:endParaRPr lang="cs-CZ" dirty="0"/>
          </a:p>
          <a:p>
            <a:pPr lvl="2"/>
            <a:r>
              <a:rPr lang="en-GB" b="1" dirty="0"/>
              <a:t>2)</a:t>
            </a:r>
            <a:r>
              <a:rPr lang="en-GB" dirty="0"/>
              <a:t> </a:t>
            </a:r>
            <a:r>
              <a:rPr lang="en-GB" b="1" dirty="0"/>
              <a:t>Comparison / Discussion</a:t>
            </a:r>
            <a:r>
              <a:rPr lang="en-GB" dirty="0"/>
              <a:t> of your own conclusions with available literature (different authors). </a:t>
            </a:r>
            <a:endParaRPr lang="cs-CZ" dirty="0"/>
          </a:p>
          <a:p>
            <a:pPr lvl="1"/>
            <a:r>
              <a:rPr lang="en-GB" dirty="0"/>
              <a:t>OWN conclusions.</a:t>
            </a:r>
            <a:endParaRPr lang="cs-CZ" dirty="0"/>
          </a:p>
          <a:p>
            <a:pPr lvl="1"/>
            <a:r>
              <a:rPr lang="en-GB" dirty="0"/>
              <a:t>If not mentioned before, state news or up-to-date issues.</a:t>
            </a:r>
            <a:endParaRPr lang="cs-CZ" dirty="0"/>
          </a:p>
          <a:p>
            <a:pPr lvl="1"/>
            <a:r>
              <a:rPr lang="en-GB" dirty="0"/>
              <a:t>References.</a:t>
            </a:r>
            <a:endParaRPr lang="cs-CZ" dirty="0"/>
          </a:p>
          <a:p>
            <a:endParaRPr lang="cs-CZ" dirty="0"/>
          </a:p>
          <a:p>
            <a:pPr lvl="0"/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32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b="1" dirty="0"/>
              <a:t>PRESENTATION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12" y="476672"/>
            <a:ext cx="9111588" cy="5544616"/>
          </a:xfrm>
        </p:spPr>
        <p:txBody>
          <a:bodyPr>
            <a:noAutofit/>
          </a:bodyPr>
          <a:lstStyle/>
          <a:p>
            <a:r>
              <a:rPr lang="en-GB" b="1" dirty="0"/>
              <a:t>Evaluation</a:t>
            </a:r>
            <a:endParaRPr lang="cs-CZ" b="1" dirty="0"/>
          </a:p>
          <a:p>
            <a:pPr lvl="0"/>
            <a:r>
              <a:rPr lang="en-GB" dirty="0"/>
              <a:t>Your performance will be evaluated from the following viewpoints: </a:t>
            </a:r>
            <a:endParaRPr lang="cs-CZ" dirty="0"/>
          </a:p>
          <a:p>
            <a:pPr lvl="1"/>
            <a:r>
              <a:rPr lang="en-GB" dirty="0"/>
              <a:t>Timing of presentation </a:t>
            </a:r>
            <a:r>
              <a:rPr lang="en-GB" dirty="0">
                <a:solidFill>
                  <a:srgbClr val="FF0000"/>
                </a:solidFill>
              </a:rPr>
              <a:t>(1p)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Topic relevance </a:t>
            </a:r>
            <a:r>
              <a:rPr lang="en-GB" dirty="0">
                <a:solidFill>
                  <a:srgbClr val="FF0000"/>
                </a:solidFill>
              </a:rPr>
              <a:t>(1p)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Style of presentation </a:t>
            </a:r>
            <a:r>
              <a:rPr lang="en-GB" dirty="0">
                <a:solidFill>
                  <a:srgbClr val="FF0000"/>
                </a:solidFill>
              </a:rPr>
              <a:t>(2p)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Presentation uploaded to Moodle on time </a:t>
            </a:r>
            <a:r>
              <a:rPr lang="en-GB" dirty="0">
                <a:solidFill>
                  <a:srgbClr val="FF0000"/>
                </a:solidFill>
              </a:rPr>
              <a:t>(1p)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Format and formal requirements </a:t>
            </a:r>
            <a:r>
              <a:rPr lang="en-GB" dirty="0">
                <a:solidFill>
                  <a:srgbClr val="FF0000"/>
                </a:solidFill>
              </a:rPr>
              <a:t>(2p)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Logical structure </a:t>
            </a:r>
            <a:r>
              <a:rPr lang="en-GB" dirty="0">
                <a:solidFill>
                  <a:srgbClr val="FF0000"/>
                </a:solidFill>
              </a:rPr>
              <a:t>(1p)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Defined aims </a:t>
            </a:r>
            <a:r>
              <a:rPr lang="en-GB" dirty="0">
                <a:solidFill>
                  <a:srgbClr val="FF0000"/>
                </a:solidFill>
              </a:rPr>
              <a:t>(1p)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Methodology quality </a:t>
            </a:r>
            <a:r>
              <a:rPr lang="en-GB" dirty="0">
                <a:solidFill>
                  <a:srgbClr val="FF0000"/>
                </a:solidFill>
              </a:rPr>
              <a:t>(3p)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Own results </a:t>
            </a:r>
            <a:r>
              <a:rPr lang="en-GB" dirty="0">
                <a:solidFill>
                  <a:srgbClr val="FF0000"/>
                </a:solidFill>
              </a:rPr>
              <a:t>(4p) 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Discussion </a:t>
            </a:r>
            <a:r>
              <a:rPr lang="en-GB" dirty="0">
                <a:solidFill>
                  <a:srgbClr val="FF0000"/>
                </a:solidFill>
              </a:rPr>
              <a:t>(2p)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Ability to answer asked questions </a:t>
            </a:r>
            <a:r>
              <a:rPr lang="en-GB" dirty="0">
                <a:solidFill>
                  <a:srgbClr val="FF0000"/>
                </a:solidFill>
              </a:rPr>
              <a:t>(2p)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pPr lvl="0"/>
            <a:r>
              <a:rPr lang="cs-CZ" sz="2400" dirty="0">
                <a:solidFill>
                  <a:srgbClr val="FF0000"/>
                </a:solidFill>
              </a:rPr>
              <a:t>TOTAL = 20 </a:t>
            </a:r>
            <a:r>
              <a:rPr lang="cs-CZ" sz="2400" dirty="0" err="1">
                <a:solidFill>
                  <a:srgbClr val="FF0000"/>
                </a:solidFill>
              </a:rPr>
              <a:t>points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52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b="1"/>
              <a:t>PRESENTATION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65820"/>
            <a:ext cx="6915852" cy="5112568"/>
          </a:xfrm>
        </p:spPr>
        <p:txBody>
          <a:bodyPr>
            <a:noAutofit/>
          </a:bodyPr>
          <a:lstStyle/>
          <a:p>
            <a:r>
              <a:rPr lang="en-GB" b="1" dirty="0"/>
              <a:t>Presentation needs to fulfil following requirements:</a:t>
            </a:r>
            <a:endParaRPr lang="cs-CZ" b="1" dirty="0"/>
          </a:p>
          <a:p>
            <a:pPr lvl="0"/>
            <a:r>
              <a:rPr lang="en-GB" dirty="0"/>
              <a:t>Everything shall be properly quoted (resources below each table, graph, diagram, etc.)</a:t>
            </a:r>
          </a:p>
          <a:p>
            <a:pPr lvl="0"/>
            <a:endParaRPr lang="cs-CZ" dirty="0"/>
          </a:p>
          <a:p>
            <a:pPr lvl="0"/>
            <a:r>
              <a:rPr lang="en-GB" dirty="0"/>
              <a:t>Topic shall be presented in a neutral way (no subjective point of view is expected) – e.g. shall present both positive and negative aspects.</a:t>
            </a:r>
          </a:p>
          <a:p>
            <a:pPr lvl="0"/>
            <a:endParaRPr lang="cs-CZ" dirty="0"/>
          </a:p>
          <a:p>
            <a:pPr lvl="0"/>
            <a:r>
              <a:rPr lang="en-GB" dirty="0"/>
              <a:t>present up-to-date ideas on the issue (mainly from the research articles) and find weaknesses of presented ideas</a:t>
            </a:r>
          </a:p>
          <a:p>
            <a:pPr lvl="0"/>
            <a:endParaRPr lang="cs-CZ" dirty="0"/>
          </a:p>
          <a:p>
            <a:pPr lvl="0"/>
            <a:r>
              <a:rPr lang="en-GB" dirty="0"/>
              <a:t>Use books, academic articles, official publications and databases as a main source of information. Do not use sources as Wikipedia, Investopedia, etc. </a:t>
            </a:r>
            <a:endParaRPr lang="cs-CZ" dirty="0"/>
          </a:p>
          <a:p>
            <a:endParaRPr lang="cs-CZ" dirty="0"/>
          </a:p>
          <a:p>
            <a:pPr lvl="0"/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6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42721" cy="792088"/>
          </a:xfrm>
        </p:spPr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and DATA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014" y="908720"/>
            <a:ext cx="7025305" cy="5400600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https://www.sic.czu.cz/cs/r-8833-odborne-databaze/r-8883-infozdroje</a:t>
            </a:r>
            <a:r>
              <a:rPr lang="cs-CZ" dirty="0"/>
              <a:t>  </a:t>
            </a:r>
          </a:p>
          <a:p>
            <a:pPr lvl="1"/>
            <a:r>
              <a:rPr lang="cs-CZ" dirty="0" err="1"/>
              <a:t>Scopus</a:t>
            </a:r>
            <a:endParaRPr lang="cs-CZ" dirty="0"/>
          </a:p>
          <a:p>
            <a:pPr lvl="1"/>
            <a:r>
              <a:rPr lang="cs-CZ" dirty="0" err="1"/>
              <a:t>ScienceDirect</a:t>
            </a:r>
            <a:endParaRPr lang="cs-CZ" dirty="0"/>
          </a:p>
          <a:p>
            <a:pPr lvl="1"/>
            <a:r>
              <a:rPr lang="cs-CZ" dirty="0" err="1"/>
              <a:t>Ebsco</a:t>
            </a:r>
            <a:endParaRPr lang="cs-CZ" dirty="0"/>
          </a:p>
          <a:p>
            <a:r>
              <a:rPr lang="cs-CZ" dirty="0">
                <a:hlinkClick r:id="rId3"/>
              </a:rPr>
              <a:t>Scholar.Google.com</a:t>
            </a:r>
            <a:r>
              <a:rPr lang="cs-CZ" dirty="0"/>
              <a:t>, books.google.com </a:t>
            </a:r>
          </a:p>
          <a:p>
            <a:r>
              <a:rPr lang="cs-CZ" dirty="0"/>
              <a:t>OECD  </a:t>
            </a:r>
          </a:p>
          <a:p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Statistical</a:t>
            </a:r>
            <a:r>
              <a:rPr lang="cs-CZ" dirty="0"/>
              <a:t> </a:t>
            </a:r>
            <a:r>
              <a:rPr lang="cs-CZ" dirty="0" err="1"/>
              <a:t>offices</a:t>
            </a:r>
            <a:endParaRPr lang="cs-CZ" dirty="0"/>
          </a:p>
          <a:p>
            <a:r>
              <a:rPr lang="cs-CZ" dirty="0"/>
              <a:t>EUROSTAT / FAOSTAT</a:t>
            </a:r>
          </a:p>
          <a:p>
            <a:r>
              <a:rPr lang="cs-CZ" dirty="0"/>
              <a:t>Data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UN </a:t>
            </a:r>
            <a:r>
              <a:rPr lang="cs-CZ" b="1" dirty="0" err="1">
                <a:solidFill>
                  <a:srgbClr val="FF0000"/>
                </a:solidFill>
              </a:rPr>
              <a:t>Agencies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WORLDBANK</a:t>
            </a:r>
            <a:endParaRPr lang="cs-CZ" dirty="0"/>
          </a:p>
          <a:p>
            <a:r>
              <a:rPr lang="cs-CZ" dirty="0" err="1"/>
              <a:t>Comtrade</a:t>
            </a:r>
            <a:endParaRPr lang="cs-CZ" dirty="0"/>
          </a:p>
          <a:p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90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8" y="116632"/>
            <a:ext cx="6347713" cy="731168"/>
          </a:xfrm>
        </p:spPr>
        <p:txBody>
          <a:bodyPr/>
          <a:lstStyle/>
          <a:p>
            <a:pPr algn="ctr"/>
            <a:r>
              <a:rPr lang="en-US" dirty="0"/>
              <a:t>Presentation </a:t>
            </a:r>
            <a:r>
              <a:rPr lang="cs-CZ" dirty="0"/>
              <a:t>TOPICS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7848872" cy="5060635"/>
          </a:xfrm>
        </p:spPr>
        <p:txBody>
          <a:bodyPr>
            <a:normAutofit/>
          </a:bodyPr>
          <a:lstStyle/>
          <a:p>
            <a:r>
              <a:rPr lang="en-GB" b="1" u="sng" dirty="0"/>
              <a:t>2</a:t>
            </a:r>
            <a:r>
              <a:rPr lang="en-GB" b="1" u="sng" baseline="30000" dirty="0"/>
              <a:t>nd</a:t>
            </a:r>
            <a:r>
              <a:rPr lang="en-GB" b="1" u="sng" dirty="0"/>
              <a:t> seminar (Week 3)</a:t>
            </a:r>
            <a:r>
              <a:rPr lang="en-GB" b="1" dirty="0"/>
              <a:t> – </a:t>
            </a:r>
            <a:r>
              <a:rPr lang="en-GB" b="1" u="sng" dirty="0"/>
              <a:t>DUTCH DISEASE AND PRODUCTION FACTORS</a:t>
            </a:r>
            <a:endParaRPr lang="cs-CZ" dirty="0"/>
          </a:p>
          <a:p>
            <a:pPr lvl="1"/>
            <a:r>
              <a:rPr lang="en-GB" dirty="0"/>
              <a:t>Role of natural resources in national economy – case study of Russia or Mongolia or Kazakhstan, etc.</a:t>
            </a:r>
          </a:p>
          <a:p>
            <a:pPr lvl="1"/>
            <a:r>
              <a:rPr lang="en-GB" dirty="0"/>
              <a:t>Role of natural resources in national economy – case study of Norway.</a:t>
            </a:r>
          </a:p>
          <a:p>
            <a:endParaRPr lang="cs-CZ" dirty="0"/>
          </a:p>
          <a:p>
            <a:r>
              <a:rPr lang="en-GB" b="1" u="sng" dirty="0"/>
              <a:t>3</a:t>
            </a:r>
            <a:r>
              <a:rPr lang="en-GB" b="1" u="sng" baseline="30000" dirty="0"/>
              <a:t>rd</a:t>
            </a:r>
            <a:r>
              <a:rPr lang="en-GB" b="1" u="sng" dirty="0"/>
              <a:t> seminar (Week 4)</a:t>
            </a:r>
            <a:r>
              <a:rPr lang="en-GB" b="1" dirty="0"/>
              <a:t> – </a:t>
            </a:r>
            <a:r>
              <a:rPr lang="en-GB" b="1" u="sng" dirty="0"/>
              <a:t>ECONOMIC POLICY AND GOVERNMENT INTERVENTION</a:t>
            </a:r>
            <a:endParaRPr lang="cs-CZ" dirty="0"/>
          </a:p>
          <a:p>
            <a:pPr lvl="1"/>
            <a:r>
              <a:rPr lang="en-GB" dirty="0"/>
              <a:t>Comparison of liberal and protectionist approach to specific economic policy (compare 2 countries).    </a:t>
            </a:r>
          </a:p>
          <a:p>
            <a:pPr lvl="1"/>
            <a:r>
              <a:rPr lang="en-GB" dirty="0"/>
              <a:t>Comparison of liberal and protectionist approach to specific economic policy (compare 2 countries). 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086" y="5881903"/>
            <a:ext cx="7284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>
                <a:solidFill>
                  <a:srgbClr val="FF0000"/>
                </a:solidFill>
              </a:rPr>
              <a:t>Anyone</a:t>
            </a:r>
            <a:r>
              <a:rPr lang="cs-CZ" sz="3200" dirty="0">
                <a:solidFill>
                  <a:srgbClr val="FF0000"/>
                </a:solidFill>
              </a:rPr>
              <a:t> has </a:t>
            </a:r>
            <a:r>
              <a:rPr lang="cs-CZ" sz="3200" dirty="0" err="1">
                <a:solidFill>
                  <a:srgbClr val="FF0000"/>
                </a:solidFill>
              </a:rPr>
              <a:t>state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</a:rPr>
              <a:t>exam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</a:rPr>
              <a:t>this</a:t>
            </a:r>
            <a:r>
              <a:rPr lang="cs-CZ" sz="3200" dirty="0">
                <a:solidFill>
                  <a:srgbClr val="FF0000"/>
                </a:solidFill>
              </a:rPr>
              <a:t> May</a:t>
            </a:r>
            <a:r>
              <a:rPr lang="en-US" sz="3200" dirty="0">
                <a:solidFill>
                  <a:srgbClr val="FF0000"/>
                </a:solidFill>
              </a:rPr>
              <a:t>/June</a:t>
            </a:r>
            <a:r>
              <a:rPr lang="cs-CZ" sz="32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126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713" cy="731168"/>
          </a:xfrm>
        </p:spPr>
        <p:txBody>
          <a:bodyPr/>
          <a:lstStyle/>
          <a:p>
            <a:pPr algn="ctr"/>
            <a:r>
              <a:rPr lang="en-US" dirty="0"/>
              <a:t>Presentation </a:t>
            </a:r>
            <a:r>
              <a:rPr lang="cs-CZ" dirty="0"/>
              <a:t>TOPICS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8289" y="991816"/>
            <a:ext cx="7318047" cy="5533528"/>
          </a:xfrm>
        </p:spPr>
        <p:txBody>
          <a:bodyPr>
            <a:normAutofit fontScale="92500"/>
          </a:bodyPr>
          <a:lstStyle/>
          <a:p>
            <a:r>
              <a:rPr lang="en-GB" b="1" u="sng" dirty="0"/>
              <a:t>4</a:t>
            </a:r>
            <a:r>
              <a:rPr lang="en-GB" b="1" u="sng" baseline="30000" dirty="0"/>
              <a:t>th</a:t>
            </a:r>
            <a:r>
              <a:rPr lang="en-GB" b="1" u="sng" dirty="0"/>
              <a:t> seminar  (Week 6)</a:t>
            </a:r>
            <a:r>
              <a:rPr lang="en-GB" b="1" dirty="0"/>
              <a:t>– </a:t>
            </a:r>
            <a:r>
              <a:rPr lang="en-GB" b="1" u="sng" dirty="0"/>
              <a:t>WORLD INSTITUTIONS</a:t>
            </a:r>
            <a:endParaRPr lang="cs-CZ" dirty="0"/>
          </a:p>
          <a:p>
            <a:pPr lvl="1"/>
            <a:r>
              <a:rPr lang="en-GB" dirty="0"/>
              <a:t>Impact of International Monetary Fund’s assistance to selected country.</a:t>
            </a:r>
          </a:p>
          <a:p>
            <a:pPr lvl="1"/>
            <a:r>
              <a:rPr lang="en-GB" dirty="0"/>
              <a:t>Impact of World Bank Group (specifically IDA) assistance to selected country. </a:t>
            </a:r>
          </a:p>
          <a:p>
            <a:pPr marL="0" indent="0">
              <a:buNone/>
            </a:pPr>
            <a:endParaRPr lang="cs-CZ" dirty="0"/>
          </a:p>
          <a:p>
            <a:r>
              <a:rPr lang="en-GB" b="1" u="sng" dirty="0"/>
              <a:t>5</a:t>
            </a:r>
            <a:r>
              <a:rPr lang="en-GB" b="1" u="sng" baseline="30000" dirty="0"/>
              <a:t>th</a:t>
            </a:r>
            <a:r>
              <a:rPr lang="en-GB" b="1" u="sng" dirty="0"/>
              <a:t> seminar (Week 11)</a:t>
            </a:r>
            <a:r>
              <a:rPr lang="en-GB" b="1" dirty="0"/>
              <a:t>– </a:t>
            </a:r>
            <a:r>
              <a:rPr lang="en-GB" b="1" u="sng" dirty="0"/>
              <a:t>POVERTY, INEQUALITY, WELL-BEING</a:t>
            </a:r>
            <a:endParaRPr lang="cs-CZ" dirty="0"/>
          </a:p>
          <a:p>
            <a:pPr lvl="1"/>
            <a:r>
              <a:rPr lang="en-GB" dirty="0"/>
              <a:t>Comparison of income inequality in developing and developed countries (countries to be selected and compared).</a:t>
            </a:r>
          </a:p>
          <a:p>
            <a:pPr lvl="1"/>
            <a:r>
              <a:rPr lang="en-GB" dirty="0"/>
              <a:t>Difference between UN Poverty measure and Multidimensional poverty index (different countries to be compared)  </a:t>
            </a:r>
          </a:p>
          <a:p>
            <a:pPr marL="0" indent="0">
              <a:buNone/>
            </a:pPr>
            <a:endParaRPr lang="cs-CZ" dirty="0"/>
          </a:p>
          <a:p>
            <a:r>
              <a:rPr lang="en-GB" b="1" u="sng" dirty="0"/>
              <a:t>6</a:t>
            </a:r>
            <a:r>
              <a:rPr lang="en-GB" b="1" u="sng" baseline="30000" dirty="0"/>
              <a:t>th</a:t>
            </a:r>
            <a:r>
              <a:rPr lang="en-GB" b="1" u="sng" dirty="0"/>
              <a:t> seminar (Week 12)</a:t>
            </a:r>
            <a:r>
              <a:rPr lang="en-GB" b="1" dirty="0"/>
              <a:t> – </a:t>
            </a:r>
            <a:r>
              <a:rPr lang="en-GB" b="1" u="sng" dirty="0"/>
              <a:t>ECONOMIC POLICY FOR CRISES SOLUTION</a:t>
            </a:r>
            <a:endParaRPr lang="cs-CZ" dirty="0"/>
          </a:p>
          <a:p>
            <a:pPr lvl="1"/>
            <a:r>
              <a:rPr lang="en-GB" dirty="0"/>
              <a:t>Policies (Policy tools) implemented in COUNTRY to tackle economic crises and policy outcomes (country to be selected and agreed by teacher).</a:t>
            </a:r>
          </a:p>
          <a:p>
            <a:pPr lvl="1"/>
            <a:r>
              <a:rPr lang="en-GB" dirty="0"/>
              <a:t>Policies (Policy tools) implemented in COUNTRY to tackle economic crises and policy outcomes (country to be selected by teacher).</a:t>
            </a:r>
          </a:p>
        </p:txBody>
      </p:sp>
    </p:spTree>
    <p:extLst>
      <p:ext uri="{BB962C8B-B14F-4D97-AF65-F5344CB8AC3E}">
        <p14:creationId xmlns:p14="http://schemas.microsoft.com/office/powerpoint/2010/main" val="3261276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selection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182" y="1340768"/>
            <a:ext cx="7598218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 to sign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on </a:t>
            </a:r>
            <a:r>
              <a:rPr lang="cs-CZ" dirty="0" err="1"/>
              <a:t>Moodle</a:t>
            </a:r>
            <a:r>
              <a:rPr lang="cs-CZ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FRIDAY</a:t>
            </a:r>
            <a:r>
              <a:rPr lang="cs-CZ" sz="2400" dirty="0">
                <a:solidFill>
                  <a:srgbClr val="FF0000"/>
                </a:solidFill>
              </a:rPr>
              <a:t>,</a:t>
            </a:r>
            <a:r>
              <a:rPr lang="en-US" sz="2400" dirty="0">
                <a:solidFill>
                  <a:srgbClr val="FF0000"/>
                </a:solidFill>
              </a:rPr>
              <a:t> 12 Feb,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at 2 </a:t>
            </a:r>
            <a:r>
              <a:rPr lang="cs-CZ" sz="2400" dirty="0" err="1">
                <a:solidFill>
                  <a:srgbClr val="FF0000"/>
                </a:solidFill>
              </a:rPr>
              <a:t>p.m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FF0000"/>
                </a:solidFill>
              </a:rPr>
              <a:t> (14:00) Prague time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After registration</a:t>
            </a:r>
            <a:r>
              <a:rPr lang="cs-CZ" sz="2400" dirty="0">
                <a:solidFill>
                  <a:srgbClr val="FF0000"/>
                </a:solidFill>
              </a:rPr>
              <a:t> I </a:t>
            </a:r>
            <a:r>
              <a:rPr lang="cs-CZ" sz="2400" dirty="0" err="1">
                <a:solidFill>
                  <a:srgbClr val="FF0000"/>
                </a:solidFill>
              </a:rPr>
              <a:t>need</a:t>
            </a:r>
            <a:r>
              <a:rPr lang="cs-CZ" sz="2400" dirty="0">
                <a:solidFill>
                  <a:srgbClr val="FF0000"/>
                </a:solidFill>
              </a:rPr>
              <a:t> to </a:t>
            </a:r>
            <a:r>
              <a:rPr lang="cs-CZ" sz="2400" dirty="0" err="1">
                <a:solidFill>
                  <a:srgbClr val="FF0000"/>
                </a:solidFill>
              </a:rPr>
              <a:t>receive</a:t>
            </a:r>
            <a:r>
              <a:rPr lang="cs-CZ" sz="2400" dirty="0">
                <a:solidFill>
                  <a:srgbClr val="FF0000"/>
                </a:solidFill>
              </a:rPr>
              <a:t> EMAIL </a:t>
            </a:r>
            <a:r>
              <a:rPr lang="cs-CZ" sz="2400" dirty="0" err="1">
                <a:solidFill>
                  <a:srgbClr val="FF0000"/>
                </a:solidFill>
              </a:rPr>
              <a:t>with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group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members</a:t>
            </a:r>
            <a:r>
              <a:rPr lang="cs-CZ" sz="2400" dirty="0">
                <a:solidFill>
                  <a:srgbClr val="FF0000"/>
                </a:solidFill>
              </a:rPr>
              <a:t>.  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otherwise, group selection not accepted.</a:t>
            </a:r>
            <a:endParaRPr lang="cs-CZ" sz="2200" dirty="0">
              <a:solidFill>
                <a:srgbClr val="FF0000"/>
              </a:solidFill>
            </a:endParaRPr>
          </a:p>
          <a:p>
            <a:r>
              <a:rPr lang="cs-CZ" sz="2400" dirty="0" err="1">
                <a:solidFill>
                  <a:srgbClr val="FF0000"/>
                </a:solidFill>
              </a:rPr>
              <a:t>Registration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opened</a:t>
            </a:r>
            <a:r>
              <a:rPr lang="cs-CZ" sz="2400" dirty="0">
                <a:solidFill>
                  <a:srgbClr val="FF0000"/>
                </a:solidFill>
              </a:rPr>
              <a:t> up to </a:t>
            </a:r>
            <a:r>
              <a:rPr lang="cs-CZ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Tue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, </a:t>
            </a:r>
            <a:r>
              <a:rPr lang="cs-CZ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Feb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 18, 5 </a:t>
            </a:r>
            <a:r>
              <a:rPr lang="cs-CZ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p.m</a:t>
            </a:r>
            <a:r>
              <a:rPr lang="cs-CZ" sz="2400" dirty="0">
                <a:solidFill>
                  <a:srgbClr val="FF0000"/>
                </a:solidFill>
                <a:highlight>
                  <a:srgbClr val="FFFF00"/>
                </a:highlight>
              </a:rPr>
              <a:t>.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6070" y="438741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But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first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you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need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to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be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registered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the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right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seminar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, use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the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correct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FFFF00"/>
                </a:highlight>
              </a:rPr>
              <a:t>password</a:t>
            </a:r>
            <a:endParaRPr lang="en-GB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6071" y="2210133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https://moodle.czu.cz/mod/choice/view.php?id=860434</a:t>
            </a:r>
            <a:r>
              <a:rPr lang="en-US" dirty="0"/>
              <a:t>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B7FCBF9-0A0E-417F-A496-4B14E1E70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358" y="2583193"/>
            <a:ext cx="6558095" cy="17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2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MOODLE – PASS ….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18002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PASSWORD</a:t>
            </a:r>
            <a:r>
              <a:rPr lang="cs-CZ" b="1" dirty="0"/>
              <a:t>: </a:t>
            </a:r>
          </a:p>
          <a:p>
            <a:pPr lvl="1"/>
            <a:r>
              <a:rPr lang="en-GB" b="1" dirty="0"/>
              <a:t>WE 845	</a:t>
            </a:r>
            <a:r>
              <a:rPr lang="cs-CZ" b="1" dirty="0"/>
              <a:t>	</a:t>
            </a:r>
            <a:r>
              <a:rPr lang="en-GB" b="1" dirty="0"/>
              <a:t>EP21WE0845</a:t>
            </a:r>
          </a:p>
          <a:p>
            <a:pPr lvl="1"/>
            <a:r>
              <a:rPr lang="en-GB" b="1" dirty="0"/>
              <a:t>WE 1030	EP21WE1030</a:t>
            </a:r>
          </a:p>
          <a:p>
            <a:pPr lvl="1"/>
            <a:r>
              <a:rPr lang="en-GB" b="1" dirty="0"/>
              <a:t>TH 1030	EP21TH1030</a:t>
            </a:r>
          </a:p>
          <a:p>
            <a:pPr lvl="1"/>
            <a:r>
              <a:rPr lang="en-GB" b="1" dirty="0"/>
              <a:t>FR 0845	EP21FR0845</a:t>
            </a:r>
          </a:p>
          <a:p>
            <a:pPr lvl="1"/>
            <a:r>
              <a:rPr lang="en-GB" b="1" dirty="0"/>
              <a:t>FR 1030	EP21FR1030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29CFC16-AA16-4850-AB97-89F6B9DB952E}"/>
              </a:ext>
            </a:extLst>
          </p:cNvPr>
          <p:cNvSpPr txBox="1"/>
          <p:nvPr/>
        </p:nvSpPr>
        <p:spPr>
          <a:xfrm>
            <a:off x="755576" y="5589240"/>
            <a:ext cx="604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seminars</a:t>
            </a:r>
            <a:r>
              <a:rPr lang="cs-CZ" dirty="0"/>
              <a:t>, but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publish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6347713" cy="648072"/>
          </a:xfrm>
        </p:spPr>
        <p:txBody>
          <a:bodyPr/>
          <a:lstStyle/>
          <a:p>
            <a:pPr algn="ctr"/>
            <a:r>
              <a:rPr lang="cs-CZ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715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2088232"/>
          </a:xfrm>
        </p:spPr>
        <p:txBody>
          <a:bodyPr>
            <a:normAutofit/>
          </a:bodyPr>
          <a:lstStyle/>
          <a:p>
            <a:r>
              <a:rPr lang="cs-CZ" sz="4800" b="1" dirty="0"/>
              <a:t>ECONOMIC POLICIES</a:t>
            </a:r>
            <a:br>
              <a:rPr lang="cs-CZ" b="1" dirty="0"/>
            </a:br>
            <a:endParaRPr lang="en-GB"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Policies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691276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Could be understood as:</a:t>
            </a:r>
          </a:p>
          <a:p>
            <a:r>
              <a:rPr lang="en-GB" b="1" i="1" dirty="0"/>
              <a:t>Approach of the state </a:t>
            </a:r>
            <a:r>
              <a:rPr lang="en-GB" dirty="0"/>
              <a:t>toward its own economy, it is always intentional and real activity…</a:t>
            </a:r>
          </a:p>
          <a:p>
            <a:endParaRPr lang="en-GB" dirty="0"/>
          </a:p>
          <a:p>
            <a:r>
              <a:rPr lang="en-GB" b="1" dirty="0"/>
              <a:t>Theoretical discipline </a:t>
            </a:r>
            <a:r>
              <a:rPr lang="en-GB" dirty="0"/>
              <a:t>that analyse ongoing phenomenon and propose specific measures using given instruments. </a:t>
            </a:r>
          </a:p>
          <a:p>
            <a:pPr lvl="1">
              <a:buNone/>
            </a:pPr>
            <a:endParaRPr lang="en-GB" dirty="0"/>
          </a:p>
          <a:p>
            <a:pPr lvl="1">
              <a:buFontTx/>
              <a:buChar char="-"/>
            </a:pPr>
            <a:r>
              <a:rPr lang="en-GB" i="1" dirty="0"/>
              <a:t>There does not exists single truth</a:t>
            </a:r>
            <a:r>
              <a:rPr lang="en-GB" dirty="0"/>
              <a:t>. </a:t>
            </a:r>
            <a:r>
              <a:rPr lang="en-GB" i="1" dirty="0"/>
              <a:t>Used measures result from theoretical background of governments</a:t>
            </a:r>
            <a:r>
              <a:rPr lang="en-GB" dirty="0"/>
              <a:t>.</a:t>
            </a:r>
            <a:endParaRPr lang="cs-CZ" dirty="0"/>
          </a:p>
          <a:p>
            <a:pPr lvl="1">
              <a:buNone/>
            </a:pPr>
            <a:endParaRPr lang="en-GB" dirty="0"/>
          </a:p>
          <a:p>
            <a:pPr lvl="1"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Who is responsible for </a:t>
            </a:r>
            <a:r>
              <a:rPr lang="cs-CZ" dirty="0" err="1">
                <a:solidFill>
                  <a:srgbClr val="FF0000"/>
                </a:solidFill>
              </a:rPr>
              <a:t>economic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policies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used</a:t>
            </a:r>
            <a:r>
              <a:rPr lang="en-GB" dirty="0">
                <a:solidFill>
                  <a:srgbClr val="FF0000"/>
                </a:solidFill>
              </a:rPr>
              <a:t>?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Policies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500112" cy="4781128"/>
          </a:xfrm>
        </p:spPr>
        <p:txBody>
          <a:bodyPr/>
          <a:lstStyle/>
          <a:p>
            <a:pPr algn="just">
              <a:buNone/>
            </a:pPr>
            <a:r>
              <a:rPr lang="en-GB" i="1" dirty="0"/>
              <a:t>… could be understood as government seeking for conscious and qualified social consensus within economy of given country.. </a:t>
            </a:r>
          </a:p>
          <a:p>
            <a:pPr>
              <a:buNone/>
            </a:pPr>
            <a:endParaRPr lang="en-GB" i="1" dirty="0"/>
          </a:p>
          <a:p>
            <a:r>
              <a:rPr lang="en-GB" b="1" i="1" u="sng" dirty="0"/>
              <a:t>We search for answers:</a:t>
            </a:r>
          </a:p>
          <a:p>
            <a:pPr lvl="1"/>
            <a:r>
              <a:rPr lang="en-GB" b="1" i="1" dirty="0"/>
              <a:t>WHO are they</a:t>
            </a:r>
            <a:r>
              <a:rPr lang="en-GB" dirty="0"/>
              <a:t>? … actors of economic policies</a:t>
            </a:r>
          </a:p>
          <a:p>
            <a:pPr lvl="1"/>
            <a:r>
              <a:rPr lang="en-GB" b="1" i="1" dirty="0"/>
              <a:t>What instruments</a:t>
            </a:r>
            <a:r>
              <a:rPr lang="en-GB" dirty="0"/>
              <a:t>? … </a:t>
            </a:r>
          </a:p>
          <a:p>
            <a:pPr lvl="1"/>
            <a:r>
              <a:rPr lang="en-GB" b="1" i="1" dirty="0"/>
              <a:t>Why</a:t>
            </a:r>
            <a:r>
              <a:rPr lang="en-GB" dirty="0"/>
              <a:t>? … targets, aims of the policy</a:t>
            </a:r>
            <a:endParaRPr lang="cs-CZ" dirty="0"/>
          </a:p>
          <a:p>
            <a:pPr lvl="1"/>
            <a:r>
              <a:rPr lang="cs-CZ" b="1" dirty="0" err="1"/>
              <a:t>What</a:t>
            </a:r>
            <a:r>
              <a:rPr lang="cs-CZ" b="1" dirty="0"/>
              <a:t> are (</a:t>
            </a:r>
            <a:r>
              <a:rPr lang="cs-CZ" b="1" dirty="0" err="1"/>
              <a:t>expected</a:t>
            </a:r>
            <a:r>
              <a:rPr lang="cs-CZ" b="1" dirty="0"/>
              <a:t>) </a:t>
            </a:r>
            <a:r>
              <a:rPr lang="cs-CZ" b="1" dirty="0" err="1"/>
              <a:t>outcomes</a:t>
            </a:r>
            <a:r>
              <a:rPr lang="cs-CZ" b="1" dirty="0"/>
              <a:t>?</a:t>
            </a: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Actors of economic policies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Private Persons</a:t>
            </a:r>
          </a:p>
          <a:p>
            <a:r>
              <a:rPr lang="en-GB" dirty="0"/>
              <a:t>Government</a:t>
            </a:r>
          </a:p>
          <a:p>
            <a:r>
              <a:rPr lang="en-GB" dirty="0"/>
              <a:t>Investors</a:t>
            </a:r>
          </a:p>
          <a:p>
            <a:r>
              <a:rPr lang="en-GB" dirty="0"/>
              <a:t>Consumers</a:t>
            </a:r>
          </a:p>
          <a:p>
            <a:r>
              <a:rPr lang="en-GB" dirty="0"/>
              <a:t>NGOs</a:t>
            </a:r>
          </a:p>
          <a:p>
            <a:endParaRPr lang="en-GB" dirty="0"/>
          </a:p>
          <a:p>
            <a:endParaRPr lang="en-GB" dirty="0"/>
          </a:p>
          <a:p>
            <a:r>
              <a:rPr lang="cs-CZ" sz="2800" b="1" i="1" dirty="0">
                <a:solidFill>
                  <a:srgbClr val="FF0000"/>
                </a:solidFill>
              </a:rPr>
              <a:t>WHAT ARE THEIR INTERESTS?</a:t>
            </a:r>
            <a:endParaRPr lang="en-GB" sz="2800" b="1" i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104" y="235992"/>
            <a:ext cx="7119734" cy="132080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Relationship between aims and tools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7119734" cy="511256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Rule of system conformity</a:t>
            </a:r>
          </a:p>
          <a:p>
            <a:pPr lvl="1" algn="just"/>
            <a:r>
              <a:rPr lang="en-GB" sz="2200" dirty="0"/>
              <a:t>Using to</a:t>
            </a:r>
            <a:r>
              <a:rPr lang="cs-CZ" sz="2200"/>
              <a:t>o</a:t>
            </a:r>
            <a:r>
              <a:rPr lang="en-GB" sz="2200"/>
              <a:t>ls </a:t>
            </a:r>
            <a:r>
              <a:rPr lang="en-GB" sz="2200" dirty="0"/>
              <a:t>that are in harmony with system of the country (e.g. in open market economy shall not be used price setting instruments)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Stability of policies </a:t>
            </a:r>
            <a:r>
              <a:rPr lang="en-GB" dirty="0"/>
              <a:t>(W. Eucken)</a:t>
            </a:r>
          </a:p>
          <a:p>
            <a:pPr lvl="1" algn="just"/>
            <a:r>
              <a:rPr lang="en-GB" sz="2200" dirty="0"/>
              <a:t>Not necessary 100% </a:t>
            </a:r>
            <a:r>
              <a:rPr lang="en-GB" sz="2200" dirty="0" err="1"/>
              <a:t>unchangeability</a:t>
            </a:r>
            <a:r>
              <a:rPr lang="en-GB" sz="2200" dirty="0"/>
              <a:t>, but rather its future predictability and transparency =&gt; </a:t>
            </a:r>
            <a:r>
              <a:rPr lang="en-GB" sz="2200" b="1" i="1" dirty="0"/>
              <a:t>confidence</a:t>
            </a:r>
            <a:endParaRPr lang="cs-CZ" sz="2200" b="1" i="1" dirty="0"/>
          </a:p>
          <a:p>
            <a:pPr algn="just"/>
            <a:r>
              <a:rPr lang="en-GB" sz="2600" dirty="0">
                <a:solidFill>
                  <a:srgbClr val="FF0000"/>
                </a:solidFill>
              </a:rPr>
              <a:t>Principe of responsibility </a:t>
            </a:r>
            <a:r>
              <a:rPr lang="en-GB" dirty="0"/>
              <a:t>(J. E. Meade)</a:t>
            </a:r>
          </a:p>
          <a:p>
            <a:pPr lvl="1"/>
            <a:r>
              <a:rPr lang="en-GB" sz="2200" dirty="0"/>
              <a:t>One macroeconomic goal should be controlled by single institution that is also for the goal responsible (e.g. National Banks)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does policymakers do: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772816"/>
            <a:ext cx="6554689" cy="4268547"/>
          </a:xfrm>
        </p:spPr>
        <p:txBody>
          <a:bodyPr>
            <a:normAutofit/>
          </a:bodyPr>
          <a:lstStyle/>
          <a:p>
            <a:r>
              <a:rPr lang="en-GB" dirty="0"/>
              <a:t>Set and enforce the rules of economic game</a:t>
            </a:r>
          </a:p>
          <a:p>
            <a:r>
              <a:rPr lang="en-GB" dirty="0"/>
              <a:t>Tax and spend</a:t>
            </a:r>
          </a:p>
          <a:p>
            <a:r>
              <a:rPr lang="en-GB" dirty="0"/>
              <a:t>Issue and manage the currency</a:t>
            </a:r>
          </a:p>
          <a:p>
            <a:r>
              <a:rPr lang="en-GB" dirty="0"/>
              <a:t>Produce goods and services</a:t>
            </a:r>
          </a:p>
          <a:p>
            <a:r>
              <a:rPr lang="en-GB" dirty="0"/>
              <a:t>Fix problems or pretend to</a:t>
            </a:r>
          </a:p>
          <a:p>
            <a:r>
              <a:rPr lang="en-GB" dirty="0"/>
              <a:t>Negotiate with other countries</a:t>
            </a:r>
          </a:p>
          <a:p>
            <a:r>
              <a:rPr lang="en-GB" dirty="0"/>
              <a:t>Etc.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r">
              <a:buNone/>
            </a:pPr>
            <a:r>
              <a:rPr lang="cs-CZ" sz="1400" dirty="0" err="1"/>
              <a:t>Benassy</a:t>
            </a:r>
            <a:r>
              <a:rPr lang="cs-CZ" sz="1400" dirty="0"/>
              <a:t> A. (2010) </a:t>
            </a:r>
            <a:r>
              <a:rPr lang="en-GB" sz="1400" i="1" dirty="0"/>
              <a:t>Economic Policy</a:t>
            </a:r>
            <a:r>
              <a:rPr lang="cs-CZ" sz="1400" b="1" i="1" dirty="0"/>
              <a:t>: </a:t>
            </a:r>
            <a:r>
              <a:rPr lang="en-GB" sz="1400" i="1" dirty="0"/>
              <a:t>Theory and Practice</a:t>
            </a:r>
            <a:r>
              <a:rPr lang="cs-CZ" sz="1400" i="1" dirty="0"/>
              <a:t>. </a:t>
            </a:r>
            <a:endParaRPr lang="en-GB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909" y="188640"/>
            <a:ext cx="6347713" cy="1320800"/>
          </a:xfrm>
        </p:spPr>
        <p:txBody>
          <a:bodyPr/>
          <a:lstStyle/>
          <a:p>
            <a:pPr algn="ctr"/>
            <a:r>
              <a:rPr lang="en-GB" b="1" dirty="0"/>
              <a:t>Tools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70000"/>
            <a:ext cx="6696744" cy="5183336"/>
          </a:xfrm>
        </p:spPr>
        <p:txBody>
          <a:bodyPr>
            <a:normAutofit/>
          </a:bodyPr>
          <a:lstStyle/>
          <a:p>
            <a:r>
              <a:rPr lang="cs-CZ" dirty="0"/>
              <a:t>Positive (</a:t>
            </a:r>
            <a:r>
              <a:rPr lang="en-GB" dirty="0"/>
              <a:t>supporting</a:t>
            </a:r>
            <a:r>
              <a:rPr lang="cs-CZ" dirty="0"/>
              <a:t>)</a:t>
            </a:r>
          </a:p>
          <a:p>
            <a:r>
              <a:rPr lang="cs-CZ" dirty="0"/>
              <a:t>Negative (</a:t>
            </a:r>
            <a:r>
              <a:rPr lang="en-GB" dirty="0"/>
              <a:t>prohibiting</a:t>
            </a:r>
            <a:r>
              <a:rPr lang="cs-CZ" dirty="0"/>
              <a:t>)</a:t>
            </a:r>
          </a:p>
          <a:p>
            <a:r>
              <a:rPr lang="cs-CZ" dirty="0"/>
              <a:t>Market (</a:t>
            </a:r>
            <a:r>
              <a:rPr lang="en-GB" dirty="0"/>
              <a:t>indirect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en-GB" b="1" u="sng" dirty="0"/>
              <a:t>Exposure level</a:t>
            </a:r>
            <a:r>
              <a:rPr lang="cs-CZ" b="1" dirty="0"/>
              <a:t> = </a:t>
            </a:r>
            <a:r>
              <a:rPr lang="en-GB" sz="1900" dirty="0"/>
              <a:t>Micro and macro level</a:t>
            </a:r>
          </a:p>
          <a:p>
            <a:r>
              <a:rPr lang="en-GB" b="1" u="sng" dirty="0"/>
              <a:t>Action</a:t>
            </a:r>
            <a:r>
              <a:rPr lang="cs-CZ" b="1" dirty="0"/>
              <a:t> = </a:t>
            </a:r>
            <a:r>
              <a:rPr lang="en-GB" sz="1900" dirty="0"/>
              <a:t>Fiscal, monetary etc.</a:t>
            </a:r>
            <a:endParaRPr lang="cs-CZ" sz="1900" dirty="0"/>
          </a:p>
          <a:p>
            <a:r>
              <a:rPr lang="en-GB" b="1" u="sng" dirty="0"/>
              <a:t>Influence</a:t>
            </a:r>
            <a:r>
              <a:rPr lang="cs-CZ" b="1" dirty="0"/>
              <a:t> = </a:t>
            </a:r>
            <a:r>
              <a:rPr lang="cs-CZ" sz="1900" dirty="0"/>
              <a:t>Di</a:t>
            </a:r>
            <a:r>
              <a:rPr lang="en-GB" sz="1900" dirty="0" err="1"/>
              <a:t>rect</a:t>
            </a:r>
            <a:r>
              <a:rPr lang="en-GB" sz="1900" dirty="0"/>
              <a:t> and indirect</a:t>
            </a:r>
          </a:p>
          <a:p>
            <a:r>
              <a:rPr lang="en-US" b="1" u="sng" dirty="0"/>
              <a:t>The way how they interact</a:t>
            </a:r>
            <a:r>
              <a:rPr lang="cs-CZ" b="1" u="sng" dirty="0"/>
              <a:t> </a:t>
            </a:r>
            <a:r>
              <a:rPr lang="cs-CZ" b="1" dirty="0"/>
              <a:t>= </a:t>
            </a:r>
            <a:r>
              <a:rPr lang="en-US" sz="1900" dirty="0"/>
              <a:t>Selective and general </a:t>
            </a:r>
            <a:endParaRPr lang="cs-CZ" sz="1900" dirty="0"/>
          </a:p>
          <a:p>
            <a:endParaRPr lang="cs-CZ" sz="1600" dirty="0"/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</a:rPr>
              <a:t>… </a:t>
            </a:r>
            <a:r>
              <a:rPr lang="en-US" b="1" i="1" dirty="0">
                <a:solidFill>
                  <a:srgbClr val="FF0000"/>
                </a:solidFill>
              </a:rPr>
              <a:t>And of course combinations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72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After a while you will be divided into small groups</a:t>
            </a:r>
            <a:br>
              <a:rPr lang="en-US" sz="5400" dirty="0"/>
            </a:br>
            <a:br>
              <a:rPr lang="en-US" sz="5400" dirty="0"/>
            </a:br>
            <a:r>
              <a:rPr lang="en-US" sz="5400" b="1" dirty="0"/>
              <a:t>Listen carefully for your task.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>
                <a:highlight>
                  <a:srgbClr val="FFFF00"/>
                </a:highlight>
              </a:rPr>
              <a:t>10 min</a:t>
            </a:r>
            <a:endParaRPr lang="cs-CZ" sz="5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47993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Duration of policies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Short-term</a:t>
            </a:r>
          </a:p>
          <a:p>
            <a:r>
              <a:rPr lang="en-GB" dirty="0"/>
              <a:t>Medium-term</a:t>
            </a:r>
          </a:p>
          <a:p>
            <a:r>
              <a:rPr lang="en-GB" dirty="0"/>
              <a:t>Long-term</a:t>
            </a:r>
          </a:p>
          <a:p>
            <a:r>
              <a:rPr lang="en-GB" dirty="0"/>
              <a:t>Permanent policies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What is their time horizon?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Define for each time horizon and provide several real and specific examples …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seminar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introductory notes</a:t>
            </a:r>
          </a:p>
          <a:p>
            <a:r>
              <a:rPr lang="en-GB" dirty="0"/>
              <a:t>Teachers of the Course</a:t>
            </a:r>
          </a:p>
          <a:p>
            <a:r>
              <a:rPr lang="en-GB" dirty="0"/>
              <a:t>Program of the course</a:t>
            </a:r>
          </a:p>
          <a:p>
            <a:r>
              <a:rPr lang="en-GB" dirty="0"/>
              <a:t>Structure of seminar</a:t>
            </a:r>
          </a:p>
          <a:p>
            <a:r>
              <a:rPr lang="en-GB" dirty="0"/>
              <a:t>Demands and rules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Scope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</a:t>
            </a:r>
          </a:p>
          <a:p>
            <a:r>
              <a:rPr lang="en-GB" dirty="0"/>
              <a:t>Regional</a:t>
            </a:r>
          </a:p>
          <a:p>
            <a:r>
              <a:rPr lang="en-GB" dirty="0"/>
              <a:t>National</a:t>
            </a:r>
          </a:p>
          <a:p>
            <a:r>
              <a:rPr lang="en-GB" dirty="0"/>
              <a:t>Supranational</a:t>
            </a:r>
          </a:p>
          <a:p>
            <a:r>
              <a:rPr lang="en-GB" dirty="0"/>
              <a:t>Global</a:t>
            </a: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Which are mostly employed?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Define for each kind several examples …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Who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en-GB" dirty="0">
                <a:solidFill>
                  <a:srgbClr val="FF0000"/>
                </a:solidFill>
              </a:rPr>
              <a:t> in charge …. 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420888"/>
            <a:ext cx="4824535" cy="1728192"/>
          </a:xfrm>
        </p:spPr>
        <p:txBody>
          <a:bodyPr>
            <a:noAutofit/>
          </a:bodyPr>
          <a:lstStyle/>
          <a:p>
            <a:r>
              <a:rPr lang="en-US" sz="5400" dirty="0"/>
              <a:t>ANY</a:t>
            </a:r>
            <a:r>
              <a:rPr lang="en-US" sz="4400" dirty="0"/>
              <a:t> </a:t>
            </a:r>
            <a:r>
              <a:rPr lang="en-US" sz="5400" dirty="0"/>
              <a:t>QUESTIONS</a:t>
            </a:r>
            <a:r>
              <a:rPr lang="en-US" sz="4400" dirty="0"/>
              <a:t>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70591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Teachers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Internal:</a:t>
            </a:r>
          </a:p>
          <a:p>
            <a:r>
              <a:rPr lang="cs-CZ" dirty="0"/>
              <a:t>Doc. </a:t>
            </a:r>
            <a:r>
              <a:rPr lang="en-GB" dirty="0"/>
              <a:t>Ing.</a:t>
            </a:r>
            <a:r>
              <a:rPr lang="cs-CZ" dirty="0"/>
              <a:t> </a:t>
            </a:r>
            <a:r>
              <a:rPr lang="en-GB" dirty="0"/>
              <a:t>Irena </a:t>
            </a:r>
            <a:r>
              <a:rPr lang="cs-CZ" dirty="0"/>
              <a:t>Benešová</a:t>
            </a:r>
            <a:r>
              <a:rPr lang="en-GB" dirty="0"/>
              <a:t>, </a:t>
            </a:r>
            <a:r>
              <a:rPr lang="en-GB" dirty="0" err="1"/>
              <a:t>Ph.D</a:t>
            </a:r>
            <a:r>
              <a:rPr lang="en-GB" dirty="0"/>
              <a:t> (Lecture</a:t>
            </a:r>
            <a:r>
              <a:rPr lang="cs-CZ" dirty="0"/>
              <a:t>s</a:t>
            </a:r>
            <a:r>
              <a:rPr lang="en-GB" dirty="0"/>
              <a:t>)</a:t>
            </a:r>
            <a:endParaRPr lang="cs-CZ" dirty="0"/>
          </a:p>
          <a:p>
            <a:r>
              <a:rPr lang="en-GB" dirty="0"/>
              <a:t>Ing.</a:t>
            </a:r>
            <a:r>
              <a:rPr lang="cs-CZ" dirty="0"/>
              <a:t> </a:t>
            </a:r>
            <a:r>
              <a:rPr lang="en-GB" dirty="0"/>
              <a:t>Pavel Kotyza</a:t>
            </a:r>
            <a:r>
              <a:rPr lang="cs-CZ" dirty="0"/>
              <a:t>, Ph.D.</a:t>
            </a:r>
            <a:r>
              <a:rPr lang="en-GB" dirty="0"/>
              <a:t> (</a:t>
            </a:r>
            <a:r>
              <a:rPr lang="cs-CZ" dirty="0"/>
              <a:t>S</a:t>
            </a:r>
            <a:r>
              <a:rPr lang="en-GB" dirty="0" err="1"/>
              <a:t>eminars</a:t>
            </a:r>
            <a:r>
              <a:rPr lang="cs-CZ" dirty="0"/>
              <a:t>, </a:t>
            </a:r>
            <a:r>
              <a:rPr lang="cs-CZ" dirty="0" err="1"/>
              <a:t>Lectures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/>
              <a:t>Ing. Tomáš Maier, Ph.D. (</a:t>
            </a:r>
            <a:r>
              <a:rPr lang="cs-CZ" dirty="0" err="1"/>
              <a:t>Seminars</a:t>
            </a:r>
            <a:r>
              <a:rPr lang="cs-CZ" dirty="0"/>
              <a:t>)</a:t>
            </a:r>
            <a:endParaRPr lang="en-GB" dirty="0"/>
          </a:p>
          <a:p>
            <a:r>
              <a:rPr lang="cs-CZ" altLang="cs-CZ" sz="1400" dirty="0"/>
              <a:t>Office E 357 (FEM-CULS)</a:t>
            </a:r>
          </a:p>
          <a:p>
            <a:r>
              <a:rPr lang="cs-CZ" altLang="cs-CZ" sz="1400" dirty="0" err="1"/>
              <a:t>Officce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Houres</a:t>
            </a:r>
            <a:r>
              <a:rPr lang="cs-CZ" altLang="cs-CZ" sz="1400" dirty="0"/>
              <a:t>:</a:t>
            </a:r>
          </a:p>
          <a:p>
            <a:pPr marL="0" indent="0">
              <a:buNone/>
            </a:pPr>
            <a:r>
              <a:rPr lang="cs-CZ" altLang="cs-CZ" sz="1400" dirty="0"/>
              <a:t>	</a:t>
            </a:r>
            <a:r>
              <a:rPr lang="cs-CZ" altLang="cs-CZ" sz="1400" dirty="0" err="1"/>
              <a:t>Thursday</a:t>
            </a:r>
            <a:r>
              <a:rPr lang="cs-CZ" altLang="cs-CZ" sz="1400" dirty="0"/>
              <a:t> 14:00 – 15:30 (</a:t>
            </a:r>
            <a:r>
              <a:rPr lang="cs-CZ" altLang="cs-CZ" sz="1400" dirty="0" err="1"/>
              <a:t>only</a:t>
            </a:r>
            <a:r>
              <a:rPr lang="cs-CZ" altLang="cs-CZ" sz="1400" dirty="0"/>
              <a:t> in </a:t>
            </a:r>
            <a:r>
              <a:rPr lang="cs-CZ" altLang="cs-CZ" sz="1400" dirty="0" err="1"/>
              <a:t>semester</a:t>
            </a:r>
            <a:r>
              <a:rPr lang="cs-CZ" altLang="cs-CZ" sz="1400" dirty="0"/>
              <a:t>)</a:t>
            </a:r>
          </a:p>
          <a:p>
            <a:r>
              <a:rPr lang="cs-CZ" altLang="cs-CZ" sz="1400" dirty="0" err="1"/>
              <a:t>Phone</a:t>
            </a:r>
            <a:r>
              <a:rPr lang="cs-CZ" altLang="cs-CZ" sz="1400" dirty="0"/>
              <a:t>: 224 382 133</a:t>
            </a:r>
          </a:p>
          <a:p>
            <a:r>
              <a:rPr lang="cs-CZ" altLang="cs-CZ" sz="1400" dirty="0"/>
              <a:t>https://home.czu.cz/maiert/</a:t>
            </a:r>
          </a:p>
          <a:p>
            <a:r>
              <a:rPr lang="cs-CZ" sz="1400" dirty="0"/>
              <a:t>Google </a:t>
            </a:r>
            <a:r>
              <a:rPr lang="cs-CZ" sz="1400" dirty="0" err="1"/>
              <a:t>Meet</a:t>
            </a:r>
            <a:endParaRPr lang="cs-CZ" sz="1400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347713" cy="692696"/>
          </a:xfrm>
        </p:spPr>
        <p:txBody>
          <a:bodyPr/>
          <a:lstStyle/>
          <a:p>
            <a:pPr algn="ctr"/>
            <a:r>
              <a:rPr lang="en-GB" dirty="0"/>
              <a:t>Preliminary</a:t>
            </a:r>
            <a:r>
              <a:rPr lang="cs-CZ" dirty="0"/>
              <a:t> program</a:t>
            </a: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A2B221-6375-4F58-BE99-EC9958407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628800"/>
            <a:ext cx="6624736" cy="45884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seminar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1"/>
            <a:ext cx="6626697" cy="2348530"/>
          </a:xfrm>
        </p:spPr>
        <p:txBody>
          <a:bodyPr/>
          <a:lstStyle/>
          <a:p>
            <a:pPr lvl="0"/>
            <a:r>
              <a:rPr lang="en-GB" dirty="0"/>
              <a:t>Discussion on up-to-date topics</a:t>
            </a:r>
            <a:endParaRPr lang="cs-CZ" dirty="0"/>
          </a:p>
          <a:p>
            <a:pPr lvl="0"/>
            <a:r>
              <a:rPr lang="en-GB" dirty="0"/>
              <a:t>Little theory  </a:t>
            </a:r>
            <a:endParaRPr lang="cs-CZ" dirty="0"/>
          </a:p>
          <a:p>
            <a:pPr lvl="0"/>
            <a:r>
              <a:rPr lang="en-GB" b="1" dirty="0"/>
              <a:t>2 x </a:t>
            </a:r>
            <a:r>
              <a:rPr lang="cs-CZ" b="1" dirty="0" err="1"/>
              <a:t>presentations</a:t>
            </a:r>
            <a:r>
              <a:rPr lang="en-GB" dirty="0"/>
              <a:t>, different groups, each for </a:t>
            </a:r>
            <a:r>
              <a:rPr lang="cs-CZ" b="1" dirty="0"/>
              <a:t>20</a:t>
            </a:r>
            <a:r>
              <a:rPr lang="en-GB" b="1" dirty="0"/>
              <a:t> minutes</a:t>
            </a:r>
            <a:r>
              <a:rPr lang="en-GB" dirty="0"/>
              <a:t> in PPT</a:t>
            </a:r>
            <a:endParaRPr lang="cs-CZ" dirty="0"/>
          </a:p>
          <a:p>
            <a:pPr lvl="0"/>
            <a:r>
              <a:rPr lang="en-GB" dirty="0"/>
              <a:t>Questions &amp; Answers &amp; Comments, Discussion, additional work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2823227-552F-4072-B651-6690E8F866E8}"/>
              </a:ext>
            </a:extLst>
          </p:cNvPr>
          <p:cNvSpPr/>
          <p:nvPr/>
        </p:nvSpPr>
        <p:spPr>
          <a:xfrm>
            <a:off x="1006622" y="5355902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/>
              <a:t>DETAILED INFORMATION ARE AVAILABLE ON MOODLE IN FILE: </a:t>
            </a:r>
          </a:p>
          <a:p>
            <a:pPr lvl="0" algn="ctr"/>
            <a:r>
              <a:rPr lang="en-GB" dirty="0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Seminar requirements 2020 - 2021 </a:t>
            </a:r>
            <a:r>
              <a:rPr lang="en-GB" dirty="0" err="1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CovidUpdate</a:t>
            </a:r>
            <a:endParaRPr lang="cs-CZ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984776" cy="864096"/>
          </a:xfrm>
        </p:spPr>
        <p:txBody>
          <a:bodyPr/>
          <a:lstStyle/>
          <a:p>
            <a:r>
              <a:rPr lang="en-GB" dirty="0"/>
              <a:t>Demands and rules of the course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6552728" cy="5688632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Attendance</a:t>
            </a:r>
            <a:r>
              <a:rPr lang="en-GB" dirty="0"/>
              <a:t>. </a:t>
            </a:r>
            <a:r>
              <a:rPr lang="en-GB" dirty="0">
                <a:solidFill>
                  <a:srgbClr val="FF0000"/>
                </a:solidFill>
              </a:rPr>
              <a:t>One</a:t>
            </a:r>
            <a:r>
              <a:rPr lang="cs-CZ" dirty="0">
                <a:solidFill>
                  <a:srgbClr val="FF0000"/>
                </a:solidFill>
              </a:rPr>
              <a:t> (1)</a:t>
            </a:r>
            <a:r>
              <a:rPr lang="en-GB" dirty="0"/>
              <a:t> absence is allowed, more than one absence can be excused only with medical certificate.</a:t>
            </a:r>
            <a:endParaRPr lang="cs-CZ" dirty="0"/>
          </a:p>
          <a:p>
            <a:r>
              <a:rPr lang="en-GB" dirty="0"/>
              <a:t>Group presentation of the case study (in groups) </a:t>
            </a:r>
            <a:endParaRPr lang="cs-CZ" dirty="0"/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everybody takes part in presentations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preparation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</a:p>
          <a:p>
            <a:pPr lvl="1"/>
            <a:r>
              <a:rPr lang="cs-CZ" sz="1400" dirty="0">
                <a:solidFill>
                  <a:srgbClr val="FF0000"/>
                </a:solidFill>
              </a:rPr>
              <a:t>EVERYBODY </a:t>
            </a:r>
            <a:r>
              <a:rPr lang="cs-CZ" sz="1400" dirty="0" err="1">
                <a:solidFill>
                  <a:srgbClr val="FF0000"/>
                </a:solidFill>
              </a:rPr>
              <a:t>contribute</a:t>
            </a:r>
            <a:r>
              <a:rPr lang="cs-CZ" sz="1400" dirty="0">
                <a:solidFill>
                  <a:srgbClr val="FF0000"/>
                </a:solidFill>
              </a:rPr>
              <a:t> to PRESENTATION</a:t>
            </a:r>
          </a:p>
          <a:p>
            <a:pPr lvl="1"/>
            <a:r>
              <a:rPr lang="cs-CZ" sz="1400" dirty="0" err="1">
                <a:solidFill>
                  <a:srgbClr val="FF0000"/>
                </a:solidFill>
              </a:rPr>
              <a:t>Those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who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will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be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indicated</a:t>
            </a:r>
            <a:r>
              <a:rPr lang="cs-CZ" sz="1400" dirty="0">
                <a:solidFill>
                  <a:srgbClr val="FF0000"/>
                </a:solidFill>
              </a:rPr>
              <a:t> by </a:t>
            </a:r>
            <a:r>
              <a:rPr lang="cs-CZ" sz="1400" dirty="0" err="1">
                <a:solidFill>
                  <a:srgbClr val="FF0000"/>
                </a:solidFill>
              </a:rPr>
              <a:t>other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group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members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that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did</a:t>
            </a:r>
            <a:r>
              <a:rPr lang="cs-CZ" sz="1400" dirty="0">
                <a:solidFill>
                  <a:srgbClr val="FF0000"/>
                </a:solidFill>
              </a:rPr>
              <a:t> not </a:t>
            </a:r>
            <a:r>
              <a:rPr lang="cs-CZ" sz="1400" dirty="0" err="1">
                <a:solidFill>
                  <a:srgbClr val="FF0000"/>
                </a:solidFill>
              </a:rPr>
              <a:t>participated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will</a:t>
            </a:r>
            <a:r>
              <a:rPr lang="cs-CZ" sz="1400" dirty="0">
                <a:solidFill>
                  <a:srgbClr val="FF0000"/>
                </a:solidFill>
              </a:rPr>
              <a:t> not </a:t>
            </a:r>
            <a:r>
              <a:rPr lang="cs-CZ" sz="1400" dirty="0" err="1">
                <a:solidFill>
                  <a:srgbClr val="FF0000"/>
                </a:solidFill>
              </a:rPr>
              <a:t>be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evaluated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for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presentation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Tests</a:t>
            </a:r>
            <a:endParaRPr lang="cs-CZ" dirty="0"/>
          </a:p>
          <a:p>
            <a:pPr lvl="0"/>
            <a:r>
              <a:rPr lang="cs-CZ" dirty="0"/>
              <a:t>MID-TERD </a:t>
            </a:r>
            <a:r>
              <a:rPr lang="cs-CZ" dirty="0" err="1"/>
              <a:t>Essey</a:t>
            </a:r>
            <a:endParaRPr lang="cs-CZ" dirty="0"/>
          </a:p>
          <a:p>
            <a:pPr lvl="0"/>
            <a:r>
              <a:rPr lang="en-GB" dirty="0"/>
              <a:t>Study block attendance (</a:t>
            </a:r>
            <a:r>
              <a:rPr lang="en-GB" b="1" dirty="0">
                <a:solidFill>
                  <a:srgbClr val="FF0000"/>
                </a:solidFill>
              </a:rPr>
              <a:t>obligatory</a:t>
            </a:r>
            <a:r>
              <a:rPr lang="en-GB" dirty="0"/>
              <a:t>) and tasks done</a:t>
            </a:r>
            <a:endParaRPr lang="cs-CZ" dirty="0"/>
          </a:p>
          <a:p>
            <a:pPr lvl="0"/>
            <a:endParaRPr lang="cs-CZ" dirty="0"/>
          </a:p>
          <a:p>
            <a:pPr marL="0" indent="0" algn="ctr">
              <a:buNone/>
            </a:pPr>
            <a:r>
              <a:rPr lang="en-GB" dirty="0"/>
              <a:t>Student needs to receive at least </a:t>
            </a:r>
            <a:r>
              <a:rPr lang="en-GB" sz="2000" b="1" u="sng" dirty="0">
                <a:solidFill>
                  <a:srgbClr val="FF0000"/>
                </a:solidFill>
              </a:rPr>
              <a:t>2</a:t>
            </a:r>
            <a:r>
              <a:rPr lang="cs-CZ" sz="2000" b="1" u="sng" dirty="0">
                <a:solidFill>
                  <a:srgbClr val="FF0000"/>
                </a:solidFill>
              </a:rPr>
              <a:t>2</a:t>
            </a:r>
            <a:r>
              <a:rPr lang="en-GB" sz="2000" b="1" u="sng" dirty="0">
                <a:solidFill>
                  <a:srgbClr val="FF0000"/>
                </a:solidFill>
              </a:rPr>
              <a:t> POINTS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dirty="0"/>
              <a:t>from seminar and </a:t>
            </a:r>
            <a:r>
              <a:rPr lang="en-GB" dirty="0">
                <a:solidFill>
                  <a:srgbClr val="FF0000"/>
                </a:solidFill>
              </a:rPr>
              <a:t>Moodle activities to be allowed to sit for </a:t>
            </a:r>
            <a:r>
              <a:rPr lang="en-GB" b="1" dirty="0">
                <a:solidFill>
                  <a:srgbClr val="FF0000"/>
                </a:solidFill>
              </a:rPr>
              <a:t>EXAM</a:t>
            </a:r>
            <a:r>
              <a:rPr lang="en-GB" dirty="0"/>
              <a:t>.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= 55%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347713" cy="1320800"/>
          </a:xfrm>
        </p:spPr>
        <p:txBody>
          <a:bodyPr/>
          <a:lstStyle/>
          <a:p>
            <a:r>
              <a:rPr lang="en-GB" b="1" dirty="0"/>
              <a:t>Attendance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40768"/>
            <a:ext cx="6914729" cy="5184576"/>
          </a:xfrm>
        </p:spPr>
        <p:txBody>
          <a:bodyPr>
            <a:normAutofit/>
          </a:bodyPr>
          <a:lstStyle/>
          <a:p>
            <a:pPr lvl="1"/>
            <a:r>
              <a:rPr lang="en-GB" sz="3200" dirty="0"/>
              <a:t>This means </a:t>
            </a:r>
            <a:r>
              <a:rPr lang="cs-CZ" sz="3200" dirty="0">
                <a:solidFill>
                  <a:srgbClr val="FF0000"/>
                </a:solidFill>
              </a:rPr>
              <a:t>1</a:t>
            </a:r>
            <a:r>
              <a:rPr lang="en-GB" sz="3200" dirty="0"/>
              <a:t> absences </a:t>
            </a:r>
            <a:r>
              <a:rPr lang="cs-CZ" sz="3200" dirty="0"/>
              <a:t>in </a:t>
            </a:r>
            <a:r>
              <a:rPr lang="en-GB" sz="3200" dirty="0"/>
              <a:t>seminars without any necessity to explain the reason</a:t>
            </a:r>
          </a:p>
          <a:p>
            <a:pPr lvl="1"/>
            <a:r>
              <a:rPr lang="en-GB" sz="3200" dirty="0"/>
              <a:t>In case of longer illness or any other problems, please keep in mind that you have to prove it</a:t>
            </a:r>
            <a:r>
              <a:rPr lang="cs-CZ" sz="3200" dirty="0"/>
              <a:t> (</a:t>
            </a:r>
            <a:r>
              <a:rPr lang="en-US" sz="3200" dirty="0"/>
              <a:t>e.g. by </a:t>
            </a:r>
            <a:r>
              <a:rPr lang="en-US" sz="3200" dirty="0">
                <a:solidFill>
                  <a:srgbClr val="FF0000"/>
                </a:solidFill>
              </a:rPr>
              <a:t>medical certificate</a:t>
            </a:r>
            <a:r>
              <a:rPr lang="cs-CZ" sz="3200" dirty="0"/>
              <a:t>)</a:t>
            </a:r>
          </a:p>
          <a:p>
            <a:pPr lvl="1"/>
            <a:r>
              <a:rPr lang="en-GB" sz="3200" dirty="0"/>
              <a:t>Foreign police / Embassy</a:t>
            </a:r>
            <a:r>
              <a:rPr lang="cs-CZ" sz="3200" dirty="0"/>
              <a:t> visit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is no excuse</a:t>
            </a:r>
            <a:r>
              <a:rPr lang="en-GB" sz="3200" dirty="0"/>
              <a:t>, unless …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347713" cy="1320800"/>
          </a:xfrm>
        </p:spPr>
        <p:txBody>
          <a:bodyPr/>
          <a:lstStyle/>
          <a:p>
            <a:r>
              <a:rPr lang="en-GB" b="1" dirty="0"/>
              <a:t>Final evaluation</a:t>
            </a:r>
            <a:r>
              <a:rPr lang="en-GB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797904"/>
            <a:ext cx="7058745" cy="5871455"/>
          </a:xfrm>
        </p:spPr>
        <p:txBody>
          <a:bodyPr>
            <a:normAutofit/>
          </a:bodyPr>
          <a:lstStyle/>
          <a:p>
            <a:r>
              <a:rPr lang="en-GB" i="1" u="sng" dirty="0">
                <a:solidFill>
                  <a:srgbClr val="FF0000"/>
                </a:solidFill>
              </a:rPr>
              <a:t>Seminars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b="1" dirty="0"/>
              <a:t>Presentation</a:t>
            </a:r>
            <a:r>
              <a:rPr lang="en-GB" dirty="0"/>
              <a:t> </a:t>
            </a:r>
            <a:r>
              <a:rPr lang="en-GB" b="1" dirty="0"/>
              <a:t>(</a:t>
            </a:r>
            <a:r>
              <a:rPr lang="en-GB" b="1" dirty="0">
                <a:solidFill>
                  <a:srgbClr val="FF0000"/>
                </a:solidFill>
              </a:rPr>
              <a:t>20p</a:t>
            </a:r>
            <a:r>
              <a:rPr lang="en-GB" b="1" dirty="0"/>
              <a:t>)</a:t>
            </a:r>
            <a:endParaRPr lang="en-GB" dirty="0"/>
          </a:p>
          <a:p>
            <a:pPr lvl="0"/>
            <a:r>
              <a:rPr lang="en-GB" b="1" dirty="0"/>
              <a:t>Midterm essay (</a:t>
            </a:r>
            <a:r>
              <a:rPr lang="en-GB" b="1" dirty="0">
                <a:solidFill>
                  <a:srgbClr val="FF0000"/>
                </a:solidFill>
              </a:rPr>
              <a:t>10p</a:t>
            </a:r>
            <a:r>
              <a:rPr lang="en-GB" b="1" dirty="0"/>
              <a:t>)</a:t>
            </a:r>
            <a:r>
              <a:rPr lang="cs-CZ" b="1" dirty="0"/>
              <a:t>, </a:t>
            </a:r>
            <a:r>
              <a:rPr lang="cs-CZ" b="1" dirty="0">
                <a:highlight>
                  <a:srgbClr val="FFFF00"/>
                </a:highlight>
              </a:rPr>
              <a:t>1</a:t>
            </a:r>
            <a:r>
              <a:rPr lang="en-US" b="1" dirty="0">
                <a:highlight>
                  <a:srgbClr val="FFFF00"/>
                </a:highlight>
              </a:rPr>
              <a:t>5</a:t>
            </a:r>
            <a:r>
              <a:rPr lang="cs-CZ" b="1" dirty="0">
                <a:highlight>
                  <a:srgbClr val="FFFF00"/>
                </a:highlight>
              </a:rPr>
              <a:t>.3.202</a:t>
            </a:r>
            <a:r>
              <a:rPr lang="en-US" b="1" dirty="0">
                <a:highlight>
                  <a:srgbClr val="FFFF00"/>
                </a:highlight>
              </a:rPr>
              <a:t>1</a:t>
            </a:r>
            <a:r>
              <a:rPr lang="cs-CZ" b="1" dirty="0">
                <a:highlight>
                  <a:srgbClr val="FFFF00"/>
                </a:highlight>
              </a:rPr>
              <a:t>, 7:45, </a:t>
            </a:r>
            <a:r>
              <a:rPr lang="en-US" b="1" dirty="0">
                <a:highlight>
                  <a:srgbClr val="FFFF00"/>
                </a:highlight>
              </a:rPr>
              <a:t>MOODLE</a:t>
            </a:r>
            <a:endParaRPr lang="cs-CZ" b="1" dirty="0">
              <a:highlight>
                <a:srgbClr val="FFFF00"/>
              </a:highlight>
            </a:endParaRPr>
          </a:p>
          <a:p>
            <a:r>
              <a:rPr lang="en-GB" dirty="0"/>
              <a:t>3x </a:t>
            </a:r>
            <a:r>
              <a:rPr lang="en-GB" b="1" dirty="0"/>
              <a:t>Moodle tests</a:t>
            </a:r>
            <a:r>
              <a:rPr lang="en-GB" dirty="0"/>
              <a:t>. Each point from the test will be multiplied by </a:t>
            </a:r>
            <a:r>
              <a:rPr lang="en-GB" dirty="0">
                <a:solidFill>
                  <a:srgbClr val="FF0000"/>
                </a:solidFill>
              </a:rPr>
              <a:t>0.25</a:t>
            </a:r>
            <a:r>
              <a:rPr lang="en-GB" dirty="0"/>
              <a:t>, i.e. from 40p you can get </a:t>
            </a:r>
            <a:r>
              <a:rPr lang="en-GB" b="1" dirty="0">
                <a:solidFill>
                  <a:srgbClr val="FF0000"/>
                </a:solidFill>
              </a:rPr>
              <a:t>10p</a:t>
            </a:r>
            <a:r>
              <a:rPr lang="en-GB" b="1" dirty="0"/>
              <a:t> </a:t>
            </a:r>
            <a:r>
              <a:rPr lang="en-GB" dirty="0"/>
              <a:t>that will be counted</a:t>
            </a:r>
            <a:r>
              <a:rPr lang="en-GB" b="1" dirty="0"/>
              <a:t>)</a:t>
            </a:r>
            <a:br>
              <a:rPr lang="en-GB" b="1" dirty="0"/>
            </a:br>
            <a:endParaRPr lang="en-GB" dirty="0"/>
          </a:p>
          <a:p>
            <a:r>
              <a:rPr lang="en-GB" i="1" u="sng" dirty="0">
                <a:solidFill>
                  <a:srgbClr val="FF0000"/>
                </a:solidFill>
              </a:rPr>
              <a:t>Study block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Required tasks </a:t>
            </a:r>
            <a:r>
              <a:rPr lang="en-GB" b="1" dirty="0"/>
              <a:t>(20p)</a:t>
            </a:r>
            <a:endParaRPr lang="en-GB" dirty="0"/>
          </a:p>
          <a:p>
            <a:endParaRPr lang="en-GB" i="1" u="sng" dirty="0"/>
          </a:p>
          <a:p>
            <a:r>
              <a:rPr lang="en-GB" i="1" u="sng" dirty="0">
                <a:solidFill>
                  <a:srgbClr val="FF0000"/>
                </a:solidFill>
              </a:rPr>
              <a:t>Examination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dirty="0"/>
              <a:t>Multiple-choice (1</a:t>
            </a:r>
            <a:r>
              <a:rPr lang="cs-CZ" dirty="0"/>
              <a:t>0</a:t>
            </a:r>
            <a:r>
              <a:rPr lang="en-GB" dirty="0"/>
              <a:t>) and opened questions (5) </a:t>
            </a: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(40p, min. 24p </a:t>
            </a:r>
            <a:r>
              <a:rPr lang="en-GB" dirty="0">
                <a:solidFill>
                  <a:srgbClr val="FF0000"/>
                </a:solidFill>
              </a:rPr>
              <a:t>to pass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the exam</a:t>
            </a:r>
            <a:r>
              <a:rPr lang="en-GB" b="1" dirty="0">
                <a:solidFill>
                  <a:srgbClr val="FF0000"/>
                </a:solidFill>
              </a:rPr>
              <a:t>)</a:t>
            </a:r>
          </a:p>
          <a:p>
            <a:pPr lvl="0"/>
            <a:endParaRPr lang="en-GB" b="1" dirty="0">
              <a:solidFill>
                <a:srgbClr val="FF0000"/>
              </a:solidFill>
            </a:endParaRP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BONUS POINTS = MAX </a:t>
            </a:r>
            <a:r>
              <a:rPr lang="en-GB" sz="3200" b="1" dirty="0">
                <a:solidFill>
                  <a:srgbClr val="FF0000"/>
                </a:solidFill>
              </a:rPr>
              <a:t>5 </a:t>
            </a:r>
            <a:r>
              <a:rPr lang="en-GB" b="1" dirty="0">
                <a:solidFill>
                  <a:srgbClr val="FF0000"/>
                </a:solidFill>
              </a:rPr>
              <a:t>(from lectures and seminars based on your other activity, TBD)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77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be3406ba28524ea25842b14dc7171cafb3f3ca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2524</TotalTime>
  <Words>1958</Words>
  <Application>Microsoft Office PowerPoint</Application>
  <PresentationFormat>Předvádění na obrazovce (4:3)</PresentationFormat>
  <Paragraphs>267</Paragraphs>
  <Slides>31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Wingdings 3</vt:lpstr>
      <vt:lpstr>Faseta</vt:lpstr>
      <vt:lpstr>Economic Policy 2020-2021 =Seminar=</vt:lpstr>
      <vt:lpstr>MOODLE – PASS …. </vt:lpstr>
      <vt:lpstr>Structure of seminar</vt:lpstr>
      <vt:lpstr>Teachers</vt:lpstr>
      <vt:lpstr>Preliminary program</vt:lpstr>
      <vt:lpstr>Structure of seminar</vt:lpstr>
      <vt:lpstr>Demands and rules of the course</vt:lpstr>
      <vt:lpstr>Attendance</vt:lpstr>
      <vt:lpstr>Final evaluation </vt:lpstr>
      <vt:lpstr>Evaluation</vt:lpstr>
      <vt:lpstr>TESTS</vt:lpstr>
      <vt:lpstr>PRESENTATION</vt:lpstr>
      <vt:lpstr>PRESENTATION</vt:lpstr>
      <vt:lpstr>PRESENTATION</vt:lpstr>
      <vt:lpstr>PRESENTATION</vt:lpstr>
      <vt:lpstr>Sources of Information and DATA</vt:lpstr>
      <vt:lpstr>Presentation TOPICS</vt:lpstr>
      <vt:lpstr>Presentation TOPICS</vt:lpstr>
      <vt:lpstr>Project selection</vt:lpstr>
      <vt:lpstr>ANY QUESTIONS?</vt:lpstr>
      <vt:lpstr>ECONOMIC POLICIES </vt:lpstr>
      <vt:lpstr>Economic Policies</vt:lpstr>
      <vt:lpstr>Economic Policies</vt:lpstr>
      <vt:lpstr>Actors of economic policies</vt:lpstr>
      <vt:lpstr>Relationship between aims and tools</vt:lpstr>
      <vt:lpstr>What does policymakers do:</vt:lpstr>
      <vt:lpstr>Tools</vt:lpstr>
      <vt:lpstr>After a while you will be divided into small groups  Listen carefully for your task.  10 min</vt:lpstr>
      <vt:lpstr>Duration of policies</vt:lpstr>
      <vt:lpstr>Scope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Policies</dc:title>
  <dc:creator>Pavel Kotyza</dc:creator>
  <cp:keywords>Economic Policies</cp:keywords>
  <cp:lastModifiedBy>Maier Tomáš</cp:lastModifiedBy>
  <cp:revision>205</cp:revision>
  <cp:lastPrinted>2016-02-12T07:17:43Z</cp:lastPrinted>
  <dcterms:created xsi:type="dcterms:W3CDTF">2013-02-09T16:13:28Z</dcterms:created>
  <dcterms:modified xsi:type="dcterms:W3CDTF">2021-02-11T10:43:04Z</dcterms:modified>
</cp:coreProperties>
</file>