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9104-BCB9-4323-8D98-2CEDA09935A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93B5-3218-46C1-B189-8953B8DA8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93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9104-BCB9-4323-8D98-2CEDA09935A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93B5-3218-46C1-B189-8953B8DA8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88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9104-BCB9-4323-8D98-2CEDA09935A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93B5-3218-46C1-B189-8953B8DA8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2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9104-BCB9-4323-8D98-2CEDA09935A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93B5-3218-46C1-B189-8953B8DA8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1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9104-BCB9-4323-8D98-2CEDA09935A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93B5-3218-46C1-B189-8953B8DA8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79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9104-BCB9-4323-8D98-2CEDA09935A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93B5-3218-46C1-B189-8953B8DA8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33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9104-BCB9-4323-8D98-2CEDA09935A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93B5-3218-46C1-B189-8953B8DA8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6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9104-BCB9-4323-8D98-2CEDA09935A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93B5-3218-46C1-B189-8953B8DA8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8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9104-BCB9-4323-8D98-2CEDA09935A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93B5-3218-46C1-B189-8953B8DA8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9104-BCB9-4323-8D98-2CEDA09935A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93B5-3218-46C1-B189-8953B8DA8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8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9104-BCB9-4323-8D98-2CEDA09935A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93B5-3218-46C1-B189-8953B8DA8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7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9104-BCB9-4323-8D98-2CEDA09935A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993B5-3218-46C1-B189-8953B8DA8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2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bim.no/en/the-fund/holdings/holdings-as-at-31.12.2017/?fullsize=tru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08370" y="690101"/>
            <a:ext cx="5483629" cy="2387600"/>
          </a:xfrm>
        </p:spPr>
        <p:txBody>
          <a:bodyPr/>
          <a:lstStyle/>
          <a:p>
            <a:r>
              <a:rPr lang="cs-CZ" dirty="0" err="1"/>
              <a:t>Seminar</a:t>
            </a:r>
            <a:r>
              <a:rPr lang="cs-CZ" dirty="0"/>
              <a:t> 2</a:t>
            </a:r>
            <a:br>
              <a:rPr lang="cs-CZ" dirty="0"/>
            </a:br>
            <a:r>
              <a:rPr lang="cs-CZ" dirty="0" err="1"/>
              <a:t>Dutch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406640" y="3527223"/>
            <a:ext cx="4707774" cy="1655762"/>
          </a:xfrm>
        </p:spPr>
        <p:txBody>
          <a:bodyPr/>
          <a:lstStyle/>
          <a:p>
            <a:r>
              <a:rPr lang="cs-CZ" dirty="0"/>
              <a:t>2021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7" y="1261125"/>
            <a:ext cx="6728059" cy="36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2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423"/>
            <a:ext cx="10515600" cy="964911"/>
          </a:xfrm>
        </p:spPr>
        <p:txBody>
          <a:bodyPr/>
          <a:lstStyle/>
          <a:p>
            <a:r>
              <a:rPr lang="cs-CZ" dirty="0" err="1"/>
              <a:t>Tulip</a:t>
            </a:r>
            <a:r>
              <a:rPr lang="cs-CZ" dirty="0"/>
              <a:t> </a:t>
            </a:r>
            <a:r>
              <a:rPr lang="cs-CZ" dirty="0" err="1"/>
              <a:t>mania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175" y="728330"/>
            <a:ext cx="5688194" cy="602991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Tulip introduced in 16th century from Ottoman empire</a:t>
            </a:r>
          </a:p>
          <a:p>
            <a:r>
              <a:rPr lang="en-GB" dirty="0"/>
              <a:t>Due to its beauty became a luxury good </a:t>
            </a:r>
            <a:r>
              <a:rPr lang="en-GB" dirty="0">
                <a:solidFill>
                  <a:srgbClr val="FF0000"/>
                </a:solidFill>
              </a:rPr>
              <a:t>(3-4K guilders, 10y earnings of skilled craftsman)</a:t>
            </a:r>
          </a:p>
          <a:p>
            <a:r>
              <a:rPr lang="en-GB" dirty="0"/>
              <a:t>Future market developed – buying bulbs at the end of the season</a:t>
            </a:r>
          </a:p>
          <a:p>
            <a:r>
              <a:rPr lang="en-GB" dirty="0"/>
              <a:t>Most of trading without the real </a:t>
            </a:r>
            <a:r>
              <a:rPr lang="en-GB" dirty="0">
                <a:solidFill>
                  <a:srgbClr val="FF0000"/>
                </a:solidFill>
              </a:rPr>
              <a:t>product</a:t>
            </a:r>
          </a:p>
          <a:p>
            <a:r>
              <a:rPr lang="en-US" dirty="0"/>
              <a:t>tulip bulb </a:t>
            </a:r>
            <a:r>
              <a:rPr lang="en-US" b="1" dirty="0"/>
              <a:t>became</a:t>
            </a:r>
            <a:r>
              <a:rPr lang="en-US" dirty="0"/>
              <a:t> the 4</a:t>
            </a:r>
            <a:r>
              <a:rPr lang="en-US" baseline="30000" dirty="0"/>
              <a:t>th</a:t>
            </a:r>
            <a:r>
              <a:rPr lang="en-US" dirty="0"/>
              <a:t>  export product in NL, after </a:t>
            </a:r>
            <a:r>
              <a:rPr lang="en-US" b="1" dirty="0"/>
              <a:t>gin</a:t>
            </a:r>
            <a:r>
              <a:rPr lang="en-US" dirty="0"/>
              <a:t>, </a:t>
            </a:r>
            <a:r>
              <a:rPr lang="en-US" b="1" dirty="0"/>
              <a:t>herrings</a:t>
            </a:r>
            <a:r>
              <a:rPr lang="en-US" dirty="0"/>
              <a:t> and </a:t>
            </a:r>
            <a:r>
              <a:rPr lang="en-US" b="1" dirty="0"/>
              <a:t>cheese</a:t>
            </a:r>
            <a:r>
              <a:rPr lang="en-US" dirty="0"/>
              <a:t>.</a:t>
            </a:r>
            <a:endParaRPr lang="en-GB" dirty="0"/>
          </a:p>
          <a:p>
            <a:r>
              <a:rPr lang="en-GB" dirty="0"/>
              <a:t>Craftsmen speculators (weavers - collaterals)</a:t>
            </a:r>
          </a:p>
          <a:p>
            <a:r>
              <a:rPr lang="en-GB" dirty="0"/>
              <a:t>Bubble collapsed in </a:t>
            </a:r>
            <a:r>
              <a:rPr lang="en-GB" dirty="0" err="1"/>
              <a:t>Harleem</a:t>
            </a:r>
            <a:r>
              <a:rPr lang="en-GB" dirty="0"/>
              <a:t> when buyers did not appear at bulb auction - PLAGUE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58" y="0"/>
            <a:ext cx="3855679" cy="4364182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93103"/>
              </p:ext>
            </p:extLst>
          </p:nvPr>
        </p:nvGraphicFramePr>
        <p:xfrm>
          <a:off x="9620597" y="6423"/>
          <a:ext cx="2518756" cy="4351336"/>
        </p:xfrm>
        <a:graphic>
          <a:graphicData uri="http://schemas.openxmlformats.org/drawingml/2006/table">
            <a:tbl>
              <a:tblPr/>
              <a:tblGrid>
                <a:gridCol w="1378054">
                  <a:extLst>
                    <a:ext uri="{9D8B030D-6E8A-4147-A177-3AD203B41FA5}">
                      <a16:colId xmlns:a16="http://schemas.microsoft.com/office/drawing/2014/main" val="2625303593"/>
                    </a:ext>
                  </a:extLst>
                </a:gridCol>
                <a:gridCol w="1140702">
                  <a:extLst>
                    <a:ext uri="{9D8B030D-6E8A-4147-A177-3AD203B41FA5}">
                      <a16:colId xmlns:a16="http://schemas.microsoft.com/office/drawing/2014/main" val="2493825331"/>
                    </a:ext>
                  </a:extLst>
                </a:gridCol>
              </a:tblGrid>
              <a:tr h="608252">
                <a:tc gridSpan="2"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Basket of goods allegedly exchanged for a single bulb of the </a:t>
                      </a:r>
                      <a:r>
                        <a:rPr lang="en-US" sz="900" i="1" dirty="0">
                          <a:effectLst/>
                        </a:rPr>
                        <a:t>Viceroy</a:t>
                      </a:r>
                      <a:r>
                        <a:rPr lang="en-US" sz="900" baseline="30000" dirty="0">
                          <a:effectLst/>
                        </a:rPr>
                        <a:t>[</a:t>
                      </a:r>
                      <a:endParaRPr lang="en-US" sz="900" dirty="0">
                        <a:effectLst/>
                      </a:endParaRP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5585"/>
                  </a:ext>
                </a:extLst>
              </a:tr>
              <a:tr h="187154">
                <a:tc gridSpan="2">
                  <a:txBody>
                    <a:bodyPr/>
                    <a:lstStyle/>
                    <a:p>
                      <a:endParaRPr lang="cs-CZ" sz="900">
                        <a:effectLst/>
                      </a:endParaRP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36574"/>
                  </a:ext>
                </a:extLst>
              </a:tr>
              <a:tr h="327520">
                <a:tc>
                  <a:txBody>
                    <a:bodyPr/>
                    <a:lstStyle/>
                    <a:p>
                      <a:r>
                        <a:rPr lang="cs-CZ" sz="900" dirty="0" err="1"/>
                        <a:t>Two</a:t>
                      </a:r>
                      <a:r>
                        <a:rPr lang="cs-CZ" sz="900" dirty="0"/>
                        <a:t> </a:t>
                      </a:r>
                      <a:r>
                        <a:rPr lang="cs-CZ" sz="900" dirty="0" err="1"/>
                        <a:t>lasts</a:t>
                      </a:r>
                      <a:r>
                        <a:rPr lang="cs-CZ" sz="900" dirty="0"/>
                        <a:t> </a:t>
                      </a:r>
                      <a:r>
                        <a:rPr lang="cs-CZ" sz="900" dirty="0" err="1"/>
                        <a:t>of</a:t>
                      </a:r>
                      <a:r>
                        <a:rPr lang="cs-CZ" sz="900" dirty="0"/>
                        <a:t> </a:t>
                      </a:r>
                      <a:r>
                        <a:rPr lang="cs-CZ" sz="900" dirty="0" err="1"/>
                        <a:t>wheat</a:t>
                      </a:r>
                      <a:r>
                        <a:rPr lang="cs-CZ" sz="900" dirty="0"/>
                        <a:t>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448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46187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r>
                        <a:rPr lang="cs-CZ" sz="900" dirty="0" err="1"/>
                        <a:t>Four</a:t>
                      </a:r>
                      <a:r>
                        <a:rPr lang="cs-CZ" sz="900" dirty="0"/>
                        <a:t> </a:t>
                      </a:r>
                      <a:r>
                        <a:rPr lang="cs-CZ" sz="900" dirty="0" err="1"/>
                        <a:t>lasts</a:t>
                      </a:r>
                      <a:r>
                        <a:rPr lang="cs-CZ" sz="900" dirty="0"/>
                        <a:t> </a:t>
                      </a:r>
                      <a:r>
                        <a:rPr lang="cs-CZ" sz="900" dirty="0" err="1"/>
                        <a:t>of</a:t>
                      </a:r>
                      <a:r>
                        <a:rPr lang="cs-CZ" sz="900" dirty="0"/>
                        <a:t> </a:t>
                      </a:r>
                      <a:r>
                        <a:rPr lang="cs-CZ" sz="900" dirty="0" err="1"/>
                        <a:t>rye</a:t>
                      </a:r>
                      <a:r>
                        <a:rPr lang="cs-CZ" sz="900" dirty="0"/>
                        <a:t>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558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809447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r>
                        <a:rPr lang="cs-CZ" sz="900" dirty="0" err="1"/>
                        <a:t>Four</a:t>
                      </a:r>
                      <a:r>
                        <a:rPr lang="cs-CZ" sz="900" dirty="0"/>
                        <a:t> fat </a:t>
                      </a:r>
                      <a:r>
                        <a:rPr lang="cs-CZ" sz="900" dirty="0" err="1"/>
                        <a:t>oxen</a:t>
                      </a:r>
                      <a:r>
                        <a:rPr lang="cs-CZ" sz="900" dirty="0"/>
                        <a:t>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480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995483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r>
                        <a:rPr lang="cs-CZ" sz="900"/>
                        <a:t>Eight fat swine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240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01739"/>
                  </a:ext>
                </a:extLst>
              </a:tr>
              <a:tr h="327520">
                <a:tc>
                  <a:txBody>
                    <a:bodyPr/>
                    <a:lstStyle/>
                    <a:p>
                      <a:r>
                        <a:rPr lang="cs-CZ" sz="900"/>
                        <a:t>Twelve fat sheep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120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292926"/>
                  </a:ext>
                </a:extLst>
              </a:tr>
              <a:tr h="327520">
                <a:tc>
                  <a:txBody>
                    <a:bodyPr/>
                    <a:lstStyle/>
                    <a:p>
                      <a:r>
                        <a:rPr lang="cs-CZ" sz="900" dirty="0" err="1"/>
                        <a:t>Two</a:t>
                      </a:r>
                      <a:r>
                        <a:rPr lang="cs-CZ" sz="900" dirty="0"/>
                        <a:t> </a:t>
                      </a:r>
                      <a:r>
                        <a:rPr lang="cs-CZ" sz="900" dirty="0" err="1"/>
                        <a:t>hogsheads</a:t>
                      </a:r>
                      <a:r>
                        <a:rPr lang="cs-CZ" sz="900" dirty="0"/>
                        <a:t> </a:t>
                      </a:r>
                      <a:r>
                        <a:rPr lang="cs-CZ" sz="900" dirty="0" err="1"/>
                        <a:t>of</a:t>
                      </a:r>
                      <a:r>
                        <a:rPr lang="cs-CZ" sz="900" dirty="0"/>
                        <a:t> </a:t>
                      </a:r>
                      <a:r>
                        <a:rPr lang="cs-CZ" sz="900" dirty="0" err="1"/>
                        <a:t>wine</a:t>
                      </a:r>
                      <a:r>
                        <a:rPr lang="cs-CZ" sz="900" dirty="0"/>
                        <a:t>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70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86316"/>
                  </a:ext>
                </a:extLst>
              </a:tr>
              <a:tr h="327520">
                <a:tc>
                  <a:txBody>
                    <a:bodyPr/>
                    <a:lstStyle/>
                    <a:p>
                      <a:r>
                        <a:rPr lang="cs-CZ" sz="900" dirty="0" err="1"/>
                        <a:t>Four</a:t>
                      </a:r>
                      <a:r>
                        <a:rPr lang="cs-CZ" sz="900" dirty="0"/>
                        <a:t> </a:t>
                      </a:r>
                      <a:r>
                        <a:rPr lang="cs-CZ" sz="900" dirty="0" err="1"/>
                        <a:t>tuns</a:t>
                      </a:r>
                      <a:r>
                        <a:rPr lang="cs-CZ" sz="900" dirty="0"/>
                        <a:t> </a:t>
                      </a:r>
                      <a:r>
                        <a:rPr lang="cs-CZ" sz="900" dirty="0" err="1"/>
                        <a:t>of</a:t>
                      </a:r>
                      <a:r>
                        <a:rPr lang="cs-CZ" sz="900" dirty="0"/>
                        <a:t> </a:t>
                      </a:r>
                      <a:r>
                        <a:rPr lang="cs-CZ" sz="900" dirty="0" err="1"/>
                        <a:t>beer</a:t>
                      </a:r>
                      <a:r>
                        <a:rPr lang="cs-CZ" sz="900" dirty="0"/>
                        <a:t>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32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939016"/>
                  </a:ext>
                </a:extLst>
              </a:tr>
              <a:tr h="327520">
                <a:tc>
                  <a:txBody>
                    <a:bodyPr/>
                    <a:lstStyle/>
                    <a:p>
                      <a:r>
                        <a:rPr lang="cs-CZ" sz="900"/>
                        <a:t>Two tuns of butter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192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622432"/>
                  </a:ext>
                </a:extLst>
              </a:tr>
              <a:tr h="327520">
                <a:tc>
                  <a:txBody>
                    <a:bodyPr/>
                    <a:lstStyle/>
                    <a:p>
                      <a:r>
                        <a:rPr lang="cs-CZ" sz="900"/>
                        <a:t>1,000 lbs. of cheese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120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085164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r>
                        <a:rPr lang="cs-CZ" sz="900"/>
                        <a:t>A complete bed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100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947099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r>
                        <a:rPr lang="cs-CZ" sz="900"/>
                        <a:t>A suit of clothes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80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939956"/>
                  </a:ext>
                </a:extLst>
              </a:tr>
              <a:tr h="327520">
                <a:tc>
                  <a:txBody>
                    <a:bodyPr/>
                    <a:lstStyle/>
                    <a:p>
                      <a:r>
                        <a:rPr lang="cs-CZ" sz="900" dirty="0"/>
                        <a:t>A </a:t>
                      </a:r>
                      <a:r>
                        <a:rPr lang="cs-CZ" sz="900" dirty="0" err="1"/>
                        <a:t>silver</a:t>
                      </a:r>
                      <a:r>
                        <a:rPr lang="cs-CZ" sz="900" dirty="0"/>
                        <a:t> </a:t>
                      </a:r>
                      <a:r>
                        <a:rPr lang="cs-CZ" sz="900" dirty="0" err="1"/>
                        <a:t>drinking</a:t>
                      </a:r>
                      <a:r>
                        <a:rPr lang="cs-CZ" sz="900" dirty="0"/>
                        <a:t> cup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60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105626"/>
                  </a:ext>
                </a:extLst>
              </a:tr>
              <a:tr h="327520">
                <a:tc>
                  <a:txBody>
                    <a:bodyPr/>
                    <a:lstStyle/>
                    <a:p>
                      <a:r>
                        <a:rPr lang="cs-CZ" sz="900" b="1"/>
                        <a:t>Total</a:t>
                      </a:r>
                      <a:r>
                        <a:rPr lang="cs-CZ" sz="900"/>
                        <a:t> 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2500</a:t>
                      </a:r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396042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694" y="4258005"/>
            <a:ext cx="1616125" cy="250024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855369" y="4404587"/>
            <a:ext cx="421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CNBC.com</a:t>
            </a:r>
          </a:p>
        </p:txBody>
      </p:sp>
    </p:spTree>
    <p:extLst>
      <p:ext uri="{BB962C8B-B14F-4D97-AF65-F5344CB8AC3E}">
        <p14:creationId xmlns:p14="http://schemas.microsoft.com/office/powerpoint/2010/main" val="211824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" y="165619"/>
            <a:ext cx="10515600" cy="1325563"/>
          </a:xfrm>
        </p:spPr>
        <p:txBody>
          <a:bodyPr/>
          <a:lstStyle/>
          <a:p>
            <a:r>
              <a:rPr lang="en-GB" dirty="0"/>
              <a:t>Dutch disease – the other example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" y="1271847"/>
            <a:ext cx="8962880" cy="5478088"/>
          </a:xfrm>
        </p:spPr>
        <p:txBody>
          <a:bodyPr>
            <a:normAutofit fontScale="92500"/>
          </a:bodyPr>
          <a:lstStyle/>
          <a:p>
            <a:r>
              <a:rPr lang="en-GB" dirty="0"/>
              <a:t>Explained on the example of Netherlands, where natural gas reserves were discovered in the 1959</a:t>
            </a:r>
          </a:p>
          <a:p>
            <a:r>
              <a:rPr lang="en-GB" dirty="0"/>
              <a:t>The term was introduced by </a:t>
            </a:r>
            <a:r>
              <a:rPr lang="en-GB" b="1" dirty="0"/>
              <a:t>The Economists </a:t>
            </a:r>
            <a:r>
              <a:rPr lang="en-GB" dirty="0"/>
              <a:t>magazine in 1977 </a:t>
            </a:r>
          </a:p>
          <a:p>
            <a:r>
              <a:rPr lang="en-GB" dirty="0"/>
              <a:t>General theory on Dutch disease explain: </a:t>
            </a:r>
          </a:p>
          <a:p>
            <a:pPr lvl="1"/>
            <a:r>
              <a:rPr lang="en-US" dirty="0"/>
              <a:t>causal relationship between the increase in the economic development of a specific sector </a:t>
            </a:r>
            <a:r>
              <a:rPr lang="en-GB" dirty="0"/>
              <a:t> and a </a:t>
            </a:r>
            <a:r>
              <a:rPr lang="en-US" dirty="0"/>
              <a:t>decline in other sectors</a:t>
            </a:r>
          </a:p>
          <a:p>
            <a:pPr lvl="1"/>
            <a:r>
              <a:rPr lang="en-US" dirty="0"/>
              <a:t>Labor demand change: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en-US" dirty="0"/>
          </a:p>
          <a:p>
            <a:pPr lvl="1"/>
            <a:r>
              <a:rPr lang="en-US" dirty="0"/>
              <a:t>Export of </a:t>
            </a:r>
            <a:r>
              <a:rPr lang="en-US" dirty="0">
                <a:solidFill>
                  <a:srgbClr val="FF0000"/>
                </a:solidFill>
              </a:rPr>
              <a:t>natural resources (commodities) </a:t>
            </a:r>
            <a:r>
              <a:rPr lang="en-US" dirty="0"/>
              <a:t>add pressure on domestic currency (</a:t>
            </a:r>
            <a:r>
              <a:rPr lang="en-US" dirty="0">
                <a:solidFill>
                  <a:srgbClr val="FF0000"/>
                </a:solidFill>
              </a:rPr>
              <a:t>HOW?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happen with competitiveness of other </a:t>
            </a:r>
            <a:r>
              <a:rPr lang="en-US" dirty="0">
                <a:solidFill>
                  <a:srgbClr val="FF0000"/>
                </a:solidFill>
              </a:rPr>
              <a:t>goods and industries? </a:t>
            </a:r>
            <a:r>
              <a:rPr lang="en-US" dirty="0"/>
              <a:t>(how does change imports and exports?) - </a:t>
            </a:r>
            <a:r>
              <a:rPr lang="cs-CZ" i="1" dirty="0"/>
              <a:t>direct-</a:t>
            </a:r>
            <a:r>
              <a:rPr lang="cs-CZ" i="1" dirty="0" err="1"/>
              <a:t>deindustrialization</a:t>
            </a:r>
            <a:endParaRPr lang="en-US" dirty="0"/>
          </a:p>
          <a:p>
            <a:pPr lvl="1"/>
            <a:r>
              <a:rPr lang="en-US" dirty="0"/>
              <a:t>How stable are prices of the commodities? </a:t>
            </a:r>
          </a:p>
          <a:p>
            <a:pPr lvl="1"/>
            <a:r>
              <a:rPr lang="en-US" dirty="0"/>
              <a:t>Spending effect – revenues (how they are distributed)?? </a:t>
            </a:r>
          </a:p>
          <a:p>
            <a:pPr lvl="2"/>
            <a:r>
              <a:rPr lang="cs-CZ" b="1" i="1" dirty="0" err="1"/>
              <a:t>indirect-deindustrialization</a:t>
            </a:r>
            <a:r>
              <a:rPr lang="en-GB" i="1" dirty="0"/>
              <a:t> through non traded items (which one?)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00" y="0"/>
            <a:ext cx="2949608" cy="27681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634451" y="2768138"/>
            <a:ext cx="18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shell.com</a:t>
            </a:r>
          </a:p>
        </p:txBody>
      </p:sp>
    </p:spTree>
    <p:extLst>
      <p:ext uri="{BB962C8B-B14F-4D97-AF65-F5344CB8AC3E}">
        <p14:creationId xmlns:p14="http://schemas.microsoft.com/office/powerpoint/2010/main" val="36524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out of the disease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2509" y="1825625"/>
            <a:ext cx="568729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slowing the appreciation of the real exchange rate</a:t>
            </a:r>
          </a:p>
          <a:p>
            <a:pPr lvl="1"/>
            <a:r>
              <a:rPr lang="en-US" dirty="0"/>
              <a:t>Not bringing the funds into the country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WHAT THAN ?????</a:t>
            </a:r>
            <a:endParaRPr lang="cs-CZ" b="1" dirty="0">
              <a:solidFill>
                <a:srgbClr val="FF0000"/>
              </a:solidFill>
            </a:endParaRPr>
          </a:p>
          <a:p>
            <a:pPr lvl="2"/>
            <a:r>
              <a:rPr lang="cs-CZ" b="1" dirty="0" err="1">
                <a:solidFill>
                  <a:srgbClr val="FF0000"/>
                </a:solidFill>
              </a:rPr>
              <a:t>See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example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Norwegian</a:t>
            </a:r>
            <a:r>
              <a:rPr lang="cs-CZ" b="1" dirty="0">
                <a:solidFill>
                  <a:srgbClr val="FF0000"/>
                </a:solidFill>
              </a:rPr>
              <a:t> Pension </a:t>
            </a:r>
            <a:r>
              <a:rPr lang="cs-CZ" b="1" dirty="0" err="1">
                <a:solidFill>
                  <a:srgbClr val="FF0000"/>
                </a:solidFill>
              </a:rPr>
              <a:t>Fund</a:t>
            </a:r>
            <a:r>
              <a:rPr lang="cs-CZ" b="1" dirty="0">
                <a:solidFill>
                  <a:srgbClr val="FF0000"/>
                </a:solidFill>
              </a:rPr>
              <a:t> (</a:t>
            </a:r>
            <a:r>
              <a:rPr lang="cs-CZ" b="1" dirty="0">
                <a:solidFill>
                  <a:srgbClr val="FF0000"/>
                </a:solidFill>
                <a:hlinkClick r:id="rId2"/>
              </a:rPr>
              <a:t>https://www.nbim.no/en/</a:t>
            </a:r>
            <a:r>
              <a:rPr lang="cs-CZ" b="1" dirty="0" err="1">
                <a:solidFill>
                  <a:srgbClr val="FF0000"/>
                </a:solidFill>
                <a:hlinkClick r:id="rId2"/>
              </a:rPr>
              <a:t>the-fund</a:t>
            </a:r>
            <a:r>
              <a:rPr lang="cs-CZ" b="1" dirty="0">
                <a:solidFill>
                  <a:srgbClr val="FF0000"/>
                </a:solidFill>
                <a:hlinkClick r:id="rId2"/>
              </a:rPr>
              <a:t>/</a:t>
            </a:r>
            <a:r>
              <a:rPr lang="cs-CZ" b="1" dirty="0" err="1">
                <a:solidFill>
                  <a:srgbClr val="FF0000"/>
                </a:solidFill>
                <a:hlinkClick r:id="rId2"/>
              </a:rPr>
              <a:t>holdings</a:t>
            </a:r>
            <a:r>
              <a:rPr lang="cs-CZ" b="1" dirty="0">
                <a:solidFill>
                  <a:srgbClr val="FF0000"/>
                </a:solidFill>
                <a:hlinkClick r:id="rId2"/>
              </a:rPr>
              <a:t>/holdings-as-at-31.12.2017/?</a:t>
            </a:r>
            <a:r>
              <a:rPr lang="cs-CZ" b="1" dirty="0" err="1">
                <a:solidFill>
                  <a:srgbClr val="FF0000"/>
                </a:solidFill>
                <a:hlinkClick r:id="rId2"/>
              </a:rPr>
              <a:t>fullsize</a:t>
            </a:r>
            <a:r>
              <a:rPr lang="cs-CZ" b="1" dirty="0">
                <a:solidFill>
                  <a:srgbClr val="FF0000"/>
                </a:solidFill>
                <a:hlinkClick r:id="rId2"/>
              </a:rPr>
              <a:t>=</a:t>
            </a:r>
            <a:r>
              <a:rPr lang="cs-CZ" b="1" dirty="0" err="1">
                <a:solidFill>
                  <a:srgbClr val="FF0000"/>
                </a:solidFill>
                <a:hlinkClick r:id="rId2"/>
              </a:rPr>
              <a:t>true</a:t>
            </a:r>
            <a:r>
              <a:rPr lang="cs-CZ" b="1" dirty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Politically viable in developing countries?  </a:t>
            </a:r>
          </a:p>
          <a:p>
            <a:pPr lvl="1"/>
            <a:r>
              <a:rPr lang="en-US" dirty="0"/>
              <a:t>Stabilization of revenue stream (Volatility)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19799" y="1825625"/>
            <a:ext cx="588402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boosting the competitiveness of the adversely affected sectors</a:t>
            </a:r>
          </a:p>
          <a:p>
            <a:pPr lvl="1"/>
            <a:r>
              <a:rPr lang="en-US" dirty="0"/>
              <a:t>Investments </a:t>
            </a:r>
            <a:r>
              <a:rPr lang="en-US" dirty="0">
                <a:solidFill>
                  <a:srgbClr val="FF0000"/>
                </a:solidFill>
              </a:rPr>
              <a:t>where? </a:t>
            </a:r>
          </a:p>
          <a:p>
            <a:pPr lvl="2"/>
            <a:r>
              <a:rPr lang="en-US" dirty="0"/>
              <a:t>Education and Infrastructure =&gt; improving situation in lagging manufacturing and agriculture</a:t>
            </a:r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2613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4405</TotalTime>
  <Words>386</Words>
  <Application>Microsoft Office PowerPoint</Application>
  <PresentationFormat>Širokoúhlá obrazovka</PresentationFormat>
  <Paragraphs>60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Seminar 2 Dutch disease </vt:lpstr>
      <vt:lpstr>Tulip mania</vt:lpstr>
      <vt:lpstr>Dutch disease – the other example</vt:lpstr>
      <vt:lpstr>Ways out of the disease </vt:lpstr>
    </vt:vector>
  </TitlesOfParts>
  <Company>ČZU v Praze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2 Dutch disease</dc:title>
  <dc:creator>Kotyza Pavel</dc:creator>
  <cp:lastModifiedBy>Maier Tomáš</cp:lastModifiedBy>
  <cp:revision>20</cp:revision>
  <dcterms:created xsi:type="dcterms:W3CDTF">2019-02-22T05:58:56Z</dcterms:created>
  <dcterms:modified xsi:type="dcterms:W3CDTF">2021-02-24T01:19:52Z</dcterms:modified>
</cp:coreProperties>
</file>