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5FC49CC-E817-4296-88F3-78D95D03E98D}">
          <p14:sldIdLst>
            <p14:sldId id="256"/>
            <p14:sldId id="257"/>
            <p14:sldId id="282"/>
            <p14:sldId id="258"/>
            <p14:sldId id="259"/>
            <p14:sldId id="260"/>
            <p14:sldId id="261"/>
            <p14:sldId id="263"/>
            <p14:sldId id="262"/>
            <p14:sldId id="265"/>
            <p14:sldId id="264"/>
            <p14:sldId id="266"/>
            <p14:sldId id="267"/>
            <p14:sldId id="268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F9854C-44A1-403B-BD79-4DCA38EB3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2289C23-C8C9-42AC-A245-4C47FDA02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EB06ED-F0BD-4DE4-91D9-4F64DB86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CCFC-36B5-41D1-88A7-125FBC863245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E187312-5723-4C6C-A343-0DF94ABA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2ACBA0-DF1C-447E-89EB-629D3E01A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6205-9ED9-475F-8518-56B7E0B337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22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3632A-261F-43F7-89EA-32E3CC5DB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B643F26-053C-4ABE-A63A-515342F24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B82149-3E9D-4DB1-8004-CB4ECD02B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CCFC-36B5-41D1-88A7-125FBC863245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40787A-40A8-4B84-BC6F-493D66CB5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D31DA4-4A54-4AD6-A6FF-84ADFD57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6205-9ED9-475F-8518-56B7E0B337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92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0BE59A1-1755-41CC-9AAB-55AD65E8FA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26AA1B-2616-4030-AC01-7D7D063A7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95BDB33-01CE-4F5C-AF02-619F3CE41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CCFC-36B5-41D1-88A7-125FBC863245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4A67F1-0992-4999-A081-AA9124A5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1066DC-3ECE-4745-A3F0-9F40CD9FF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6205-9ED9-475F-8518-56B7E0B337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602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907FE-177B-4C94-A36A-BB9793F3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98F793-D56B-47DB-B0D7-9E6C92A324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FB588B-6F62-4889-A864-D044094CD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CCFC-36B5-41D1-88A7-125FBC863245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542442E-27F0-4E5B-B472-036269BF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E57752C-477B-4147-8294-801CADC14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6205-9ED9-475F-8518-56B7E0B337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82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E5AE9-BC87-4ED5-AC5B-39A0B96A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EABD4F0-DCB9-422A-83F3-2298F9D76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2E9AAA-1576-4F29-B4D6-D42E8F579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CCFC-36B5-41D1-88A7-125FBC863245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FC3F84-AE58-416D-9694-2FF411F51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E9DF29-392C-484A-8D58-1A9F53D41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6205-9ED9-475F-8518-56B7E0B337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563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30E2F2-E768-47A8-8762-58F2CA328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441479-6AC6-4FC5-BE6A-2E174214E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C49A625-CFE8-48B2-B3AD-30132C613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D7E28CA-1385-48CB-B16F-57516F38F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CCFC-36B5-41D1-88A7-125FBC863245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3151ED-1C8B-42DF-B53F-FF2843814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7F6BF05-A225-4D4C-B412-A91F76DBE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6205-9ED9-475F-8518-56B7E0B337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392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4BBB4A-70C0-40B9-A114-3D74255FA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B2A33B9-513C-4802-8288-919A8819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CB2FE1-1E98-4B8E-A33E-5192626A4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FD96207-CA82-440F-BC5D-6CCECC8EAB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828F460D-FE50-4AF4-B174-7B31BAB73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97A65F0-9198-424E-8B93-4258E453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CCFC-36B5-41D1-88A7-125FBC863245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CFA2CAB-9DB9-423F-A31A-24BFA9DA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146A7BA-EC54-4A43-94B0-9630A8E25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6205-9ED9-475F-8518-56B7E0B337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28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FF433-8A91-4F24-9A93-C963E0C14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4A9AFE7-5618-49E6-8045-C11DE6764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CCFC-36B5-41D1-88A7-125FBC863245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41B9DDE-F2E4-460D-8B91-4D21BCB7D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9041EEE-026A-4C73-BC88-602063B31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6205-9ED9-475F-8518-56B7E0B337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08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85D956-8F6E-4101-8FA6-EF0A4C4B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CCFC-36B5-41D1-88A7-125FBC863245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38A5209-1ED6-4250-B72C-24F3B96B1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D1E8BE-0715-4589-8016-BBB1BA4B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6205-9ED9-475F-8518-56B7E0B337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16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DC2C1D-FA5D-420D-AE09-6BC9B4302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A0CA30-3E25-403D-BBCB-733FAFA5D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BA4D7E5-024B-4F6B-BD34-5CD943225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ABF943-1918-4FF0-A77C-F4FB06414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CCFC-36B5-41D1-88A7-125FBC863245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E1FF41-77B9-473F-856C-BDB06066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F4BEBA6-F61A-4A38-B80D-F5760D145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6205-9ED9-475F-8518-56B7E0B337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8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DA42CD-3FEC-48AD-8961-3A9DB3DDF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766EA6D-F96D-43AC-B2E1-B9AB0472A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3B2EE2C-215E-4177-8513-B7BFCFC7C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333708-92BF-4705-850D-7D5C9152A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4CCFC-36B5-41D1-88A7-125FBC863245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55BBED8-CB24-4BA9-94B5-FA319A210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06CFA4C-2EAE-438C-B1CB-DAEFBC52C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6205-9ED9-475F-8518-56B7E0B337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77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65B325F-2186-4441-BACE-23B0CF5A0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AE2D76A-1141-4EDB-B5DB-2342AEA94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746A2A-4698-461D-8F23-07B32CD95C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4CCFC-36B5-41D1-88A7-125FBC863245}" type="datetimeFigureOut">
              <a:rPr lang="cs-CZ" smtClean="0"/>
              <a:t>03.03.2021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DAA0D7-1E3B-4188-A2ED-A83BC0BD4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D313D92-9664-4877-985F-B2F3333CD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76205-9ED9-475F-8518-56B7E0B337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6630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ez10ADR_gM&amp;list=PL8dPuuaLjXtPNZwz5_o_5uirJ8gQXnhEO" TargetMode="External"/><Relationship Id="rId2" Type="http://schemas.openxmlformats.org/officeDocument/2006/relationships/hyperlink" Target="https://www.youtube.com/watch?v=8h8rK12L_hc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738A98-C9CE-46A7-8139-48E37D2CFC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4000"/>
          </a:xfrm>
        </p:spPr>
        <p:txBody>
          <a:bodyPr/>
          <a:lstStyle/>
          <a:p>
            <a:r>
              <a:rPr lang="cs-CZ" b="1" dirty="0" err="1"/>
              <a:t>Economic</a:t>
            </a:r>
            <a:r>
              <a:rPr lang="cs-CZ" b="1" dirty="0"/>
              <a:t> </a:t>
            </a:r>
            <a:r>
              <a:rPr lang="cs-CZ" b="1" dirty="0" err="1"/>
              <a:t>interventionism</a:t>
            </a:r>
            <a:r>
              <a:rPr lang="cs-CZ" dirty="0"/>
              <a:t>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22ABAB-1F60-4C78-87DA-EF667EBB9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827880"/>
          </a:xfrm>
        </p:spPr>
        <p:txBody>
          <a:bodyPr>
            <a:normAutofit lnSpcReduction="10000"/>
          </a:bodyPr>
          <a:lstStyle/>
          <a:p>
            <a:pPr algn="l"/>
            <a:endParaRPr lang="cs-CZ" dirty="0"/>
          </a:p>
          <a:p>
            <a:pPr algn="l"/>
            <a:r>
              <a:rPr lang="cs-CZ" dirty="0" err="1"/>
              <a:t>Recommended</a:t>
            </a:r>
            <a:r>
              <a:rPr lang="cs-CZ" dirty="0"/>
              <a:t> </a:t>
            </a:r>
            <a:r>
              <a:rPr lang="cs-CZ" dirty="0" err="1"/>
              <a:t>videos</a:t>
            </a:r>
            <a:r>
              <a:rPr lang="cs-CZ" dirty="0"/>
              <a:t>: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B9C2A35D-5D6C-44F0-8C45-AF5404809EAB}"/>
              </a:ext>
            </a:extLst>
          </p:cNvPr>
          <p:cNvSpPr/>
          <p:nvPr/>
        </p:nvSpPr>
        <p:spPr>
          <a:xfrm>
            <a:off x="2355850" y="4861718"/>
            <a:ext cx="94805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hlinkClick r:id="rId2"/>
              </a:rPr>
              <a:t>https://www.youtube.com/watch?v=8h8rK12L_hc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hlinkClick r:id="rId3"/>
              </a:rPr>
              <a:t>https://www.youtube.com/watch?v=3ez10ADR_gM&amp;list=PL8dPuuaLjXtPNZwz5_o_5uirJ8gQXnhEO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207361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4F5A7-63CD-48FC-B4C5-B03B495C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DE-MERIT </a:t>
            </a:r>
            <a:r>
              <a:rPr lang="cs-CZ" dirty="0" err="1"/>
              <a:t>goods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48F813-825B-4A61-A726-EFF477DAD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Merit goods are those goods and services that the government feels that people will </a:t>
            </a:r>
            <a:r>
              <a:rPr lang="cs-CZ" dirty="0" err="1"/>
              <a:t>over</a:t>
            </a:r>
            <a:r>
              <a:rPr lang="en-US" dirty="0"/>
              <a:t>-consume, and which ought to be </a:t>
            </a:r>
            <a:r>
              <a:rPr lang="en-US" dirty="0" err="1"/>
              <a:t>subsidised</a:t>
            </a:r>
            <a:r>
              <a:rPr lang="en-US" dirty="0"/>
              <a:t> or provided free</a:t>
            </a:r>
            <a:endParaRPr lang="cs-CZ" dirty="0"/>
          </a:p>
          <a:p>
            <a:r>
              <a:rPr lang="cs-CZ" dirty="0" err="1"/>
              <a:t>Creates</a:t>
            </a:r>
            <a:r>
              <a:rPr lang="cs-CZ" dirty="0"/>
              <a:t> negative externality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613FD0-538F-4042-A235-E537A41E5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3649662"/>
            <a:ext cx="7545812" cy="240823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CE095E5-0A3A-4AED-BE96-8625244B2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574" y="3530600"/>
            <a:ext cx="4988794" cy="233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89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3DD952-7B28-4057-8AB7-7F4754885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CONSUMER INFORMATION FAILURE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D238BB-C4BE-4265-9857-C168C8885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18577E0-2A37-44DB-B7EF-954E37FFE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77169"/>
            <a:ext cx="8393519" cy="4466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23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5732C-67D4-4CED-8662-D547D43DD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Purpose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governmental</a:t>
            </a:r>
            <a:r>
              <a:rPr lang="cs-CZ" dirty="0"/>
              <a:t> </a:t>
            </a:r>
            <a:r>
              <a:rPr lang="cs-CZ" dirty="0" err="1"/>
              <a:t>intervention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C601C6-3D50-4B20-8985-A4FB123F7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0E811B4-FAC5-431B-A781-DDFD9D66F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581" y="1459088"/>
            <a:ext cx="8986838" cy="508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08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37ED4F-C7AC-4BBD-989A-44435E748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Examples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intervention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F72DF4-CD90-45B9-AE10-B851CC7A7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97F7100-8B41-4B41-88A3-E7E6887F7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4" y="1690688"/>
            <a:ext cx="9731375" cy="488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265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F4BBF-7C5F-48ED-AFF3-75A4B7CA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Regulations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472CF5-598B-44CF-8ADA-590844F4B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32A19D-A95B-4115-894D-FE3A576B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01775"/>
            <a:ext cx="915352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38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2BF62B-CEC4-42BF-A6D0-75817B2E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Government</a:t>
            </a:r>
            <a:r>
              <a:rPr lang="cs-CZ" dirty="0"/>
              <a:t> </a:t>
            </a:r>
            <a:r>
              <a:rPr lang="cs-CZ" dirty="0" err="1"/>
              <a:t>failure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F95AC1-2A91-4753-BEF3-876625D88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C258CC6-CA3D-471D-BEDE-49AFADF16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937" y="1444625"/>
            <a:ext cx="93059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339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AA2D53-1452-4AD0-B060-B81FBF38E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Evaluating</a:t>
            </a:r>
            <a:r>
              <a:rPr lang="cs-CZ" dirty="0"/>
              <a:t> GOV </a:t>
            </a:r>
            <a:r>
              <a:rPr lang="cs-CZ" dirty="0" err="1"/>
              <a:t>intervention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market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CED38D-2687-4A39-9796-A58872B82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significant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market </a:t>
            </a:r>
            <a:r>
              <a:rPr lang="cs-CZ" dirty="0" err="1"/>
              <a:t>failure</a:t>
            </a:r>
            <a:r>
              <a:rPr lang="cs-CZ" dirty="0"/>
              <a:t> (</a:t>
            </a: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consequences</a:t>
            </a:r>
            <a:r>
              <a:rPr lang="cs-CZ" dirty="0"/>
              <a:t>)?</a:t>
            </a:r>
          </a:p>
          <a:p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market/</a:t>
            </a:r>
            <a:r>
              <a:rPr lang="cs-CZ" dirty="0" err="1"/>
              <a:t>price</a:t>
            </a:r>
            <a:r>
              <a:rPr lang="cs-CZ" dirty="0"/>
              <a:t> </a:t>
            </a:r>
            <a:r>
              <a:rPr lang="cs-CZ" dirty="0" err="1"/>
              <a:t>mechanism</a:t>
            </a:r>
            <a:r>
              <a:rPr lang="cs-CZ" dirty="0"/>
              <a:t> </a:t>
            </a:r>
            <a:r>
              <a:rPr lang="cs-CZ" dirty="0" err="1"/>
              <a:t>find</a:t>
            </a:r>
            <a:r>
              <a:rPr lang="cs-CZ" dirty="0"/>
              <a:t>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solution</a:t>
            </a:r>
            <a:r>
              <a:rPr lang="cs-CZ" dirty="0"/>
              <a:t>?</a:t>
            </a:r>
          </a:p>
          <a:p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likely</a:t>
            </a:r>
            <a:r>
              <a:rPr lang="cs-CZ" dirty="0"/>
              <a:t> </a:t>
            </a:r>
            <a:r>
              <a:rPr lang="cs-CZ" dirty="0" err="1"/>
              <a:t>consequences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not </a:t>
            </a:r>
            <a:r>
              <a:rPr lang="cs-CZ" dirty="0" err="1"/>
              <a:t>intervening</a:t>
            </a:r>
            <a:r>
              <a:rPr lang="cs-CZ" dirty="0"/>
              <a:t>?</a:t>
            </a:r>
          </a:p>
          <a:p>
            <a:r>
              <a:rPr lang="cs-CZ" dirty="0" err="1"/>
              <a:t>How</a:t>
            </a:r>
            <a:r>
              <a:rPr lang="cs-CZ" dirty="0"/>
              <a:t> </a:t>
            </a:r>
            <a:r>
              <a:rPr lang="cs-CZ" dirty="0" err="1"/>
              <a:t>effective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intervention</a:t>
            </a:r>
            <a:r>
              <a:rPr lang="cs-CZ" dirty="0"/>
              <a:t>? (</a:t>
            </a:r>
            <a:r>
              <a:rPr lang="cs-CZ" dirty="0" err="1"/>
              <a:t>alternatives</a:t>
            </a:r>
            <a:r>
              <a:rPr lang="cs-CZ" dirty="0"/>
              <a:t> to </a:t>
            </a:r>
            <a:r>
              <a:rPr lang="cs-CZ" dirty="0" err="1"/>
              <a:t>consider</a:t>
            </a:r>
            <a:r>
              <a:rPr lang="cs-CZ" dirty="0"/>
              <a:t>?)</a:t>
            </a:r>
          </a:p>
          <a:p>
            <a:r>
              <a:rPr lang="cs-CZ" dirty="0" err="1"/>
              <a:t>Who</a:t>
            </a:r>
            <a:r>
              <a:rPr lang="cs-CZ" dirty="0"/>
              <a:t> are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winners</a:t>
            </a:r>
            <a:r>
              <a:rPr lang="cs-CZ" dirty="0"/>
              <a:t> / </a:t>
            </a:r>
            <a:r>
              <a:rPr lang="cs-CZ" dirty="0" err="1"/>
              <a:t>losers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intervention</a:t>
            </a:r>
            <a:r>
              <a:rPr lang="cs-CZ" dirty="0"/>
              <a:t>?</a:t>
            </a:r>
          </a:p>
          <a:p>
            <a:r>
              <a:rPr lang="cs-CZ" dirty="0" err="1"/>
              <a:t>Consider</a:t>
            </a:r>
            <a:r>
              <a:rPr lang="cs-CZ" dirty="0"/>
              <a:t> </a:t>
            </a:r>
            <a:r>
              <a:rPr lang="cs-CZ" dirty="0" err="1"/>
              <a:t>potential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more </a:t>
            </a:r>
            <a:r>
              <a:rPr lang="cs-CZ" dirty="0" err="1"/>
              <a:t>government</a:t>
            </a:r>
            <a:r>
              <a:rPr lang="cs-CZ" dirty="0"/>
              <a:t> </a:t>
            </a:r>
            <a:r>
              <a:rPr lang="cs-CZ" dirty="0" err="1"/>
              <a:t>failures</a:t>
            </a:r>
            <a:endParaRPr lang="cs-CZ" dirty="0"/>
          </a:p>
          <a:p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works</a:t>
            </a:r>
            <a:r>
              <a:rPr lang="cs-CZ" dirty="0"/>
              <a:t> </a:t>
            </a:r>
            <a:r>
              <a:rPr lang="cs-CZ" dirty="0" err="1"/>
              <a:t>bes</a:t>
            </a:r>
            <a:r>
              <a:rPr lang="cs-CZ" dirty="0"/>
              <a:t> – market-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regulátory („</a:t>
            </a:r>
            <a:r>
              <a:rPr lang="cs-CZ" dirty="0" err="1"/>
              <a:t>command</a:t>
            </a:r>
            <a:r>
              <a:rPr lang="cs-CZ" dirty="0"/>
              <a:t> and </a:t>
            </a:r>
            <a:r>
              <a:rPr lang="cs-CZ" dirty="0" err="1"/>
              <a:t>control</a:t>
            </a:r>
            <a:r>
              <a:rPr lang="cs-CZ" dirty="0"/>
              <a:t>“) </a:t>
            </a:r>
            <a:r>
              <a:rPr lang="cs-CZ" dirty="0" err="1"/>
              <a:t>approaches</a:t>
            </a:r>
            <a:endParaRPr lang="cs-CZ" dirty="0"/>
          </a:p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might</a:t>
            </a:r>
            <a:r>
              <a:rPr lang="cs-CZ" dirty="0"/>
              <a:t> </a:t>
            </a:r>
            <a:r>
              <a:rPr lang="cs-CZ" dirty="0" err="1"/>
              <a:t>behavioural</a:t>
            </a:r>
            <a:r>
              <a:rPr lang="cs-CZ" dirty="0"/>
              <a:t> </a:t>
            </a:r>
            <a:r>
              <a:rPr lang="cs-CZ" dirty="0" err="1"/>
              <a:t>interventions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230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E03D0A-C2EE-45BE-8807-20A358B17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Market </a:t>
            </a:r>
            <a:r>
              <a:rPr lang="cs-CZ" dirty="0" err="1"/>
              <a:t>failure</a:t>
            </a:r>
            <a:r>
              <a:rPr lang="cs-CZ" dirty="0"/>
              <a:t> </a:t>
            </a:r>
            <a:r>
              <a:rPr lang="cs-CZ" dirty="0" err="1"/>
              <a:t>concepts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7C64BD-E510-4356-98D0-AC064BF62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462"/>
            <a:ext cx="10515600" cy="5016413"/>
          </a:xfrm>
        </p:spPr>
        <p:txBody>
          <a:bodyPr>
            <a:normAutofit fontScale="85000" lnSpcReduction="20000"/>
          </a:bodyPr>
          <a:lstStyle/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welfare</a:t>
            </a:r>
            <a:endParaRPr lang="cs-CZ" dirty="0"/>
          </a:p>
          <a:p>
            <a:pPr lvl="1"/>
            <a:r>
              <a:rPr lang="cs-CZ" dirty="0" err="1"/>
              <a:t>Self-interested</a:t>
            </a:r>
            <a:r>
              <a:rPr lang="cs-CZ" dirty="0"/>
              <a:t> </a:t>
            </a:r>
            <a:r>
              <a:rPr lang="cs-CZ" dirty="0" err="1"/>
              <a:t>behaviour</a:t>
            </a:r>
            <a:endParaRPr lang="cs-CZ" dirty="0"/>
          </a:p>
          <a:p>
            <a:pPr lvl="1"/>
            <a:r>
              <a:rPr lang="cs-CZ" dirty="0" err="1"/>
              <a:t>Rational</a:t>
            </a:r>
            <a:r>
              <a:rPr lang="cs-CZ" dirty="0"/>
              <a:t> </a:t>
            </a:r>
            <a:r>
              <a:rPr lang="cs-CZ" dirty="0" err="1"/>
              <a:t>behaviour</a:t>
            </a:r>
            <a:endParaRPr lang="cs-CZ" dirty="0"/>
          </a:p>
          <a:p>
            <a:pPr lvl="1"/>
            <a:r>
              <a:rPr lang="cs-CZ" dirty="0" err="1"/>
              <a:t>Private</a:t>
            </a:r>
            <a:r>
              <a:rPr lang="cs-CZ" dirty="0"/>
              <a:t> </a:t>
            </a:r>
            <a:r>
              <a:rPr lang="cs-CZ" dirty="0" err="1"/>
              <a:t>benefits</a:t>
            </a:r>
            <a:r>
              <a:rPr lang="cs-CZ" dirty="0"/>
              <a:t> and </a:t>
            </a:r>
            <a:r>
              <a:rPr lang="cs-CZ" dirty="0" err="1"/>
              <a:t>privated</a:t>
            </a:r>
            <a:r>
              <a:rPr lang="cs-CZ" dirty="0"/>
              <a:t> </a:t>
            </a:r>
            <a:r>
              <a:rPr lang="cs-CZ" dirty="0" err="1"/>
              <a:t>costs</a:t>
            </a:r>
            <a:endParaRPr lang="cs-CZ" dirty="0"/>
          </a:p>
          <a:p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welfare</a:t>
            </a:r>
            <a:endParaRPr lang="cs-CZ" dirty="0"/>
          </a:p>
          <a:p>
            <a:pPr lvl="1"/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benefits</a:t>
            </a:r>
            <a:r>
              <a:rPr lang="cs-CZ" dirty="0"/>
              <a:t> and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costs</a:t>
            </a:r>
            <a:endParaRPr lang="cs-CZ" dirty="0"/>
          </a:p>
          <a:p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Efficiency</a:t>
            </a:r>
            <a:r>
              <a:rPr lang="cs-CZ" dirty="0"/>
              <a:t> / </a:t>
            </a:r>
            <a:r>
              <a:rPr lang="cs-CZ" dirty="0" err="1"/>
              <a:t>inefficiency</a:t>
            </a:r>
            <a:endParaRPr lang="cs-CZ" dirty="0"/>
          </a:p>
          <a:p>
            <a:r>
              <a:rPr lang="cs-CZ" dirty="0" err="1"/>
              <a:t>Income</a:t>
            </a:r>
            <a:r>
              <a:rPr lang="cs-CZ" dirty="0"/>
              <a:t> </a:t>
            </a:r>
            <a:r>
              <a:rPr lang="cs-CZ" dirty="0" err="1"/>
              <a:t>inequality</a:t>
            </a:r>
            <a:endParaRPr lang="cs-CZ" dirty="0"/>
          </a:p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failure</a:t>
            </a:r>
            <a:endParaRPr lang="cs-CZ" dirty="0"/>
          </a:p>
          <a:p>
            <a:r>
              <a:rPr lang="cs-CZ" dirty="0"/>
              <a:t>Public </a:t>
            </a:r>
            <a:r>
              <a:rPr lang="cs-CZ" dirty="0" err="1"/>
              <a:t>goods</a:t>
            </a:r>
            <a:r>
              <a:rPr lang="cs-CZ" dirty="0"/>
              <a:t>, free </a:t>
            </a:r>
            <a:r>
              <a:rPr lang="cs-CZ" dirty="0" err="1"/>
              <a:t>rider</a:t>
            </a:r>
            <a:r>
              <a:rPr lang="cs-CZ" dirty="0"/>
              <a:t> </a:t>
            </a:r>
            <a:r>
              <a:rPr lang="cs-CZ" dirty="0" err="1"/>
              <a:t>problem</a:t>
            </a:r>
            <a:endParaRPr lang="cs-CZ" dirty="0"/>
          </a:p>
          <a:p>
            <a:pPr lvl="1"/>
            <a:r>
              <a:rPr lang="cs-CZ" dirty="0" err="1"/>
              <a:t>Complete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 (</a:t>
            </a:r>
            <a:r>
              <a:rPr lang="cs-CZ" dirty="0" err="1"/>
              <a:t>due</a:t>
            </a:r>
            <a:r>
              <a:rPr lang="cs-CZ" dirty="0"/>
              <a:t> to </a:t>
            </a:r>
            <a:r>
              <a:rPr lang="cs-CZ" dirty="0" err="1"/>
              <a:t>missing</a:t>
            </a:r>
            <a:r>
              <a:rPr lang="cs-CZ" dirty="0"/>
              <a:t> market - </a:t>
            </a:r>
            <a:r>
              <a:rPr lang="cs-CZ" b="1" dirty="0" err="1"/>
              <a:t>pure</a:t>
            </a:r>
            <a:r>
              <a:rPr lang="cs-CZ" b="1" dirty="0"/>
              <a:t> public </a:t>
            </a:r>
            <a:r>
              <a:rPr lang="cs-CZ" b="1" dirty="0" err="1"/>
              <a:t>goods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Partial</a:t>
            </a:r>
            <a:r>
              <a:rPr lang="cs-CZ" dirty="0"/>
              <a:t> </a:t>
            </a:r>
            <a:r>
              <a:rPr lang="cs-CZ" dirty="0" err="1"/>
              <a:t>failure</a:t>
            </a:r>
            <a:r>
              <a:rPr lang="cs-CZ" dirty="0"/>
              <a:t> (negative </a:t>
            </a:r>
            <a:r>
              <a:rPr lang="cs-CZ" dirty="0" err="1"/>
              <a:t>externalities</a:t>
            </a:r>
            <a:r>
              <a:rPr lang="cs-CZ" dirty="0"/>
              <a:t>)</a:t>
            </a:r>
          </a:p>
          <a:p>
            <a:r>
              <a:rPr lang="cs-CZ" dirty="0"/>
              <a:t>Market </a:t>
            </a:r>
            <a:r>
              <a:rPr lang="cs-CZ" dirty="0" err="1"/>
              <a:t>power</a:t>
            </a:r>
            <a:r>
              <a:rPr lang="cs-CZ" dirty="0"/>
              <a:t> in </a:t>
            </a:r>
            <a:r>
              <a:rPr lang="cs-CZ" dirty="0" err="1"/>
              <a:t>markets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Monopoly, Oligopoly, </a:t>
            </a:r>
          </a:p>
        </p:txBody>
      </p:sp>
    </p:spTree>
    <p:extLst>
      <p:ext uri="{BB962C8B-B14F-4D97-AF65-F5344CB8AC3E}">
        <p14:creationId xmlns:p14="http://schemas.microsoft.com/office/powerpoint/2010/main" val="1856111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CD954754-BAE7-474B-BBC4-4AF21A54E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Market </a:t>
            </a:r>
            <a:r>
              <a:rPr lang="cs-CZ" altLang="cs-CZ"/>
              <a:t>failure</a:t>
            </a:r>
            <a:endParaRPr lang="cs-CZ" altLang="cs-CZ" dirty="0"/>
          </a:p>
        </p:txBody>
      </p:sp>
      <p:pic>
        <p:nvPicPr>
          <p:cNvPr id="20483" name="Picture 5" descr="http://timenerdworld.files.wordpress.com/2012/08/microsoftlogos.jpg">
            <a:extLst>
              <a:ext uri="{FF2B5EF4-FFF2-40B4-BE49-F238E27FC236}">
                <a16:creationId xmlns:a16="http://schemas.microsoft.com/office/drawing/2014/main" id="{53DA3B48-2328-41A5-BC50-56CFAC110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8" y="1341438"/>
            <a:ext cx="339725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4E8C8-8F3A-435E-AA79-55595913A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Public </a:t>
            </a:r>
            <a:r>
              <a:rPr lang="cs-CZ" dirty="0" err="1"/>
              <a:t>Goods</a:t>
            </a:r>
            <a:r>
              <a:rPr lang="cs-CZ" dirty="0"/>
              <a:t> </a:t>
            </a:r>
            <a:br>
              <a:rPr lang="cs-CZ" dirty="0"/>
            </a:br>
            <a:r>
              <a:rPr lang="en-US" sz="4000" dirty="0"/>
              <a:t>is a good that is both non-excludable and non-rivalrous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C453EFB-0BC8-41EB-AFA1-BEA697255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865" y="1828588"/>
            <a:ext cx="7666935" cy="486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5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CE85E-9591-43B7-B07D-0A0E620F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NEGATIVE EXTERNALITIES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production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F04D8F-6051-4382-AE4D-57378EAC3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694AF1-0F2C-4A26-9ED9-5BD43601B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825625"/>
            <a:ext cx="8927407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95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CE85E-9591-43B7-B07D-0A0E620F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NEGATIVE EXTERNALITIES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concumption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F04D8F-6051-4382-AE4D-57378EAC3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4925F2-402C-421A-9131-96521F298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874" y="1449051"/>
            <a:ext cx="9039226" cy="50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7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CE85E-9591-43B7-B07D-0A0E620F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POSITIVE EXTERNALITIES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concumption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F52A063-A910-44C0-9EDD-C3645920F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706" y="1355256"/>
            <a:ext cx="8002588" cy="498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98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2CE85E-9591-43B7-B07D-0A0E620F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POSITIVE EXTERNALITIES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production</a:t>
            </a: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E8ECA0B-73ED-4D0A-BEAA-B48F5BB53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28750"/>
            <a:ext cx="9288487" cy="49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95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4F5A7-63CD-48FC-B4C5-B03B495CD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MERIT </a:t>
            </a:r>
            <a:r>
              <a:rPr lang="cs-CZ" dirty="0" err="1"/>
              <a:t>goods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348F813-825B-4A61-A726-EFF477DAD9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Merit goods are those goods and services that the government feels that people will under-consume, and which ought to be </a:t>
            </a:r>
            <a:r>
              <a:rPr lang="en-US" dirty="0" err="1"/>
              <a:t>subsidised</a:t>
            </a:r>
            <a:r>
              <a:rPr lang="en-US" dirty="0"/>
              <a:t> or provided free</a:t>
            </a:r>
            <a:endParaRPr lang="cs-CZ" dirty="0"/>
          </a:p>
          <a:p>
            <a:r>
              <a:rPr lang="cs-CZ" dirty="0" err="1"/>
              <a:t>Creates</a:t>
            </a:r>
            <a:r>
              <a:rPr lang="cs-CZ" dirty="0"/>
              <a:t> positive externality</a:t>
            </a:r>
          </a:p>
          <a:p>
            <a:r>
              <a:rPr lang="cs-CZ" dirty="0" err="1"/>
              <a:t>Individuals</a:t>
            </a:r>
            <a:r>
              <a:rPr lang="cs-CZ" dirty="0"/>
              <a:t> are </a:t>
            </a:r>
            <a:r>
              <a:rPr lang="cs-CZ" dirty="0" err="1"/>
              <a:t>myoptic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31495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Širokoúhlá obrazovka</PresentationFormat>
  <Paragraphs>48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Economic interventionism </vt:lpstr>
      <vt:lpstr>Market failure concepts</vt:lpstr>
      <vt:lpstr>Market failure</vt:lpstr>
      <vt:lpstr>Public Goods  is a good that is both non-excludable and non-rivalrous</vt:lpstr>
      <vt:lpstr>NEGATIVE EXTERNALITIES from production</vt:lpstr>
      <vt:lpstr>NEGATIVE EXTERNALITIES from concumption</vt:lpstr>
      <vt:lpstr>POSITIVE EXTERNALITIES from concumption</vt:lpstr>
      <vt:lpstr>POSITIVE EXTERNALITIES from production</vt:lpstr>
      <vt:lpstr>MERIT goods</vt:lpstr>
      <vt:lpstr>DE-MERIT goods</vt:lpstr>
      <vt:lpstr>CONSUMER INFORMATION FAILURE</vt:lpstr>
      <vt:lpstr>Purpose of governmental intervention</vt:lpstr>
      <vt:lpstr>Examples of intervention</vt:lpstr>
      <vt:lpstr>Regulations</vt:lpstr>
      <vt:lpstr>Government failure</vt:lpstr>
      <vt:lpstr>Evaluating GOV intervention in the market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interventionism</dc:title>
  <dc:creator>Kotyza Pavel</dc:creator>
  <cp:lastModifiedBy>Maier Tomáš</cp:lastModifiedBy>
  <cp:revision>8</cp:revision>
  <dcterms:created xsi:type="dcterms:W3CDTF">2020-02-28T06:04:27Z</dcterms:created>
  <dcterms:modified xsi:type="dcterms:W3CDTF">2021-03-03T07:12:53Z</dcterms:modified>
</cp:coreProperties>
</file>