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8"/>
  </p:notesMasterIdLst>
  <p:handoutMasterIdLst>
    <p:handoutMasterId r:id="rId199"/>
  </p:handoutMasterIdLst>
  <p:sldIdLst>
    <p:sldId id="256" r:id="rId2"/>
    <p:sldId id="428" r:id="rId3"/>
    <p:sldId id="429" r:id="rId4"/>
    <p:sldId id="430"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314" r:id="rId36"/>
    <p:sldId id="300" r:id="rId37"/>
    <p:sldId id="257" r:id="rId38"/>
    <p:sldId id="258" r:id="rId39"/>
    <p:sldId id="259" r:id="rId40"/>
    <p:sldId id="260" r:id="rId41"/>
    <p:sldId id="261" r:id="rId42"/>
    <p:sldId id="270" r:id="rId43"/>
    <p:sldId id="271" r:id="rId44"/>
    <p:sldId id="366" r:id="rId45"/>
    <p:sldId id="367" r:id="rId46"/>
    <p:sldId id="272" r:id="rId47"/>
    <p:sldId id="312" r:id="rId48"/>
    <p:sldId id="365" r:id="rId49"/>
    <p:sldId id="403" r:id="rId50"/>
    <p:sldId id="262" r:id="rId51"/>
    <p:sldId id="263" r:id="rId52"/>
    <p:sldId id="299" r:id="rId53"/>
    <p:sldId id="277" r:id="rId54"/>
    <p:sldId id="278" r:id="rId55"/>
    <p:sldId id="361" r:id="rId56"/>
    <p:sldId id="362" r:id="rId57"/>
    <p:sldId id="308" r:id="rId58"/>
    <p:sldId id="406" r:id="rId59"/>
    <p:sldId id="407" r:id="rId60"/>
    <p:sldId id="276" r:id="rId61"/>
    <p:sldId id="264" r:id="rId62"/>
    <p:sldId id="309" r:id="rId63"/>
    <p:sldId id="265" r:id="rId64"/>
    <p:sldId id="267" r:id="rId65"/>
    <p:sldId id="409" r:id="rId66"/>
    <p:sldId id="408" r:id="rId67"/>
    <p:sldId id="410" r:id="rId68"/>
    <p:sldId id="268" r:id="rId69"/>
    <p:sldId id="269" r:id="rId70"/>
    <p:sldId id="368" r:id="rId71"/>
    <p:sldId id="316" r:id="rId72"/>
    <p:sldId id="371" r:id="rId73"/>
    <p:sldId id="296" r:id="rId74"/>
    <p:sldId id="283" r:id="rId75"/>
    <p:sldId id="284" r:id="rId76"/>
    <p:sldId id="286" r:id="rId77"/>
    <p:sldId id="287" r:id="rId78"/>
    <p:sldId id="288" r:id="rId79"/>
    <p:sldId id="289" r:id="rId80"/>
    <p:sldId id="412" r:id="rId81"/>
    <p:sldId id="413" r:id="rId82"/>
    <p:sldId id="415" r:id="rId83"/>
    <p:sldId id="414" r:id="rId84"/>
    <p:sldId id="416" r:id="rId85"/>
    <p:sldId id="417" r:id="rId86"/>
    <p:sldId id="418" r:id="rId87"/>
    <p:sldId id="419" r:id="rId88"/>
    <p:sldId id="420" r:id="rId89"/>
    <p:sldId id="421" r:id="rId90"/>
    <p:sldId id="422" r:id="rId91"/>
    <p:sldId id="298" r:id="rId92"/>
    <p:sldId id="402" r:id="rId93"/>
    <p:sldId id="397" r:id="rId94"/>
    <p:sldId id="388" r:id="rId95"/>
    <p:sldId id="389" r:id="rId96"/>
    <p:sldId id="369" r:id="rId97"/>
    <p:sldId id="404" r:id="rId98"/>
    <p:sldId id="405" r:id="rId99"/>
    <p:sldId id="363" r:id="rId100"/>
    <p:sldId id="364" r:id="rId101"/>
    <p:sldId id="329" r:id="rId102"/>
    <p:sldId id="330" r:id="rId103"/>
    <p:sldId id="331" r:id="rId104"/>
    <p:sldId id="326" r:id="rId105"/>
    <p:sldId id="337" r:id="rId106"/>
    <p:sldId id="327" r:id="rId107"/>
    <p:sldId id="328" r:id="rId108"/>
    <p:sldId id="325" r:id="rId109"/>
    <p:sldId id="322" r:id="rId110"/>
    <p:sldId id="323" r:id="rId111"/>
    <p:sldId id="324" r:id="rId112"/>
    <p:sldId id="307" r:id="rId113"/>
    <p:sldId id="302" r:id="rId114"/>
    <p:sldId id="303" r:id="rId115"/>
    <p:sldId id="304" r:id="rId116"/>
    <p:sldId id="305" r:id="rId117"/>
    <p:sldId id="306" r:id="rId118"/>
    <p:sldId id="290" r:id="rId119"/>
    <p:sldId id="291" r:id="rId120"/>
    <p:sldId id="292" r:id="rId121"/>
    <p:sldId id="293" r:id="rId122"/>
    <p:sldId id="332" r:id="rId123"/>
    <p:sldId id="294" r:id="rId124"/>
    <p:sldId id="295" r:id="rId125"/>
    <p:sldId id="285" r:id="rId126"/>
    <p:sldId id="333" r:id="rId127"/>
    <p:sldId id="274" r:id="rId128"/>
    <p:sldId id="352" r:id="rId129"/>
    <p:sldId id="353" r:id="rId130"/>
    <p:sldId id="354" r:id="rId131"/>
    <p:sldId id="355" r:id="rId132"/>
    <p:sldId id="356" r:id="rId133"/>
    <p:sldId id="357" r:id="rId134"/>
    <p:sldId id="372" r:id="rId135"/>
    <p:sldId id="358" r:id="rId136"/>
    <p:sldId id="359" r:id="rId137"/>
    <p:sldId id="360" r:id="rId138"/>
    <p:sldId id="387" r:id="rId139"/>
    <p:sldId id="411" r:id="rId140"/>
    <p:sldId id="423" r:id="rId141"/>
    <p:sldId id="424" r:id="rId142"/>
    <p:sldId id="425" r:id="rId143"/>
    <p:sldId id="426" r:id="rId144"/>
    <p:sldId id="427" r:id="rId145"/>
    <p:sldId id="275" r:id="rId146"/>
    <p:sldId id="319" r:id="rId147"/>
    <p:sldId id="310" r:id="rId148"/>
    <p:sldId id="311" r:id="rId149"/>
    <p:sldId id="373" r:id="rId150"/>
    <p:sldId id="374" r:id="rId151"/>
    <p:sldId id="375" r:id="rId152"/>
    <p:sldId id="376" r:id="rId153"/>
    <p:sldId id="377" r:id="rId154"/>
    <p:sldId id="378" r:id="rId155"/>
    <p:sldId id="334" r:id="rId156"/>
    <p:sldId id="321" r:id="rId157"/>
    <p:sldId id="320" r:id="rId158"/>
    <p:sldId id="281" r:id="rId159"/>
    <p:sldId id="282" r:id="rId160"/>
    <p:sldId id="297" r:id="rId161"/>
    <p:sldId id="338" r:id="rId162"/>
    <p:sldId id="339" r:id="rId163"/>
    <p:sldId id="340" r:id="rId164"/>
    <p:sldId id="341" r:id="rId165"/>
    <p:sldId id="342" r:id="rId166"/>
    <p:sldId id="343" r:id="rId167"/>
    <p:sldId id="344" r:id="rId168"/>
    <p:sldId id="345" r:id="rId169"/>
    <p:sldId id="346" r:id="rId170"/>
    <p:sldId id="347" r:id="rId171"/>
    <p:sldId id="348" r:id="rId172"/>
    <p:sldId id="349" r:id="rId173"/>
    <p:sldId id="350" r:id="rId174"/>
    <p:sldId id="351" r:id="rId175"/>
    <p:sldId id="379" r:id="rId176"/>
    <p:sldId id="380" r:id="rId177"/>
    <p:sldId id="382" r:id="rId178"/>
    <p:sldId id="381" r:id="rId179"/>
    <p:sldId id="279" r:id="rId180"/>
    <p:sldId id="318" r:id="rId181"/>
    <p:sldId id="390" r:id="rId182"/>
    <p:sldId id="335" r:id="rId183"/>
    <p:sldId id="336" r:id="rId184"/>
    <p:sldId id="384" r:id="rId185"/>
    <p:sldId id="383" r:id="rId186"/>
    <p:sldId id="385" r:id="rId187"/>
    <p:sldId id="392" r:id="rId188"/>
    <p:sldId id="395" r:id="rId189"/>
    <p:sldId id="391" r:id="rId190"/>
    <p:sldId id="393" r:id="rId191"/>
    <p:sldId id="394" r:id="rId192"/>
    <p:sldId id="396" r:id="rId193"/>
    <p:sldId id="398" r:id="rId194"/>
    <p:sldId id="399" r:id="rId195"/>
    <p:sldId id="400" r:id="rId196"/>
    <p:sldId id="401" r:id="rId197"/>
  </p:sldIdLst>
  <p:sldSz cx="9144000" cy="6858000" type="screen4x3"/>
  <p:notesSz cx="6797675" cy="9926638"/>
  <p:defaultTex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43"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41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_rels/viewProps.xml.rels><?xml version="1.0" encoding="UTF-8" standalone="yes"?>
<Relationships xmlns="http://schemas.openxmlformats.org/package/2006/relationships"><Relationship Id="rId1" Type="http://schemas.openxmlformats.org/officeDocument/2006/relationships/slide" Target="slides/slide1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F9277-07C2-4C2B-9165-519E36B0FFAE}" type="doc">
      <dgm:prSet loTypeId="urn:microsoft.com/office/officeart/2005/8/layout/cycle1" loCatId="cycle" qsTypeId="urn:microsoft.com/office/officeart/2005/8/quickstyle/simple1" qsCatId="simple" csTypeId="urn:microsoft.com/office/officeart/2005/8/colors/accent1_2" csCatId="accent1"/>
      <dgm:spPr/>
    </dgm:pt>
    <dgm:pt modelId="{D29F015C-84DF-453D-9A12-08C0CEBB38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a:ln>
                <a:noFill/>
              </a:ln>
              <a:solidFill>
                <a:schemeClr val="tx1"/>
              </a:solidFill>
              <a:effectLst/>
              <a:latin typeface="Times New Roman" pitchFamily="18" charset="0"/>
              <a:cs typeface="Times New Roman" pitchFamily="18" charset="0"/>
            </a:rPr>
            <a:t>Růst produktivity a mezd</a:t>
          </a:r>
          <a:endParaRPr kumimoji="0" lang="cs-CZ" b="0" i="0" u="none" strike="noStrike" cap="none" normalizeH="0" baseline="0">
            <a:ln>
              <a:noFill/>
            </a:ln>
            <a:solidFill>
              <a:schemeClr val="tx1"/>
            </a:solidFill>
            <a:effectLst/>
            <a:latin typeface="Times New Roman" pitchFamily="18" charset="0"/>
          </a:endParaRPr>
        </a:p>
      </dgm:t>
    </dgm:pt>
    <dgm:pt modelId="{2F0DF439-4B8F-48FF-AD38-5FC662873FF8}" type="parTrans" cxnId="{FB2C9804-D4C3-484B-B409-79BF902EF466}">
      <dgm:prSet/>
      <dgm:spPr/>
    </dgm:pt>
    <dgm:pt modelId="{0306E528-7528-43E3-8B3C-AB1CE451E1A6}" type="sibTrans" cxnId="{FB2C9804-D4C3-484B-B409-79BF902EF466}">
      <dgm:prSet/>
      <dgm:spPr/>
    </dgm:pt>
    <dgm:pt modelId="{7B2942DC-6253-4DB4-8053-DF44BCE126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a:ln>
                <a:noFill/>
              </a:ln>
              <a:solidFill>
                <a:schemeClr val="tx1"/>
              </a:solidFill>
              <a:effectLst/>
              <a:latin typeface="Times New Roman" pitchFamily="18" charset="0"/>
              <a:cs typeface="Times New Roman" pitchFamily="18" charset="0"/>
            </a:rPr>
            <a:t>Cenová konkurenceschopnost</a:t>
          </a:r>
          <a:endParaRPr kumimoji="0" lang="cs-CZ" b="0" i="0" u="none" strike="noStrike" cap="none" normalizeH="0" baseline="0">
            <a:ln>
              <a:noFill/>
            </a:ln>
            <a:solidFill>
              <a:schemeClr val="tx1"/>
            </a:solidFill>
            <a:effectLst/>
            <a:latin typeface="Times New Roman" pitchFamily="18" charset="0"/>
          </a:endParaRPr>
        </a:p>
      </dgm:t>
    </dgm:pt>
    <dgm:pt modelId="{A4F40FAC-91D6-47C8-8F41-6AC18477A4D9}" type="parTrans" cxnId="{E82E55BF-2E2C-4CF7-A8DB-B87052C02AB9}">
      <dgm:prSet/>
      <dgm:spPr/>
    </dgm:pt>
    <dgm:pt modelId="{2B07FE3E-734F-44A8-9B07-1259E0802B1F}" type="sibTrans" cxnId="{E82E55BF-2E2C-4CF7-A8DB-B87052C02AB9}">
      <dgm:prSet/>
      <dgm:spPr/>
    </dgm:pt>
    <dgm:pt modelId="{572E661C-F4C3-49E9-BB0D-8BBB74D8F2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a:ln>
                <a:noFill/>
              </a:ln>
              <a:solidFill>
                <a:schemeClr val="tx1"/>
              </a:solidFill>
              <a:effectLst/>
              <a:latin typeface="Times New Roman" pitchFamily="18" charset="0"/>
              <a:cs typeface="Times New Roman" pitchFamily="18" charset="0"/>
            </a:rPr>
            <a:t>Růst exportu</a:t>
          </a:r>
          <a:endParaRPr kumimoji="0" lang="cs-CZ" b="0" i="0" u="none" strike="noStrike" cap="none" normalizeH="0" baseline="0">
            <a:ln>
              <a:noFill/>
            </a:ln>
            <a:solidFill>
              <a:schemeClr val="tx1"/>
            </a:solidFill>
            <a:effectLst/>
            <a:latin typeface="Times New Roman" pitchFamily="18" charset="0"/>
          </a:endParaRPr>
        </a:p>
      </dgm:t>
    </dgm:pt>
    <dgm:pt modelId="{4CDC752D-1F29-4023-BEB1-AEBA38DBF2CB}" type="parTrans" cxnId="{ED4E2538-0002-4BD8-9B04-C36E26404A15}">
      <dgm:prSet/>
      <dgm:spPr/>
    </dgm:pt>
    <dgm:pt modelId="{4C32E665-3EA5-4D94-B82C-475B25889B20}" type="sibTrans" cxnId="{ED4E2538-0002-4BD8-9B04-C36E26404A15}">
      <dgm:prSet/>
      <dgm:spPr/>
    </dgm:pt>
    <dgm:pt modelId="{EECBC126-2C00-4E37-8E4A-46D93D76B66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a:ln>
                <a:noFill/>
              </a:ln>
              <a:solidFill>
                <a:schemeClr val="tx1"/>
              </a:solidFill>
              <a:effectLst/>
              <a:latin typeface="Times New Roman" pitchFamily="18" charset="0"/>
              <a:cs typeface="Times New Roman" pitchFamily="18" charset="0"/>
            </a:rPr>
            <a:t>Růst produktu</a:t>
          </a:r>
          <a:endParaRPr kumimoji="0" lang="cs-CZ" b="0" i="0" u="none" strike="noStrike" cap="none" normalizeH="0" baseline="0">
            <a:ln>
              <a:noFill/>
            </a:ln>
            <a:solidFill>
              <a:schemeClr val="tx1"/>
            </a:solidFill>
            <a:effectLst/>
            <a:latin typeface="Times New Roman" pitchFamily="18" charset="0"/>
          </a:endParaRPr>
        </a:p>
      </dgm:t>
    </dgm:pt>
    <dgm:pt modelId="{9C24883D-A775-4E4B-AF55-B4FC79ABDDA8}" type="parTrans" cxnId="{1734F94B-34D4-44E4-8BD6-C1F02DE75414}">
      <dgm:prSet/>
      <dgm:spPr/>
    </dgm:pt>
    <dgm:pt modelId="{E2CF3C0E-468D-490F-8B67-3ABE9CDE7B86}" type="sibTrans" cxnId="{1734F94B-34D4-44E4-8BD6-C1F02DE75414}">
      <dgm:prSet/>
      <dgm:spPr/>
    </dgm:pt>
    <dgm:pt modelId="{690742BE-8E27-4ECC-8900-A0AC26489352}" type="pres">
      <dgm:prSet presAssocID="{013F9277-07C2-4C2B-9165-519E36B0FFAE}" presName="cycle" presStyleCnt="0">
        <dgm:presLayoutVars>
          <dgm:dir/>
          <dgm:resizeHandles val="exact"/>
        </dgm:presLayoutVars>
      </dgm:prSet>
      <dgm:spPr/>
    </dgm:pt>
    <dgm:pt modelId="{2570A73C-D4F8-43EE-9EDA-85EDB5D954AF}" type="pres">
      <dgm:prSet presAssocID="{D29F015C-84DF-453D-9A12-08C0CEBB382D}" presName="dummy" presStyleCnt="0"/>
      <dgm:spPr/>
    </dgm:pt>
    <dgm:pt modelId="{114C3D5F-81E4-43FA-B7B1-C2230CBACAFA}" type="pres">
      <dgm:prSet presAssocID="{D29F015C-84DF-453D-9A12-08C0CEBB382D}" presName="node" presStyleLbl="revTx" presStyleIdx="0" presStyleCnt="4">
        <dgm:presLayoutVars>
          <dgm:bulletEnabled val="1"/>
        </dgm:presLayoutVars>
      </dgm:prSet>
      <dgm:spPr/>
    </dgm:pt>
    <dgm:pt modelId="{146FD61E-84D5-49F2-B690-CCAE09A2315B}" type="pres">
      <dgm:prSet presAssocID="{0306E528-7528-43E3-8B3C-AB1CE451E1A6}" presName="sibTrans" presStyleLbl="node1" presStyleIdx="0" presStyleCnt="4"/>
      <dgm:spPr/>
    </dgm:pt>
    <dgm:pt modelId="{903EE869-D49B-48CA-A977-C4D37F608C3F}" type="pres">
      <dgm:prSet presAssocID="{7B2942DC-6253-4DB4-8053-DF44BCE126D4}" presName="dummy" presStyleCnt="0"/>
      <dgm:spPr/>
    </dgm:pt>
    <dgm:pt modelId="{A9C7F6CD-B825-46EF-B13E-F62F7672A752}" type="pres">
      <dgm:prSet presAssocID="{7B2942DC-6253-4DB4-8053-DF44BCE126D4}" presName="node" presStyleLbl="revTx" presStyleIdx="1" presStyleCnt="4">
        <dgm:presLayoutVars>
          <dgm:bulletEnabled val="1"/>
        </dgm:presLayoutVars>
      </dgm:prSet>
      <dgm:spPr/>
    </dgm:pt>
    <dgm:pt modelId="{7F640B70-AA1C-4FC5-8C4D-F46684A9EE8B}" type="pres">
      <dgm:prSet presAssocID="{2B07FE3E-734F-44A8-9B07-1259E0802B1F}" presName="sibTrans" presStyleLbl="node1" presStyleIdx="1" presStyleCnt="4"/>
      <dgm:spPr/>
    </dgm:pt>
    <dgm:pt modelId="{60C386C7-6E60-475F-A005-A5B0BC934189}" type="pres">
      <dgm:prSet presAssocID="{572E661C-F4C3-49E9-BB0D-8BBB74D8F218}" presName="dummy" presStyleCnt="0"/>
      <dgm:spPr/>
    </dgm:pt>
    <dgm:pt modelId="{92E62159-54DD-4CE9-8FCF-0E1C6AF69922}" type="pres">
      <dgm:prSet presAssocID="{572E661C-F4C3-49E9-BB0D-8BBB74D8F218}" presName="node" presStyleLbl="revTx" presStyleIdx="2" presStyleCnt="4">
        <dgm:presLayoutVars>
          <dgm:bulletEnabled val="1"/>
        </dgm:presLayoutVars>
      </dgm:prSet>
      <dgm:spPr/>
    </dgm:pt>
    <dgm:pt modelId="{BED77AB3-1C77-406C-BFDD-C1C150FF246A}" type="pres">
      <dgm:prSet presAssocID="{4C32E665-3EA5-4D94-B82C-475B25889B20}" presName="sibTrans" presStyleLbl="node1" presStyleIdx="2" presStyleCnt="4"/>
      <dgm:spPr/>
    </dgm:pt>
    <dgm:pt modelId="{B39C1D48-517C-4741-8CC9-7135F0DEB8B7}" type="pres">
      <dgm:prSet presAssocID="{EECBC126-2C00-4E37-8E4A-46D93D76B669}" presName="dummy" presStyleCnt="0"/>
      <dgm:spPr/>
    </dgm:pt>
    <dgm:pt modelId="{44915AE5-1D9A-4DD6-B37D-018C9FA1E991}" type="pres">
      <dgm:prSet presAssocID="{EECBC126-2C00-4E37-8E4A-46D93D76B669}" presName="node" presStyleLbl="revTx" presStyleIdx="3" presStyleCnt="4">
        <dgm:presLayoutVars>
          <dgm:bulletEnabled val="1"/>
        </dgm:presLayoutVars>
      </dgm:prSet>
      <dgm:spPr/>
    </dgm:pt>
    <dgm:pt modelId="{3811430A-3907-4593-B7AE-33B45AB6355C}" type="pres">
      <dgm:prSet presAssocID="{E2CF3C0E-468D-490F-8B67-3ABE9CDE7B86}" presName="sibTrans" presStyleLbl="node1" presStyleIdx="3" presStyleCnt="4"/>
      <dgm:spPr/>
    </dgm:pt>
  </dgm:ptLst>
  <dgm:cxnLst>
    <dgm:cxn modelId="{5DAA7904-4FB3-4C35-AB5F-F59AEEE4650E}" type="presOf" srcId="{7B2942DC-6253-4DB4-8053-DF44BCE126D4}" destId="{A9C7F6CD-B825-46EF-B13E-F62F7672A752}" srcOrd="0" destOrd="0" presId="urn:microsoft.com/office/officeart/2005/8/layout/cycle1"/>
    <dgm:cxn modelId="{FB2C9804-D4C3-484B-B409-79BF902EF466}" srcId="{013F9277-07C2-4C2B-9165-519E36B0FFAE}" destId="{D29F015C-84DF-453D-9A12-08C0CEBB382D}" srcOrd="0" destOrd="0" parTransId="{2F0DF439-4B8F-48FF-AD38-5FC662873FF8}" sibTransId="{0306E528-7528-43E3-8B3C-AB1CE451E1A6}"/>
    <dgm:cxn modelId="{9EE7C40A-16B6-4FE6-944C-20E0AC5FB7B8}" type="presOf" srcId="{572E661C-F4C3-49E9-BB0D-8BBB74D8F218}" destId="{92E62159-54DD-4CE9-8FCF-0E1C6AF69922}" srcOrd="0" destOrd="0" presId="urn:microsoft.com/office/officeart/2005/8/layout/cycle1"/>
    <dgm:cxn modelId="{C5F43027-8266-48E8-A0A6-DA8DCF414D48}" type="presOf" srcId="{D29F015C-84DF-453D-9A12-08C0CEBB382D}" destId="{114C3D5F-81E4-43FA-B7B1-C2230CBACAFA}" srcOrd="0" destOrd="0" presId="urn:microsoft.com/office/officeart/2005/8/layout/cycle1"/>
    <dgm:cxn modelId="{A6E50533-8FED-4AED-A577-89BF3302D94F}" type="presOf" srcId="{013F9277-07C2-4C2B-9165-519E36B0FFAE}" destId="{690742BE-8E27-4ECC-8900-A0AC26489352}" srcOrd="0" destOrd="0" presId="urn:microsoft.com/office/officeart/2005/8/layout/cycle1"/>
    <dgm:cxn modelId="{F1AADA37-81EA-42C1-A523-AFD932E2FFA7}" type="presOf" srcId="{0306E528-7528-43E3-8B3C-AB1CE451E1A6}" destId="{146FD61E-84D5-49F2-B690-CCAE09A2315B}" srcOrd="0" destOrd="0" presId="urn:microsoft.com/office/officeart/2005/8/layout/cycle1"/>
    <dgm:cxn modelId="{ED4E2538-0002-4BD8-9B04-C36E26404A15}" srcId="{013F9277-07C2-4C2B-9165-519E36B0FFAE}" destId="{572E661C-F4C3-49E9-BB0D-8BBB74D8F218}" srcOrd="2" destOrd="0" parTransId="{4CDC752D-1F29-4023-BEB1-AEBA38DBF2CB}" sibTransId="{4C32E665-3EA5-4D94-B82C-475B25889B20}"/>
    <dgm:cxn modelId="{1734F94B-34D4-44E4-8BD6-C1F02DE75414}" srcId="{013F9277-07C2-4C2B-9165-519E36B0FFAE}" destId="{EECBC126-2C00-4E37-8E4A-46D93D76B669}" srcOrd="3" destOrd="0" parTransId="{9C24883D-A775-4E4B-AF55-B4FC79ABDDA8}" sibTransId="{E2CF3C0E-468D-490F-8B67-3ABE9CDE7B86}"/>
    <dgm:cxn modelId="{FAFC3C4F-96B5-4D43-91D2-767CC12F0EB8}" type="presOf" srcId="{4C32E665-3EA5-4D94-B82C-475B25889B20}" destId="{BED77AB3-1C77-406C-BFDD-C1C150FF246A}" srcOrd="0" destOrd="0" presId="urn:microsoft.com/office/officeart/2005/8/layout/cycle1"/>
    <dgm:cxn modelId="{50C3DA59-9BA4-4F16-AAB2-E0D5DF0AA385}" type="presOf" srcId="{E2CF3C0E-468D-490F-8B67-3ABE9CDE7B86}" destId="{3811430A-3907-4593-B7AE-33B45AB6355C}" srcOrd="0" destOrd="0" presId="urn:microsoft.com/office/officeart/2005/8/layout/cycle1"/>
    <dgm:cxn modelId="{7B8CF18C-8C2B-4301-AEC2-2D2614215B7D}" type="presOf" srcId="{2B07FE3E-734F-44A8-9B07-1259E0802B1F}" destId="{7F640B70-AA1C-4FC5-8C4D-F46684A9EE8B}" srcOrd="0" destOrd="0" presId="urn:microsoft.com/office/officeart/2005/8/layout/cycle1"/>
    <dgm:cxn modelId="{E82E55BF-2E2C-4CF7-A8DB-B87052C02AB9}" srcId="{013F9277-07C2-4C2B-9165-519E36B0FFAE}" destId="{7B2942DC-6253-4DB4-8053-DF44BCE126D4}" srcOrd="1" destOrd="0" parTransId="{A4F40FAC-91D6-47C8-8F41-6AC18477A4D9}" sibTransId="{2B07FE3E-734F-44A8-9B07-1259E0802B1F}"/>
    <dgm:cxn modelId="{C0C9C3EE-8AE4-4FEE-8CD4-C31ADEEC8023}" type="presOf" srcId="{EECBC126-2C00-4E37-8E4A-46D93D76B669}" destId="{44915AE5-1D9A-4DD6-B37D-018C9FA1E991}" srcOrd="0" destOrd="0" presId="urn:microsoft.com/office/officeart/2005/8/layout/cycle1"/>
    <dgm:cxn modelId="{C52C994A-83AD-4825-BAE0-560DE1C008FA}" type="presParOf" srcId="{690742BE-8E27-4ECC-8900-A0AC26489352}" destId="{2570A73C-D4F8-43EE-9EDA-85EDB5D954AF}" srcOrd="0" destOrd="0" presId="urn:microsoft.com/office/officeart/2005/8/layout/cycle1"/>
    <dgm:cxn modelId="{74E85BB7-1236-4FC4-AB6E-9904EF735AF8}" type="presParOf" srcId="{690742BE-8E27-4ECC-8900-A0AC26489352}" destId="{114C3D5F-81E4-43FA-B7B1-C2230CBACAFA}" srcOrd="1" destOrd="0" presId="urn:microsoft.com/office/officeart/2005/8/layout/cycle1"/>
    <dgm:cxn modelId="{54FCFA63-A969-4078-8C81-EAE6C02ACF58}" type="presParOf" srcId="{690742BE-8E27-4ECC-8900-A0AC26489352}" destId="{146FD61E-84D5-49F2-B690-CCAE09A2315B}" srcOrd="2" destOrd="0" presId="urn:microsoft.com/office/officeart/2005/8/layout/cycle1"/>
    <dgm:cxn modelId="{65FEB501-BB0A-4AFC-9255-394B8630404E}" type="presParOf" srcId="{690742BE-8E27-4ECC-8900-A0AC26489352}" destId="{903EE869-D49B-48CA-A977-C4D37F608C3F}" srcOrd="3" destOrd="0" presId="urn:microsoft.com/office/officeart/2005/8/layout/cycle1"/>
    <dgm:cxn modelId="{D31998E6-93B1-49F3-A6E4-B54224687D02}" type="presParOf" srcId="{690742BE-8E27-4ECC-8900-A0AC26489352}" destId="{A9C7F6CD-B825-46EF-B13E-F62F7672A752}" srcOrd="4" destOrd="0" presId="urn:microsoft.com/office/officeart/2005/8/layout/cycle1"/>
    <dgm:cxn modelId="{343B3DB1-1384-4110-A80F-0DE48FC5D2B8}" type="presParOf" srcId="{690742BE-8E27-4ECC-8900-A0AC26489352}" destId="{7F640B70-AA1C-4FC5-8C4D-F46684A9EE8B}" srcOrd="5" destOrd="0" presId="urn:microsoft.com/office/officeart/2005/8/layout/cycle1"/>
    <dgm:cxn modelId="{2491BE7A-ED93-4C1A-9551-1B8F9C33FEE9}" type="presParOf" srcId="{690742BE-8E27-4ECC-8900-A0AC26489352}" destId="{60C386C7-6E60-475F-A005-A5B0BC934189}" srcOrd="6" destOrd="0" presId="urn:microsoft.com/office/officeart/2005/8/layout/cycle1"/>
    <dgm:cxn modelId="{B091C05C-A44F-44F8-BABF-CAB648DC8C62}" type="presParOf" srcId="{690742BE-8E27-4ECC-8900-A0AC26489352}" destId="{92E62159-54DD-4CE9-8FCF-0E1C6AF69922}" srcOrd="7" destOrd="0" presId="urn:microsoft.com/office/officeart/2005/8/layout/cycle1"/>
    <dgm:cxn modelId="{3FBD5A7B-0F28-4DAB-A023-E3B59FB2E93B}" type="presParOf" srcId="{690742BE-8E27-4ECC-8900-A0AC26489352}" destId="{BED77AB3-1C77-406C-BFDD-C1C150FF246A}" srcOrd="8" destOrd="0" presId="urn:microsoft.com/office/officeart/2005/8/layout/cycle1"/>
    <dgm:cxn modelId="{A89DD367-3D88-4C3E-800C-FC100D3E4C71}" type="presParOf" srcId="{690742BE-8E27-4ECC-8900-A0AC26489352}" destId="{B39C1D48-517C-4741-8CC9-7135F0DEB8B7}" srcOrd="9" destOrd="0" presId="urn:microsoft.com/office/officeart/2005/8/layout/cycle1"/>
    <dgm:cxn modelId="{0F1EABD1-DAD5-4CFA-9C39-81E073CFF53E}" type="presParOf" srcId="{690742BE-8E27-4ECC-8900-A0AC26489352}" destId="{44915AE5-1D9A-4DD6-B37D-018C9FA1E991}" srcOrd="10" destOrd="0" presId="urn:microsoft.com/office/officeart/2005/8/layout/cycle1"/>
    <dgm:cxn modelId="{B3092EA2-7DEC-4B72-826F-932DAFBEA8CA}" type="presParOf" srcId="{690742BE-8E27-4ECC-8900-A0AC26489352}" destId="{3811430A-3907-4593-B7AE-33B45AB6355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C3D5F-81E4-43FA-B7B1-C2230CBACAFA}">
      <dsp:nvSpPr>
        <dsp:cNvPr id="0" name=""/>
        <dsp:cNvSpPr/>
      </dsp:nvSpPr>
      <dsp:spPr>
        <a:xfrm>
          <a:off x="2777411" y="99367"/>
          <a:ext cx="1556314" cy="155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a:ln>
                <a:noFill/>
              </a:ln>
              <a:solidFill>
                <a:schemeClr val="tx1"/>
              </a:solidFill>
              <a:effectLst/>
              <a:latin typeface="Times New Roman" pitchFamily="18" charset="0"/>
              <a:cs typeface="Times New Roman" pitchFamily="18" charset="0"/>
            </a:rPr>
            <a:t>Růst produktivity a mezd</a:t>
          </a:r>
          <a:endParaRPr kumimoji="0" lang="cs-CZ" sz="1200" b="0" i="0" u="none" strike="noStrike" kern="1200" cap="none" normalizeH="0" baseline="0">
            <a:ln>
              <a:noFill/>
            </a:ln>
            <a:solidFill>
              <a:schemeClr val="tx1"/>
            </a:solidFill>
            <a:effectLst/>
            <a:latin typeface="Times New Roman" pitchFamily="18" charset="0"/>
          </a:endParaRPr>
        </a:p>
      </dsp:txBody>
      <dsp:txXfrm>
        <a:off x="2777411" y="99367"/>
        <a:ext cx="1556314" cy="1556314"/>
      </dsp:txXfrm>
    </dsp:sp>
    <dsp:sp modelId="{146FD61E-84D5-49F2-B690-CCAE09A2315B}">
      <dsp:nvSpPr>
        <dsp:cNvPr id="0" name=""/>
        <dsp:cNvSpPr/>
      </dsp:nvSpPr>
      <dsp:spPr>
        <a:xfrm>
          <a:off x="31479" y="523"/>
          <a:ext cx="4401090" cy="4401090"/>
        </a:xfrm>
        <a:prstGeom prst="circularArrow">
          <a:avLst>
            <a:gd name="adj1" fmla="val 6896"/>
            <a:gd name="adj2" fmla="val 464838"/>
            <a:gd name="adj3" fmla="val 551577"/>
            <a:gd name="adj4" fmla="val 20583585"/>
            <a:gd name="adj5" fmla="val 804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7F6CD-B825-46EF-B13E-F62F7672A752}">
      <dsp:nvSpPr>
        <dsp:cNvPr id="0" name=""/>
        <dsp:cNvSpPr/>
      </dsp:nvSpPr>
      <dsp:spPr>
        <a:xfrm>
          <a:off x="2777411" y="2746455"/>
          <a:ext cx="1556314" cy="155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a:ln>
                <a:noFill/>
              </a:ln>
              <a:solidFill>
                <a:schemeClr val="tx1"/>
              </a:solidFill>
              <a:effectLst/>
              <a:latin typeface="Times New Roman" pitchFamily="18" charset="0"/>
              <a:cs typeface="Times New Roman" pitchFamily="18" charset="0"/>
            </a:rPr>
            <a:t>Cenová konkurenceschopnost</a:t>
          </a:r>
          <a:endParaRPr kumimoji="0" lang="cs-CZ" sz="1200" b="0" i="0" u="none" strike="noStrike" kern="1200" cap="none" normalizeH="0" baseline="0">
            <a:ln>
              <a:noFill/>
            </a:ln>
            <a:solidFill>
              <a:schemeClr val="tx1"/>
            </a:solidFill>
            <a:effectLst/>
            <a:latin typeface="Times New Roman" pitchFamily="18" charset="0"/>
          </a:endParaRPr>
        </a:p>
      </dsp:txBody>
      <dsp:txXfrm>
        <a:off x="2777411" y="2746455"/>
        <a:ext cx="1556314" cy="1556314"/>
      </dsp:txXfrm>
    </dsp:sp>
    <dsp:sp modelId="{7F640B70-AA1C-4FC5-8C4D-F46684A9EE8B}">
      <dsp:nvSpPr>
        <dsp:cNvPr id="0" name=""/>
        <dsp:cNvSpPr/>
      </dsp:nvSpPr>
      <dsp:spPr>
        <a:xfrm>
          <a:off x="31479" y="523"/>
          <a:ext cx="4401090" cy="4401090"/>
        </a:xfrm>
        <a:prstGeom prst="circularArrow">
          <a:avLst>
            <a:gd name="adj1" fmla="val 6896"/>
            <a:gd name="adj2" fmla="val 464838"/>
            <a:gd name="adj3" fmla="val 5951577"/>
            <a:gd name="adj4" fmla="val 4383585"/>
            <a:gd name="adj5" fmla="val 804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62159-54DD-4CE9-8FCF-0E1C6AF69922}">
      <dsp:nvSpPr>
        <dsp:cNvPr id="0" name=""/>
        <dsp:cNvSpPr/>
      </dsp:nvSpPr>
      <dsp:spPr>
        <a:xfrm>
          <a:off x="130323" y="2746455"/>
          <a:ext cx="1556314" cy="155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a:ln>
                <a:noFill/>
              </a:ln>
              <a:solidFill>
                <a:schemeClr val="tx1"/>
              </a:solidFill>
              <a:effectLst/>
              <a:latin typeface="Times New Roman" pitchFamily="18" charset="0"/>
              <a:cs typeface="Times New Roman" pitchFamily="18" charset="0"/>
            </a:rPr>
            <a:t>Růst exportu</a:t>
          </a:r>
          <a:endParaRPr kumimoji="0" lang="cs-CZ" sz="1200" b="0" i="0" u="none" strike="noStrike" kern="1200" cap="none" normalizeH="0" baseline="0">
            <a:ln>
              <a:noFill/>
            </a:ln>
            <a:solidFill>
              <a:schemeClr val="tx1"/>
            </a:solidFill>
            <a:effectLst/>
            <a:latin typeface="Times New Roman" pitchFamily="18" charset="0"/>
          </a:endParaRPr>
        </a:p>
      </dsp:txBody>
      <dsp:txXfrm>
        <a:off x="130323" y="2746455"/>
        <a:ext cx="1556314" cy="1556314"/>
      </dsp:txXfrm>
    </dsp:sp>
    <dsp:sp modelId="{BED77AB3-1C77-406C-BFDD-C1C150FF246A}">
      <dsp:nvSpPr>
        <dsp:cNvPr id="0" name=""/>
        <dsp:cNvSpPr/>
      </dsp:nvSpPr>
      <dsp:spPr>
        <a:xfrm>
          <a:off x="31479" y="523"/>
          <a:ext cx="4401090" cy="4401090"/>
        </a:xfrm>
        <a:prstGeom prst="circularArrow">
          <a:avLst>
            <a:gd name="adj1" fmla="val 6896"/>
            <a:gd name="adj2" fmla="val 464838"/>
            <a:gd name="adj3" fmla="val 11351577"/>
            <a:gd name="adj4" fmla="val 9783585"/>
            <a:gd name="adj5" fmla="val 804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15AE5-1D9A-4DD6-B37D-018C9FA1E991}">
      <dsp:nvSpPr>
        <dsp:cNvPr id="0" name=""/>
        <dsp:cNvSpPr/>
      </dsp:nvSpPr>
      <dsp:spPr>
        <a:xfrm>
          <a:off x="130323" y="99367"/>
          <a:ext cx="1556314" cy="155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a:ln>
                <a:noFill/>
              </a:ln>
              <a:solidFill>
                <a:schemeClr val="tx1"/>
              </a:solidFill>
              <a:effectLst/>
              <a:latin typeface="Times New Roman" pitchFamily="18" charset="0"/>
              <a:cs typeface="Times New Roman" pitchFamily="18" charset="0"/>
            </a:rPr>
            <a:t>Růst produktu</a:t>
          </a:r>
          <a:endParaRPr kumimoji="0" lang="cs-CZ" sz="1200" b="0" i="0" u="none" strike="noStrike" kern="1200" cap="none" normalizeH="0" baseline="0">
            <a:ln>
              <a:noFill/>
            </a:ln>
            <a:solidFill>
              <a:schemeClr val="tx1"/>
            </a:solidFill>
            <a:effectLst/>
            <a:latin typeface="Times New Roman" pitchFamily="18" charset="0"/>
          </a:endParaRPr>
        </a:p>
      </dsp:txBody>
      <dsp:txXfrm>
        <a:off x="130323" y="99367"/>
        <a:ext cx="1556314" cy="1556314"/>
      </dsp:txXfrm>
    </dsp:sp>
    <dsp:sp modelId="{3811430A-3907-4593-B7AE-33B45AB6355C}">
      <dsp:nvSpPr>
        <dsp:cNvPr id="0" name=""/>
        <dsp:cNvSpPr/>
      </dsp:nvSpPr>
      <dsp:spPr>
        <a:xfrm>
          <a:off x="31479" y="523"/>
          <a:ext cx="4401090" cy="4401090"/>
        </a:xfrm>
        <a:prstGeom prst="circularArrow">
          <a:avLst>
            <a:gd name="adj1" fmla="val 6896"/>
            <a:gd name="adj2" fmla="val 464838"/>
            <a:gd name="adj3" fmla="val 16751577"/>
            <a:gd name="adj4" fmla="val 15183585"/>
            <a:gd name="adj5" fmla="val 804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4131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4131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4131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328B3B-69A1-4B33-8C14-E5478E17AB30}" type="slidenum">
              <a:rPr lang="cs-CZ"/>
              <a:pPr/>
              <a:t>‹#›</a:t>
            </a:fld>
            <a:endParaRPr lang="cs-CZ"/>
          </a:p>
        </p:txBody>
      </p:sp>
    </p:spTree>
    <p:extLst>
      <p:ext uri="{BB962C8B-B14F-4D97-AF65-F5344CB8AC3E}">
        <p14:creationId xmlns:p14="http://schemas.microsoft.com/office/powerpoint/2010/main" val="125534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23A47C7-5296-42BA-8611-BD6217CC30F6}" type="datetimeFigureOut">
              <a:rPr lang="cs-CZ" smtClean="0"/>
              <a:t>04.04.2020</a:t>
            </a:fld>
            <a:endParaRPr lang="cs-CZ"/>
          </a:p>
        </p:txBody>
      </p:sp>
      <p:sp>
        <p:nvSpPr>
          <p:cNvPr id="4" name="Zástupný symbol pro obrázek snímk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AC32F26-C082-4BE7-932C-3AACE3DB76D5}" type="slidenum">
              <a:rPr lang="cs-CZ" smtClean="0"/>
              <a:t>‹#›</a:t>
            </a:fld>
            <a:endParaRPr lang="cs-CZ"/>
          </a:p>
        </p:txBody>
      </p:sp>
    </p:spTree>
    <p:extLst>
      <p:ext uri="{BB962C8B-B14F-4D97-AF65-F5344CB8AC3E}">
        <p14:creationId xmlns:p14="http://schemas.microsoft.com/office/powerpoint/2010/main" val="370295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67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cs-CZ"/>
          </a:p>
        </p:txBody>
      </p:sp>
      <p:pic>
        <p:nvPicPr>
          <p:cNvPr id="28675" name="Picture 3" descr="minisp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cs-CZ"/>
          </a:p>
        </p:txBody>
      </p:sp>
      <p:pic>
        <p:nvPicPr>
          <p:cNvPr id="28677" name="Picture 5" descr="minispir"/>
          <p:cNvPicPr>
            <a:picLocks noChangeAspect="1" noChangeArrowheads="1"/>
          </p:cNvPicPr>
          <p:nvPr/>
        </p:nvPicPr>
        <p:blipFill>
          <a:blip r:embed="rId3" cstate="print">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8678" name="Rectangle 6"/>
          <p:cNvSpPr>
            <a:spLocks noGrp="1" noChangeArrowheads="1"/>
          </p:cNvSpPr>
          <p:nvPr>
            <p:ph type="ctrTitle"/>
          </p:nvPr>
        </p:nvSpPr>
        <p:spPr>
          <a:xfrm>
            <a:off x="914400" y="2057400"/>
            <a:ext cx="7721600" cy="1143000"/>
          </a:xfrm>
        </p:spPr>
        <p:txBody>
          <a:bodyPr/>
          <a:lstStyle>
            <a:lvl1pPr>
              <a:defRPr/>
            </a:lvl1pPr>
          </a:lstStyle>
          <a:p>
            <a:pPr lvl="0"/>
            <a:r>
              <a:rPr lang="cs-CZ" noProof="0"/>
              <a:t>Klepnutím lze upravit styl předlohy nadpisů.</a:t>
            </a:r>
          </a:p>
        </p:txBody>
      </p:sp>
      <p:sp>
        <p:nvSpPr>
          <p:cNvPr id="286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cs-CZ" noProof="0"/>
              <a:t>Klepnutím lze upravit styl předlohy podnadpisů.</a:t>
            </a:r>
          </a:p>
        </p:txBody>
      </p:sp>
      <p:sp>
        <p:nvSpPr>
          <p:cNvPr id="28680" name="Rectangle 8"/>
          <p:cNvSpPr>
            <a:spLocks noGrp="1" noChangeArrowheads="1"/>
          </p:cNvSpPr>
          <p:nvPr>
            <p:ph type="dt" sz="quarter" idx="2"/>
          </p:nvPr>
        </p:nvSpPr>
        <p:spPr>
          <a:xfrm>
            <a:off x="1084263" y="6096000"/>
            <a:ext cx="1905000" cy="457200"/>
          </a:xfrm>
        </p:spPr>
        <p:txBody>
          <a:bodyPr/>
          <a:lstStyle>
            <a:lvl1pPr>
              <a:defRPr/>
            </a:lvl1pPr>
          </a:lstStyle>
          <a:p>
            <a:endParaRPr lang="cs-CZ"/>
          </a:p>
        </p:txBody>
      </p:sp>
      <p:sp>
        <p:nvSpPr>
          <p:cNvPr id="28681" name="Rectangle 9"/>
          <p:cNvSpPr>
            <a:spLocks noGrp="1" noChangeArrowheads="1"/>
          </p:cNvSpPr>
          <p:nvPr>
            <p:ph type="ftr" sz="quarter" idx="3"/>
          </p:nvPr>
        </p:nvSpPr>
        <p:spPr>
          <a:xfrm>
            <a:off x="3522663" y="6096000"/>
            <a:ext cx="2895600" cy="457200"/>
          </a:xfrm>
        </p:spPr>
        <p:txBody>
          <a:bodyPr/>
          <a:lstStyle>
            <a:lvl1pPr>
              <a:defRPr/>
            </a:lvl1pPr>
          </a:lstStyle>
          <a:p>
            <a:endParaRPr lang="cs-CZ"/>
          </a:p>
        </p:txBody>
      </p:sp>
      <p:sp>
        <p:nvSpPr>
          <p:cNvPr id="28682" name="Rectangle 10"/>
          <p:cNvSpPr>
            <a:spLocks noGrp="1" noChangeArrowheads="1"/>
          </p:cNvSpPr>
          <p:nvPr>
            <p:ph type="sldNum" sz="quarter" idx="4"/>
          </p:nvPr>
        </p:nvSpPr>
        <p:spPr>
          <a:xfrm>
            <a:off x="6951663" y="6096000"/>
            <a:ext cx="1905000" cy="457200"/>
          </a:xfrm>
        </p:spPr>
        <p:txBody>
          <a:bodyPr/>
          <a:lstStyle>
            <a:lvl1pPr>
              <a:defRPr/>
            </a:lvl1pPr>
          </a:lstStyle>
          <a:p>
            <a:fld id="{67843E3C-F838-4377-B819-DAA0EB33BE37}"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D32565C5-0618-45DA-926C-9AC835CA3422}" type="slidenum">
              <a:rPr lang="cs-CZ"/>
              <a:pPr/>
              <a:t>‹#›</a:t>
            </a:fld>
            <a:endParaRPr lang="cs-CZ"/>
          </a:p>
        </p:txBody>
      </p:sp>
    </p:spTree>
    <p:extLst>
      <p:ext uri="{BB962C8B-B14F-4D97-AF65-F5344CB8AC3E}">
        <p14:creationId xmlns:p14="http://schemas.microsoft.com/office/powerpoint/2010/main" val="72536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066800" y="381000"/>
            <a:ext cx="5562600" cy="5486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AA2AB86-80DB-4A26-8A3E-F6F98132C1A3}" type="slidenum">
              <a:rPr lang="cs-CZ"/>
              <a:pPr/>
              <a:t>‹#›</a:t>
            </a:fld>
            <a:endParaRPr lang="cs-CZ"/>
          </a:p>
        </p:txBody>
      </p:sp>
    </p:spTree>
    <p:extLst>
      <p:ext uri="{BB962C8B-B14F-4D97-AF65-F5344CB8AC3E}">
        <p14:creationId xmlns:p14="http://schemas.microsoft.com/office/powerpoint/2010/main" val="110669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066800" y="381000"/>
            <a:ext cx="7620000" cy="1143000"/>
          </a:xfrm>
        </p:spPr>
        <p:txBody>
          <a:bodyPr/>
          <a:lstStyle/>
          <a:p>
            <a:r>
              <a:rPr lang="cs-CZ"/>
              <a:t>Kliknutím lze upravit styl.</a:t>
            </a:r>
          </a:p>
        </p:txBody>
      </p:sp>
      <p:sp>
        <p:nvSpPr>
          <p:cNvPr id="3" name="Zástupný symbol pro tabulku 2"/>
          <p:cNvSpPr>
            <a:spLocks noGrp="1"/>
          </p:cNvSpPr>
          <p:nvPr>
            <p:ph type="tbl" idx="1"/>
          </p:nvPr>
        </p:nvSpPr>
        <p:spPr>
          <a:xfrm>
            <a:off x="1066800" y="1752600"/>
            <a:ext cx="7620000" cy="4114800"/>
          </a:xfrm>
        </p:spPr>
        <p:txBody>
          <a:bodyPr/>
          <a:lstStyle/>
          <a:p>
            <a:endParaRPr lang="cs-CZ"/>
          </a:p>
        </p:txBody>
      </p:sp>
      <p:sp>
        <p:nvSpPr>
          <p:cNvPr id="4" name="Zástupný symbol pro datum 3"/>
          <p:cNvSpPr>
            <a:spLocks noGrp="1"/>
          </p:cNvSpPr>
          <p:nvPr>
            <p:ph type="dt" sz="half" idx="10"/>
          </p:nvPr>
        </p:nvSpPr>
        <p:spPr>
          <a:xfrm>
            <a:off x="1014413" y="6107113"/>
            <a:ext cx="1905000" cy="457200"/>
          </a:xfrm>
        </p:spPr>
        <p:txBody>
          <a:bodyPr/>
          <a:lstStyle>
            <a:lvl1pPr>
              <a:defRPr/>
            </a:lvl1pPr>
          </a:lstStyle>
          <a:p>
            <a:endParaRPr lang="cs-CZ"/>
          </a:p>
        </p:txBody>
      </p:sp>
      <p:sp>
        <p:nvSpPr>
          <p:cNvPr id="5" name="Zástupný symbol pro zápatí 4"/>
          <p:cNvSpPr>
            <a:spLocks noGrp="1"/>
          </p:cNvSpPr>
          <p:nvPr>
            <p:ph type="ftr" sz="quarter" idx="11"/>
          </p:nvPr>
        </p:nvSpPr>
        <p:spPr>
          <a:xfrm>
            <a:off x="3452813" y="6107113"/>
            <a:ext cx="2895600" cy="457200"/>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6881813" y="6107113"/>
            <a:ext cx="1905000" cy="457200"/>
          </a:xfrm>
        </p:spPr>
        <p:txBody>
          <a:bodyPr/>
          <a:lstStyle>
            <a:lvl1pPr>
              <a:defRPr/>
            </a:lvl1pPr>
          </a:lstStyle>
          <a:p>
            <a:fld id="{EFD21EC4-C337-4B42-BBD0-B03E2E1E7B3F}" type="slidenum">
              <a:rPr lang="cs-CZ"/>
              <a:pPr/>
              <a:t>‹#›</a:t>
            </a:fld>
            <a:endParaRPr lang="cs-CZ"/>
          </a:p>
        </p:txBody>
      </p:sp>
    </p:spTree>
    <p:extLst>
      <p:ext uri="{BB962C8B-B14F-4D97-AF65-F5344CB8AC3E}">
        <p14:creationId xmlns:p14="http://schemas.microsoft.com/office/powerpoint/2010/main" val="167317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484A6A0-F036-4019-A63D-A21956E91BAC}" type="slidenum">
              <a:rPr lang="cs-CZ"/>
              <a:pPr/>
              <a:t>‹#›</a:t>
            </a:fld>
            <a:endParaRPr lang="cs-CZ"/>
          </a:p>
        </p:txBody>
      </p:sp>
    </p:spTree>
    <p:extLst>
      <p:ext uri="{BB962C8B-B14F-4D97-AF65-F5344CB8AC3E}">
        <p14:creationId xmlns:p14="http://schemas.microsoft.com/office/powerpoint/2010/main" val="7894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F719519F-21C0-49EA-BD76-299E053ED9B1}" type="slidenum">
              <a:rPr lang="cs-CZ"/>
              <a:pPr/>
              <a:t>‹#›</a:t>
            </a:fld>
            <a:endParaRPr lang="cs-CZ"/>
          </a:p>
        </p:txBody>
      </p:sp>
    </p:spTree>
    <p:extLst>
      <p:ext uri="{BB962C8B-B14F-4D97-AF65-F5344CB8AC3E}">
        <p14:creationId xmlns:p14="http://schemas.microsoft.com/office/powerpoint/2010/main" val="278907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12468D0E-09DB-4787-AB0A-6E7B5D3C30CB}" type="slidenum">
              <a:rPr lang="cs-CZ"/>
              <a:pPr/>
              <a:t>‹#›</a:t>
            </a:fld>
            <a:endParaRPr lang="cs-CZ"/>
          </a:p>
        </p:txBody>
      </p:sp>
    </p:spTree>
    <p:extLst>
      <p:ext uri="{BB962C8B-B14F-4D97-AF65-F5344CB8AC3E}">
        <p14:creationId xmlns:p14="http://schemas.microsoft.com/office/powerpoint/2010/main" val="278310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5999ED61-17A3-4C7C-AC1B-0DA30789CAA9}" type="slidenum">
              <a:rPr lang="cs-CZ"/>
              <a:pPr/>
              <a:t>‹#›</a:t>
            </a:fld>
            <a:endParaRPr lang="cs-CZ"/>
          </a:p>
        </p:txBody>
      </p:sp>
    </p:spTree>
    <p:extLst>
      <p:ext uri="{BB962C8B-B14F-4D97-AF65-F5344CB8AC3E}">
        <p14:creationId xmlns:p14="http://schemas.microsoft.com/office/powerpoint/2010/main" val="32166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F2AE1C93-F50B-4298-ABFA-3C5C0C3BEC57}" type="slidenum">
              <a:rPr lang="cs-CZ"/>
              <a:pPr/>
              <a:t>‹#›</a:t>
            </a:fld>
            <a:endParaRPr lang="cs-CZ"/>
          </a:p>
        </p:txBody>
      </p:sp>
    </p:spTree>
    <p:extLst>
      <p:ext uri="{BB962C8B-B14F-4D97-AF65-F5344CB8AC3E}">
        <p14:creationId xmlns:p14="http://schemas.microsoft.com/office/powerpoint/2010/main" val="383139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B1EB8A76-E74B-466F-9EF0-F090BE4C232F}" type="slidenum">
              <a:rPr lang="cs-CZ"/>
              <a:pPr/>
              <a:t>‹#›</a:t>
            </a:fld>
            <a:endParaRPr lang="cs-CZ"/>
          </a:p>
        </p:txBody>
      </p:sp>
    </p:spTree>
    <p:extLst>
      <p:ext uri="{BB962C8B-B14F-4D97-AF65-F5344CB8AC3E}">
        <p14:creationId xmlns:p14="http://schemas.microsoft.com/office/powerpoint/2010/main" val="71587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06ED84B-F6C3-4FB3-ACD9-6C0E20380EDB}" type="slidenum">
              <a:rPr lang="cs-CZ"/>
              <a:pPr/>
              <a:t>‹#›</a:t>
            </a:fld>
            <a:endParaRPr lang="cs-CZ"/>
          </a:p>
        </p:txBody>
      </p:sp>
    </p:spTree>
    <p:extLst>
      <p:ext uri="{BB962C8B-B14F-4D97-AF65-F5344CB8AC3E}">
        <p14:creationId xmlns:p14="http://schemas.microsoft.com/office/powerpoint/2010/main" val="44942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9441A5A4-9BC4-4A7E-9D0B-2D5B9F5C8355}" type="slidenum">
              <a:rPr lang="cs-CZ"/>
              <a:pPr/>
              <a:t>‹#›</a:t>
            </a:fld>
            <a:endParaRPr lang="cs-CZ"/>
          </a:p>
        </p:txBody>
      </p:sp>
    </p:spTree>
    <p:extLst>
      <p:ext uri="{BB962C8B-B14F-4D97-AF65-F5344CB8AC3E}">
        <p14:creationId xmlns:p14="http://schemas.microsoft.com/office/powerpoint/2010/main" val="49583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cs-CZ"/>
          </a:p>
        </p:txBody>
      </p:sp>
      <p:sp>
        <p:nvSpPr>
          <p:cNvPr id="27651"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pic>
        <p:nvPicPr>
          <p:cNvPr id="27652" name="Picture 4" descr="minispir"/>
          <p:cNvPicPr>
            <a:picLocks noChangeAspect="1" noChangeArrowheads="1"/>
          </p:cNvPicPr>
          <p:nvPr/>
        </p:nvPicPr>
        <p:blipFill>
          <a:blip r:embed="rId14" cstate="print">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minispir"/>
          <p:cNvPicPr>
            <a:picLocks noChangeAspect="1" noChangeArrowheads="1"/>
          </p:cNvPicPr>
          <p:nvPr/>
        </p:nvPicPr>
        <p:blipFill>
          <a:blip r:embed="rId14" cstate="print">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27655" name="Rectangle 7"/>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7656" name="Rectangle 8"/>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27657" name="Rectangle 9"/>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27658" name="Rectangle 10"/>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ACD4161-E81D-4131-9BEF-8B940AB1FAE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wto.org/english/thewto_e/minist_e/mc9_e/mc9_e.htm"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www.wto.org/english/tratop_e/dda_e/dda_e.htm"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cs.wikipedia.org/w/index.php?title=Roberto_Azev%C3%AAdo&amp;action=edit&amp;redlink=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wto.org/english/thewto_e/acc_e/a1_bosnie_e.htm" TargetMode="External"/><Relationship Id="rId13" Type="http://schemas.openxmlformats.org/officeDocument/2006/relationships/hyperlink" Target="https://www.wto.org/english/thewto_e/acc_e/a1_iraq_e.htm" TargetMode="External"/><Relationship Id="rId18" Type="http://schemas.openxmlformats.org/officeDocument/2006/relationships/hyperlink" Target="https://www.wto.org/english/thewto_e/acc_e/a1_soudan_e.htm" TargetMode="External"/><Relationship Id="rId3" Type="http://schemas.openxmlformats.org/officeDocument/2006/relationships/hyperlink" Target="https://www.wto.org/english/thewto_e/acc_e/a1_andorre_e.htm" TargetMode="External"/><Relationship Id="rId7" Type="http://schemas.openxmlformats.org/officeDocument/2006/relationships/hyperlink" Target="https://www.wto.org/english/thewto_e/acc_e/a1_bhoutan_e.htm" TargetMode="External"/><Relationship Id="rId12" Type="http://schemas.openxmlformats.org/officeDocument/2006/relationships/hyperlink" Target="https://www.wto.org/english/thewto_e/acc_e/a1_iran_e.htm" TargetMode="External"/><Relationship Id="rId17" Type="http://schemas.openxmlformats.org/officeDocument/2006/relationships/hyperlink" Target="https://www.wto.org/english/thewto_e/acc_e/a1_serbia_e.htm" TargetMode="External"/><Relationship Id="rId2" Type="http://schemas.openxmlformats.org/officeDocument/2006/relationships/hyperlink" Target="https://www.wto.org/english/thewto_e/acc_e/a1_algerie_e.htm" TargetMode="External"/><Relationship Id="rId16" Type="http://schemas.openxmlformats.org/officeDocument/2006/relationships/hyperlink" Target="https://www.wto.org/english/thewto_e/acc_e/a1_sao_tome_principe_e.htm" TargetMode="External"/><Relationship Id="rId20" Type="http://schemas.openxmlformats.org/officeDocument/2006/relationships/hyperlink" Target="https://www.wto.org/english/thewto_e/acc_e/a1_ouzbekistan_e.htm" TargetMode="External"/><Relationship Id="rId1" Type="http://schemas.openxmlformats.org/officeDocument/2006/relationships/slideLayout" Target="../slideLayouts/slideLayout2.xml"/><Relationship Id="rId6" Type="http://schemas.openxmlformats.org/officeDocument/2006/relationships/hyperlink" Target="https://www.wto.org/english/thewto_e/acc_e/a1_belarus_e.htm" TargetMode="External"/><Relationship Id="rId11" Type="http://schemas.openxmlformats.org/officeDocument/2006/relationships/hyperlink" Target="https://www.wto.org/english/thewto_e/acc_e/a1_ethiopia_e.htm" TargetMode="External"/><Relationship Id="rId5" Type="http://schemas.openxmlformats.org/officeDocument/2006/relationships/hyperlink" Target="https://www.wto.org/english/thewto_e/acc_e/a1_bahamas_e.htm" TargetMode="External"/><Relationship Id="rId15" Type="http://schemas.openxmlformats.org/officeDocument/2006/relationships/hyperlink" Target="https://www.wto.org/english/thewto_e/acc_e/a1_libya_e.htm" TargetMode="External"/><Relationship Id="rId10" Type="http://schemas.openxmlformats.org/officeDocument/2006/relationships/hyperlink" Target="https://www.wto.org/english/thewto_e/acc_e/a1_equatorial_guinea_e.htm" TargetMode="External"/><Relationship Id="rId19" Type="http://schemas.openxmlformats.org/officeDocument/2006/relationships/hyperlink" Target="https://www.wto.org/english/thewto_e/acc_e/a1_syrian_arab_republic_e.htm" TargetMode="External"/><Relationship Id="rId4" Type="http://schemas.openxmlformats.org/officeDocument/2006/relationships/hyperlink" Target="https://www.wto.org/english/thewto_e/acc_e/a1_azerbaidjan_e.htm" TargetMode="External"/><Relationship Id="rId9" Type="http://schemas.openxmlformats.org/officeDocument/2006/relationships/hyperlink" Target="https://www.wto.org/english/thewto_e/acc_e/a1_comoros_e.htm" TargetMode="External"/><Relationship Id="rId14" Type="http://schemas.openxmlformats.org/officeDocument/2006/relationships/hyperlink" Target="https://www.wto.org/english/thewto_e/acc_e/a1_liban_e.ht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a:t>Světový obchod</a:t>
            </a:r>
            <a:br>
              <a:rPr lang="cs-CZ"/>
            </a:br>
            <a:r>
              <a:rPr lang="cs-CZ"/>
              <a:t>GATT / WTO</a:t>
            </a:r>
          </a:p>
        </p:txBody>
      </p:sp>
      <p:sp>
        <p:nvSpPr>
          <p:cNvPr id="2051" name="Rectangle 3"/>
          <p:cNvSpPr>
            <a:spLocks noGrp="1" noChangeArrowheads="1"/>
          </p:cNvSpPr>
          <p:nvPr>
            <p:ph type="subTitle" idx="1"/>
          </p:nvPr>
        </p:nvSpPr>
        <p:spPr/>
        <p:txBody>
          <a:bodyPr/>
          <a:lstStyle/>
          <a:p>
            <a:r>
              <a:rPr lang="cs-CZ"/>
              <a:t>Vznik a vývoj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473CBED3-D637-4577-8F14-ABF764F1CDF4}" type="slidenum">
              <a:rPr kumimoji="0" lang="cs-CZ" altLang="cs-CZ" sz="1400" smtClean="0">
                <a:latin typeface="Times New Roman" panose="02020603050405020304" pitchFamily="18" charset="0"/>
              </a:rPr>
              <a:pPr>
                <a:spcBef>
                  <a:spcPct val="0"/>
                </a:spcBef>
                <a:buClrTx/>
                <a:buSzTx/>
                <a:buFontTx/>
                <a:buNone/>
              </a:pPr>
              <a:t>10</a:t>
            </a:fld>
            <a:endParaRPr kumimoji="0" lang="cs-CZ" altLang="cs-CZ" sz="1400">
              <a:latin typeface="Times New Roman" panose="02020603050405020304" pitchFamily="18" charset="0"/>
            </a:endParaRPr>
          </a:p>
        </p:txBody>
      </p:sp>
      <p:pic>
        <p:nvPicPr>
          <p:cNvPr id="125955"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3663"/>
            <a:ext cx="7921625"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9416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188" y="188913"/>
            <a:ext cx="7772400" cy="1143000"/>
          </a:xfrm>
        </p:spPr>
        <p:txBody>
          <a:bodyPr/>
          <a:lstStyle/>
          <a:p>
            <a:r>
              <a:rPr lang="cs-CZ" sz="2800" b="1">
                <a:solidFill>
                  <a:schemeClr val="tx1"/>
                </a:solidFill>
              </a:rPr>
              <a:t>Jak souvisí liberalizace zahraničního obchodu s udržitelným rozvojem?</a:t>
            </a:r>
            <a:r>
              <a:rPr lang="cs-CZ" sz="4000" b="1">
                <a:solidFill>
                  <a:schemeClr val="tx1"/>
                </a:solidFill>
              </a:rPr>
              <a:t> </a:t>
            </a:r>
            <a:endParaRPr lang="cs-CZ" sz="4000">
              <a:solidFill>
                <a:schemeClr val="tx1"/>
              </a:solidFill>
            </a:endParaRPr>
          </a:p>
        </p:txBody>
      </p:sp>
      <p:grpSp>
        <p:nvGrpSpPr>
          <p:cNvPr id="117763" name="Group 3"/>
          <p:cNvGrpSpPr>
            <a:grpSpLocks noChangeAspect="1"/>
          </p:cNvGrpSpPr>
          <p:nvPr/>
        </p:nvGrpSpPr>
        <p:grpSpPr bwMode="auto">
          <a:xfrm>
            <a:off x="1187450" y="1412875"/>
            <a:ext cx="7273925" cy="4364038"/>
            <a:chOff x="1417" y="1417"/>
            <a:chExt cx="9000" cy="5400"/>
          </a:xfrm>
        </p:grpSpPr>
        <p:sp>
          <p:nvSpPr>
            <p:cNvPr id="117764" name="AutoShape 4"/>
            <p:cNvSpPr>
              <a:spLocks noChangeAspect="1" noChangeArrowheads="1" noTextEdit="1"/>
            </p:cNvSpPr>
            <p:nvPr/>
          </p:nvSpPr>
          <p:spPr bwMode="auto">
            <a:xfrm>
              <a:off x="1417" y="1417"/>
              <a:ext cx="9000" cy="5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65" name="Text Box 5"/>
            <p:cNvSpPr txBox="1">
              <a:spLocks noChangeArrowheads="1"/>
            </p:cNvSpPr>
            <p:nvPr/>
          </p:nvSpPr>
          <p:spPr bwMode="auto">
            <a:xfrm>
              <a:off x="1597" y="2677"/>
              <a:ext cx="1440" cy="1620"/>
            </a:xfrm>
            <a:prstGeom prst="rect">
              <a:avLst/>
            </a:prstGeom>
            <a:solidFill>
              <a:srgbClr val="FFFFFF"/>
            </a:solidFill>
            <a:ln w="9525">
              <a:solidFill>
                <a:srgbClr val="000000"/>
              </a:solidFill>
              <a:miter lim="800000"/>
              <a:headEnd/>
              <a:tailEnd/>
            </a:ln>
          </p:spPr>
          <p:txBody>
            <a:bodyPr/>
            <a:lstStyle/>
            <a:p>
              <a:r>
                <a:rPr lang="cs-CZ" sz="1200">
                  <a:cs typeface="Times New Roman" pitchFamily="18" charset="0"/>
                </a:rPr>
                <a:t>Regulační rámec a regulační dopady</a:t>
              </a:r>
              <a:endParaRPr lang="cs-CZ"/>
            </a:p>
          </p:txBody>
        </p:sp>
        <p:sp>
          <p:nvSpPr>
            <p:cNvPr id="117766" name="Text Box 6"/>
            <p:cNvSpPr txBox="1">
              <a:spLocks noChangeArrowheads="1"/>
            </p:cNvSpPr>
            <p:nvPr/>
          </p:nvSpPr>
          <p:spPr bwMode="auto">
            <a:xfrm>
              <a:off x="3397" y="3217"/>
              <a:ext cx="1620" cy="720"/>
            </a:xfrm>
            <a:prstGeom prst="rect">
              <a:avLst/>
            </a:prstGeom>
            <a:solidFill>
              <a:srgbClr val="FFFFFF"/>
            </a:solidFill>
            <a:ln w="9525">
              <a:solidFill>
                <a:srgbClr val="000000"/>
              </a:solidFill>
              <a:miter lim="800000"/>
              <a:headEnd/>
              <a:tailEnd/>
            </a:ln>
          </p:spPr>
          <p:txBody>
            <a:bodyPr/>
            <a:lstStyle/>
            <a:p>
              <a:pPr algn="ctr"/>
              <a:r>
                <a:rPr lang="cs-CZ" sz="1200">
                  <a:cs typeface="Times New Roman" pitchFamily="18" charset="0"/>
                </a:rPr>
                <a:t>Ekonomické dopady</a:t>
              </a:r>
              <a:endParaRPr lang="cs-CZ"/>
            </a:p>
          </p:txBody>
        </p:sp>
        <p:sp>
          <p:nvSpPr>
            <p:cNvPr id="117767" name="Text Box 7"/>
            <p:cNvSpPr txBox="1">
              <a:spLocks noChangeArrowheads="1"/>
            </p:cNvSpPr>
            <p:nvPr/>
          </p:nvSpPr>
          <p:spPr bwMode="auto">
            <a:xfrm>
              <a:off x="5737" y="1597"/>
              <a:ext cx="1980" cy="1080"/>
            </a:xfrm>
            <a:prstGeom prst="rect">
              <a:avLst/>
            </a:prstGeom>
            <a:solidFill>
              <a:srgbClr val="FFFFFF"/>
            </a:solidFill>
            <a:ln w="9525">
              <a:solidFill>
                <a:srgbClr val="000000"/>
              </a:solidFill>
              <a:miter lim="800000"/>
              <a:headEnd/>
              <a:tailEnd/>
            </a:ln>
          </p:spPr>
          <p:txBody>
            <a:bodyPr/>
            <a:lstStyle/>
            <a:p>
              <a:pPr algn="ctr"/>
              <a:r>
                <a:rPr lang="cs-CZ" sz="1200">
                  <a:cs typeface="Times New Roman" pitchFamily="18" charset="0"/>
                </a:rPr>
                <a:t>Změny v nástroji obchodní politiky</a:t>
              </a:r>
              <a:endParaRPr lang="cs-CZ"/>
            </a:p>
          </p:txBody>
        </p:sp>
        <p:sp>
          <p:nvSpPr>
            <p:cNvPr id="117768" name="Text Box 8"/>
            <p:cNvSpPr txBox="1">
              <a:spLocks noChangeArrowheads="1"/>
            </p:cNvSpPr>
            <p:nvPr/>
          </p:nvSpPr>
          <p:spPr bwMode="auto">
            <a:xfrm>
              <a:off x="8257" y="3217"/>
              <a:ext cx="1980" cy="900"/>
            </a:xfrm>
            <a:prstGeom prst="rect">
              <a:avLst/>
            </a:prstGeom>
            <a:solidFill>
              <a:srgbClr val="FFFFFF"/>
            </a:solidFill>
            <a:ln w="9525">
              <a:solidFill>
                <a:srgbClr val="000000"/>
              </a:solidFill>
              <a:miter lim="800000"/>
              <a:headEnd/>
              <a:tailEnd/>
            </a:ln>
          </p:spPr>
          <p:txBody>
            <a:bodyPr/>
            <a:lstStyle/>
            <a:p>
              <a:pPr algn="ctr"/>
              <a:r>
                <a:rPr lang="cs-CZ" sz="1200">
                  <a:cs typeface="Times New Roman" pitchFamily="18" charset="0"/>
                </a:rPr>
                <a:t>Environmentální dopady</a:t>
              </a:r>
              <a:endParaRPr lang="cs-CZ"/>
            </a:p>
          </p:txBody>
        </p:sp>
        <p:sp>
          <p:nvSpPr>
            <p:cNvPr id="117769" name="Text Box 9"/>
            <p:cNvSpPr txBox="1">
              <a:spLocks noChangeArrowheads="1"/>
            </p:cNvSpPr>
            <p:nvPr/>
          </p:nvSpPr>
          <p:spPr bwMode="auto">
            <a:xfrm>
              <a:off x="5737" y="4477"/>
              <a:ext cx="1980" cy="720"/>
            </a:xfrm>
            <a:prstGeom prst="rect">
              <a:avLst/>
            </a:prstGeom>
            <a:solidFill>
              <a:srgbClr val="FFFFFF"/>
            </a:solidFill>
            <a:ln w="9525">
              <a:solidFill>
                <a:srgbClr val="000000"/>
              </a:solidFill>
              <a:miter lim="800000"/>
              <a:headEnd/>
              <a:tailEnd/>
            </a:ln>
          </p:spPr>
          <p:txBody>
            <a:bodyPr/>
            <a:lstStyle/>
            <a:p>
              <a:r>
                <a:rPr lang="cs-CZ" sz="1200">
                  <a:cs typeface="Times New Roman" pitchFamily="18" charset="0"/>
                </a:rPr>
                <a:t>Sociální dopady</a:t>
              </a:r>
              <a:endParaRPr lang="cs-CZ"/>
            </a:p>
          </p:txBody>
        </p:sp>
        <p:sp>
          <p:nvSpPr>
            <p:cNvPr id="117770" name="Text Box 10"/>
            <p:cNvSpPr txBox="1">
              <a:spLocks noChangeArrowheads="1"/>
            </p:cNvSpPr>
            <p:nvPr/>
          </p:nvSpPr>
          <p:spPr bwMode="auto">
            <a:xfrm>
              <a:off x="5737" y="5557"/>
              <a:ext cx="1980" cy="720"/>
            </a:xfrm>
            <a:prstGeom prst="rect">
              <a:avLst/>
            </a:prstGeom>
            <a:solidFill>
              <a:srgbClr val="FFFFFF"/>
            </a:solidFill>
            <a:ln w="9525">
              <a:solidFill>
                <a:srgbClr val="000000"/>
              </a:solidFill>
              <a:miter lim="800000"/>
              <a:headEnd/>
              <a:tailEnd/>
            </a:ln>
          </p:spPr>
          <p:txBody>
            <a:bodyPr/>
            <a:lstStyle/>
            <a:p>
              <a:pPr algn="ctr"/>
              <a:r>
                <a:rPr lang="cs-CZ" sz="1200">
                  <a:cs typeface="Times New Roman" pitchFamily="18" charset="0"/>
                </a:rPr>
                <a:t>Udržitelný rozvoj</a:t>
              </a:r>
              <a:endParaRPr lang="cs-CZ"/>
            </a:p>
          </p:txBody>
        </p:sp>
        <p:sp>
          <p:nvSpPr>
            <p:cNvPr id="117771" name="Line 11"/>
            <p:cNvSpPr>
              <a:spLocks noChangeShapeType="1"/>
            </p:cNvSpPr>
            <p:nvPr/>
          </p:nvSpPr>
          <p:spPr bwMode="auto">
            <a:xfrm>
              <a:off x="6679" y="2857"/>
              <a:ext cx="1" cy="14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2" name="Line 12"/>
            <p:cNvSpPr>
              <a:spLocks noChangeShapeType="1"/>
            </p:cNvSpPr>
            <p:nvPr/>
          </p:nvSpPr>
          <p:spPr bwMode="auto">
            <a:xfrm flipH="1">
              <a:off x="5197" y="2857"/>
              <a:ext cx="1080" cy="5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3" name="Line 13"/>
            <p:cNvSpPr>
              <a:spLocks noChangeShapeType="1"/>
            </p:cNvSpPr>
            <p:nvPr/>
          </p:nvSpPr>
          <p:spPr bwMode="auto">
            <a:xfrm>
              <a:off x="7053" y="2871"/>
              <a:ext cx="1080" cy="5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4" name="Line 14"/>
            <p:cNvSpPr>
              <a:spLocks noChangeShapeType="1"/>
            </p:cNvSpPr>
            <p:nvPr/>
          </p:nvSpPr>
          <p:spPr bwMode="auto">
            <a:xfrm>
              <a:off x="5377" y="3757"/>
              <a:ext cx="27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5" name="Line 15"/>
            <p:cNvSpPr>
              <a:spLocks noChangeShapeType="1"/>
            </p:cNvSpPr>
            <p:nvPr/>
          </p:nvSpPr>
          <p:spPr bwMode="auto">
            <a:xfrm>
              <a:off x="4297" y="4117"/>
              <a:ext cx="1260"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6" name="Line 16"/>
            <p:cNvSpPr>
              <a:spLocks noChangeShapeType="1"/>
            </p:cNvSpPr>
            <p:nvPr/>
          </p:nvSpPr>
          <p:spPr bwMode="auto">
            <a:xfrm flipV="1">
              <a:off x="7897" y="4227"/>
              <a:ext cx="1416" cy="61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7" name="Line 17"/>
            <p:cNvSpPr>
              <a:spLocks noChangeShapeType="1"/>
            </p:cNvSpPr>
            <p:nvPr/>
          </p:nvSpPr>
          <p:spPr bwMode="auto">
            <a:xfrm>
              <a:off x="3965" y="4049"/>
              <a:ext cx="1620" cy="1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8" name="Line 18"/>
            <p:cNvSpPr>
              <a:spLocks noChangeShapeType="1"/>
            </p:cNvSpPr>
            <p:nvPr/>
          </p:nvSpPr>
          <p:spPr bwMode="auto">
            <a:xfrm flipH="1">
              <a:off x="7897" y="4297"/>
              <a:ext cx="162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79" name="Line 19"/>
            <p:cNvSpPr>
              <a:spLocks noChangeShapeType="1"/>
            </p:cNvSpPr>
            <p:nvPr/>
          </p:nvSpPr>
          <p:spPr bwMode="auto">
            <a:xfrm>
              <a:off x="5737" y="3507"/>
              <a:ext cx="1980" cy="1"/>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0" name="Line 20"/>
            <p:cNvSpPr>
              <a:spLocks noChangeShapeType="1"/>
            </p:cNvSpPr>
            <p:nvPr/>
          </p:nvSpPr>
          <p:spPr bwMode="auto">
            <a:xfrm>
              <a:off x="4477" y="3993"/>
              <a:ext cx="1040" cy="610"/>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1" name="Line 21"/>
            <p:cNvSpPr>
              <a:spLocks noChangeShapeType="1"/>
            </p:cNvSpPr>
            <p:nvPr/>
          </p:nvSpPr>
          <p:spPr bwMode="auto">
            <a:xfrm flipV="1">
              <a:off x="7897" y="4297"/>
              <a:ext cx="900" cy="346"/>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2" name="Line 22"/>
            <p:cNvSpPr>
              <a:spLocks noChangeShapeType="1"/>
            </p:cNvSpPr>
            <p:nvPr/>
          </p:nvSpPr>
          <p:spPr bwMode="auto">
            <a:xfrm>
              <a:off x="3217" y="3037"/>
              <a:ext cx="720" cy="0"/>
            </a:xfrm>
            <a:prstGeom prst="line">
              <a:avLst/>
            </a:prstGeom>
            <a:noFill/>
            <a:ln w="38100" cmpd="dbl">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3" name="Line 23"/>
            <p:cNvSpPr>
              <a:spLocks noChangeShapeType="1"/>
            </p:cNvSpPr>
            <p:nvPr/>
          </p:nvSpPr>
          <p:spPr bwMode="auto">
            <a:xfrm>
              <a:off x="3217" y="4117"/>
              <a:ext cx="720" cy="1"/>
            </a:xfrm>
            <a:prstGeom prst="line">
              <a:avLst/>
            </a:prstGeom>
            <a:noFill/>
            <a:ln w="38100" cmpd="dbl">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4" name="Line 24"/>
            <p:cNvSpPr>
              <a:spLocks noChangeShapeType="1"/>
            </p:cNvSpPr>
            <p:nvPr/>
          </p:nvSpPr>
          <p:spPr bwMode="auto">
            <a:xfrm>
              <a:off x="1777" y="6637"/>
              <a:ext cx="720" cy="1"/>
            </a:xfrm>
            <a:prstGeom prst="line">
              <a:avLst/>
            </a:prstGeom>
            <a:noFill/>
            <a:ln w="38100" cmpd="dbl">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5" name="Line 25"/>
            <p:cNvSpPr>
              <a:spLocks noChangeShapeType="1"/>
            </p:cNvSpPr>
            <p:nvPr/>
          </p:nvSpPr>
          <p:spPr bwMode="auto">
            <a:xfrm>
              <a:off x="1777" y="5917"/>
              <a:ext cx="72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6" name="Line 26"/>
            <p:cNvSpPr>
              <a:spLocks noChangeShapeType="1"/>
            </p:cNvSpPr>
            <p:nvPr/>
          </p:nvSpPr>
          <p:spPr bwMode="auto">
            <a:xfrm>
              <a:off x="1777" y="6277"/>
              <a:ext cx="720" cy="1"/>
            </a:xfrm>
            <a:prstGeom prst="line">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7" name="Line 27"/>
            <p:cNvSpPr>
              <a:spLocks noChangeShapeType="1"/>
            </p:cNvSpPr>
            <p:nvPr/>
          </p:nvSpPr>
          <p:spPr bwMode="auto">
            <a:xfrm>
              <a:off x="1819" y="5557"/>
              <a:ext cx="678"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7788" name="Text Box 28"/>
            <p:cNvSpPr txBox="1">
              <a:spLocks noChangeArrowheads="1"/>
            </p:cNvSpPr>
            <p:nvPr/>
          </p:nvSpPr>
          <p:spPr bwMode="auto">
            <a:xfrm>
              <a:off x="2497" y="5377"/>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sz="1000">
                  <a:cs typeface="Times New Roman" pitchFamily="18" charset="0"/>
                </a:rPr>
                <a:t>Přímé vlivy</a:t>
              </a:r>
              <a:endParaRPr lang="cs-CZ"/>
            </a:p>
          </p:txBody>
        </p:sp>
        <p:sp>
          <p:nvSpPr>
            <p:cNvPr id="117789" name="Text Box 29"/>
            <p:cNvSpPr txBox="1">
              <a:spLocks noChangeArrowheads="1"/>
            </p:cNvSpPr>
            <p:nvPr/>
          </p:nvSpPr>
          <p:spPr bwMode="auto">
            <a:xfrm>
              <a:off x="2497" y="5737"/>
              <a:ext cx="25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sz="1000">
                  <a:cs typeface="Times New Roman" pitchFamily="18" charset="0"/>
                </a:rPr>
                <a:t>Nepřímé (sekundární) vlivy</a:t>
              </a:r>
              <a:endParaRPr lang="cs-CZ"/>
            </a:p>
          </p:txBody>
        </p:sp>
        <p:sp>
          <p:nvSpPr>
            <p:cNvPr id="117790" name="Text Box 30"/>
            <p:cNvSpPr txBox="1">
              <a:spLocks noChangeArrowheads="1"/>
            </p:cNvSpPr>
            <p:nvPr/>
          </p:nvSpPr>
          <p:spPr bwMode="auto">
            <a:xfrm>
              <a:off x="2497" y="6097"/>
              <a:ext cx="25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sz="1000">
                  <a:cs typeface="Times New Roman" pitchFamily="18" charset="0"/>
                </a:rPr>
                <a:t>Zpětné vlivy</a:t>
              </a:r>
              <a:endParaRPr lang="cs-CZ"/>
            </a:p>
          </p:txBody>
        </p:sp>
        <p:sp>
          <p:nvSpPr>
            <p:cNvPr id="117791" name="Text Box 31"/>
            <p:cNvSpPr txBox="1">
              <a:spLocks noChangeArrowheads="1"/>
            </p:cNvSpPr>
            <p:nvPr/>
          </p:nvSpPr>
          <p:spPr bwMode="auto">
            <a:xfrm>
              <a:off x="2537" y="6457"/>
              <a:ext cx="25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sz="1000">
                  <a:cs typeface="Times New Roman" pitchFamily="18" charset="0"/>
                </a:rPr>
                <a:t>Regulační vlivy</a:t>
              </a:r>
              <a:endParaRPr lang="cs-CZ"/>
            </a:p>
          </p:txBody>
        </p:sp>
      </p:grpSp>
      <p:sp>
        <p:nvSpPr>
          <p:cNvPr id="117792" name="Rectangle 32"/>
          <p:cNvSpPr>
            <a:spLocks noChangeArrowheads="1"/>
          </p:cNvSpPr>
          <p:nvPr/>
        </p:nvSpPr>
        <p:spPr bwMode="auto">
          <a:xfrm>
            <a:off x="4211638" y="6237288"/>
            <a:ext cx="1352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342900" algn="ctr"/>
            <a:r>
              <a:rPr lang="cs-CZ" sz="1000" i="1">
                <a:cs typeface="Times New Roman" pitchFamily="18" charset="0"/>
              </a:rPr>
              <a:t>Zdroj:Lee, 2000</a:t>
            </a:r>
            <a:endParaRPr lang="cs-CZ"/>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16013" y="549275"/>
            <a:ext cx="7632700" cy="5318125"/>
          </a:xfrm>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908050"/>
            <a:ext cx="7929563"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908175" y="260350"/>
            <a:ext cx="5835650" cy="6264275"/>
          </a:xfrm>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71550" y="908050"/>
            <a:ext cx="7848600" cy="5391150"/>
          </a:xfrm>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258888" y="692150"/>
            <a:ext cx="7273925" cy="5689600"/>
          </a:xfrm>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16013" y="620713"/>
            <a:ext cx="7704137" cy="5246687"/>
          </a:xfrm>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331913" y="549275"/>
            <a:ext cx="7200900" cy="5832475"/>
          </a:xfrm>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619250" y="0"/>
            <a:ext cx="6913563" cy="6858000"/>
          </a:xfrm>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A3188F76-EE0E-4EF4-B661-38897A68E612}" type="slidenum">
              <a:rPr kumimoji="0" lang="cs-CZ" altLang="cs-CZ" sz="1400" smtClean="0">
                <a:latin typeface="Times New Roman" panose="02020603050405020304" pitchFamily="18" charset="0"/>
              </a:rPr>
              <a:pPr>
                <a:spcBef>
                  <a:spcPct val="0"/>
                </a:spcBef>
                <a:buClrTx/>
                <a:buSzTx/>
                <a:buFontTx/>
                <a:buNone/>
              </a:pPr>
              <a:t>11</a:t>
            </a:fld>
            <a:endParaRPr kumimoji="0" lang="cs-CZ" altLang="cs-CZ" sz="1400">
              <a:latin typeface="Times New Roman" panose="02020603050405020304" pitchFamily="18" charset="0"/>
            </a:endParaRPr>
          </a:p>
        </p:txBody>
      </p:sp>
      <p:pic>
        <p:nvPicPr>
          <p:cNvPr id="12697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0713"/>
            <a:ext cx="90074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18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755650" y="620713"/>
            <a:ext cx="7777163" cy="5761037"/>
          </a:xfrm>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549275"/>
            <a:ext cx="7416800" cy="5903913"/>
          </a:xfrm>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0825" y="188913"/>
            <a:ext cx="8893175" cy="6669087"/>
          </a:xfrm>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71550" y="1125538"/>
            <a:ext cx="7921625" cy="410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00113" y="620713"/>
            <a:ext cx="7920037" cy="554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F0D25FED-E4C2-4638-B972-C80EC9CFAB62}" type="slidenum">
              <a:rPr kumimoji="0" lang="cs-CZ" altLang="cs-CZ" sz="1400" smtClean="0">
                <a:latin typeface="Times New Roman" panose="02020603050405020304" pitchFamily="18" charset="0"/>
              </a:rPr>
              <a:pPr>
                <a:spcBef>
                  <a:spcPct val="0"/>
                </a:spcBef>
                <a:buClrTx/>
                <a:buSzTx/>
                <a:buFontTx/>
                <a:buNone/>
              </a:pPr>
              <a:t>12</a:t>
            </a:fld>
            <a:endParaRPr kumimoji="0" lang="cs-CZ" altLang="cs-CZ" sz="1400">
              <a:latin typeface="Times New Roman" panose="02020603050405020304" pitchFamily="18" charset="0"/>
            </a:endParaRPr>
          </a:p>
        </p:txBody>
      </p:sp>
      <p:pic>
        <p:nvPicPr>
          <p:cNvPr id="128003"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44450"/>
            <a:ext cx="6708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4204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4213" y="765175"/>
            <a:ext cx="8280400"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cs-CZ"/>
              <a:t>Export podpory</a:t>
            </a:r>
          </a:p>
        </p:txBody>
      </p:sp>
      <p:pic>
        <p:nvPicPr>
          <p:cNvPr id="430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773238"/>
            <a:ext cx="7707312"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16013" y="620713"/>
            <a:ext cx="7272337" cy="5246687"/>
          </a:xfrm>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16013" y="549275"/>
            <a:ext cx="7488237" cy="583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476250"/>
            <a:ext cx="7705725" cy="5976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cs-CZ" sz="4000" b="1" i="1"/>
              <a:t>„Big player“ (velcí hráči) ve vyjednáváních WTO o zemědělství</a:t>
            </a:r>
          </a:p>
        </p:txBody>
      </p:sp>
      <p:sp>
        <p:nvSpPr>
          <p:cNvPr id="34819" name="Rectangle 3"/>
          <p:cNvSpPr>
            <a:spLocks noGrp="1" noChangeArrowheads="1"/>
          </p:cNvSpPr>
          <p:nvPr>
            <p:ph type="body" idx="1"/>
          </p:nvPr>
        </p:nvSpPr>
        <p:spPr>
          <a:xfrm>
            <a:off x="1066800" y="1752600"/>
            <a:ext cx="7826375" cy="5105400"/>
          </a:xfrm>
        </p:spPr>
        <p:txBody>
          <a:bodyPr/>
          <a:lstStyle/>
          <a:p>
            <a:pPr>
              <a:lnSpc>
                <a:spcPct val="80000"/>
              </a:lnSpc>
            </a:pPr>
            <a:r>
              <a:rPr lang="cs-CZ" sz="1600" b="1"/>
              <a:t>EU</a:t>
            </a:r>
          </a:p>
          <a:p>
            <a:pPr>
              <a:lnSpc>
                <a:spcPct val="80000"/>
              </a:lnSpc>
            </a:pPr>
            <a:r>
              <a:rPr lang="cs-CZ" sz="1600" b="1"/>
              <a:t>USA</a:t>
            </a:r>
          </a:p>
          <a:p>
            <a:pPr>
              <a:lnSpc>
                <a:spcPct val="80000"/>
              </a:lnSpc>
            </a:pPr>
            <a:r>
              <a:rPr lang="cs-CZ" sz="1600" b="1"/>
              <a:t>G-6 </a:t>
            </a:r>
            <a:r>
              <a:rPr lang="cs-CZ" sz="1600"/>
              <a:t>USA, EU, Brazílie, Indie, Austrálie a Japonsko.</a:t>
            </a:r>
            <a:endParaRPr lang="cs-CZ" sz="1600" b="1"/>
          </a:p>
          <a:p>
            <a:pPr>
              <a:lnSpc>
                <a:spcPct val="80000"/>
              </a:lnSpc>
            </a:pPr>
            <a:r>
              <a:rPr lang="cs-CZ" sz="1600" b="1"/>
              <a:t>G-12 </a:t>
            </a:r>
            <a:r>
              <a:rPr lang="cs-CZ" sz="1600"/>
              <a:t>EU, USA, Indie, Brazílie, Japonsko, Austrálie, Egypt, Malajsie, Norsko, Kanada, Keňa, Čína.</a:t>
            </a:r>
            <a:endParaRPr lang="cs-CZ" sz="1600" b="1"/>
          </a:p>
          <a:p>
            <a:pPr>
              <a:lnSpc>
                <a:spcPct val="80000"/>
              </a:lnSpc>
            </a:pPr>
            <a:r>
              <a:rPr lang="cs-CZ" sz="1600" b="1"/>
              <a:t>G-20 </a:t>
            </a:r>
            <a:r>
              <a:rPr lang="cs-CZ" sz="1600"/>
              <a:t>(G-20+): tzv. „liberalizátoři“: Argentina, Brazílie, Bolivie, Čína, Chile, Kolumbie, Kostarika, Kuba,Ecuador, Egypt, El Salvador, Guatemala, Indie, Indonésie, Mexiko, Nigerie, Pákistán, Paraguay, Peru, Filipíny, Jihoafrická republika, Thajsko a Venezuela.</a:t>
            </a:r>
            <a:endParaRPr lang="cs-CZ" sz="1600" b="1"/>
          </a:p>
          <a:p>
            <a:pPr>
              <a:lnSpc>
                <a:spcPct val="80000"/>
              </a:lnSpc>
            </a:pPr>
            <a:r>
              <a:rPr lang="cs-CZ" sz="1600" b="1"/>
              <a:t>G-90 </a:t>
            </a:r>
            <a:r>
              <a:rPr lang="cs-CZ" sz="1600"/>
              <a:t>tzv. „defenzivní“ zahrnuje 49 nejméně rozvinutých zemí (LDCs), státy „Africké unie“ a skupinu zemí africké, karibské a pacifické oblasti (AKP)</a:t>
            </a:r>
            <a:endParaRPr lang="cs-CZ" sz="1600" b="1"/>
          </a:p>
          <a:p>
            <a:pPr>
              <a:lnSpc>
                <a:spcPct val="80000"/>
              </a:lnSpc>
            </a:pPr>
            <a:r>
              <a:rPr lang="cs-CZ" sz="1600" b="1"/>
              <a:t>G-33 </a:t>
            </a:r>
            <a:r>
              <a:rPr lang="cs-CZ" sz="1600"/>
              <a:t>tzv. „skupina zemí požadujících speciální přístup“, tj. zemí kladoucích důraz na zájmy rozvojových zemí v oblasti speciálních výrobků a se zřetelem na zvláštní ochranná opatření (Alliance for Strategic Products and Special Safeguard Mechanism): Antigue a Barbuda, Barbados, Belize, Botswana, Kuba, Dominica, Dominikánská republika, Grenada, Guyana, Haiti, Honduras, Indonésie, Jamaica, Keňa, Mongolsko, Montserrat, Nicaragua, Nigéria, Pakistan , Panama, Filipíny, Saint Kitts, Saint Lucia, Saint Vincent a Grenadines, Suriname, Tanzánie, Trinidad/Tobago, Turecko, Uganda, Venezuela, Zambie a Zimbabwe.</a:t>
            </a:r>
            <a:endParaRPr lang="cs-CZ" sz="1600" b="1"/>
          </a:p>
          <a:p>
            <a:pPr>
              <a:lnSpc>
                <a:spcPct val="80000"/>
              </a:lnSpc>
            </a:pPr>
            <a:r>
              <a:rPr lang="cs-CZ" sz="1600" b="1"/>
              <a:t>G-10 </a:t>
            </a:r>
            <a:r>
              <a:rPr lang="cs-CZ" sz="1600"/>
              <a:t>tzv. „multifunkcionalisté“: Švýcarsko, Japonsko, Bulharsko, Island, Izrael, Korea, Lichtenštejnsko, Norsko, Mauritius a Taiwan.</a:t>
            </a:r>
            <a:endParaRPr lang="cs-CZ" sz="1600" b="1"/>
          </a:p>
          <a:p>
            <a:pPr>
              <a:lnSpc>
                <a:spcPct val="80000"/>
              </a:lnSpc>
            </a:pPr>
            <a:r>
              <a:rPr lang="cs-CZ" sz="1600" b="1"/>
              <a:t>Cairnská skupina </a:t>
            </a:r>
            <a:r>
              <a:rPr lang="cs-CZ" sz="1600"/>
              <a:t>„skupina agrárních vývozců“: Argentina, Austrálie, Bolívie, Brazílie, Chile, Kostarika, Guatemala, Indonésie, Kanada, Kolumbie, Malajsie, Nový Zéland, Paraguay, Filipíny, Jižní Afrika, Thajsko a Uruguay.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979613" y="0"/>
            <a:ext cx="6408737" cy="6858000"/>
          </a:xfrm>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t>Jednání WTO</a:t>
            </a:r>
          </a:p>
        </p:txBody>
      </p:sp>
      <p:sp>
        <p:nvSpPr>
          <p:cNvPr id="20483" name="Rectangle 3"/>
          <p:cNvSpPr>
            <a:spLocks noGrp="1" noChangeArrowheads="1"/>
          </p:cNvSpPr>
          <p:nvPr>
            <p:ph type="body" idx="1"/>
          </p:nvPr>
        </p:nvSpPr>
        <p:spPr>
          <a:xfrm>
            <a:off x="684213" y="1752600"/>
            <a:ext cx="8459787" cy="5105400"/>
          </a:xfrm>
        </p:spPr>
        <p:txBody>
          <a:bodyPr/>
          <a:lstStyle/>
          <a:p>
            <a:pPr>
              <a:lnSpc>
                <a:spcPct val="80000"/>
              </a:lnSpc>
            </a:pPr>
            <a:r>
              <a:rPr lang="cs-CZ" sz="2400" u="sng">
                <a:cs typeface="Times New Roman" pitchFamily="18" charset="0"/>
              </a:rPr>
              <a:t>Singapur 1996 </a:t>
            </a:r>
            <a:r>
              <a:rPr lang="cs-CZ" sz="1200">
                <a:cs typeface="Times New Roman" pitchFamily="18" charset="0"/>
              </a:rPr>
              <a:t>hodnocením plnění závěrů Uruguayského kola a možnostmi rozšíření působnosti WTO o nové oblasti, které ovlivňují mezinárodní</a:t>
            </a:r>
            <a:r>
              <a:rPr lang="cs-CZ" sz="1200" b="1">
                <a:cs typeface="Times New Roman" pitchFamily="18" charset="0"/>
              </a:rPr>
              <a:t> </a:t>
            </a:r>
            <a:r>
              <a:rPr lang="cs-CZ" sz="1200">
                <a:cs typeface="Times New Roman" pitchFamily="18" charset="0"/>
              </a:rPr>
              <a:t>obchod.</a:t>
            </a:r>
            <a:endParaRPr lang="cs-CZ" sz="1200"/>
          </a:p>
          <a:p>
            <a:pPr>
              <a:lnSpc>
                <a:spcPct val="80000"/>
              </a:lnSpc>
            </a:pPr>
            <a:r>
              <a:rPr lang="cs-CZ" sz="2400" u="sng">
                <a:cs typeface="Times New Roman" pitchFamily="18" charset="0"/>
              </a:rPr>
              <a:t>Ženeva 1998</a:t>
            </a:r>
            <a:r>
              <a:rPr lang="cs-CZ" sz="2400" u="sng"/>
              <a:t>  </a:t>
            </a:r>
            <a:r>
              <a:rPr lang="cs-CZ" sz="1200">
                <a:cs typeface="Times New Roman" pitchFamily="18" charset="0"/>
              </a:rPr>
              <a:t>rovněž hodnotící charakter</a:t>
            </a:r>
            <a:r>
              <a:rPr lang="cs-CZ" sz="1200" u="sng"/>
              <a:t> </a:t>
            </a:r>
          </a:p>
          <a:p>
            <a:pPr>
              <a:lnSpc>
                <a:spcPct val="80000"/>
              </a:lnSpc>
            </a:pPr>
            <a:r>
              <a:rPr lang="cs-CZ" sz="2400" u="sng">
                <a:cs typeface="Times New Roman" pitchFamily="18" charset="0"/>
              </a:rPr>
              <a:t>Seatlle 1999</a:t>
            </a:r>
            <a:r>
              <a:rPr lang="cs-CZ" sz="2400" u="sng"/>
              <a:t> </a:t>
            </a:r>
            <a:r>
              <a:rPr lang="cs-CZ" sz="1200"/>
              <a:t>p</a:t>
            </a:r>
            <a:r>
              <a:rPr lang="cs-CZ" sz="1200">
                <a:cs typeface="Times New Roman" pitchFamily="18" charset="0"/>
              </a:rPr>
              <a:t>ředstavitelé států nedospěli k dohodě o věcné náplni a dalších aspektech nového kola mnohostranných obchodních jednání</a:t>
            </a:r>
            <a:endParaRPr lang="cs-CZ" sz="1200"/>
          </a:p>
          <a:p>
            <a:pPr>
              <a:lnSpc>
                <a:spcPct val="80000"/>
              </a:lnSpc>
            </a:pPr>
            <a:r>
              <a:rPr lang="cs-CZ" sz="2400" u="sng">
                <a:cs typeface="Times New Roman" pitchFamily="18" charset="0"/>
              </a:rPr>
              <a:t>Doha 2001</a:t>
            </a:r>
            <a:r>
              <a:rPr lang="cs-CZ" sz="1200"/>
              <a:t> </a:t>
            </a:r>
            <a:r>
              <a:rPr lang="cs-CZ" sz="1200">
                <a:cs typeface="Times New Roman" pitchFamily="18" charset="0"/>
              </a:rPr>
              <a:t>dosažení konsensu všech členů o novém programu mnohostranných jednání a o základním vymezení poměrně široce koncipovaného obsahu těchto jednání</a:t>
            </a:r>
            <a:endParaRPr lang="cs-CZ" sz="1200"/>
          </a:p>
          <a:p>
            <a:pPr>
              <a:lnSpc>
                <a:spcPct val="80000"/>
              </a:lnSpc>
            </a:pPr>
            <a:r>
              <a:rPr lang="cs-CZ" sz="2400" u="sng">
                <a:cs typeface="Times New Roman" pitchFamily="18" charset="0"/>
              </a:rPr>
              <a:t>Cancúnu 2003</a:t>
            </a:r>
            <a:r>
              <a:rPr lang="cs-CZ" sz="1200" b="1"/>
              <a:t> </a:t>
            </a:r>
            <a:r>
              <a:rPr lang="cs-CZ" sz="1200">
                <a:cs typeface="Times New Roman" pitchFamily="18" charset="0"/>
              </a:rPr>
              <a:t>Ministerské týmy 150 zemí</a:t>
            </a:r>
            <a:r>
              <a:rPr lang="cs-CZ" sz="1200"/>
              <a:t>, n</a:t>
            </a:r>
            <a:r>
              <a:rPr lang="cs-CZ" sz="1200">
                <a:cs typeface="Times New Roman" pitchFamily="18" charset="0"/>
              </a:rPr>
              <a:t>ejvětší spory se soustředili na otázku zemědělských subvencí bohatých zemí</a:t>
            </a:r>
            <a:r>
              <a:rPr lang="cs-CZ" sz="1200"/>
              <a:t> , vznik G 21, </a:t>
            </a:r>
            <a:r>
              <a:rPr lang="cs-CZ" sz="1200">
                <a:cs typeface="Times New Roman" pitchFamily="18" charset="0"/>
              </a:rPr>
              <a:t>demonstrace, ale i sebevražda jihokorejského aktivisty</a:t>
            </a:r>
            <a:r>
              <a:rPr lang="cs-CZ" sz="1200"/>
              <a:t> </a:t>
            </a:r>
          </a:p>
          <a:p>
            <a:pPr>
              <a:lnSpc>
                <a:spcPct val="80000"/>
              </a:lnSpc>
            </a:pPr>
            <a:r>
              <a:rPr lang="cs-CZ" sz="2400"/>
              <a:t>Hong Kong 2005 - </a:t>
            </a:r>
            <a:r>
              <a:rPr lang="cs-CZ" sz="1200">
                <a:cs typeface="Times New Roman" pitchFamily="18" charset="0"/>
              </a:rPr>
              <a:t>Pro konferenci ministrů v Hong Kongu zakončenou 18. prosince 2005 byla charakteristická obtížná jednání. Výsledek z Hong Kongu sice nepředstavuje velký průlom, lze jej však označit jako významný krok k oživení vyjednávání. Zejména z hlediska oživení obchodu s nezemědělskými výrobky a služeb nedošlo k významnému pokroku, ale ani ke ztrátě pozic. K dalšímu oživení světového obchodu je právě v této oblasti nezbytný posun.</a:t>
            </a:r>
          </a:p>
          <a:p>
            <a:pPr>
              <a:lnSpc>
                <a:spcPct val="80000"/>
              </a:lnSpc>
            </a:pPr>
            <a:r>
              <a:rPr lang="cs-CZ" sz="2400">
                <a:cs typeface="Times New Roman" pitchFamily="18" charset="0"/>
              </a:rPr>
              <a:t>Ženeva 2008 – mini-konference</a:t>
            </a:r>
          </a:p>
          <a:p>
            <a:pPr>
              <a:lnSpc>
                <a:spcPct val="80000"/>
              </a:lnSpc>
            </a:pPr>
            <a:r>
              <a:rPr lang="cs-CZ" sz="2400">
                <a:cs typeface="Times New Roman" pitchFamily="18" charset="0"/>
              </a:rPr>
              <a:t>Ženava 2009 (30. listopad – 2. prosince) - </a:t>
            </a:r>
            <a:r>
              <a:rPr lang="cs-CZ" sz="1200">
                <a:cs typeface="Times New Roman" pitchFamily="18" charset="0"/>
              </a:rPr>
              <a:t>The general theme for discussion was “The WTO, the Multilateral Trading System and the Current Global Economic Environment” </a:t>
            </a:r>
          </a:p>
          <a:p>
            <a:pPr>
              <a:lnSpc>
                <a:spcPct val="80000"/>
              </a:lnSpc>
            </a:pPr>
            <a:r>
              <a:rPr lang="cs-CZ" sz="2400" u="sng">
                <a:cs typeface="Times New Roman" pitchFamily="18" charset="0"/>
              </a:rPr>
              <a:t>Ženeva 2011</a:t>
            </a:r>
            <a:r>
              <a:rPr lang="cs-CZ" sz="1200">
                <a:cs typeface="Times New Roman" pitchFamily="18" charset="0"/>
              </a:rPr>
              <a:t> (prosinec)</a:t>
            </a:r>
          </a:p>
          <a:p>
            <a:pPr>
              <a:lnSpc>
                <a:spcPct val="80000"/>
              </a:lnSpc>
            </a:pPr>
            <a:r>
              <a:rPr lang="cs-CZ">
                <a:hlinkClick r:id="rId2"/>
              </a:rPr>
              <a:t>Bali, 3-6 December 2013</a:t>
            </a:r>
            <a:r>
              <a:rPr lang="cs-CZ"/>
              <a:t> </a:t>
            </a:r>
            <a:endParaRPr lang="cs-CZ" sz="1200">
              <a:cs typeface="Times New Roman" pitchFamily="18" charset="0"/>
            </a:endParaRPr>
          </a:p>
          <a:p>
            <a:pPr>
              <a:lnSpc>
                <a:spcPct val="80000"/>
              </a:lnSpc>
            </a:pPr>
            <a:endParaRPr lang="cs-CZ" sz="1200">
              <a:cs typeface="Times New Roman" pitchFamily="18" charset="0"/>
            </a:endParaRPr>
          </a:p>
          <a:p>
            <a:pPr>
              <a:lnSpc>
                <a:spcPct val="80000"/>
              </a:lnSpc>
            </a:pPr>
            <a:endParaRPr lang="cs-CZ" sz="12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cs-CZ" b="1"/>
              <a:t>1. konference, Singapur 1996</a:t>
            </a:r>
          </a:p>
        </p:txBody>
      </p:sp>
      <p:sp>
        <p:nvSpPr>
          <p:cNvPr id="105475" name="Rectangle 3"/>
          <p:cNvSpPr>
            <a:spLocks noGrp="1" noChangeArrowheads="1"/>
          </p:cNvSpPr>
          <p:nvPr>
            <p:ph type="body" idx="1"/>
          </p:nvPr>
        </p:nvSpPr>
        <p:spPr/>
        <p:txBody>
          <a:bodyPr/>
          <a:lstStyle/>
          <a:p>
            <a:pPr algn="just">
              <a:lnSpc>
                <a:spcPct val="90000"/>
              </a:lnSpc>
            </a:pPr>
            <a:r>
              <a:rPr lang="cs-CZ" sz="2800"/>
              <a:t>Zabývala se problémy marginalizace, úlohou WTO, regionálními dohodami, přístupy dalších členů, prováděním dohod a ujednání WTO, obchodem s textilem a rozvojovými aspekty. Otevřela nová, později tzv. singapurská témata: vztah obchodu a investic, obchodu a hospodářské soutěže, usnadňování obchodu a veřejné zakázky. Odsouhlasila uzavření Dohody o obchodu s informačními technologiemi a rozšíření položek bezcelně obchodovaných léčiv.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cs-CZ" b="1"/>
              <a:t>2. konference, Ženeva 1998</a:t>
            </a:r>
          </a:p>
        </p:txBody>
      </p:sp>
      <p:sp>
        <p:nvSpPr>
          <p:cNvPr id="106499" name="Rectangle 3"/>
          <p:cNvSpPr>
            <a:spLocks noGrp="1" noChangeArrowheads="1"/>
          </p:cNvSpPr>
          <p:nvPr>
            <p:ph type="body" idx="1"/>
          </p:nvPr>
        </p:nvSpPr>
        <p:spPr/>
        <p:txBody>
          <a:bodyPr/>
          <a:lstStyle/>
          <a:p>
            <a:pPr algn="just"/>
            <a:r>
              <a:rPr lang="cs-CZ"/>
              <a:t>Byla spojena s oslavami 50. výročí založení GATT, potvrdila cíle, závazky a rozsah další práce WTO. Rozhodla o zahájení přípravného procesu vedoucího k budoucím mnohostranným jednáním. Zvláštní deklarace se týkala elektronického obchodu.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A04A7B0F-10BC-4FE1-A092-993B45F182BE}" type="slidenum">
              <a:rPr kumimoji="0" lang="cs-CZ" altLang="cs-CZ" sz="1400" smtClean="0">
                <a:latin typeface="Times New Roman" panose="02020603050405020304" pitchFamily="18" charset="0"/>
              </a:rPr>
              <a:pPr>
                <a:spcBef>
                  <a:spcPct val="0"/>
                </a:spcBef>
                <a:buClrTx/>
                <a:buSzTx/>
                <a:buFontTx/>
                <a:buNone/>
              </a:pPr>
              <a:t>13</a:t>
            </a:fld>
            <a:endParaRPr kumimoji="0" lang="cs-CZ" altLang="cs-CZ" sz="1400">
              <a:latin typeface="Times New Roman" panose="02020603050405020304" pitchFamily="18" charset="0"/>
            </a:endParaRPr>
          </a:p>
        </p:txBody>
      </p:sp>
      <p:pic>
        <p:nvPicPr>
          <p:cNvPr id="12902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8575"/>
            <a:ext cx="575945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4202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cs-CZ" b="1"/>
              <a:t>3. konference, Seattle 1999</a:t>
            </a:r>
          </a:p>
        </p:txBody>
      </p:sp>
      <p:sp>
        <p:nvSpPr>
          <p:cNvPr id="107523" name="Rectangle 3"/>
          <p:cNvSpPr>
            <a:spLocks noGrp="1" noChangeArrowheads="1"/>
          </p:cNvSpPr>
          <p:nvPr>
            <p:ph type="body" idx="1"/>
          </p:nvPr>
        </p:nvSpPr>
        <p:spPr/>
        <p:txBody>
          <a:bodyPr/>
          <a:lstStyle/>
          <a:p>
            <a:pPr algn="just"/>
            <a:r>
              <a:rPr lang="cs-CZ"/>
              <a:t>Očekávalo se zahájení nového kola mnohostranných obchodních jednání v souladu s náplní negociačních oblastí stanovenou 1. konferencí. Konference skončila neúspěšně, nebyla přijata žádná deklarace ministrů, nebylo tedy ani zahájeno nové kolo jednání.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cs-CZ" b="1"/>
              <a:t>4. konference, Dohá 2001</a:t>
            </a:r>
          </a:p>
        </p:txBody>
      </p:sp>
      <p:sp>
        <p:nvSpPr>
          <p:cNvPr id="108547" name="Rectangle 3"/>
          <p:cNvSpPr>
            <a:spLocks noGrp="1" noChangeArrowheads="1"/>
          </p:cNvSpPr>
          <p:nvPr>
            <p:ph type="body" idx="1"/>
          </p:nvPr>
        </p:nvSpPr>
        <p:spPr/>
        <p:txBody>
          <a:bodyPr/>
          <a:lstStyle/>
          <a:p>
            <a:pPr>
              <a:lnSpc>
                <a:spcPct val="90000"/>
              </a:lnSpc>
            </a:pPr>
            <a:r>
              <a:rPr lang="cs-CZ" sz="2400" b="1">
                <a:effectLst>
                  <a:outerShdw blurRad="38100" dist="38100" dir="2700000" algn="tl">
                    <a:srgbClr val="FFFFFF"/>
                  </a:outerShdw>
                </a:effectLst>
                <a:latin typeface="Tahoma" pitchFamily="34" charset="0"/>
              </a:rPr>
              <a:t>Zasedání proběhlo 9.-14. 11. 2001</a:t>
            </a:r>
          </a:p>
          <a:p>
            <a:pPr>
              <a:lnSpc>
                <a:spcPct val="90000"/>
              </a:lnSpc>
            </a:pPr>
            <a:r>
              <a:rPr lang="cs-CZ" sz="2400" b="1">
                <a:effectLst>
                  <a:outerShdw blurRad="38100" dist="38100" dir="2700000" algn="tl">
                    <a:srgbClr val="FFFFFF"/>
                  </a:outerShdw>
                </a:effectLst>
                <a:latin typeface="Tahoma" pitchFamily="34" charset="0"/>
              </a:rPr>
              <a:t>Za člena byla přijata Čína</a:t>
            </a:r>
          </a:p>
          <a:p>
            <a:pPr algn="just">
              <a:lnSpc>
                <a:spcPct val="90000"/>
              </a:lnSpc>
              <a:buFontTx/>
              <a:buNone/>
            </a:pPr>
            <a:endParaRPr lang="cs-CZ" sz="2400" b="1"/>
          </a:p>
          <a:p>
            <a:pPr algn="just">
              <a:lnSpc>
                <a:spcPct val="90000"/>
              </a:lnSpc>
            </a:pPr>
            <a:r>
              <a:rPr lang="cs-CZ" sz="2400" b="1"/>
              <a:t>V mezidobí se podařilo překonat rozpory mezi členy, takže bylo možno přijmout tzv. Rozvojovou agendu z Dohá, která je programem jednání do 1. 1. 2005. Program jednání prakticky ve všech oblastech činnosti WTO je výrazně doplněn prvky, které by umožnily prohloubit integraci rozvojových a nejméně rozvinutých členů do světového obchodu a ekonomiky.</a:t>
            </a:r>
            <a:r>
              <a:rPr lang="cs-CZ" sz="2400"/>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cs-CZ" b="1"/>
              <a:t>5. konference, Cancún 2003</a:t>
            </a:r>
          </a:p>
        </p:txBody>
      </p:sp>
      <p:sp>
        <p:nvSpPr>
          <p:cNvPr id="109571" name="Rectangle 3"/>
          <p:cNvSpPr>
            <a:spLocks noGrp="1" noChangeArrowheads="1"/>
          </p:cNvSpPr>
          <p:nvPr>
            <p:ph type="body" idx="1"/>
          </p:nvPr>
        </p:nvSpPr>
        <p:spPr/>
        <p:txBody>
          <a:bodyPr/>
          <a:lstStyle/>
          <a:p>
            <a:pPr>
              <a:buClr>
                <a:srgbClr val="FF5050"/>
              </a:buClr>
              <a:buFont typeface="Monotype Sorts" pitchFamily="2" charset="2"/>
              <a:buNone/>
            </a:pPr>
            <a:r>
              <a:rPr lang="cs-CZ" sz="2400" b="1">
                <a:effectLst>
                  <a:outerShdw blurRad="38100" dist="38100" dir="2700000" algn="tl">
                    <a:srgbClr val="FFFFFF"/>
                  </a:outerShdw>
                </a:effectLst>
                <a:latin typeface="Tahoma" pitchFamily="34" charset="0"/>
              </a:rPr>
              <a:t>- V. Ministerská konference se konala </a:t>
            </a:r>
          </a:p>
          <a:p>
            <a:pPr>
              <a:buClr>
                <a:srgbClr val="FF5050"/>
              </a:buClr>
              <a:buFont typeface="Monotype Sorts" pitchFamily="2" charset="2"/>
              <a:buNone/>
            </a:pPr>
            <a:r>
              <a:rPr lang="cs-CZ" sz="2400" b="1">
                <a:effectLst>
                  <a:outerShdw blurRad="38100" dist="38100" dir="2700000" algn="tl">
                    <a:srgbClr val="FFFFFF"/>
                  </a:outerShdw>
                </a:effectLst>
                <a:latin typeface="Tahoma" pitchFamily="34" charset="0"/>
              </a:rPr>
              <a:t>  9. – 14. září 2003 v Mexiku v Cancúnu</a:t>
            </a:r>
          </a:p>
          <a:p>
            <a:pPr>
              <a:buClr>
                <a:srgbClr val="FF5050"/>
              </a:buClr>
              <a:buFont typeface="Monotype Sorts" pitchFamily="2" charset="2"/>
              <a:buNone/>
            </a:pPr>
            <a:endParaRPr lang="cs-CZ" sz="2400"/>
          </a:p>
          <a:p>
            <a:pPr algn="just"/>
            <a:r>
              <a:rPr lang="cs-CZ" sz="2800"/>
              <a:t>Měla zhodnotit dosavadní jednání a přijmout rozhodnutí k jejich dokončení. Nepodařilo se dosáhnout konsensu o dalším pokračování mnohostranných jednání a konference přijala pouze prohlášení o pokračování prací v duchu dokumentů přijatých v Dohá.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cs-CZ" b="1"/>
              <a:t>6. konference, Hongkong 2005</a:t>
            </a:r>
          </a:p>
        </p:txBody>
      </p:sp>
      <p:sp>
        <p:nvSpPr>
          <p:cNvPr id="110595" name="Rectangle 3"/>
          <p:cNvSpPr>
            <a:spLocks noGrp="1" noChangeArrowheads="1"/>
          </p:cNvSpPr>
          <p:nvPr>
            <p:ph type="body" idx="1"/>
          </p:nvPr>
        </p:nvSpPr>
        <p:spPr/>
        <p:txBody>
          <a:bodyPr/>
          <a:lstStyle/>
          <a:p>
            <a:pPr algn="just">
              <a:lnSpc>
                <a:spcPct val="90000"/>
              </a:lnSpc>
            </a:pPr>
            <a:r>
              <a:rPr lang="cs-CZ" sz="2400" b="1">
                <a:effectLst>
                  <a:outerShdw blurRad="38100" dist="38100" dir="2700000" algn="tl">
                    <a:srgbClr val="FFFFFF"/>
                  </a:outerShdw>
                </a:effectLst>
                <a:latin typeface="Tahoma" pitchFamily="34" charset="0"/>
              </a:rPr>
              <a:t>Zasedání proběhlo 13. - 18. 12. 2005</a:t>
            </a:r>
            <a:endParaRPr lang="cs-CZ" sz="2400"/>
          </a:p>
          <a:p>
            <a:pPr algn="just">
              <a:lnSpc>
                <a:spcPct val="90000"/>
              </a:lnSpc>
            </a:pPr>
            <a:r>
              <a:rPr lang="cs-CZ" sz="2400"/>
              <a:t>Očekávalo se přijetí modalit pro dokončení jednání o Rozvojové agendě z Dohá. Vzhledem k tomu, že před jednáním nebylo dosaženo shody mezi členskými státy, byly sníženy ambice. Výsledkem je přijetí Deklarace ministrů, která popisuje dosažené výsledky a průběžný stav jednání a obsahuje některé částečné kroky vpřed. Největšího úspěchu bylo dosaženo v oblasti pomoci a zvláštního zacházení pro rozvojové a nejméně rozvinuté země. Deklarace umožňuje pokračovat v kole mnohostranných jednání na dříve přijatých zásadách.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763713" y="188913"/>
            <a:ext cx="5545137" cy="1143000"/>
          </a:xfrm>
        </p:spPr>
        <p:txBody>
          <a:bodyPr/>
          <a:lstStyle/>
          <a:p>
            <a:r>
              <a:rPr lang="cs-CZ" b="1">
                <a:solidFill>
                  <a:schemeClr val="tx1"/>
                </a:solidFill>
                <a:effectLst>
                  <a:outerShdw blurRad="38100" dist="38100" dir="2700000" algn="tl">
                    <a:srgbClr val="FFFFFF"/>
                  </a:outerShdw>
                </a:effectLst>
                <a:latin typeface="Tahoma" pitchFamily="34" charset="0"/>
              </a:rPr>
              <a:t>Postupim 2007</a:t>
            </a:r>
          </a:p>
        </p:txBody>
      </p:sp>
      <p:sp>
        <p:nvSpPr>
          <p:cNvPr id="125955" name="Rectangle 3"/>
          <p:cNvSpPr>
            <a:spLocks noGrp="1" noChangeArrowheads="1"/>
          </p:cNvSpPr>
          <p:nvPr>
            <p:ph type="body" idx="1"/>
          </p:nvPr>
        </p:nvSpPr>
        <p:spPr>
          <a:xfrm>
            <a:off x="1258888" y="1196975"/>
            <a:ext cx="7705725" cy="5661025"/>
          </a:xfrm>
          <a:noFill/>
          <a:ln>
            <a:solidFill>
              <a:srgbClr val="FFFF17"/>
            </a:solidFill>
            <a:miter lim="800000"/>
            <a:headEnd/>
            <a:tailEnd/>
          </a:ln>
          <a:extLst>
            <a:ext uri="{909E8E84-426E-40DD-AFC4-6F175D3DCCD1}">
              <a14:hiddenFill xmlns:a14="http://schemas.microsoft.com/office/drawing/2010/main">
                <a:solidFill>
                  <a:srgbClr val="99FF99"/>
                </a:solidFill>
              </a14:hiddenFill>
            </a:ext>
          </a:extLst>
        </p:spPr>
        <p:txBody>
          <a:bodyPr/>
          <a:lstStyle/>
          <a:p>
            <a:pPr algn="just">
              <a:lnSpc>
                <a:spcPct val="80000"/>
              </a:lnSpc>
              <a:buFontTx/>
              <a:buNone/>
            </a:pPr>
            <a:r>
              <a:rPr lang="cs-CZ" sz="1800" b="1">
                <a:latin typeface="Tahoma" pitchFamily="34" charset="0"/>
              </a:rPr>
              <a:t>V červnu 2007 se konala jednání států G-4 za účasti 2 komisařů EU. Kromě komisaře pro obchod Petera Mandelsona a komisařky pro zemědělství Mariann Fischer Boelové se zasedání zúčastnila také americká zástupkyně pro vyjednávání ve WTO Susan Schwabová, indický ministr obchodu Kamal Nath a brazilský ministr zahraničí Celso Amorim. Přestože se podařilo dohodnout na některých dílčích bodech, propast mezi jednotlivými vyjednávajícími stranami byla příliš široká na přemostění. Za hlavní překážku byla komentátory považována neústupnost USA v otázce domácích podpor do  zemědělství.  Největší naděje na nalezení dohody byly vkládány právě do setkání G-4 v Postupimi. Jednání G-4 bylo považováno za poslední šanci dosáhnout průlomu v jednání, které by umožnilo schválit podklady pro uzavření jednací kola z Dauhá  do konce července, jak bylo naplánováno.  </a:t>
            </a:r>
          </a:p>
          <a:p>
            <a:pPr algn="just">
              <a:lnSpc>
                <a:spcPct val="80000"/>
              </a:lnSpc>
              <a:buFontTx/>
              <a:buNone/>
            </a:pPr>
            <a:r>
              <a:rPr lang="cs-CZ" sz="1800" b="1">
                <a:latin typeface="Tahoma" pitchFamily="34" charset="0"/>
              </a:rPr>
              <a:t>Ačkoliv EU vyšla svým partnerům vstříc, nebylo ani na setkání v Postupimi dosaženo dohody. Přes vytrvalá vyjednávání se nepodařilo najít společný kompromis vyhovující všem stranám. Oproti roku 2007, kdy ostatní vyjednavači obviňovali Spojené státy z neústupnosti v otázce zemědělských podpor, v Postupimi EU společně s USA obviňovaly Indii a Brazílii z neochoty souhlasit se snížením cel pro průmyslové výrobky na oplátku za ústupky v zemědělském obchodu.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55">
                                            <p:bg/>
                                          </p:spTgt>
                                        </p:tgtEl>
                                        <p:attrNameLst>
                                          <p:attrName>style.visibility</p:attrName>
                                        </p:attrNameLst>
                                      </p:cBhvr>
                                      <p:to>
                                        <p:strVal val="visible"/>
                                      </p:to>
                                    </p:set>
                                    <p:animEffect transition="in" filter="wipe(left)">
                                      <p:cBhvr>
                                        <p:cTn id="7" dur="500"/>
                                        <p:tgtEl>
                                          <p:spTgt spid="12595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Effect transition="in" filter="wipe(left)">
                                      <p:cBhvr>
                                        <p:cTn id="12" dur="500"/>
                                        <p:tgtEl>
                                          <p:spTgt spid="1259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55">
                                            <p:txEl>
                                              <p:pRg st="1" end="1"/>
                                            </p:txEl>
                                          </p:spTgt>
                                        </p:tgtEl>
                                        <p:attrNameLst>
                                          <p:attrName>style.visibility</p:attrName>
                                        </p:attrNameLst>
                                      </p:cBhvr>
                                      <p:to>
                                        <p:strVal val="visible"/>
                                      </p:to>
                                    </p:set>
                                    <p:animEffect transition="in" filter="wipe(left)">
                                      <p:cBhvr>
                                        <p:cTn id="17" dur="500"/>
                                        <p:tgtEl>
                                          <p:spTgt spid="125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cs-CZ" b="1"/>
              <a:t>7. konference, Ženeva 2009</a:t>
            </a:r>
          </a:p>
        </p:txBody>
      </p:sp>
      <p:sp>
        <p:nvSpPr>
          <p:cNvPr id="111619" name="Rectangle 3"/>
          <p:cNvSpPr>
            <a:spLocks noGrp="1" noChangeArrowheads="1"/>
          </p:cNvSpPr>
          <p:nvPr>
            <p:ph type="body" idx="1"/>
          </p:nvPr>
        </p:nvSpPr>
        <p:spPr>
          <a:xfrm>
            <a:off x="1066800" y="1341438"/>
            <a:ext cx="7897813" cy="5183187"/>
          </a:xfrm>
        </p:spPr>
        <p:txBody>
          <a:bodyPr/>
          <a:lstStyle/>
          <a:p>
            <a:pPr>
              <a:lnSpc>
                <a:spcPct val="80000"/>
              </a:lnSpc>
            </a:pPr>
            <a:r>
              <a:rPr lang="cs-CZ" sz="2000"/>
              <a:t>30.11. – 2.12. 2009</a:t>
            </a:r>
          </a:p>
          <a:p>
            <a:pPr algn="just">
              <a:lnSpc>
                <a:spcPct val="80000"/>
              </a:lnSpc>
            </a:pPr>
            <a:endParaRPr lang="cs-CZ" sz="2000"/>
          </a:p>
          <a:p>
            <a:pPr algn="just">
              <a:lnSpc>
                <a:spcPct val="80000"/>
              </a:lnSpc>
            </a:pPr>
            <a:r>
              <a:rPr lang="cs-CZ" sz="2000"/>
              <a:t>Od konání konference v Hongkongu v prosinci 2005, která předcházela konferenci v Ženevě, uplynuly téměř čtyři roky a nikoli dva, jak by tomu mělo být dle Dohody o zřízení WTO. K prodloužení časového úseku došlo v důsledku neuspokojivého vývoje jednání o Rozvojovém programu z Doha — Doha Development Agenda (dále jen "DDA"), který představoval hlavní bod jednání na třech předcházejících konferencích. Vzhledem k této skutečnosti nebyla problematika týkající se DDA zařazena jako hlavní a negociační bod na program konference v Ženevě. </a:t>
            </a:r>
          </a:p>
          <a:p>
            <a:pPr>
              <a:lnSpc>
                <a:spcPct val="80000"/>
              </a:lnSpc>
            </a:pPr>
            <a:r>
              <a:rPr lang="cs-CZ" sz="2000"/>
              <a:t>Poprvé pro reprezentaci zemí EU byl použit termín Evropská unie (místo pův. „</a:t>
            </a:r>
            <a:r>
              <a:rPr lang="cs-CZ" sz="2000" i="1"/>
              <a:t>Evropská společenství</a:t>
            </a:r>
            <a:r>
              <a:rPr lang="cs-CZ" sz="2000"/>
              <a:t>“) v důsledku přijetí Lisabonské smlouvy.</a:t>
            </a:r>
          </a:p>
          <a:p>
            <a:pPr>
              <a:lnSpc>
                <a:spcPct val="80000"/>
              </a:lnSpc>
            </a:pPr>
            <a:r>
              <a:rPr lang="cs-CZ" sz="2000"/>
              <a:t>Ačkoliv předmětem nebyla samotná jednání, většina členů vyjádřila podporu pro završení jednání do konce roku 2010.</a:t>
            </a:r>
          </a:p>
          <a:p>
            <a:pPr>
              <a:lnSpc>
                <a:spcPct val="80000"/>
              </a:lnSpc>
            </a:pPr>
            <a:r>
              <a:rPr lang="cs-CZ" sz="2000"/>
              <a:t>Opět zdůrazněn rozvojový kontext jednání WTO v rámci agendy Doha. </a:t>
            </a:r>
          </a:p>
          <a:p>
            <a:pPr>
              <a:lnSpc>
                <a:spcPct val="80000"/>
              </a:lnSpc>
            </a:pPr>
            <a:r>
              <a:rPr lang="cs-CZ" sz="2000"/>
              <a:t>Pokračující podpora Aid for Trade.</a:t>
            </a:r>
          </a:p>
          <a:p>
            <a:pPr algn="just">
              <a:lnSpc>
                <a:spcPct val="80000"/>
              </a:lnSpc>
            </a:pPr>
            <a:endParaRPr lang="cs-CZ" sz="20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16013" y="0"/>
            <a:ext cx="7620000" cy="765175"/>
          </a:xfrm>
        </p:spPr>
        <p:txBody>
          <a:bodyPr/>
          <a:lstStyle/>
          <a:p>
            <a:r>
              <a:rPr lang="cs-CZ" b="1"/>
              <a:t>7. konference, Ženeva 2009</a:t>
            </a:r>
          </a:p>
        </p:txBody>
      </p:sp>
      <p:sp>
        <p:nvSpPr>
          <p:cNvPr id="112643" name="Rectangle 3"/>
          <p:cNvSpPr>
            <a:spLocks noGrp="1" noChangeArrowheads="1"/>
          </p:cNvSpPr>
          <p:nvPr>
            <p:ph type="body" idx="1"/>
          </p:nvPr>
        </p:nvSpPr>
        <p:spPr>
          <a:xfrm>
            <a:off x="971550" y="908050"/>
            <a:ext cx="7921625" cy="5949950"/>
          </a:xfrm>
        </p:spPr>
        <p:txBody>
          <a:bodyPr/>
          <a:lstStyle/>
          <a:p>
            <a:pPr algn="just">
              <a:lnSpc>
                <a:spcPct val="80000"/>
              </a:lnSpc>
            </a:pPr>
            <a:r>
              <a:rPr lang="cs-CZ" sz="1800"/>
              <a:t>ministři se shodli na významu dokončení jednání o DDA v r. 2010. Rozvojový prvek musí zůstat v centru jednání s cílem ekonomického vzestupu a odstranění chudoby v rozvojových a nejméně rozvinutých zemích; </a:t>
            </a:r>
          </a:p>
          <a:p>
            <a:pPr algn="just">
              <a:lnSpc>
                <a:spcPct val="80000"/>
              </a:lnSpc>
            </a:pPr>
            <a:r>
              <a:rPr lang="cs-CZ" sz="1800"/>
              <a:t>za základ jednání budou sloužit dříve předložené návrhy negociačních textů, které by neměly být znovu otevírány. Priorita je pro dokončení modalit v zemědělství a NAMA (Non Agriculteure Market Access — přístup na trh pro nezemědělské výrobky). Za důležité oblasti byly dále označeny služby, pravidla a usnadňování obchodu; </a:t>
            </a:r>
          </a:p>
          <a:p>
            <a:pPr algn="just">
              <a:lnSpc>
                <a:spcPct val="80000"/>
              </a:lnSpc>
            </a:pPr>
            <a:r>
              <a:rPr lang="cs-CZ" sz="1800"/>
              <a:t>ministři zdůraznili zájem na dokončení jednání o zvláštních otázkách přednostního zájmu pro nejméně rozvinuté členy, které byly v zásadě dohodnuty v Hongkongu (bavlna, bezcelní a bezkvótový přístup na trh, výjimka v oblasti služeb); </a:t>
            </a:r>
          </a:p>
          <a:p>
            <a:pPr algn="just">
              <a:lnSpc>
                <a:spcPct val="80000"/>
              </a:lnSpc>
            </a:pPr>
            <a:r>
              <a:rPr lang="cs-CZ" sz="1800"/>
              <a:t>v oblasti přístupu zemí do WTO byly v diskusi předloženy rozdílné názory na zjednodušení nebo časové omezení přístupových procesů. V této souvislosti zmínil předseda i význam technické pomoci rozvojovým zemím; </a:t>
            </a:r>
          </a:p>
          <a:p>
            <a:pPr algn="just">
              <a:lnSpc>
                <a:spcPct val="80000"/>
              </a:lnSpc>
            </a:pPr>
            <a:r>
              <a:rPr lang="cs-CZ" sz="1800"/>
              <a:t>ministři se shodli na uznání a případném dalším posílení monitorovacího a analytického procesu ve věci přijímání opatření v období krize. Diskutován byl i vztah mezi mnohostranným systémem obchodu a rozšiřujícím se počtem dvou—či vícestranných regionálních obchodních dohod; </a:t>
            </a:r>
          </a:p>
          <a:p>
            <a:pPr algn="just">
              <a:lnSpc>
                <a:spcPct val="80000"/>
              </a:lnSpc>
            </a:pPr>
            <a:r>
              <a:rPr lang="cs-CZ" sz="1800"/>
              <a:t>jako další vývoj a výzvy, kterým bude čelit WTO v budoucnosti byly zmiňovány klimatické změny, příspěvek WTO k odstraňování překážek pro environmentální zboží a služby. Zaznělo varování proti "zelenému protekcionismu". K řešení byly navrženy i další oblasti, jako např. soukromé standardy, vládní zakázky, investice, hospodářská soutěž a další. </a:t>
            </a:r>
          </a:p>
          <a:p>
            <a:pPr>
              <a:lnSpc>
                <a:spcPct val="80000"/>
              </a:lnSpc>
            </a:pPr>
            <a:endParaRPr lang="cs-CZ" sz="18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cs-CZ"/>
              <a:t>8. konference – Ženeva 2011</a:t>
            </a:r>
          </a:p>
        </p:txBody>
      </p:sp>
      <p:sp>
        <p:nvSpPr>
          <p:cNvPr id="113667" name="Rectangle 3"/>
          <p:cNvSpPr>
            <a:spLocks noGrp="1" noChangeArrowheads="1"/>
          </p:cNvSpPr>
          <p:nvPr>
            <p:ph type="body" idx="1"/>
          </p:nvPr>
        </p:nvSpPr>
        <p:spPr>
          <a:xfrm>
            <a:off x="1066800" y="1412875"/>
            <a:ext cx="8077200" cy="5445125"/>
          </a:xfrm>
        </p:spPr>
        <p:txBody>
          <a:bodyPr/>
          <a:lstStyle/>
          <a:p>
            <a:pPr>
              <a:lnSpc>
                <a:spcPct val="80000"/>
              </a:lnSpc>
            </a:pPr>
            <a:r>
              <a:rPr lang="cs-CZ" sz="1600"/>
              <a:t>Přestože VIII. Ministerské konference Světové obchodní organizace, která proběhla 15. – 17. prosince 2011 v Ženevě nebyla negociační, nejsou ekonomické přínosy zanedbatelné. Mezi ty největší určitě patří další otevření trhů veřejných zakázek, vstup nových členů, posílení boje proti protekcionismu nebo balíček rozhodnutí ve prospěch nejméně rozvinutých členů konference.</a:t>
            </a:r>
          </a:p>
          <a:p>
            <a:pPr>
              <a:lnSpc>
                <a:spcPct val="80000"/>
              </a:lnSpc>
            </a:pPr>
            <a:r>
              <a:rPr lang="cs-CZ" sz="1600"/>
              <a:t>Dohoda o veřejných zakázkách</a:t>
            </a:r>
          </a:p>
          <a:p>
            <a:pPr>
              <a:lnSpc>
                <a:spcPct val="80000"/>
              </a:lnSpc>
            </a:pPr>
            <a:r>
              <a:rPr lang="cs-CZ" sz="1600"/>
              <a:t>Vstup nových členů (Rusko, Černá Hora, Samoa, Vanuatu)</a:t>
            </a:r>
          </a:p>
          <a:p>
            <a:pPr>
              <a:lnSpc>
                <a:spcPct val="80000"/>
              </a:lnSpc>
            </a:pPr>
            <a:r>
              <a:rPr lang="cs-CZ" sz="1600"/>
              <a:t>Ekonomicky nejvýznamnějším výsledkem konference jsou určitě přínosy Dohody o veřejných zakázkách, které lze vyčíslit na 80 až 100 miliard amerických dolarů ročně. Přístup na své trhy zlepšilo všech 42 členů dohody. Významné bylo například otevření trhu Japonska, kde se evropské firmy budou moci účastnit projektů obnovy v hodnotě miliard euro.</a:t>
            </a:r>
          </a:p>
          <a:p>
            <a:pPr>
              <a:lnSpc>
                <a:spcPct val="80000"/>
              </a:lnSpc>
            </a:pPr>
            <a:r>
              <a:rPr lang="cs-CZ" sz="1600"/>
              <a:t>Díky rozšíření Světové obchodní organizace o čtyři nováčky (Rusko, Černá Hora, Samoa, Vanuatu) se bude jejími pravidly řídit už 97 % světového obchodu. Jen vstup Ruska představuje přínosy pro ostatní členy ve výši kolem 5 miliard dolarů.</a:t>
            </a:r>
          </a:p>
          <a:p>
            <a:pPr>
              <a:lnSpc>
                <a:spcPct val="80000"/>
              </a:lnSpc>
            </a:pPr>
            <a:r>
              <a:rPr lang="cs-CZ" sz="1600"/>
              <a:t>Ministerská konference také přijala balíček rozhodnutí ve prospěch nejméně rozvinutých zemí. Za nejvýznamnější lze považovat otevření trhu rozvinutých zemí v oblasti služeb.</a:t>
            </a:r>
          </a:p>
          <a:p>
            <a:pPr>
              <a:lnSpc>
                <a:spcPct val="80000"/>
              </a:lnSpc>
            </a:pPr>
            <a:r>
              <a:rPr lang="cs-CZ" sz="1600"/>
              <a:t>V souvislosti s pokračující ekonomickou krizí dominovala na Konferenci obava z nové vlny protekcionismu. Podle analýz Světové obchodní organizace by odstranění všech opatření bránících obchodu ušetřilo až 800 miliard dolarů. Summit ale ukázal, že ne všichni členové Světové obchodní organizace chápou protekcionismus stejně.</a:t>
            </a:r>
          </a:p>
          <a:p>
            <a:pPr>
              <a:lnSpc>
                <a:spcPct val="80000"/>
              </a:lnSpc>
            </a:pPr>
            <a:r>
              <a:rPr lang="cs-CZ" sz="1600"/>
              <a:t>Konference bohužel nepřijala žádné konkrétnější závěry pro další jednání o mnohostranné liberalizaci obchodu, tedy o Rozvojové agendě z Dohá. Členové sice potvrdili svou vůli pokračovat na základě přijatého mandátu i vyjednávacích zásad, nepřijali však žádný konkrétní program jednání pro nejbližší období.</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9. konference – Bali 2013</a:t>
            </a:r>
          </a:p>
        </p:txBody>
      </p:sp>
      <p:sp>
        <p:nvSpPr>
          <p:cNvPr id="3" name="Rectangle 1"/>
          <p:cNvSpPr>
            <a:spLocks noChangeArrowheads="1"/>
          </p:cNvSpPr>
          <p:nvPr/>
        </p:nvSpPr>
        <p:spPr bwMode="auto">
          <a:xfrm>
            <a:off x="1043608" y="1684257"/>
            <a:ext cx="770485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rPr>
              <a:t>WTO uzavřela první globální dohodu, ekonomice může přinést až </a:t>
            </a:r>
            <a:r>
              <a:rPr kumimoji="0" lang="cs-CZ" sz="1800" b="1" i="0" u="none" strike="noStrike" cap="none" normalizeH="0" baseline="0">
                <a:ln>
                  <a:noFill/>
                </a:ln>
                <a:solidFill>
                  <a:schemeClr val="tx1"/>
                </a:solidFill>
                <a:effectLst/>
                <a:latin typeface="Times New Roman" pitchFamily="18" charset="0"/>
              </a:rPr>
              <a:t>bilion dolarů</a:t>
            </a:r>
            <a:endParaRPr kumimoji="0" lang="cs-CZ" sz="1800" b="0" i="0" u="none" strike="noStrike" cap="none" normalizeH="0" baseline="0" dirty="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Ministři zemí Světové obchodní organizace (WTO) uzavřeli historicky první globální dohodu od vzniku této organizace v roce 1995. Shodli se na menších byrokratických překážkách při obchodních stycích a chtějí zjednodušit prodej zboží i nejchudším zemím světa. Kromě toho chtějí také obnovit otřesenou důvěru v celou organizaci.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Výsledek konference, kterou hostilo indonéské Bali, zhodnotil generální ředitel Světové obchodní organizace Roberto </a:t>
            </a:r>
            <a:r>
              <a:rPr kumimoji="0" lang="cs-CZ" sz="1800" b="0" i="0" u="none" strike="noStrike" cap="none" normalizeH="0" baseline="0" dirty="0" err="1">
                <a:ln>
                  <a:noFill/>
                </a:ln>
                <a:solidFill>
                  <a:schemeClr val="tx1"/>
                </a:solidFill>
                <a:effectLst/>
                <a:latin typeface="Times New Roman" pitchFamily="18" charset="0"/>
              </a:rPr>
              <a:t>Azevedo</a:t>
            </a:r>
            <a:r>
              <a:rPr kumimoji="0" lang="cs-CZ" sz="1800" b="0" i="0" u="none" strike="noStrike" cap="none" normalizeH="0" baseline="0" dirty="0">
                <a:ln>
                  <a:noFill/>
                </a:ln>
                <a:solidFill>
                  <a:schemeClr val="tx1"/>
                </a:solidFill>
                <a:effectLst/>
                <a:latin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„Dosáhli jsme něčeho velmi významného. Z naší dohody budou těžit lidé po celém světě."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Analytici odhadují, že dohoda by mohla do světové ekonomiky přidat v přepočtu dvacet bilionů korun.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rPr>
              <a:t>Ministři 159 členských zemí se v Indonésii shodli také na tom, že je třeba obnovit důvěru v samotnou Světovou obchodní organizaci.  </a:t>
            </a:r>
          </a:p>
        </p:txBody>
      </p:sp>
    </p:spTree>
    <p:extLst>
      <p:ext uri="{BB962C8B-B14F-4D97-AF65-F5344CB8AC3E}">
        <p14:creationId xmlns:p14="http://schemas.microsoft.com/office/powerpoint/2010/main" val="21471481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10. Konference - </a:t>
            </a:r>
            <a:r>
              <a:rPr lang="cs-CZ" dirty="0" err="1"/>
              <a:t>Nairoby</a:t>
            </a:r>
            <a:endParaRPr lang="cs-CZ" dirty="0"/>
          </a:p>
        </p:txBody>
      </p:sp>
      <p:sp>
        <p:nvSpPr>
          <p:cNvPr id="3" name="Zástupný symbol pro obsah 2"/>
          <p:cNvSpPr>
            <a:spLocks noGrp="1"/>
          </p:cNvSpPr>
          <p:nvPr>
            <p:ph idx="1"/>
          </p:nvPr>
        </p:nvSpPr>
        <p:spPr/>
        <p:txBody>
          <a:bodyPr/>
          <a:lstStyle/>
          <a:p>
            <a:pPr algn="just"/>
            <a:r>
              <a:rPr lang="cs-CZ" sz="2000" dirty="0"/>
              <a:t>V Deklaraci ministrů z Nairobi členové poprvé oficiálně přiznávají zásadní názorové rozdíly, pokud jde o uzavření DDA jako celku. Někteří členové trvají na dokončení dle původního mandátu, jiní tento cíl považují za překonaný (nereálný) a požadují zaujmout k jednáním nový přístup.</a:t>
            </a:r>
          </a:p>
          <a:p>
            <a:pPr algn="just"/>
            <a:r>
              <a:rPr lang="cs-CZ" sz="2000" dirty="0"/>
              <a:t>Všichni členové se zavazují jednat dále ve zbývajících oblastech DDA, někteří však chtějí začít jednat i o dalších, tzv. nových tématech, na něž se mandát nevztahuje, nicméně která v závislosti na aktuálním vývoji světového obchodu nabývají stále větší důležitosti (elektronický obchod, investice, obecně problematika globálních hodnotových řetězců apod.). V souladu s Deklarací však rozhodnutí o zahájení jednání o nových otázkách musí být odsouhlaseno všemi členy.</a:t>
            </a:r>
          </a:p>
          <a:p>
            <a:endParaRPr lang="cs-CZ" dirty="0"/>
          </a:p>
        </p:txBody>
      </p:sp>
    </p:spTree>
    <p:extLst>
      <p:ext uri="{BB962C8B-B14F-4D97-AF65-F5344CB8AC3E}">
        <p14:creationId xmlns:p14="http://schemas.microsoft.com/office/powerpoint/2010/main" val="279071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FAC074AC-B482-4021-A6AE-88BF8FD77DE8}" type="slidenum">
              <a:rPr kumimoji="0" lang="cs-CZ" altLang="cs-CZ" sz="1400" smtClean="0">
                <a:latin typeface="Times New Roman" panose="02020603050405020304" pitchFamily="18" charset="0"/>
              </a:rPr>
              <a:pPr>
                <a:spcBef>
                  <a:spcPct val="0"/>
                </a:spcBef>
                <a:buClrTx/>
                <a:buSzTx/>
                <a:buFontTx/>
                <a:buNone/>
              </a:pPr>
              <a:t>14</a:t>
            </a:fld>
            <a:endParaRPr kumimoji="0" lang="cs-CZ" altLang="cs-CZ" sz="1400">
              <a:latin typeface="Times New Roman" panose="02020603050405020304" pitchFamily="18" charset="0"/>
            </a:endParaRPr>
          </a:p>
        </p:txBody>
      </p:sp>
      <p:pic>
        <p:nvPicPr>
          <p:cNvPr id="13517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765175"/>
            <a:ext cx="90011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7245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764704"/>
            <a:ext cx="7620000" cy="1143000"/>
          </a:xfrm>
        </p:spPr>
        <p:txBody>
          <a:bodyPr/>
          <a:lstStyle/>
          <a:p>
            <a:r>
              <a:rPr lang="cs-CZ" b="1" dirty="0"/>
              <a:t>11. konference ministrů členů WTO v Buenos Aires</a:t>
            </a:r>
            <a:br>
              <a:rPr lang="cs-CZ" b="1" dirty="0"/>
            </a:br>
            <a:endParaRPr lang="cs-CZ" dirty="0"/>
          </a:p>
        </p:txBody>
      </p:sp>
      <p:sp>
        <p:nvSpPr>
          <p:cNvPr id="3" name="Obdélník 2"/>
          <p:cNvSpPr/>
          <p:nvPr/>
        </p:nvSpPr>
        <p:spPr>
          <a:xfrm>
            <a:off x="1064541" y="1556792"/>
            <a:ext cx="7416824" cy="1569660"/>
          </a:xfrm>
          <a:prstGeom prst="rect">
            <a:avLst/>
          </a:prstGeom>
        </p:spPr>
        <p:txBody>
          <a:bodyPr wrap="square">
            <a:spAutoFit/>
          </a:bodyPr>
          <a:lstStyle/>
          <a:p>
            <a:r>
              <a:rPr lang="cs-CZ" b="1" dirty="0"/>
              <a:t>Konference bohužel nepřinesla očekávané výsledky a nadále tak trvá stav, kdy je mnohostranný obchodní systém, ztělesněný právě ve WTO, oslaben a dokonce svým způsobem ohrožen.</a:t>
            </a:r>
            <a:endParaRPr lang="cs-CZ" dirty="0"/>
          </a:p>
        </p:txBody>
      </p:sp>
      <p:sp>
        <p:nvSpPr>
          <p:cNvPr id="4" name="Obdélník 3"/>
          <p:cNvSpPr/>
          <p:nvPr/>
        </p:nvSpPr>
        <p:spPr>
          <a:xfrm>
            <a:off x="1064541" y="3356992"/>
            <a:ext cx="7827939" cy="2862322"/>
          </a:xfrm>
          <a:prstGeom prst="rect">
            <a:avLst/>
          </a:prstGeom>
        </p:spPr>
        <p:txBody>
          <a:bodyPr wrap="square">
            <a:spAutoFit/>
          </a:bodyPr>
          <a:lstStyle/>
          <a:p>
            <a:r>
              <a:rPr lang="cs-CZ" sz="2000" dirty="0"/>
              <a:t>Nepodařilo se dosáhnout podstatných </a:t>
            </a:r>
            <a:r>
              <a:rPr lang="cs-CZ" sz="2000" dirty="0" err="1"/>
              <a:t>negociovaných</a:t>
            </a:r>
            <a:r>
              <a:rPr lang="cs-CZ" sz="2000" dirty="0"/>
              <a:t> výsledků prakticky v žádné očekávané oblasti na multilaterální úrovni, ani jasného pracovního programu do budoucna. Jediným (a ještě velmi omezeným) mnohostranným výstupem je otázka subvencí do rybolovu, a to jen v podobě omezeného pracovního programu dalšího jednání, s cílem naplnit závazek obsažený v příslušném cíli udržitelného rozvoje OSN (SDG 14.6) do příští Konference v roce 2019 a posílení transparentnosti. Další možné substantivní výsledky narazily na neslučitelné postoje některých členů a často i jejich nepřekonatelný odpor.</a:t>
            </a:r>
          </a:p>
        </p:txBody>
      </p:sp>
    </p:spTree>
    <p:extLst>
      <p:ext uri="{BB962C8B-B14F-4D97-AF65-F5344CB8AC3E}">
        <p14:creationId xmlns:p14="http://schemas.microsoft.com/office/powerpoint/2010/main" val="13011279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836712"/>
            <a:ext cx="7704856" cy="4524315"/>
          </a:xfrm>
          <a:prstGeom prst="rect">
            <a:avLst/>
          </a:prstGeom>
        </p:spPr>
        <p:txBody>
          <a:bodyPr wrap="square">
            <a:spAutoFit/>
          </a:bodyPr>
          <a:lstStyle/>
          <a:p>
            <a:r>
              <a:rPr lang="cs-CZ" sz="1800" dirty="0"/>
              <a:t>Rozpory mezi některými členy a jejich odpor bohužel vedly i k tomu, že se na Konferenci nepodařilo přijmout ani závěrečný dokument v podobě obvyklé Ministerské deklarace, kterou nahradilo pouhé shrnutí předsedající Konference, argentinské ministryně obchodu </a:t>
            </a:r>
            <a:r>
              <a:rPr lang="cs-CZ" sz="1800" dirty="0" err="1"/>
              <a:t>Suzany</a:t>
            </a:r>
            <a:r>
              <a:rPr lang="cs-CZ" sz="1800" dirty="0"/>
              <a:t> </a:t>
            </a:r>
            <a:r>
              <a:rPr lang="cs-CZ" sz="1800" dirty="0" err="1"/>
              <a:t>Malcorry</a:t>
            </a:r>
            <a:r>
              <a:rPr lang="cs-CZ" sz="1800" dirty="0"/>
              <a:t>.</a:t>
            </a:r>
          </a:p>
          <a:p>
            <a:r>
              <a:rPr lang="cs-CZ" sz="1800" dirty="0"/>
              <a:t>Fakticky minimalistickými výsledky Konference tak jsou jen tato rozhodnutí ministrů:</a:t>
            </a:r>
            <a:br>
              <a:rPr lang="cs-CZ" sz="1800" dirty="0"/>
            </a:br>
            <a:r>
              <a:rPr lang="cs-CZ" sz="1800" dirty="0"/>
              <a:t>pracovní program v oblasti e-</a:t>
            </a:r>
            <a:r>
              <a:rPr lang="cs-CZ" sz="1800" dirty="0" err="1"/>
              <a:t>commerce</a:t>
            </a:r>
            <a:r>
              <a:rPr lang="cs-CZ" sz="1800" dirty="0"/>
              <a:t>, který však jen potvrzuje dosavadní formát a zaměření jednání o této otázce (až dosud se však ukázal nedostatečným a málo účinným). Na poslední chvíli se podařilo v této souvislosti dosáhnout i dalšího dvouletého prodloužení moratoria na cla v e-</a:t>
            </a:r>
            <a:r>
              <a:rPr lang="cs-CZ" sz="1800" dirty="0" err="1"/>
              <a:t>commerce</a:t>
            </a:r>
            <a:r>
              <a:rPr lang="cs-CZ" sz="1800" dirty="0"/>
              <a:t>;</a:t>
            </a:r>
            <a:br>
              <a:rPr lang="cs-CZ" sz="1800" dirty="0"/>
            </a:br>
            <a:r>
              <a:rPr lang="cs-CZ" sz="1800" dirty="0"/>
              <a:t>další dvouleté prodloužení moratoria na uplatňování sporů plynoucích z nezaviněných a situačních stížností v dohodě TRIPS (dohoda WTO o obchodních aspektech práv k duševnímu vlastnictví), kterého se obdobně podařilo dosáhnout na poslední chvíli;</a:t>
            </a:r>
            <a:br>
              <a:rPr lang="cs-CZ" sz="1800" dirty="0"/>
            </a:br>
            <a:r>
              <a:rPr lang="cs-CZ" sz="1800" dirty="0"/>
              <a:t>(neformální) pracovní program pro </a:t>
            </a:r>
            <a:r>
              <a:rPr lang="cs-CZ" sz="1800" dirty="0" err="1"/>
              <a:t>MSMEs</a:t>
            </a:r>
            <a:r>
              <a:rPr lang="cs-CZ" sz="1800" dirty="0"/>
              <a:t> (mikro, malé a střední podniky);</a:t>
            </a:r>
            <a:br>
              <a:rPr lang="cs-CZ" sz="1800" dirty="0"/>
            </a:br>
            <a:r>
              <a:rPr lang="cs-CZ" sz="1800" dirty="0"/>
              <a:t>vytvoření pracovní skupiny pro přístup Jižního Súdánu do WTO.</a:t>
            </a:r>
          </a:p>
        </p:txBody>
      </p:sp>
    </p:spTree>
    <p:extLst>
      <p:ext uri="{BB962C8B-B14F-4D97-AF65-F5344CB8AC3E}">
        <p14:creationId xmlns:p14="http://schemas.microsoft.com/office/powerpoint/2010/main" val="1683737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87624" y="1196752"/>
            <a:ext cx="7632848" cy="4770537"/>
          </a:xfrm>
          <a:prstGeom prst="rect">
            <a:avLst/>
          </a:prstGeom>
        </p:spPr>
        <p:txBody>
          <a:bodyPr wrap="square">
            <a:spAutoFit/>
          </a:bodyPr>
          <a:lstStyle/>
          <a:p>
            <a:r>
              <a:rPr lang="cs-CZ" sz="1600" dirty="0"/>
              <a:t>Za pozitivní lze označit i společná prohlášení části členů v otázkách jako e-</a:t>
            </a:r>
            <a:r>
              <a:rPr lang="cs-CZ" sz="1600" dirty="0" err="1"/>
              <a:t>commerce</a:t>
            </a:r>
            <a:r>
              <a:rPr lang="cs-CZ" sz="1600" dirty="0"/>
              <a:t>, </a:t>
            </a:r>
            <a:r>
              <a:rPr lang="cs-CZ" sz="1600" dirty="0" err="1"/>
              <a:t>MSMEs</a:t>
            </a:r>
            <a:r>
              <a:rPr lang="cs-CZ" sz="1600" dirty="0"/>
              <a:t> či usnadňovaní investic. 119 zemí se připojilo ke  Společnému prohlášení k obchodu a posílení ekonomické pozice žen, tedy v oblasti genderových aspektů v mezinárodním obchodě. Pozitivní bylo i angažmá latinskoamerického regionu (deklarace čtyř prezidentů podpořená některými dalšími zeměmi regionu přijatá na úvod Konference) a také deklarace 44 zemí – obojí na podporu mnohostranného obchodního systému a posun WTO směrem k realitě 21. století. Na okraj Konference se uskutečnila i jednání EU, Japonska a USA a vydání společného tiskového prohlášení k subvencím a nadkapacitám. Byla realizována i řada </a:t>
            </a:r>
            <a:r>
              <a:rPr lang="cs-CZ" sz="1600" dirty="0" err="1"/>
              <a:t>side</a:t>
            </a:r>
            <a:r>
              <a:rPr lang="cs-CZ" sz="1600" dirty="0"/>
              <a:t> </a:t>
            </a:r>
            <a:r>
              <a:rPr lang="cs-CZ" sz="1600" dirty="0" err="1"/>
              <a:t>events</a:t>
            </a:r>
            <a:r>
              <a:rPr lang="cs-CZ" sz="1600" dirty="0"/>
              <a:t>, která demonstrovala zájem podnikatelských kruhů, ale současně i rozpory s diskusemi ve WTO, jež často nepokrývají jejich konkrétní potřeby.</a:t>
            </a:r>
          </a:p>
          <a:p>
            <a:r>
              <a:rPr lang="cs-CZ" sz="1600" dirty="0"/>
              <a:t>Výsledky XI. ministerské konference WTO tak jednoznačně signalizují, že situace je skutečně vážná. Každopádně bude nutná hluboká reflexe nad dalším postupem s cílem zachovat a pokud možno posílit funkce WTO v každodenní činnosti i možném dalším postupu v jednáních. Ve svém závěrečném vystoupení to uvedl i generální ředitel WTO Roberto </a:t>
            </a:r>
            <a:r>
              <a:rPr lang="cs-CZ" sz="1600" dirty="0" err="1"/>
              <a:t>Azevêdo</a:t>
            </a:r>
            <a:r>
              <a:rPr lang="cs-CZ" sz="1600" dirty="0"/>
              <a:t>. Konstatoval realitu, že ne na každé ministerské konferenci se musí podařit dosáhnout konkrétních závěrů.  Přes zklamání existuje podle něj stále šance udržet a posílit funkce WTO, jak demonstroval i zájem </a:t>
            </a:r>
            <a:r>
              <a:rPr lang="cs-CZ" sz="1600" dirty="0" err="1"/>
              <a:t>stakeholderů</a:t>
            </a:r>
            <a:r>
              <a:rPr lang="cs-CZ" sz="1600" dirty="0"/>
              <a:t>, který se projevil v akcích na okraj Konference.  Je třeba, aby členové přijali za svou vizi WTO jako živé a flexibilní organizace, schopné reakce na vývoj.  </a:t>
            </a:r>
          </a:p>
        </p:txBody>
      </p:sp>
    </p:spTree>
    <p:extLst>
      <p:ext uri="{BB962C8B-B14F-4D97-AF65-F5344CB8AC3E}">
        <p14:creationId xmlns:p14="http://schemas.microsoft.com/office/powerpoint/2010/main" val="8520540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15616" y="908720"/>
            <a:ext cx="7488832" cy="4708981"/>
          </a:xfrm>
          <a:prstGeom prst="rect">
            <a:avLst/>
          </a:prstGeom>
        </p:spPr>
        <p:txBody>
          <a:bodyPr wrap="square">
            <a:spAutoFit/>
          </a:bodyPr>
          <a:lstStyle/>
          <a:p>
            <a:pPr algn="just"/>
            <a:r>
              <a:rPr lang="cs-CZ" sz="2000" dirty="0"/>
              <a:t>Na závěr Konference přijala Rada (EU) pro zahraniční věci ve formátu ministrů pro obchod druhou sadu příslušných Závěrů.  Ty úvodem konstatují potvrzení závazku a podpory mnohostrannému obchodnímu systému a ústřední roli WTO, úsilí EU na Konferenci v tomto směru a zklamání z toho, že se nepodařilo dosáhnout ambiciózního, ale realistického a vyváženého výsledku. Vítají podporu mnohostrannému obchodnímu systému vyjádřenou v prezidentské deklaraci i deklaraci 44 zemí a podtrhují, že EU bude pokračovat v hledání cest jak posílit WTO a její funkce včetně řešení sporů a doplnění Odvolacího orgánu. Konstatují úsilí a návrhy EU s cílem dosáhnout konkrétních výsledků Konference v některých oblastech (zemědělství, subvence do rybolovu, domácí regulace ve službách) a litují, že nepřinesly výsledky.  Závěry dále uvádějí, že EU bude i nadále usilovat o řešení dalších otázek jako e-</a:t>
            </a:r>
            <a:r>
              <a:rPr lang="cs-CZ" sz="2000" dirty="0" err="1"/>
              <a:t>commerce</a:t>
            </a:r>
            <a:r>
              <a:rPr lang="cs-CZ" sz="2000" dirty="0"/>
              <a:t>, </a:t>
            </a:r>
            <a:r>
              <a:rPr lang="cs-CZ" sz="2000" dirty="0" err="1"/>
              <a:t>MSMEs</a:t>
            </a:r>
            <a:r>
              <a:rPr lang="cs-CZ" sz="2000" dirty="0"/>
              <a:t>, usnadňování investic a vítají prohlášení v tomto smyslu.</a:t>
            </a:r>
          </a:p>
        </p:txBody>
      </p:sp>
    </p:spTree>
    <p:extLst>
      <p:ext uri="{BB962C8B-B14F-4D97-AF65-F5344CB8AC3E}">
        <p14:creationId xmlns:p14="http://schemas.microsoft.com/office/powerpoint/2010/main" val="3314644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1844824"/>
            <a:ext cx="7620000" cy="1143000"/>
          </a:xfrm>
        </p:spPr>
        <p:txBody>
          <a:bodyPr/>
          <a:lstStyle/>
          <a:p>
            <a:r>
              <a:rPr lang="cs-CZ" dirty="0"/>
              <a:t>Příští setkání v Kazachstánu v </a:t>
            </a:r>
            <a:r>
              <a:rPr lang="cs-CZ" dirty="0" err="1"/>
              <a:t>Astaně</a:t>
            </a:r>
            <a:endParaRPr lang="cs-CZ" dirty="0"/>
          </a:p>
        </p:txBody>
      </p:sp>
    </p:spTree>
    <p:extLst>
      <p:ext uri="{BB962C8B-B14F-4D97-AF65-F5344CB8AC3E}">
        <p14:creationId xmlns:p14="http://schemas.microsoft.com/office/powerpoint/2010/main" val="1315973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8153400" cy="1143000"/>
          </a:xfrm>
        </p:spPr>
        <p:txBody>
          <a:bodyPr/>
          <a:lstStyle/>
          <a:p>
            <a:r>
              <a:rPr lang="cs-CZ" sz="5400" u="sng">
                <a:cs typeface="Times New Roman" pitchFamily="18" charset="0"/>
              </a:rPr>
              <a:t>Millenium Round</a:t>
            </a:r>
            <a:r>
              <a:rPr lang="cs-CZ" sz="2400"/>
              <a:t> </a:t>
            </a:r>
            <a:r>
              <a:rPr lang="cs-CZ" sz="2400">
                <a:cs typeface="Times New Roman" pitchFamily="18" charset="0"/>
              </a:rPr>
              <a:t>Cílem jednání Světové obchodní organizace (WTO), označované jako "Millenium Round", byly otázky další liberalizace světové ekonomiky.</a:t>
            </a:r>
            <a:br>
              <a:rPr lang="cs-CZ" sz="2400"/>
            </a:br>
            <a:endParaRPr lang="cs-CZ" sz="2400"/>
          </a:p>
        </p:txBody>
      </p:sp>
      <p:sp>
        <p:nvSpPr>
          <p:cNvPr id="21507" name="Rectangle 3"/>
          <p:cNvSpPr>
            <a:spLocks noGrp="1" noChangeArrowheads="1"/>
          </p:cNvSpPr>
          <p:nvPr>
            <p:ph type="body" idx="1"/>
          </p:nvPr>
        </p:nvSpPr>
        <p:spPr>
          <a:xfrm>
            <a:off x="1066800" y="2514600"/>
            <a:ext cx="7620000" cy="3352800"/>
          </a:xfrm>
        </p:spPr>
        <p:txBody>
          <a:bodyPr/>
          <a:lstStyle/>
          <a:p>
            <a:r>
              <a:rPr lang="cs-CZ" b="1" u="sng">
                <a:cs typeface="Times New Roman" pitchFamily="18" charset="0"/>
              </a:rPr>
              <a:t>Nová témata kola tisíciletí</a:t>
            </a:r>
            <a:endParaRPr lang="cs-CZ"/>
          </a:p>
          <a:p>
            <a:pPr>
              <a:buFontTx/>
              <a:buNone/>
            </a:pPr>
            <a:r>
              <a:rPr lang="cs-CZ"/>
              <a:t>		</a:t>
            </a:r>
            <a:r>
              <a:rPr lang="cs-CZ" b="1" i="1">
                <a:cs typeface="Times New Roman" pitchFamily="18" charset="0"/>
              </a:rPr>
              <a:t>MAI v rámci WTO</a:t>
            </a:r>
            <a:r>
              <a:rPr lang="cs-CZ"/>
              <a:t> </a:t>
            </a:r>
          </a:p>
          <a:p>
            <a:pPr>
              <a:buFontTx/>
              <a:buNone/>
            </a:pPr>
            <a:r>
              <a:rPr lang="cs-CZ"/>
              <a:t>		</a:t>
            </a:r>
            <a:r>
              <a:rPr lang="cs-CZ" b="1" i="1">
                <a:cs typeface="Times New Roman" pitchFamily="18" charset="0"/>
              </a:rPr>
              <a:t>Globální dohoda o těžbě dřeva</a:t>
            </a:r>
            <a:r>
              <a:rPr lang="cs-CZ"/>
              <a:t> 	</a:t>
            </a:r>
          </a:p>
          <a:p>
            <a:pPr>
              <a:buFontTx/>
              <a:buNone/>
            </a:pPr>
            <a:r>
              <a:rPr lang="cs-CZ"/>
              <a:t>		</a:t>
            </a:r>
            <a:r>
              <a:rPr lang="cs-CZ" b="1" i="1">
                <a:cs typeface="Times New Roman" pitchFamily="18" charset="0"/>
              </a:rPr>
              <a:t>Veřejné zakázky</a:t>
            </a:r>
            <a:r>
              <a:rPr lang="cs-CZ"/>
              <a:t> </a:t>
            </a:r>
          </a:p>
          <a:p>
            <a:pPr>
              <a:buFontTx/>
              <a:buNone/>
            </a:pPr>
            <a:r>
              <a:rPr lang="cs-CZ"/>
              <a:t>		</a:t>
            </a:r>
            <a:r>
              <a:rPr lang="cs-CZ" b="1">
                <a:cs typeface="Times New Roman" pitchFamily="18" charset="0"/>
              </a:rPr>
              <a:t>Volná soutěž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cs-CZ"/>
              <a:t>Rozvojová agenda z Doha</a:t>
            </a:r>
          </a:p>
        </p:txBody>
      </p:sp>
      <p:sp>
        <p:nvSpPr>
          <p:cNvPr id="71683" name="Rectangle 3"/>
          <p:cNvSpPr>
            <a:spLocks noGrp="1" noChangeArrowheads="1"/>
          </p:cNvSpPr>
          <p:nvPr>
            <p:ph type="body" idx="1"/>
          </p:nvPr>
        </p:nvSpPr>
        <p:spPr>
          <a:xfrm>
            <a:off x="1042988" y="1557338"/>
            <a:ext cx="7620000" cy="5105400"/>
          </a:xfrm>
        </p:spPr>
        <p:txBody>
          <a:bodyPr/>
          <a:lstStyle/>
          <a:p>
            <a:pPr algn="just">
              <a:lnSpc>
                <a:spcPct val="80000"/>
              </a:lnSpc>
            </a:pPr>
            <a:r>
              <a:rPr lang="cs-CZ" sz="2000"/>
              <a:t>Byla zahájena na 4. ministerské konferenci  v Doha v Qataru, vlistopadu 2001.</a:t>
            </a:r>
          </a:p>
          <a:p>
            <a:pPr algn="just">
              <a:lnSpc>
                <a:spcPct val="80000"/>
              </a:lnSpc>
            </a:pPr>
            <a:r>
              <a:rPr lang="cs-CZ" sz="2000"/>
              <a:t>Oficiální název agendy je následující: </a:t>
            </a:r>
            <a:r>
              <a:rPr lang="en-US" sz="2000" b="1">
                <a:hlinkClick r:id="rId2"/>
              </a:rPr>
              <a:t>Doha Development Agenda (DDA)</a:t>
            </a:r>
            <a:r>
              <a:rPr lang="en-US" sz="2000"/>
              <a:t>. </a:t>
            </a:r>
            <a:endParaRPr lang="cs-CZ" sz="2000"/>
          </a:p>
          <a:p>
            <a:pPr algn="just">
              <a:lnSpc>
                <a:spcPct val="80000"/>
              </a:lnSpc>
            </a:pPr>
            <a:r>
              <a:rPr lang="cs-CZ" sz="2000"/>
              <a:t>Pracovní program zahrnuje 21 témat.</a:t>
            </a:r>
          </a:p>
          <a:p>
            <a:pPr algn="just">
              <a:lnSpc>
                <a:spcPct val="80000"/>
              </a:lnSpc>
            </a:pPr>
            <a:r>
              <a:rPr lang="cs-CZ" sz="2000"/>
              <a:t>Původně měla být agenda dokončena do roku 2005, ale tento termín se nepodařilo realizovat, neúspěchem rovněž skončila jednání v roce 2006 a 2007.</a:t>
            </a:r>
          </a:p>
          <a:p>
            <a:pPr algn="just">
              <a:lnSpc>
                <a:spcPct val="80000"/>
              </a:lnSpc>
            </a:pPr>
            <a:r>
              <a:rPr lang="cs-CZ" sz="2000">
                <a:latin typeface="Tahoma" pitchFamily="34" charset="0"/>
              </a:rPr>
              <a:t>Mezi nejvýznamnější problematiky DDA patří agrární reforma, tzv. NAMA (liberalizace obchodu s nezemědělskými výrobky), liberalizace obchodu se službami, některé prvky Dohody o obchodních aspektech práv k duševnímu vlastnictví, problematika obchodu a životního prostředí, usnadňování obchodu, pravidla mnohostranného obchodu (antidumping, preferenční dohody a subvence a vyrovnávací opatření). </a:t>
            </a:r>
          </a:p>
          <a:p>
            <a:pPr algn="just">
              <a:lnSpc>
                <a:spcPct val="80000"/>
              </a:lnSpc>
            </a:pPr>
            <a:r>
              <a:rPr lang="cs-CZ" sz="2000">
                <a:latin typeface="Tahoma" pitchFamily="34" charset="0"/>
              </a:rPr>
              <a:t>Všechny problematiky společně prolíná tzv. "rozvojový aspekt" — poskytnutí větších výhod rozvojovým a nejméně rozvinutým zemím s cílem jejich urychlení jejich hlubšího zapojení do systému světového obchodu.</a:t>
            </a:r>
          </a:p>
          <a:p>
            <a:pPr algn="just">
              <a:lnSpc>
                <a:spcPct val="80000"/>
              </a:lnSpc>
            </a:pPr>
            <a:endParaRPr lang="cs-CZ" sz="20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Doha development agenda</a:t>
            </a:r>
            <a:endParaRPr lang="cs-CZ"/>
          </a:p>
        </p:txBody>
      </p:sp>
      <p:sp>
        <p:nvSpPr>
          <p:cNvPr id="61444" name="Rectangle 4"/>
          <p:cNvSpPr>
            <a:spLocks noGrp="1" noChangeArrowheads="1"/>
          </p:cNvSpPr>
          <p:nvPr>
            <p:ph type="body" idx="1"/>
          </p:nvPr>
        </p:nvSpPr>
        <p:spPr>
          <a:noFill/>
          <a:ln/>
        </p:spPr>
        <p:txBody>
          <a:bodyPr/>
          <a:lstStyle/>
          <a:p>
            <a:pPr>
              <a:lnSpc>
                <a:spcPct val="80000"/>
              </a:lnSpc>
            </a:pPr>
            <a:r>
              <a:rPr lang="en-US" sz="1600"/>
              <a:t>General Agreement on Tariffs and Trade (GATT) </a:t>
            </a:r>
          </a:p>
          <a:p>
            <a:pPr>
              <a:lnSpc>
                <a:spcPct val="80000"/>
              </a:lnSpc>
            </a:pPr>
            <a:r>
              <a:rPr lang="en-US" sz="1600"/>
              <a:t>Agriculture </a:t>
            </a:r>
          </a:p>
          <a:p>
            <a:pPr>
              <a:lnSpc>
                <a:spcPct val="80000"/>
              </a:lnSpc>
            </a:pPr>
            <a:r>
              <a:rPr lang="en-US" sz="1600"/>
              <a:t>Sanitary and phytosanitary (SPS) measures </a:t>
            </a:r>
          </a:p>
          <a:p>
            <a:pPr>
              <a:lnSpc>
                <a:spcPct val="80000"/>
              </a:lnSpc>
            </a:pPr>
            <a:r>
              <a:rPr lang="en-US" sz="1600"/>
              <a:t>Textiles and clothing </a:t>
            </a:r>
          </a:p>
          <a:p>
            <a:pPr>
              <a:lnSpc>
                <a:spcPct val="80000"/>
              </a:lnSpc>
            </a:pPr>
            <a:r>
              <a:rPr lang="en-US" sz="1600"/>
              <a:t>Technical barriers to trade </a:t>
            </a:r>
          </a:p>
          <a:p>
            <a:pPr>
              <a:lnSpc>
                <a:spcPct val="80000"/>
              </a:lnSpc>
            </a:pPr>
            <a:r>
              <a:rPr lang="en-US" sz="1600"/>
              <a:t>Trade-related investment measures (TRIMs) </a:t>
            </a:r>
          </a:p>
          <a:p>
            <a:pPr>
              <a:lnSpc>
                <a:spcPct val="80000"/>
              </a:lnSpc>
            </a:pPr>
            <a:r>
              <a:rPr lang="en-US" sz="1600"/>
              <a:t>Anti-dumping </a:t>
            </a:r>
          </a:p>
          <a:p>
            <a:pPr>
              <a:lnSpc>
                <a:spcPct val="80000"/>
              </a:lnSpc>
            </a:pPr>
            <a:r>
              <a:rPr lang="en-US" sz="1600"/>
              <a:t>Customs valuation </a:t>
            </a:r>
          </a:p>
          <a:p>
            <a:pPr>
              <a:lnSpc>
                <a:spcPct val="80000"/>
              </a:lnSpc>
            </a:pPr>
            <a:r>
              <a:rPr lang="en-US" sz="1600"/>
              <a:t>Rules of origin </a:t>
            </a:r>
          </a:p>
          <a:p>
            <a:pPr>
              <a:lnSpc>
                <a:spcPct val="80000"/>
              </a:lnSpc>
            </a:pPr>
            <a:r>
              <a:rPr lang="en-US" sz="1600"/>
              <a:t>Subsidies and countervailing measures </a:t>
            </a:r>
          </a:p>
          <a:p>
            <a:pPr>
              <a:lnSpc>
                <a:spcPct val="80000"/>
              </a:lnSpc>
            </a:pPr>
            <a:r>
              <a:rPr lang="en-US" sz="1600"/>
              <a:t>Trade-related aspects of intellectual property rights (TRIPS) </a:t>
            </a:r>
          </a:p>
          <a:p>
            <a:pPr>
              <a:lnSpc>
                <a:spcPct val="80000"/>
              </a:lnSpc>
            </a:pPr>
            <a:r>
              <a:rPr lang="en-US" sz="1600"/>
              <a:t>Cross-cutting issues </a:t>
            </a:r>
          </a:p>
          <a:p>
            <a:pPr>
              <a:lnSpc>
                <a:spcPct val="80000"/>
              </a:lnSpc>
            </a:pPr>
            <a:r>
              <a:rPr lang="en-US" sz="1600"/>
              <a:t>Services </a:t>
            </a:r>
          </a:p>
          <a:p>
            <a:pPr>
              <a:lnSpc>
                <a:spcPct val="80000"/>
              </a:lnSpc>
            </a:pPr>
            <a:r>
              <a:rPr lang="en-US" sz="1600"/>
              <a:t>Market access for non-agricultural products </a:t>
            </a:r>
          </a:p>
          <a:p>
            <a:pPr>
              <a:lnSpc>
                <a:spcPct val="80000"/>
              </a:lnSpc>
            </a:pPr>
            <a:r>
              <a:rPr lang="en-US" sz="1600"/>
              <a:t>Trade-related aspects of intellectual property rights (TRIPS) </a:t>
            </a:r>
          </a:p>
          <a:p>
            <a:pPr>
              <a:lnSpc>
                <a:spcPct val="80000"/>
              </a:lnSpc>
            </a:pPr>
            <a:r>
              <a:rPr lang="en-US" sz="1600"/>
              <a:t>Trade facilitation </a:t>
            </a:r>
          </a:p>
          <a:p>
            <a:pPr>
              <a:lnSpc>
                <a:spcPct val="80000"/>
              </a:lnSpc>
            </a:pPr>
            <a:endParaRPr lang="en-US" sz="9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z="4000"/>
              <a:t>Doha – liberalizace agrárních trhů</a:t>
            </a:r>
          </a:p>
        </p:txBody>
      </p:sp>
      <p:sp>
        <p:nvSpPr>
          <p:cNvPr id="62468" name="Rectangle 4"/>
          <p:cNvSpPr>
            <a:spLocks noGrp="1" noChangeArrowheads="1"/>
          </p:cNvSpPr>
          <p:nvPr>
            <p:ph type="body" idx="1"/>
          </p:nvPr>
        </p:nvSpPr>
        <p:spPr>
          <a:xfrm>
            <a:off x="971550" y="2420938"/>
            <a:ext cx="7620000" cy="4114800"/>
          </a:xfrm>
          <a:noFill/>
          <a:ln/>
        </p:spPr>
        <p:txBody>
          <a:bodyPr/>
          <a:lstStyle/>
          <a:p>
            <a:pPr lvl="2"/>
            <a:r>
              <a:rPr lang="cs-CZ" b="1"/>
              <a:t>Přístup na trh - </a:t>
            </a:r>
            <a:r>
              <a:rPr lang="en-US" b="1"/>
              <a:t>market access</a:t>
            </a:r>
            <a:r>
              <a:rPr lang="en-US"/>
              <a:t>: </a:t>
            </a:r>
            <a:r>
              <a:rPr lang="cs-CZ"/>
              <a:t>podstatná redukce</a:t>
            </a:r>
          </a:p>
          <a:p>
            <a:pPr lvl="2"/>
            <a:endParaRPr lang="en-US"/>
          </a:p>
          <a:p>
            <a:pPr lvl="2"/>
            <a:r>
              <a:rPr lang="cs-CZ" b="1"/>
              <a:t>Podpora exportu - </a:t>
            </a:r>
            <a:r>
              <a:rPr lang="en-US" b="1"/>
              <a:t>exports subsidies</a:t>
            </a:r>
            <a:r>
              <a:rPr lang="en-US"/>
              <a:t>:</a:t>
            </a:r>
            <a:r>
              <a:rPr lang="cs-CZ"/>
              <a:t> - redukce a následné vytěsnění</a:t>
            </a:r>
          </a:p>
          <a:p>
            <a:pPr lvl="2"/>
            <a:endParaRPr lang="cs-CZ"/>
          </a:p>
          <a:p>
            <a:pPr lvl="2"/>
            <a:r>
              <a:rPr lang="cs-CZ" b="1"/>
              <a:t>Domácí podpory - </a:t>
            </a:r>
            <a:r>
              <a:rPr lang="en-US" b="1"/>
              <a:t>domestic support</a:t>
            </a:r>
            <a:r>
              <a:rPr lang="en-US"/>
              <a:t>: </a:t>
            </a:r>
            <a:r>
              <a:rPr lang="cs-CZ"/>
              <a:t>- podstatná redukce všech podpor které narušují tržní prostředí</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cs-CZ"/>
              <a:t>Doha v otázce zemědělství</a:t>
            </a:r>
          </a:p>
        </p:txBody>
      </p:sp>
      <p:sp>
        <p:nvSpPr>
          <p:cNvPr id="126979" name="Rectangle 3"/>
          <p:cNvSpPr>
            <a:spLocks noGrp="1" noChangeArrowheads="1"/>
          </p:cNvSpPr>
          <p:nvPr>
            <p:ph type="body" idx="1"/>
          </p:nvPr>
        </p:nvSpPr>
        <p:spPr/>
        <p:txBody>
          <a:bodyPr/>
          <a:lstStyle/>
          <a:p>
            <a:r>
              <a:rPr lang="cs-CZ"/>
              <a:t>Evropská unie se zavázala snížit celní sazby o 60%, snížit domácí podpory do zemědělství o 80% a úplně odstranit vývozní subvence.</a:t>
            </a:r>
          </a:p>
          <a:p>
            <a:r>
              <a:rPr lang="cs-CZ"/>
              <a:t>Jedním z problémů nedosažení dohody je nejednotný názor na uplatňování tzv. </a:t>
            </a:r>
            <a:r>
              <a:rPr lang="cs-CZ">
                <a:solidFill>
                  <a:srgbClr val="0000FF"/>
                </a:solidFill>
              </a:rPr>
              <a:t>Special Safeguard Measures</a:t>
            </a:r>
            <a:r>
              <a:rPr lang="cs-CZ"/>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7AD50257-0252-40B8-8F99-1C02A6AB8E2B}" type="slidenum">
              <a:rPr kumimoji="0" lang="cs-CZ" altLang="cs-CZ" sz="1400" smtClean="0">
                <a:latin typeface="Times New Roman" panose="02020603050405020304" pitchFamily="18" charset="0"/>
              </a:rPr>
              <a:pPr>
                <a:spcBef>
                  <a:spcPct val="0"/>
                </a:spcBef>
                <a:buClrTx/>
                <a:buSzTx/>
                <a:buFontTx/>
                <a:buNone/>
              </a:pPr>
              <a:t>15</a:t>
            </a:fld>
            <a:endParaRPr kumimoji="0" lang="cs-CZ" altLang="cs-CZ" sz="1400">
              <a:latin typeface="Times New Roman" panose="02020603050405020304" pitchFamily="18" charset="0"/>
            </a:endParaRPr>
          </a:p>
        </p:txBody>
      </p:sp>
      <p:pic>
        <p:nvPicPr>
          <p:cNvPr id="136195"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15888"/>
            <a:ext cx="87217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15413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cs-CZ" b="1">
                <a:effectLst>
                  <a:outerShdw blurRad="38100" dist="38100" dir="2700000" algn="tl">
                    <a:srgbClr val="000000"/>
                  </a:outerShdw>
                </a:effectLst>
                <a:latin typeface="Tahoma" pitchFamily="34" charset="0"/>
              </a:rPr>
              <a:t>Hlavní  problémy</a:t>
            </a:r>
            <a:endParaRPr lang="cs-CZ"/>
          </a:p>
        </p:txBody>
      </p:sp>
      <p:sp>
        <p:nvSpPr>
          <p:cNvPr id="128004" name="Rectangle 4"/>
          <p:cNvSpPr>
            <a:spLocks noChangeArrowheads="1"/>
          </p:cNvSpPr>
          <p:nvPr/>
        </p:nvSpPr>
        <p:spPr bwMode="auto">
          <a:xfrm>
            <a:off x="1187450" y="1557338"/>
            <a:ext cx="734536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b="1">
                <a:effectLst>
                  <a:outerShdw blurRad="38100" dist="38100" dir="2700000" algn="tl">
                    <a:srgbClr val="FFFFFF"/>
                  </a:outerShdw>
                </a:effectLst>
              </a:rPr>
              <a:t>Základní rozpory mezi vyspělými a rozvojovými zeměmi</a:t>
            </a:r>
          </a:p>
          <a:p>
            <a:endParaRPr lang="cs-CZ" b="1">
              <a:effectLst>
                <a:outerShdw blurRad="38100" dist="38100" dir="2700000" algn="tl">
                  <a:srgbClr val="FFFFFF"/>
                </a:outerShdw>
              </a:effectLst>
            </a:endParaRPr>
          </a:p>
          <a:p>
            <a:r>
              <a:rPr lang="cs-CZ" b="1">
                <a:effectLst>
                  <a:outerShdw blurRad="38100" dist="38100" dir="2700000" algn="tl">
                    <a:srgbClr val="FFFFFF"/>
                  </a:outerShdw>
                </a:effectLst>
              </a:rPr>
              <a:t>Tlak velkých světových exportérů (USA, země Jižní Ameriky) na liberalizaci trhu</a:t>
            </a:r>
          </a:p>
          <a:p>
            <a:endParaRPr lang="cs-CZ" b="1">
              <a:effectLst>
                <a:outerShdw blurRad="38100" dist="38100" dir="2700000" algn="tl">
                  <a:srgbClr val="FFFFFF"/>
                </a:outerShdw>
              </a:effectLst>
            </a:endParaRPr>
          </a:p>
          <a:p>
            <a:r>
              <a:rPr lang="cs-CZ" b="1">
                <a:effectLst>
                  <a:outerShdw blurRad="38100" dist="38100" dir="2700000" algn="tl">
                    <a:srgbClr val="FFFFFF"/>
                  </a:outerShdw>
                </a:effectLst>
              </a:rPr>
              <a:t>Koncepce multifunkčního zemědělství EU</a:t>
            </a:r>
          </a:p>
          <a:p>
            <a:r>
              <a:rPr lang="cs-CZ" b="1">
                <a:effectLst>
                  <a:outerShdw blurRad="38100" dist="38100" dir="2700000" algn="tl">
                    <a:srgbClr val="FFFFFF"/>
                  </a:outerShdw>
                </a:effectLst>
              </a:rPr>
              <a:t>Spor o biotechnologie a labelling</a:t>
            </a:r>
          </a:p>
          <a:p>
            <a:endParaRPr lang="cs-CZ" b="1">
              <a:effectLst>
                <a:outerShdw blurRad="38100" dist="38100" dir="2700000" algn="tl">
                  <a:srgbClr val="FFFFFF"/>
                </a:outerShdw>
              </a:effectLst>
            </a:endParaRPr>
          </a:p>
          <a:p>
            <a:r>
              <a:rPr lang="cs-CZ" b="1">
                <a:effectLst>
                  <a:outerShdw blurRad="38100" dist="38100" dir="2700000" algn="tl">
                    <a:srgbClr val="FFFFFF"/>
                  </a:outerShdw>
                </a:effectLst>
              </a:rPr>
              <a:t>„Damoklův meč“ WTO je ekologie a TUR</a:t>
            </a:r>
          </a:p>
        </p:txBody>
      </p:sp>
    </p:spTree>
  </p:cSld>
  <p:clrMapOvr>
    <a:masterClrMapping/>
  </p:clrMapOvr>
  <p:transition>
    <p:randomBa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116013" y="549275"/>
            <a:ext cx="7724775" cy="59436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b="1">
                <a:solidFill>
                  <a:schemeClr val="tx2"/>
                </a:solidFill>
                <a:latin typeface="Tahoma" pitchFamily="34" charset="0"/>
              </a:rPr>
              <a:t>Pro odstranění nebo snížení cel pro jednotlivé výrobky upřednostňuje EU jednoduchý nelineární vzorec</a:t>
            </a:r>
            <a:r>
              <a:rPr lang="cs-CZ">
                <a:solidFill>
                  <a:schemeClr val="tx2"/>
                </a:solidFill>
                <a:latin typeface="Tahoma" pitchFamily="34" charset="0"/>
              </a:rPr>
              <a:t> (umožňuje větší snížení u vyšších celních sazeb). </a:t>
            </a:r>
          </a:p>
          <a:p>
            <a:r>
              <a:rPr lang="cs-CZ">
                <a:solidFill>
                  <a:schemeClr val="tx2"/>
                </a:solidFill>
                <a:latin typeface="Tahoma" pitchFamily="34" charset="0"/>
              </a:rPr>
              <a:t>Za základ takového vzorce je považován tzv. švýcarský návrh (Swiss formula). Součástí vzorce by měly být koeficienty, jejichž rozdílná výše aplikovatelná po určité časové období umožní zohlednit zájmy rozvojových zemí. Rozvojové země sníží celní sazby méně než rozvinuté. Toto menší snížení může případně trvat po určité časově omezené období. Obecně platí, že vyspělé země mají menší celní sazby pro nezemědělské výrobky než státy s méně rozvinutou průmyslovou výrobou. </a:t>
            </a:r>
          </a:p>
          <a:p>
            <a:r>
              <a:rPr lang="cs-CZ">
                <a:solidFill>
                  <a:schemeClr val="tx2"/>
                </a:solidFill>
                <a:latin typeface="Tahoma" pitchFamily="34" charset="0"/>
              </a:rPr>
              <a:t>Během jednání v negociační skupině bylo navrženo několik vzorců, z nichž některé například více snižovaly nízké celní sazby.</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987675" y="476250"/>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b="1">
                <a:solidFill>
                  <a:srgbClr val="800000"/>
                </a:solidFill>
                <a:latin typeface="Trebuchet MS" pitchFamily="34" charset="0"/>
              </a:rPr>
              <a:t>SWISS FORMULA</a:t>
            </a:r>
            <a:r>
              <a:rPr lang="cs-CZ">
                <a:latin typeface="Trebuchet MS" pitchFamily="34" charset="0"/>
              </a:rPr>
              <a:t>   </a:t>
            </a:r>
            <a:endParaRPr lang="cs-CZ"/>
          </a:p>
        </p:txBody>
      </p:sp>
      <p:graphicFrame>
        <p:nvGraphicFramePr>
          <p:cNvPr id="130051" name="Group 3"/>
          <p:cNvGraphicFramePr>
            <a:graphicFrameLocks noGrp="1"/>
          </p:cNvGraphicFramePr>
          <p:nvPr/>
        </p:nvGraphicFramePr>
        <p:xfrm>
          <a:off x="3059113" y="1052513"/>
          <a:ext cx="2808287" cy="579120"/>
        </p:xfrm>
        <a:graphic>
          <a:graphicData uri="http://schemas.openxmlformats.org/drawingml/2006/table">
            <a:tbl>
              <a:tblPr/>
              <a:tblGrid>
                <a:gridCol w="2808287">
                  <a:extLst>
                    <a:ext uri="{9D8B030D-6E8A-4147-A177-3AD203B41FA5}">
                      <a16:colId xmlns:a16="http://schemas.microsoft.com/office/drawing/2014/main" val="20000"/>
                    </a:ext>
                  </a:extLst>
                </a:gridCol>
              </a:tblGrid>
              <a:tr h="57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a:ln>
                            <a:noFill/>
                          </a:ln>
                          <a:solidFill>
                            <a:srgbClr val="800000"/>
                          </a:solidFill>
                          <a:effectLst/>
                          <a:latin typeface="Trebuchet MS" pitchFamily="34" charset="0"/>
                        </a:rPr>
                        <a:t>Z = AX/(A+X)</a:t>
                      </a:r>
                      <a:endParaRPr kumimoji="0" lang="cs-CZ" sz="3200" b="0" i="0" u="none" strike="noStrike" cap="none" normalizeH="0" baseline="0">
                        <a:ln>
                          <a:noFill/>
                        </a:ln>
                        <a:solidFill>
                          <a:schemeClr val="tx1"/>
                        </a:solidFill>
                        <a:effectLst/>
                        <a:latin typeface="Times New Roman" pitchFamily="18" charset="0"/>
                      </a:endParaRPr>
                    </a:p>
                  </a:txBody>
                  <a:tcPr horzOverflow="overflow">
                    <a:lnL w="9525" cap="flat" cmpd="sng" algn="ctr">
                      <a:solidFill>
                        <a:srgbClr val="111111"/>
                      </a:solidFill>
                      <a:prstDash val="solid"/>
                      <a:round/>
                      <a:headEnd type="none" w="med" len="med"/>
                      <a:tailEnd type="none" w="med" len="med"/>
                    </a:lnL>
                    <a:lnR w="9525" cap="flat" cmpd="sng" algn="ctr">
                      <a:solidFill>
                        <a:srgbClr val="111111"/>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0"/>
                  </a:ext>
                </a:extLst>
              </a:tr>
            </a:tbl>
          </a:graphicData>
        </a:graphic>
      </p:graphicFrame>
      <p:sp>
        <p:nvSpPr>
          <p:cNvPr id="130057" name="Rectangle 9"/>
          <p:cNvSpPr>
            <a:spLocks noChangeArrowheads="1"/>
          </p:cNvSpPr>
          <p:nvPr/>
        </p:nvSpPr>
        <p:spPr bwMode="auto">
          <a:xfrm>
            <a:off x="2195513" y="1628775"/>
            <a:ext cx="5400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sz="2000">
                <a:latin typeface="Trebuchet MS" pitchFamily="34" charset="0"/>
              </a:rPr>
              <a:t>X = stará celní sazba</a:t>
            </a:r>
          </a:p>
          <a:p>
            <a:r>
              <a:rPr lang="cs-CZ" sz="2000">
                <a:latin typeface="Trebuchet MS" pitchFamily="34" charset="0"/>
              </a:rPr>
              <a:t>A = koeficient</a:t>
            </a:r>
            <a:br>
              <a:rPr lang="cs-CZ" sz="2000">
                <a:latin typeface="Trebuchet MS" pitchFamily="34" charset="0"/>
              </a:rPr>
            </a:br>
            <a:r>
              <a:rPr lang="cs-CZ" sz="2000">
                <a:latin typeface="Trebuchet MS" pitchFamily="34" charset="0"/>
              </a:rPr>
              <a:t>Z = nová výsledná celní sazba na konci období</a:t>
            </a:r>
            <a:endParaRPr lang="cs-CZ" sz="2000"/>
          </a:p>
        </p:txBody>
      </p:sp>
      <p:sp>
        <p:nvSpPr>
          <p:cNvPr id="130058" name="Rectangle 10"/>
          <p:cNvSpPr>
            <a:spLocks noChangeArrowheads="1"/>
          </p:cNvSpPr>
          <p:nvPr/>
        </p:nvSpPr>
        <p:spPr bwMode="auto">
          <a:xfrm>
            <a:off x="971550" y="2609850"/>
            <a:ext cx="88376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 typeface="Wingdings" pitchFamily="2" charset="2"/>
              <a:buChar char="ü"/>
            </a:pPr>
            <a:r>
              <a:rPr lang="cs-CZ" sz="1800"/>
              <a:t>Zužuje škálu celních sazeb </a:t>
            </a:r>
          </a:p>
          <a:p>
            <a:pPr>
              <a:buFont typeface="Wingdings" pitchFamily="2" charset="2"/>
              <a:buChar char="ü"/>
            </a:pPr>
            <a:r>
              <a:rPr lang="cs-CZ" sz="1800"/>
              <a:t>Maximální konečná výše celní sazby bez ohledu na původní úroveň</a:t>
            </a:r>
            <a:r>
              <a:rPr lang="cs-CZ"/>
              <a:t>  </a:t>
            </a:r>
          </a:p>
        </p:txBody>
      </p:sp>
      <p:pic>
        <p:nvPicPr>
          <p:cNvPr id="13005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913188"/>
            <a:ext cx="4211638" cy="2944812"/>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r="1033"/>
          <a:stretch>
            <a:fillRect/>
          </a:stretch>
        </p:blipFill>
        <p:spPr bwMode="auto">
          <a:xfrm>
            <a:off x="4787900" y="3935413"/>
            <a:ext cx="4176713" cy="2922587"/>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1" name="Text Box 13"/>
          <p:cNvSpPr txBox="1">
            <a:spLocks noChangeArrowheads="1"/>
          </p:cNvSpPr>
          <p:nvPr/>
        </p:nvSpPr>
        <p:spPr bwMode="auto">
          <a:xfrm>
            <a:off x="395288" y="3429000"/>
            <a:ext cx="381635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a:solidFill>
                  <a:srgbClr val="006600"/>
                </a:solidFill>
              </a:rPr>
              <a:t>Swiss formula</a:t>
            </a:r>
          </a:p>
        </p:txBody>
      </p:sp>
      <p:sp>
        <p:nvSpPr>
          <p:cNvPr id="130062" name="Text Box 14"/>
          <p:cNvSpPr txBox="1">
            <a:spLocks noChangeArrowheads="1"/>
          </p:cNvSpPr>
          <p:nvPr/>
        </p:nvSpPr>
        <p:spPr bwMode="auto">
          <a:xfrm>
            <a:off x="4932363" y="3429000"/>
            <a:ext cx="4211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6600"/>
                </a:solidFill>
              </a:rPr>
              <a:t>Uruguayský vzorec (</a:t>
            </a:r>
            <a:r>
              <a:rPr lang="cs-CZ" sz="1600" b="1">
                <a:solidFill>
                  <a:srgbClr val="006600"/>
                </a:solidFill>
                <a:sym typeface="Wingdings" pitchFamily="2" charset="2"/>
              </a:rPr>
              <a:t></a:t>
            </a:r>
            <a:r>
              <a:rPr lang="cs-CZ" b="1">
                <a:solidFill>
                  <a:srgbClr val="006600"/>
                </a:solidFill>
                <a:sym typeface="Wingdings" pitchFamily="2" charset="2"/>
              </a:rPr>
              <a:t> 36%)</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55650" y="0"/>
            <a:ext cx="7696200" cy="1676400"/>
          </a:xfrm>
        </p:spPr>
        <p:txBody>
          <a:bodyPr/>
          <a:lstStyle/>
          <a:p>
            <a:r>
              <a:rPr lang="cs-CZ" b="1">
                <a:latin typeface="Tahoma" pitchFamily="34" charset="0"/>
              </a:rPr>
              <a:t>Nejednotné zájmy mocenských bloků:</a:t>
            </a:r>
            <a:endParaRPr lang="cs-CZ">
              <a:latin typeface="Tahoma" pitchFamily="34" charset="0"/>
            </a:endParaRPr>
          </a:p>
        </p:txBody>
      </p:sp>
      <p:sp>
        <p:nvSpPr>
          <p:cNvPr id="131075" name="Rectangle 3"/>
          <p:cNvSpPr>
            <a:spLocks noGrp="1" noChangeArrowheads="1"/>
          </p:cNvSpPr>
          <p:nvPr>
            <p:ph type="body" idx="1"/>
          </p:nvPr>
        </p:nvSpPr>
        <p:spPr>
          <a:xfrm>
            <a:off x="179388" y="1484313"/>
            <a:ext cx="8785225" cy="3697287"/>
          </a:xfrm>
        </p:spPr>
        <p:txBody>
          <a:bodyPr/>
          <a:lstStyle/>
          <a:p>
            <a:pPr>
              <a:lnSpc>
                <a:spcPct val="80000"/>
              </a:lnSpc>
              <a:buClr>
                <a:srgbClr val="00FF00"/>
              </a:buClr>
              <a:buFont typeface="Monotype Sorts" pitchFamily="2" charset="2"/>
              <a:buChar char="l"/>
            </a:pPr>
            <a:endParaRPr lang="cs-CZ" sz="2800" b="1" u="sng">
              <a:latin typeface="Tahoma" pitchFamily="34" charset="0"/>
            </a:endParaRPr>
          </a:p>
          <a:p>
            <a:pPr>
              <a:lnSpc>
                <a:spcPct val="80000"/>
              </a:lnSpc>
              <a:buClr>
                <a:srgbClr val="00FF00"/>
              </a:buClr>
              <a:buFont typeface="Monotype Sorts" pitchFamily="2" charset="2"/>
              <a:buNone/>
            </a:pPr>
            <a:r>
              <a:rPr lang="cs-CZ" sz="2800" b="1" u="sng">
                <a:latin typeface="Tahoma" pitchFamily="34" charset="0"/>
              </a:rPr>
              <a:t>	1. skupina</a:t>
            </a:r>
            <a:r>
              <a:rPr lang="cs-CZ" sz="2800" b="1">
                <a:latin typeface="Tahoma" pitchFamily="34" charset="0"/>
              </a:rPr>
              <a:t> – EU, Japonsko, Jižní Korea, 		               Švýcarsko a Turecko</a:t>
            </a:r>
          </a:p>
          <a:p>
            <a:pPr>
              <a:lnSpc>
                <a:spcPct val="80000"/>
              </a:lnSpc>
              <a:buClr>
                <a:srgbClr val="00FF00"/>
              </a:buClr>
              <a:buFont typeface="Monotype Sorts" pitchFamily="2" charset="2"/>
              <a:buChar char="l"/>
            </a:pPr>
            <a:endParaRPr lang="cs-CZ" sz="2800" b="1">
              <a:latin typeface="Tahoma" pitchFamily="34" charset="0"/>
            </a:endParaRPr>
          </a:p>
          <a:p>
            <a:pPr>
              <a:lnSpc>
                <a:spcPct val="80000"/>
              </a:lnSpc>
              <a:buClr>
                <a:srgbClr val="00FF00"/>
              </a:buClr>
              <a:buFont typeface="Monotype Sorts" pitchFamily="2" charset="2"/>
              <a:buNone/>
            </a:pPr>
            <a:r>
              <a:rPr lang="cs-CZ" sz="2800" b="1" u="sng">
                <a:latin typeface="Tahoma" pitchFamily="34" charset="0"/>
              </a:rPr>
              <a:t>	2. skupina</a:t>
            </a:r>
            <a:r>
              <a:rPr lang="cs-CZ" sz="2800" b="1">
                <a:latin typeface="Tahoma" pitchFamily="34" charset="0"/>
              </a:rPr>
              <a:t> – USA a země tzv. Cairnské 			      skupiny</a:t>
            </a:r>
          </a:p>
          <a:p>
            <a:pPr>
              <a:lnSpc>
                <a:spcPct val="80000"/>
              </a:lnSpc>
              <a:buClr>
                <a:srgbClr val="00FF00"/>
              </a:buClr>
              <a:buFont typeface="Monotype Sorts" pitchFamily="2" charset="2"/>
              <a:buChar char="l"/>
            </a:pPr>
            <a:endParaRPr lang="cs-CZ" sz="2800" b="1">
              <a:latin typeface="Tahoma" pitchFamily="34" charset="0"/>
            </a:endParaRPr>
          </a:p>
          <a:p>
            <a:pPr>
              <a:lnSpc>
                <a:spcPct val="80000"/>
              </a:lnSpc>
              <a:buClr>
                <a:srgbClr val="00FF00"/>
              </a:buClr>
              <a:buFont typeface="Monotype Sorts" pitchFamily="2" charset="2"/>
              <a:buNone/>
            </a:pPr>
            <a:r>
              <a:rPr lang="cs-CZ" sz="2800" b="1" u="sng">
                <a:latin typeface="Tahoma" pitchFamily="34" charset="0"/>
              </a:rPr>
              <a:t>	3. skupina</a:t>
            </a:r>
            <a:r>
              <a:rPr lang="cs-CZ" sz="2800" b="1">
                <a:latin typeface="Tahoma" pitchFamily="34" charset="0"/>
              </a:rPr>
              <a:t> - rozvojové země, významná je zejména skupina </a:t>
            </a:r>
            <a:r>
              <a:rPr lang="cs-CZ" sz="2800" b="1">
                <a:effectLst>
                  <a:outerShdw blurRad="38100" dist="38100" dir="2700000" algn="tl">
                    <a:srgbClr val="FFFFFF"/>
                  </a:outerShdw>
                </a:effectLst>
                <a:latin typeface="Tahoma" pitchFamily="34" charset="0"/>
              </a:rPr>
              <a:t>G 22</a:t>
            </a:r>
            <a:r>
              <a:rPr lang="cs-CZ" sz="2800" b="1">
                <a:latin typeface="Tahoma" pitchFamily="34" charset="0"/>
              </a:rPr>
              <a:t> (nebo též G20+)</a:t>
            </a:r>
            <a:endParaRPr lang="cs-CZ" sz="2800">
              <a:latin typeface="Tahom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box(out)">
                                      <p:cBhvr>
                                        <p:cTn id="7" dur="5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 calcmode="lin" valueType="num">
                                      <p:cBhvr additive="base">
                                        <p:cTn id="12"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1075">
                                            <p:txEl>
                                              <p:pRg st="3" end="3"/>
                                            </p:txEl>
                                          </p:spTgt>
                                        </p:tgtEl>
                                        <p:attrNameLst>
                                          <p:attrName>style.visibility</p:attrName>
                                        </p:attrNameLst>
                                      </p:cBhvr>
                                      <p:to>
                                        <p:strVal val="visible"/>
                                      </p:to>
                                    </p:set>
                                    <p:anim calcmode="lin" valueType="num">
                                      <p:cBhvr additive="base">
                                        <p:cTn id="18"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1075">
                                            <p:txEl>
                                              <p:pRg st="5" end="5"/>
                                            </p:txEl>
                                          </p:spTgt>
                                        </p:tgtEl>
                                        <p:attrNameLst>
                                          <p:attrName>style.visibility</p:attrName>
                                        </p:attrNameLst>
                                      </p:cBhvr>
                                      <p:to>
                                        <p:strVal val="visible"/>
                                      </p:to>
                                    </p:set>
                                    <p:anim calcmode="lin" valueType="num">
                                      <p:cBhvr additive="base">
                                        <p:cTn id="24" dur="500" fill="hold"/>
                                        <p:tgtEl>
                                          <p:spTgt spid="131075">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1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75"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cs-CZ" sz="3600" b="1">
                <a:latin typeface="Tahoma" pitchFamily="34" charset="0"/>
              </a:rPr>
              <a:t>Nejdůležitější zájmové skupiny </a:t>
            </a:r>
            <a:br>
              <a:rPr lang="cs-CZ" sz="3600" b="1">
                <a:latin typeface="Tahoma" pitchFamily="34" charset="0"/>
              </a:rPr>
            </a:br>
            <a:r>
              <a:rPr lang="cs-CZ" sz="3600" b="1">
                <a:latin typeface="Tahoma" pitchFamily="34" charset="0"/>
              </a:rPr>
              <a:t>v rámci jednání WTO</a:t>
            </a:r>
          </a:p>
        </p:txBody>
      </p:sp>
      <p:sp>
        <p:nvSpPr>
          <p:cNvPr id="132099" name="Rectangle 3"/>
          <p:cNvSpPr>
            <a:spLocks noGrp="1" noChangeArrowheads="1"/>
          </p:cNvSpPr>
          <p:nvPr>
            <p:ph type="body" idx="1"/>
          </p:nvPr>
        </p:nvSpPr>
        <p:spPr>
          <a:xfrm>
            <a:off x="611188" y="1981200"/>
            <a:ext cx="7847012" cy="4543425"/>
          </a:xfrm>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FF17"/>
                </a:solidFill>
                <a:miter lim="800000"/>
                <a:headEnd/>
                <a:tailEnd/>
              </a14:hiddenLine>
            </a:ext>
          </a:extLst>
        </p:spPr>
        <p:txBody>
          <a:bodyPr/>
          <a:lstStyle/>
          <a:p>
            <a:pPr>
              <a:lnSpc>
                <a:spcPct val="90000"/>
              </a:lnSpc>
            </a:pPr>
            <a:r>
              <a:rPr lang="cs-CZ" sz="2400">
                <a:latin typeface="Tahoma" pitchFamily="34" charset="0"/>
              </a:rPr>
              <a:t>hlavní jednání probíhají v rámci tzv. "Pětky velkých hráčů" (FIPs), tj. EU, USA, Brazílie, Indie a Austrálie</a:t>
            </a:r>
          </a:p>
          <a:p>
            <a:pPr>
              <a:lnSpc>
                <a:spcPct val="90000"/>
              </a:lnSpc>
            </a:pPr>
            <a:r>
              <a:rPr lang="cs-CZ" sz="2400">
                <a:latin typeface="Tahoma" pitchFamily="34" charset="0"/>
              </a:rPr>
              <a:t>skupina relativně vyvinutých rozvojových členských zemí (</a:t>
            </a:r>
            <a:r>
              <a:rPr lang="cs-CZ" sz="2400" b="1">
                <a:latin typeface="Tahoma" pitchFamily="34" charset="0"/>
              </a:rPr>
              <a:t>G 22</a:t>
            </a:r>
            <a:r>
              <a:rPr lang="cs-CZ" sz="2400">
                <a:latin typeface="Tahoma" pitchFamily="34" charset="0"/>
              </a:rPr>
              <a:t>) ve které jsou zastoupeny např. Argentina, Brazílie, Čína, Egypt, Indie, Indonésie, Mexiko, Nigerie, Pákistán .. </a:t>
            </a:r>
          </a:p>
          <a:p>
            <a:pPr>
              <a:lnSpc>
                <a:spcPct val="90000"/>
              </a:lnSpc>
            </a:pPr>
            <a:r>
              <a:rPr lang="cs-CZ" sz="2400">
                <a:latin typeface="Tahoma" pitchFamily="34" charset="0"/>
              </a:rPr>
              <a:t>členské země silně chránící své zemědělství (</a:t>
            </a:r>
            <a:r>
              <a:rPr lang="cs-CZ" sz="2400" b="1">
                <a:latin typeface="Tahoma" pitchFamily="34" charset="0"/>
              </a:rPr>
              <a:t>G 10</a:t>
            </a:r>
            <a:r>
              <a:rPr lang="cs-CZ" sz="2400">
                <a:latin typeface="Tahoma" pitchFamily="34" charset="0"/>
              </a:rPr>
              <a:t>), z nichž nejdůležitější je Japonsko, Švýcarsko, Norsko </a:t>
            </a:r>
          </a:p>
          <a:p>
            <a:pPr>
              <a:lnSpc>
                <a:spcPct val="90000"/>
              </a:lnSpc>
            </a:pPr>
            <a:r>
              <a:rPr lang="cs-CZ" sz="2400">
                <a:latin typeface="Tahoma" pitchFamily="34" charset="0"/>
              </a:rPr>
              <a:t>různá seskupení dalších rozvojových zemí (</a:t>
            </a:r>
            <a:r>
              <a:rPr lang="cs-CZ" sz="2400" b="1">
                <a:latin typeface="Tahoma" pitchFamily="34" charset="0"/>
              </a:rPr>
              <a:t>G 33)</a:t>
            </a:r>
            <a:r>
              <a:rPr lang="cs-CZ" sz="2400">
                <a:latin typeface="Tahoma" pitchFamily="34" charset="0"/>
              </a:rPr>
              <a:t> - tj. země, kladoucí důraz na zájmy RZ v oblasti zvláštních výrobků a zvláštních ochranných opatření), </a:t>
            </a:r>
            <a:r>
              <a:rPr lang="cs-CZ" sz="2400" b="1">
                <a:latin typeface="Tahoma" pitchFamily="34" charset="0"/>
              </a:rPr>
              <a:t>ACP</a:t>
            </a:r>
            <a:r>
              <a:rPr lang="cs-CZ" sz="2400">
                <a:latin typeface="Tahoma" pitchFamily="34" charset="0"/>
              </a:rPr>
              <a:t> - tj. země napojené na EU prostř. partnerské dohody z Cotonou) atd.</a:t>
            </a:r>
            <a:endParaRPr lang="cs-CZ" sz="2800">
              <a:latin typeface="Tahoma" pitchFamily="34" charset="0"/>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619250" y="0"/>
            <a:ext cx="6337300" cy="6858000"/>
          </a:xfrm>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cs-CZ" sz="4000"/>
              <a:t>Doha – liberalizace agrárních trhů</a:t>
            </a:r>
          </a:p>
        </p:txBody>
      </p:sp>
      <p:sp>
        <p:nvSpPr>
          <p:cNvPr id="73731" name="Rectangle 3"/>
          <p:cNvSpPr>
            <a:spLocks noGrp="1" noChangeArrowheads="1"/>
          </p:cNvSpPr>
          <p:nvPr>
            <p:ph type="body" idx="1"/>
          </p:nvPr>
        </p:nvSpPr>
        <p:spPr/>
        <p:txBody>
          <a:bodyPr/>
          <a:lstStyle/>
          <a:p>
            <a:pPr>
              <a:lnSpc>
                <a:spcPct val="80000"/>
              </a:lnSpc>
            </a:pPr>
            <a:r>
              <a:rPr lang="cs-CZ" sz="2000" b="1"/>
              <a:t>Integrální součástí týkající se všech jednání je otázka  zvláštního a odlišného zacházení v případě rozvojových zemí (</a:t>
            </a:r>
            <a:r>
              <a:rPr lang="en-US" sz="2000" b="1"/>
              <a:t>special and differential treatment for developing countries</a:t>
            </a:r>
            <a:r>
              <a:rPr lang="cs-CZ" sz="2000" b="1"/>
              <a:t>)</a:t>
            </a:r>
            <a:r>
              <a:rPr lang="en-US" sz="2000" b="1"/>
              <a:t> </a:t>
            </a:r>
            <a:r>
              <a:rPr lang="cs-CZ" sz="2000" b="1"/>
              <a:t>– to se týká jak nových ujednání tak i nově revidovaných již dříve schválených pravidel a postupů.</a:t>
            </a:r>
          </a:p>
          <a:p>
            <a:pPr>
              <a:lnSpc>
                <a:spcPct val="80000"/>
              </a:lnSpc>
            </a:pPr>
            <a:endParaRPr lang="cs-CZ" sz="2000" b="1"/>
          </a:p>
          <a:p>
            <a:pPr>
              <a:lnSpc>
                <a:spcPct val="80000"/>
              </a:lnSpc>
            </a:pPr>
            <a:r>
              <a:rPr lang="cs-CZ" sz="2000" b="1"/>
              <a:t>Výsledkem jednání by měl být takový stav, který by zaručoval rozvojovým zemím ničím nerušený vývoj, umožňoval by jim dosáhnout jejich cílů a naplnit jejich potřeby zejména v oblasti rozvoje venkova a potravinové bezpečnosti.</a:t>
            </a:r>
          </a:p>
          <a:p>
            <a:pPr>
              <a:lnSpc>
                <a:spcPct val="80000"/>
              </a:lnSpc>
            </a:pPr>
            <a:endParaRPr lang="en-US" sz="2000" b="1"/>
          </a:p>
          <a:p>
            <a:pPr>
              <a:lnSpc>
                <a:spcPct val="80000"/>
              </a:lnSpc>
            </a:pPr>
            <a:r>
              <a:rPr lang="cs-CZ" sz="2000" b="1"/>
              <a:t>Důležité je také vzít v potaz jednání o neobchodních tématech, která jsou spojena s problematikou zemědělství:  ochrana životního prostředí, potravinová bezpečnost, venkovský rozvoj na všeobecné úrovni.</a:t>
            </a:r>
            <a:endParaRPr lang="cs-CZ" sz="200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cs-CZ"/>
              <a:t>Doha - zemědělství</a:t>
            </a:r>
          </a:p>
        </p:txBody>
      </p:sp>
      <p:sp>
        <p:nvSpPr>
          <p:cNvPr id="72707" name="Rectangle 3"/>
          <p:cNvSpPr>
            <a:spLocks noGrp="1" noChangeArrowheads="1"/>
          </p:cNvSpPr>
          <p:nvPr>
            <p:ph type="body" idx="1"/>
          </p:nvPr>
        </p:nvSpPr>
        <p:spPr/>
        <p:txBody>
          <a:bodyPr/>
          <a:lstStyle/>
          <a:p>
            <a:r>
              <a:rPr lang="cs-CZ"/>
              <a:t>Venkovský rozvoj a potravinová bezpečnost v rozvojových zemích</a:t>
            </a:r>
          </a:p>
          <a:p>
            <a:r>
              <a:rPr lang="cs-CZ"/>
              <a:t>Nejméně rozvinuté země světa a rozvojové země závislé na importech potravin</a:t>
            </a:r>
          </a:p>
          <a:p>
            <a:r>
              <a:rPr lang="cs-CZ"/>
              <a:t>Programy týkající se - exportních úvěrů, garancí a pojištění  </a:t>
            </a:r>
          </a:p>
          <a:p>
            <a:r>
              <a:rPr lang="cs-CZ"/>
              <a:t>Tariff rate quotas</a:t>
            </a:r>
          </a:p>
          <a:p>
            <a:endParaRPr lang="cs-CZ"/>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260350"/>
            <a:ext cx="8101012" cy="640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188913"/>
            <a:ext cx="7850187" cy="648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24C755A7-EAC5-4D5F-A234-D2C6782B1522}" type="slidenum">
              <a:rPr kumimoji="0" lang="cs-CZ" altLang="cs-CZ" sz="1400" smtClean="0">
                <a:latin typeface="Times New Roman" panose="02020603050405020304" pitchFamily="18" charset="0"/>
              </a:rPr>
              <a:pPr>
                <a:spcBef>
                  <a:spcPct val="0"/>
                </a:spcBef>
                <a:buClrTx/>
                <a:buSzTx/>
                <a:buFontTx/>
                <a:buNone/>
              </a:pPr>
              <a:t>16</a:t>
            </a:fld>
            <a:endParaRPr kumimoji="0" lang="cs-CZ" altLang="cs-CZ" sz="1400">
              <a:latin typeface="Times New Roman" panose="02020603050405020304" pitchFamily="18" charset="0"/>
            </a:endParaRPr>
          </a:p>
        </p:txBody>
      </p:sp>
      <p:pic>
        <p:nvPicPr>
          <p:cNvPr id="13721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333375"/>
            <a:ext cx="91567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181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066800" y="188913"/>
            <a:ext cx="7620000" cy="5678487"/>
          </a:xfrm>
        </p:spPr>
        <p:txBody>
          <a:bodyPr/>
          <a:lstStyle/>
          <a:p>
            <a:pPr>
              <a:lnSpc>
                <a:spcPct val="80000"/>
              </a:lnSpc>
              <a:buFontTx/>
              <a:buNone/>
            </a:pPr>
            <a:r>
              <a:rPr lang="cs-CZ" sz="2000" b="1"/>
              <a:t>	Současné vyjednávání v rámci WTO si klade za cíl napomoci slabším účastníkům k větší integraci do světového trhu a tak postupně přispět k likvidaci chudoby. Zásadní obrat je spjat se třemi základními podmínkami:</a:t>
            </a:r>
          </a:p>
          <a:p>
            <a:pPr>
              <a:lnSpc>
                <a:spcPct val="80000"/>
              </a:lnSpc>
              <a:buFontTx/>
              <a:buNone/>
            </a:pPr>
            <a:endParaRPr lang="cs-CZ" sz="2000" b="1"/>
          </a:p>
          <a:p>
            <a:pPr>
              <a:lnSpc>
                <a:spcPct val="80000"/>
              </a:lnSpc>
            </a:pPr>
            <a:r>
              <a:rPr lang="cs-CZ" sz="2000"/>
              <a:t>za prvé, musí existovat reálná snaha průmyslových zemí poskytnout rozvojovým zemím šance na světovém trhu. Jinak vyjádřeno to znamená, že WTO se nesmí jako doposud téměř výlučně zabývat problémy bohatých zemí;</a:t>
            </a:r>
          </a:p>
          <a:p>
            <a:pPr>
              <a:lnSpc>
                <a:spcPct val="80000"/>
              </a:lnSpc>
            </a:pPr>
            <a:r>
              <a:rPr lang="cs-CZ" sz="2000"/>
              <a:t>za druhé, nemá smysl zahrnout Brazílii, Indii a další nově zprůmyslněné země do stejné skupiny zemí jako např. Burkin a Faso. Je nezbytné přijímaná opatření diferencovat v členění na více skupin rozvojových zemí. Pokud by došlo k dohodě, tak např. Brazílie by mohla značně profitovat na již dosaženém pokroku v rámci vyjednávacího kola z Doha, zatímco nejchudší země by nezískaly jakékoliv výhody;</a:t>
            </a:r>
          </a:p>
          <a:p>
            <a:pPr>
              <a:lnSpc>
                <a:spcPct val="80000"/>
              </a:lnSpc>
            </a:pPr>
            <a:r>
              <a:rPr lang="cs-CZ" sz="2000"/>
              <a:t>za třetí, vyjednávací proces a stanovené podmínky světového obchodu v rámci WTO by se neměly omezovat pouze na problematiku tarifů a cel. Musí být jednoznačně zodpovězena otázka, jakými cestami, resp. nástroji dospět k ekologicky a sociálně trvale udržitelnému rozvoji světového hospodářství.</a:t>
            </a:r>
          </a:p>
          <a:p>
            <a:pPr>
              <a:lnSpc>
                <a:spcPct val="80000"/>
              </a:lnSpc>
            </a:pPr>
            <a:endParaRPr lang="cs-CZ" sz="2000"/>
          </a:p>
          <a:p>
            <a:pPr>
              <a:lnSpc>
                <a:spcPct val="80000"/>
              </a:lnSpc>
            </a:pPr>
            <a:endParaRPr lang="cs-CZ" sz="2000"/>
          </a:p>
          <a:p>
            <a:pPr>
              <a:lnSpc>
                <a:spcPct val="80000"/>
              </a:lnSpc>
            </a:pPr>
            <a:endParaRPr lang="cs-CZ" sz="20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cs-CZ" sz="2400" b="1"/>
              <a:t>Předběžné negociace týkající se liberalizace agrárního obchodu vyplývající ze současných jednání</a:t>
            </a:r>
          </a:p>
        </p:txBody>
      </p:sp>
      <p:sp>
        <p:nvSpPr>
          <p:cNvPr id="91139" name="Rectangle 3"/>
          <p:cNvSpPr>
            <a:spLocks noGrp="1" noChangeArrowheads="1"/>
          </p:cNvSpPr>
          <p:nvPr>
            <p:ph type="body" idx="1"/>
          </p:nvPr>
        </p:nvSpPr>
        <p:spPr/>
        <p:txBody>
          <a:bodyPr/>
          <a:lstStyle/>
          <a:p>
            <a:r>
              <a:rPr lang="cs-CZ"/>
              <a:t>Během jednání ke kterým došlo v červenci 2008 v Ženevě a v listopadu 2009 během VII. Ministerské konference členských států WTO došlo k vyjasnění si některých sporných bodů týkající se další liberalizace agrárního sektoru na globální úrovni.</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cs-CZ" sz="4000"/>
              <a:t>Proces liberalizace bude i nadále postaven na třech pilířích:</a:t>
            </a:r>
          </a:p>
        </p:txBody>
      </p:sp>
      <p:sp>
        <p:nvSpPr>
          <p:cNvPr id="92163" name="Rectangle 3"/>
          <p:cNvSpPr>
            <a:spLocks noGrp="1" noChangeArrowheads="1"/>
          </p:cNvSpPr>
          <p:nvPr>
            <p:ph type="body" idx="1"/>
          </p:nvPr>
        </p:nvSpPr>
        <p:spPr>
          <a:xfrm>
            <a:off x="1066800" y="2636838"/>
            <a:ext cx="7620000" cy="3230562"/>
          </a:xfrm>
        </p:spPr>
        <p:txBody>
          <a:bodyPr/>
          <a:lstStyle/>
          <a:p>
            <a:pPr marL="812800" indent="-812800"/>
            <a:r>
              <a:rPr lang="cs-CZ"/>
              <a:t>přístup na trh</a:t>
            </a:r>
          </a:p>
          <a:p>
            <a:pPr marL="812800" indent="-812800"/>
            <a:r>
              <a:rPr lang="cs-CZ"/>
              <a:t>exportní soutěž</a:t>
            </a:r>
          </a:p>
          <a:p>
            <a:pPr marL="812800" indent="-812800"/>
            <a:r>
              <a:rPr lang="cs-CZ"/>
              <a:t>domácí podpory</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1117600" indent="-1117600"/>
            <a:r>
              <a:rPr lang="cs-CZ"/>
              <a:t>Přístup na trh</a:t>
            </a:r>
          </a:p>
        </p:txBody>
      </p:sp>
      <p:sp>
        <p:nvSpPr>
          <p:cNvPr id="93187" name="Rectangle 3"/>
          <p:cNvSpPr>
            <a:spLocks noGrp="1" noChangeArrowheads="1"/>
          </p:cNvSpPr>
          <p:nvPr>
            <p:ph type="body" idx="1"/>
          </p:nvPr>
        </p:nvSpPr>
        <p:spPr>
          <a:xfrm>
            <a:off x="1066800" y="1752600"/>
            <a:ext cx="7620000" cy="4916488"/>
          </a:xfrm>
        </p:spPr>
        <p:txBody>
          <a:bodyPr/>
          <a:lstStyle/>
          <a:p>
            <a:pPr>
              <a:lnSpc>
                <a:spcPct val="80000"/>
              </a:lnSpc>
            </a:pPr>
            <a:r>
              <a:rPr lang="cs-CZ" sz="2400"/>
              <a:t>V rámci prvního pilíře, kterým je „přístup na trh – market access“ se jednotlivé strany dohodly, že i nadále bude existovat určitá diference z hlediska závazků platných pro země vyspělé a pro země rozvojové.</a:t>
            </a:r>
          </a:p>
          <a:p>
            <a:pPr>
              <a:lnSpc>
                <a:spcPct val="80000"/>
              </a:lnSpc>
            </a:pPr>
            <a:r>
              <a:rPr lang="cs-CZ" sz="2400"/>
              <a:t>Bylo dohodnuto, že v případě zemí vyspělých bude implementační období týkající se přijetí závazků vyplývajících z negociací 5 let, v případě zemí rozvojových pak 10 let. Dále bylo dohodnuto, že cla se budou krátit následujícím způsobem.</a:t>
            </a:r>
          </a:p>
          <a:p>
            <a:pPr>
              <a:lnSpc>
                <a:spcPct val="80000"/>
              </a:lnSpc>
            </a:pPr>
            <a:r>
              <a:rPr lang="cs-CZ" sz="2400"/>
              <a:t>Maximální hodnota cla se bude smět v případě zemí vyspělých pohybovat na úrovni 100%, v případě zemí rozvojových na úrovni 150%. Samotná redukce cel pak bude mít v případě zemí vyspělých následující podobu. Cla budou rozdělena do 4 kategorií a v rámci každé kategorie dojde k určité redukci celní zátěže.</a:t>
            </a:r>
          </a:p>
          <a:p>
            <a:pPr>
              <a:lnSpc>
                <a:spcPct val="80000"/>
              </a:lnSpc>
            </a:pPr>
            <a:endParaRPr lang="cs-CZ" sz="24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cs-CZ"/>
              <a:t>Přístup na trh – vyspělé země</a:t>
            </a:r>
          </a:p>
        </p:txBody>
      </p:sp>
      <p:sp>
        <p:nvSpPr>
          <p:cNvPr id="94211" name="Rectangle 3"/>
          <p:cNvSpPr>
            <a:spLocks noGrp="1" noChangeArrowheads="1"/>
          </p:cNvSpPr>
          <p:nvPr>
            <p:ph type="body" idx="1"/>
          </p:nvPr>
        </p:nvSpPr>
        <p:spPr/>
        <p:txBody>
          <a:bodyPr/>
          <a:lstStyle/>
          <a:p>
            <a:r>
              <a:rPr lang="cs-CZ" sz="2800"/>
              <a:t>Cla nad 75% by se měla redukovat během pěti let o 70%.</a:t>
            </a:r>
          </a:p>
          <a:p>
            <a:r>
              <a:rPr lang="cs-CZ" sz="2800"/>
              <a:t>Cla mezi 75%-50% by se měla během pěti let redukovat o 64%.</a:t>
            </a:r>
            <a:endParaRPr lang="pl-PL" sz="2800"/>
          </a:p>
          <a:p>
            <a:r>
              <a:rPr lang="pl-PL" sz="2800"/>
              <a:t>Cla mezi 50%-20% by se měla redukovat o 57%.</a:t>
            </a:r>
          </a:p>
          <a:p>
            <a:r>
              <a:rPr lang="pl-PL" sz="2800"/>
              <a:t>Cla pod 20% by se měla redukovat o 50%.</a:t>
            </a:r>
          </a:p>
          <a:p>
            <a:r>
              <a:rPr lang="pl-PL" sz="2800"/>
              <a:t>Minimální průměrné snížení celní zátěže by pak mělo být v průměru na položku alespoň 54%</a:t>
            </a:r>
            <a:endParaRPr lang="cs-CZ" sz="28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cs-CZ"/>
              <a:t>Přístup na trh – rozvojové země</a:t>
            </a:r>
          </a:p>
        </p:txBody>
      </p:sp>
      <p:sp>
        <p:nvSpPr>
          <p:cNvPr id="95235" name="Rectangle 3"/>
          <p:cNvSpPr>
            <a:spLocks noGrp="1" noChangeArrowheads="1"/>
          </p:cNvSpPr>
          <p:nvPr>
            <p:ph type="body" idx="1"/>
          </p:nvPr>
        </p:nvSpPr>
        <p:spPr/>
        <p:txBody>
          <a:bodyPr/>
          <a:lstStyle/>
          <a:p>
            <a:pPr>
              <a:lnSpc>
                <a:spcPct val="90000"/>
              </a:lnSpc>
            </a:pPr>
            <a:r>
              <a:rPr lang="pl-PL" sz="2800"/>
              <a:t>Cla nad 130% by se měla redukovat o 46,7%.</a:t>
            </a:r>
          </a:p>
          <a:p>
            <a:pPr>
              <a:lnSpc>
                <a:spcPct val="90000"/>
              </a:lnSpc>
            </a:pPr>
            <a:r>
              <a:rPr lang="pl-PL" sz="2800"/>
              <a:t>Cla mezi 130%-80% by se měla redukovat o 42,7%.</a:t>
            </a:r>
          </a:p>
          <a:p>
            <a:pPr>
              <a:lnSpc>
                <a:spcPct val="90000"/>
              </a:lnSpc>
            </a:pPr>
            <a:r>
              <a:rPr lang="pl-PL" sz="2800"/>
              <a:t>Cla mezi 80%-30% by se měla redukovat o 33,3%.</a:t>
            </a:r>
          </a:p>
          <a:p>
            <a:pPr>
              <a:lnSpc>
                <a:spcPct val="90000"/>
              </a:lnSpc>
            </a:pPr>
            <a:r>
              <a:rPr lang="pl-PL" sz="2800"/>
              <a:t>Cla pod 30% by se měla radukovat o 33,3%.</a:t>
            </a:r>
            <a:endParaRPr lang="cs-CZ" sz="2800"/>
          </a:p>
          <a:p>
            <a:pPr>
              <a:lnSpc>
                <a:spcPct val="90000"/>
              </a:lnSpc>
            </a:pPr>
            <a:r>
              <a:rPr lang="cs-CZ" sz="2800"/>
              <a:t>Maximální průměrné snížení celní zátěže na položku celního sazebníku je odhadováno na 36%.</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t>Přístup na trh - ostatní</a:t>
            </a:r>
          </a:p>
        </p:txBody>
      </p:sp>
      <p:sp>
        <p:nvSpPr>
          <p:cNvPr id="96259" name="Rectangle 3"/>
          <p:cNvSpPr>
            <a:spLocks noGrp="1" noChangeArrowheads="1"/>
          </p:cNvSpPr>
          <p:nvPr>
            <p:ph type="body" idx="1"/>
          </p:nvPr>
        </p:nvSpPr>
        <p:spPr/>
        <p:txBody>
          <a:bodyPr/>
          <a:lstStyle/>
          <a:p>
            <a:pPr>
              <a:lnSpc>
                <a:spcPct val="80000"/>
              </a:lnSpc>
            </a:pPr>
            <a:r>
              <a:rPr lang="cs-CZ" sz="2400"/>
              <a:t>V současné době však probíhají dále intenzivní jednání týkající se postavení tzv. „citlivých produktů – sensitive products“ v rámci procesu liberalizace. </a:t>
            </a:r>
          </a:p>
          <a:p>
            <a:pPr>
              <a:lnSpc>
                <a:spcPct val="80000"/>
              </a:lnSpc>
            </a:pPr>
            <a:r>
              <a:rPr lang="cs-CZ" sz="2400"/>
              <a:t>Další jednání se pak týkají postavení „zvláštních produktů – speciál products“, celních kvót , SSG (special safeguard) a SSM (special sefeguard mechanism).</a:t>
            </a:r>
          </a:p>
          <a:p>
            <a:pPr>
              <a:lnSpc>
                <a:spcPct val="80000"/>
              </a:lnSpc>
            </a:pPr>
            <a:r>
              <a:rPr lang="cs-CZ" sz="2400"/>
              <a:t>Co se týče nejméně vyspělých států světa, zde platí závazek, že tyto státy nemusí splnit závazky vyplývající z případné dohody. Text dohody rovněž obsahuje dodatek, který zajišťuje těmto zemí bezcelní přístup na trhy vyspělých zemí pro alespoň 97% produktů, které splňují podmínku, že pocházejí z exportující země (rules of origin).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cs-CZ"/>
              <a:t>Exportní soutěž </a:t>
            </a:r>
          </a:p>
        </p:txBody>
      </p:sp>
      <p:sp>
        <p:nvSpPr>
          <p:cNvPr id="97283" name="Rectangle 3"/>
          <p:cNvSpPr>
            <a:spLocks noGrp="1" noChangeArrowheads="1"/>
          </p:cNvSpPr>
          <p:nvPr>
            <p:ph type="body" idx="1"/>
          </p:nvPr>
        </p:nvSpPr>
        <p:spPr/>
        <p:txBody>
          <a:bodyPr/>
          <a:lstStyle/>
          <a:p>
            <a:pPr>
              <a:lnSpc>
                <a:spcPct val="90000"/>
              </a:lnSpc>
            </a:pPr>
            <a:r>
              <a:rPr lang="cs-CZ" sz="2400"/>
              <a:t>V rámci druhého pilíře, kterým je „exportní soutěž – export competition“ se jednotlivé strany dohodly na úplném odstranění exportních subvencí do roku 2013. Přičemž pokud se podaří dohodu podepsat v tomto roce, mělo by dojít k jejich okamžitému snížení o 50%. </a:t>
            </a:r>
          </a:p>
          <a:p>
            <a:pPr>
              <a:lnSpc>
                <a:spcPct val="90000"/>
              </a:lnSpc>
            </a:pPr>
            <a:r>
              <a:rPr lang="cs-CZ" sz="2400"/>
              <a:t>V případě rozvojových zemí existuje závazek odstranit zbývající exportní subvence do roku 2016. </a:t>
            </a:r>
          </a:p>
          <a:p>
            <a:pPr>
              <a:lnSpc>
                <a:spcPct val="90000"/>
              </a:lnSpc>
            </a:pPr>
            <a:r>
              <a:rPr lang="cs-CZ" sz="2400"/>
              <a:t>Pro nejméně vyspělé země světa pak žádný závazek nebyl předložen. Dále bylo dohodnuto, že v případě bavlny budou exportní subvence odstraněni okamžitě jakmile dojde k podpisu příslušné smlouvy.</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cs-CZ"/>
              <a:t>Exportní soutěž</a:t>
            </a:r>
          </a:p>
        </p:txBody>
      </p:sp>
      <p:sp>
        <p:nvSpPr>
          <p:cNvPr id="98307" name="Rectangle 3"/>
          <p:cNvSpPr>
            <a:spLocks noGrp="1" noChangeArrowheads="1"/>
          </p:cNvSpPr>
          <p:nvPr>
            <p:ph type="body" idx="1"/>
          </p:nvPr>
        </p:nvSpPr>
        <p:spPr/>
        <p:txBody>
          <a:bodyPr/>
          <a:lstStyle/>
          <a:p>
            <a:pPr>
              <a:lnSpc>
                <a:spcPct val="80000"/>
              </a:lnSpc>
            </a:pPr>
            <a:r>
              <a:rPr lang="cs-CZ" sz="2800"/>
              <a:t>Problematika narovnání podmínek v oblasti exportní soutěže mezi jednotnými státy se však netýká pouze odstranění exportních subvencí. Další intenzivní jednání probíhají rovněž i oblasti dalších nepřímých nástrojů používaných pro potřeby podpory exportů jako jsou:</a:t>
            </a:r>
          </a:p>
          <a:p>
            <a:pPr>
              <a:lnSpc>
                <a:spcPct val="80000"/>
              </a:lnSpc>
            </a:pPr>
            <a:endParaRPr lang="cs-CZ" sz="2800"/>
          </a:p>
          <a:p>
            <a:pPr lvl="1">
              <a:lnSpc>
                <a:spcPct val="80000"/>
              </a:lnSpc>
            </a:pPr>
            <a:r>
              <a:rPr lang="cs-CZ" sz="2400"/>
              <a:t>státní exportní společnosti,</a:t>
            </a:r>
          </a:p>
          <a:p>
            <a:pPr lvl="1">
              <a:lnSpc>
                <a:spcPct val="80000"/>
              </a:lnSpc>
            </a:pPr>
            <a:r>
              <a:rPr lang="cs-CZ" sz="2400"/>
              <a:t>mezinárodní potravinová pomoc,</a:t>
            </a:r>
          </a:p>
          <a:p>
            <a:pPr lvl="1">
              <a:lnSpc>
                <a:spcPct val="80000"/>
              </a:lnSpc>
            </a:pPr>
            <a:r>
              <a:rPr lang="cs-CZ" sz="2400"/>
              <a:t>exportní úvěry,</a:t>
            </a:r>
          </a:p>
          <a:p>
            <a:pPr lvl="1">
              <a:lnSpc>
                <a:spcPct val="80000"/>
              </a:lnSpc>
            </a:pPr>
            <a:r>
              <a:rPr lang="cs-CZ" sz="2400"/>
              <a:t>garance a pojištění exportních úvěrů a operací.</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cs-CZ"/>
              <a:t>Domácí podpory </a:t>
            </a:r>
          </a:p>
        </p:txBody>
      </p:sp>
      <p:sp>
        <p:nvSpPr>
          <p:cNvPr id="99331" name="Rectangle 3"/>
          <p:cNvSpPr>
            <a:spLocks noGrp="1" noChangeArrowheads="1"/>
          </p:cNvSpPr>
          <p:nvPr>
            <p:ph type="body" idx="1"/>
          </p:nvPr>
        </p:nvSpPr>
        <p:spPr/>
        <p:txBody>
          <a:bodyPr/>
          <a:lstStyle/>
          <a:p>
            <a:r>
              <a:rPr lang="cs-CZ" sz="2800"/>
              <a:t>V rámci třetího pilíře, kterým jsou „domácí podpory – domestic supports“ se jednotlivé strany dohodly na jejich postupné redukci. </a:t>
            </a:r>
          </a:p>
          <a:p>
            <a:r>
              <a:rPr lang="cs-CZ" sz="2800"/>
              <a:t>Redukce má zejména postihnout tzv. celkové obchod narušující domácí podpory (overall trade-distorting domestic support) – zde se jedná zejména o redukci podpor poskytovaných v rámci Amber box, Blue box a de minimis.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D10AD5B2-0F50-4FBE-AB8F-C5483C9D7A7F}" type="slidenum">
              <a:rPr kumimoji="0" lang="cs-CZ" altLang="cs-CZ" sz="1400" smtClean="0">
                <a:latin typeface="Times New Roman" panose="02020603050405020304" pitchFamily="18" charset="0"/>
              </a:rPr>
              <a:pPr>
                <a:spcBef>
                  <a:spcPct val="0"/>
                </a:spcBef>
                <a:buClrTx/>
                <a:buSzTx/>
                <a:buFontTx/>
                <a:buNone/>
              </a:pPr>
              <a:t>17</a:t>
            </a:fld>
            <a:endParaRPr kumimoji="0" lang="cs-CZ" altLang="cs-CZ" sz="1400">
              <a:latin typeface="Times New Roman" panose="02020603050405020304" pitchFamily="18" charset="0"/>
            </a:endParaRPr>
          </a:p>
        </p:txBody>
      </p:sp>
      <p:pic>
        <p:nvPicPr>
          <p:cNvPr id="13824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1138"/>
            <a:ext cx="856932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3281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cs-CZ"/>
              <a:t>Domácí podpory – Amber box</a:t>
            </a:r>
          </a:p>
        </p:txBody>
      </p:sp>
      <p:sp>
        <p:nvSpPr>
          <p:cNvPr id="100355" name="Rectangle 3"/>
          <p:cNvSpPr>
            <a:spLocks noGrp="1" noChangeArrowheads="1"/>
          </p:cNvSpPr>
          <p:nvPr>
            <p:ph type="body" idx="1"/>
          </p:nvPr>
        </p:nvSpPr>
        <p:spPr/>
        <p:txBody>
          <a:bodyPr/>
          <a:lstStyle/>
          <a:p>
            <a:pPr>
              <a:lnSpc>
                <a:spcPct val="80000"/>
              </a:lnSpc>
              <a:buFontTx/>
              <a:buNone/>
            </a:pPr>
            <a:r>
              <a:rPr lang="cs-CZ" sz="2400"/>
              <a:t>V případě „Amber box“ – bylo dohodnuto následující:</a:t>
            </a:r>
          </a:p>
          <a:p>
            <a:pPr>
              <a:lnSpc>
                <a:spcPct val="80000"/>
              </a:lnSpc>
            </a:pPr>
            <a:r>
              <a:rPr lang="cs-CZ" sz="2400"/>
              <a:t>Podpory na 40 mld. USD ročně  budou kráceny o 70% (Toto se týká zejména EU, která má aktuální strop pro poskytování Amber box podpor cca 67,16 mld. USD. Po výše zmíněné redukci by se nový strop pohyboval na úrovni cca 20,1 mld. USD.).</a:t>
            </a:r>
          </a:p>
          <a:p>
            <a:pPr>
              <a:lnSpc>
                <a:spcPct val="80000"/>
              </a:lnSpc>
            </a:pPr>
            <a:r>
              <a:rPr lang="cs-CZ" sz="2400"/>
              <a:t>Podpory v úhrnné hodnotě15-40 mld. USD by se redukovaly o 60% (Toto se týká Japonska a USA. V případě USA by se stropová hodnota zredukovala z 19,1 mld. USD na 7,6 mld. USD.).</a:t>
            </a:r>
          </a:p>
          <a:p>
            <a:pPr>
              <a:lnSpc>
                <a:spcPct val="80000"/>
              </a:lnSpc>
            </a:pPr>
            <a:r>
              <a:rPr lang="cs-CZ" sz="2400"/>
              <a:t>Podpory v úhrnné hodnotě do 15  mld. USD ročně by se redukovaly o 45% (Toto se týká všech ostatních států světa mimo výše zmíněných.).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cs-CZ"/>
              <a:t>Domácí podpory – de minimis</a:t>
            </a:r>
          </a:p>
        </p:txBody>
      </p:sp>
      <p:sp>
        <p:nvSpPr>
          <p:cNvPr id="101379" name="Rectangle 3"/>
          <p:cNvSpPr>
            <a:spLocks noGrp="1" noChangeArrowheads="1"/>
          </p:cNvSpPr>
          <p:nvPr>
            <p:ph type="body" idx="1"/>
          </p:nvPr>
        </p:nvSpPr>
        <p:spPr/>
        <p:txBody>
          <a:bodyPr/>
          <a:lstStyle/>
          <a:p>
            <a:pPr>
              <a:lnSpc>
                <a:spcPct val="90000"/>
              </a:lnSpc>
            </a:pPr>
            <a:r>
              <a:rPr lang="cs-CZ" sz="2800"/>
              <a:t>V případě „de minimis“ tj. podpor, která v případě zemí vyspělých dosahují maximálně 5% hodnoty agrární produkce a v případě zemí rozvojových 10% hodnoty agrární produkce – bylo předběžně dohodnuto, že dojde k následující redukci. </a:t>
            </a:r>
          </a:p>
          <a:p>
            <a:pPr>
              <a:lnSpc>
                <a:spcPct val="90000"/>
              </a:lnSpc>
            </a:pPr>
            <a:r>
              <a:rPr lang="cs-CZ" sz="2800"/>
              <a:t>V případě zemí vyspělých se 5% procentní hranice posune v okamžiku podpisu smlouvy na maximálně 2,5%. </a:t>
            </a:r>
          </a:p>
          <a:p>
            <a:pPr>
              <a:lnSpc>
                <a:spcPct val="90000"/>
              </a:lnSpc>
            </a:pPr>
            <a:r>
              <a:rPr lang="cs-CZ" sz="2800"/>
              <a:t>V případě zemí rozvojových pak z 10% na 6,7%.</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cs-CZ"/>
              <a:t>Domácí podpory – Blue box</a:t>
            </a:r>
          </a:p>
        </p:txBody>
      </p:sp>
      <p:sp>
        <p:nvSpPr>
          <p:cNvPr id="102403" name="Rectangle 3"/>
          <p:cNvSpPr>
            <a:spLocks noGrp="1" noChangeArrowheads="1"/>
          </p:cNvSpPr>
          <p:nvPr>
            <p:ph type="body" idx="1"/>
          </p:nvPr>
        </p:nvSpPr>
        <p:spPr/>
        <p:txBody>
          <a:bodyPr/>
          <a:lstStyle/>
          <a:p>
            <a:r>
              <a:rPr lang="cs-CZ"/>
              <a:t>V případě „Blue box“ – bude nově stanoven limit pro poskytování těchto podpor, který by měl být v případě zemí vyspělých cca 2,5% hodnoty produkce v případě zemí rozvojových pak 5% hodnoty realizované produkce.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cs-CZ"/>
              <a:t>Domácí podpory – Green box</a:t>
            </a:r>
          </a:p>
        </p:txBody>
      </p:sp>
      <p:sp>
        <p:nvSpPr>
          <p:cNvPr id="103427" name="Rectangle 3"/>
          <p:cNvSpPr>
            <a:spLocks noGrp="1" noChangeArrowheads="1"/>
          </p:cNvSpPr>
          <p:nvPr>
            <p:ph type="body" idx="1"/>
          </p:nvPr>
        </p:nvSpPr>
        <p:spPr/>
        <p:txBody>
          <a:bodyPr/>
          <a:lstStyle/>
          <a:p>
            <a:r>
              <a:rPr lang="cs-CZ"/>
              <a:t>V případě „Green box“ neexistuje žádný závazek na redukci objemu podpor, ale existuje zde závazek na striktní dodržování zásad „decouplingu“.</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cs-CZ"/>
              <a:t>Závěrem nutno říci…</a:t>
            </a:r>
          </a:p>
        </p:txBody>
      </p:sp>
      <p:sp>
        <p:nvSpPr>
          <p:cNvPr id="104451" name="Rectangle 3"/>
          <p:cNvSpPr>
            <a:spLocks noGrp="1" noChangeArrowheads="1"/>
          </p:cNvSpPr>
          <p:nvPr>
            <p:ph type="body" idx="1"/>
          </p:nvPr>
        </p:nvSpPr>
        <p:spPr/>
        <p:txBody>
          <a:bodyPr/>
          <a:lstStyle/>
          <a:p>
            <a:r>
              <a:rPr lang="cs-CZ"/>
              <a:t>Výše dohodnuté závazky vedoucí k liberalizaci agrárního obchodu jsou pouze předběžného charakteru, neboť agenda týkající se „Rozvojového kola z Dohá“ ještě nebyla uzavřena a dohody zatím mají pouze předběžný nikoliv však závazný charakter.</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cs-CZ" sz="4000" b="1">
                <a:effectLst>
                  <a:outerShdw blurRad="38100" dist="38100" dir="2700000" algn="tl">
                    <a:srgbClr val="000000"/>
                  </a:outerShdw>
                </a:effectLst>
                <a:latin typeface="Tahoma" pitchFamily="34" charset="0"/>
              </a:rPr>
              <a:t>Dohody v oblasti AZO</a:t>
            </a:r>
            <a:endParaRPr lang="cs-CZ"/>
          </a:p>
        </p:txBody>
      </p:sp>
      <p:sp>
        <p:nvSpPr>
          <p:cNvPr id="133123" name="Rectangle 3"/>
          <p:cNvSpPr>
            <a:spLocks noGrp="1" noChangeArrowheads="1"/>
          </p:cNvSpPr>
          <p:nvPr>
            <p:ph type="body" idx="1"/>
          </p:nvPr>
        </p:nvSpPr>
        <p:spPr>
          <a:xfrm>
            <a:off x="684213" y="1628775"/>
            <a:ext cx="7315200" cy="4114800"/>
          </a:xfrm>
        </p:spPr>
        <p:txBody>
          <a:bodyPr/>
          <a:lstStyle/>
          <a:p>
            <a:r>
              <a:rPr lang="cs-CZ" b="1">
                <a:effectLst>
                  <a:outerShdw blurRad="38100" dist="38100" dir="2700000" algn="tl">
                    <a:srgbClr val="FFFFFF"/>
                  </a:outerShdw>
                </a:effectLst>
                <a:latin typeface="Tahoma" pitchFamily="34" charset="0"/>
              </a:rPr>
              <a:t>Bilaterální – po vstupu do EU výrazně omezené </a:t>
            </a:r>
          </a:p>
          <a:p>
            <a:r>
              <a:rPr lang="cs-CZ" b="1">
                <a:effectLst>
                  <a:outerShdw blurRad="38100" dist="38100" dir="2700000" algn="tl">
                    <a:srgbClr val="FFFFFF"/>
                  </a:outerShdw>
                </a:effectLst>
                <a:latin typeface="Tahoma" pitchFamily="34" charset="0"/>
              </a:rPr>
              <a:t>Multilaterální</a:t>
            </a:r>
            <a:br>
              <a:rPr lang="cs-CZ" b="1">
                <a:effectLst>
                  <a:outerShdw blurRad="38100" dist="38100" dir="2700000" algn="tl">
                    <a:srgbClr val="FFFFFF"/>
                  </a:outerShdw>
                </a:effectLst>
                <a:latin typeface="Tahoma" pitchFamily="34" charset="0"/>
              </a:rPr>
            </a:br>
            <a:r>
              <a:rPr lang="cs-CZ" sz="2800" b="1">
                <a:effectLst>
                  <a:outerShdw blurRad="38100" dist="38100" dir="2700000" algn="tl">
                    <a:srgbClr val="FFFFFF"/>
                  </a:outerShdw>
                </a:effectLst>
                <a:latin typeface="Tahoma" pitchFamily="34" charset="0"/>
              </a:rPr>
              <a:t>Regionální dohody</a:t>
            </a:r>
            <a:r>
              <a:rPr lang="cs-CZ" b="1">
                <a:effectLst>
                  <a:outerShdw blurRad="38100" dist="38100" dir="2700000" algn="tl">
                    <a:srgbClr val="FFFFFF"/>
                  </a:outerShdw>
                </a:effectLst>
              </a:rPr>
              <a:t>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4213" y="57150"/>
            <a:ext cx="7772400" cy="1143000"/>
          </a:xfrm>
        </p:spPr>
        <p:txBody>
          <a:bodyPr/>
          <a:lstStyle/>
          <a:p>
            <a:r>
              <a:rPr lang="cs-CZ" sz="4000" b="1">
                <a:solidFill>
                  <a:srgbClr val="0000FF"/>
                </a:solidFill>
              </a:rPr>
              <a:t>Vývoj počtu regionálních obchodních dohod</a:t>
            </a:r>
          </a:p>
        </p:txBody>
      </p:sp>
      <p:pic>
        <p:nvPicPr>
          <p:cNvPr id="134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7715" r="12506" b="6882"/>
          <a:stretch>
            <a:fillRect/>
          </a:stretch>
        </p:blipFill>
        <p:spPr bwMode="auto">
          <a:xfrm>
            <a:off x="0" y="1268413"/>
            <a:ext cx="9144000" cy="5254625"/>
          </a:xfrm>
          <a:prstGeom prst="rect">
            <a:avLst/>
          </a:prstGeom>
          <a:noFill/>
          <a:extLst>
            <a:ext uri="{909E8E84-426E-40DD-AFC4-6F175D3DCCD1}">
              <a14:hiddenFill xmlns:a14="http://schemas.microsoft.com/office/drawing/2010/main">
                <a:solidFill>
                  <a:srgbClr val="FFFFFF"/>
                </a:solidFill>
              </a14:hiddenFill>
            </a:ext>
          </a:extLst>
        </p:spPr>
      </p:pic>
      <p:sp>
        <p:nvSpPr>
          <p:cNvPr id="134148" name="Rectangle 4"/>
          <p:cNvSpPr>
            <a:spLocks noChangeArrowheads="1"/>
          </p:cNvSpPr>
          <p:nvPr/>
        </p:nvSpPr>
        <p:spPr bwMode="auto">
          <a:xfrm>
            <a:off x="2843213" y="6613525"/>
            <a:ext cx="3344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cs-CZ" sz="1000" i="1">
                <a:cs typeface="Times New Roman" pitchFamily="18" charset="0"/>
              </a:rPr>
              <a:t>Zdroj: Světová Banka, cit. v Chaaban a Thomas (2004)</a:t>
            </a:r>
            <a:endParaRPr lang="cs-CZ"/>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r>
              <a:rPr lang="cs-CZ"/>
              <a:t>Obchodní dohody na bázi FTA</a:t>
            </a:r>
          </a:p>
        </p:txBody>
      </p:sp>
      <p:pic>
        <p:nvPicPr>
          <p:cNvPr id="13619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766888"/>
            <a:ext cx="71643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88125"/>
            <a:ext cx="1368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68313" y="188913"/>
            <a:ext cx="8675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b="1" i="1"/>
              <a:t>Světová Banka odhaduje, že například 88% zahraničního obchodu na americkém kontinentě je tvořeno regionálními celky.</a:t>
            </a:r>
            <a:r>
              <a:rPr lang="cs-CZ" i="1"/>
              <a:t> </a:t>
            </a:r>
          </a:p>
        </p:txBody>
      </p:sp>
      <p:sp>
        <p:nvSpPr>
          <p:cNvPr id="135171" name="Rectangle 3"/>
          <p:cNvSpPr>
            <a:spLocks noChangeArrowheads="1"/>
          </p:cNvSpPr>
          <p:nvPr/>
        </p:nvSpPr>
        <p:spPr bwMode="auto">
          <a:xfrm>
            <a:off x="0" y="141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pic>
        <p:nvPicPr>
          <p:cNvPr id="135172" name="Picture 4" descr="Obrázek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052513"/>
            <a:ext cx="6769100" cy="5464175"/>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p:cNvSpPr>
            <a:spLocks noChangeArrowheads="1"/>
          </p:cNvSpPr>
          <p:nvPr/>
        </p:nvSpPr>
        <p:spPr bwMode="auto">
          <a:xfrm>
            <a:off x="3779838" y="6613525"/>
            <a:ext cx="172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cs-CZ" sz="1000" i="1">
                <a:cs typeface="Times New Roman" pitchFamily="18" charset="0"/>
              </a:rPr>
              <a:t>Zdroj: Nafziger (2006).</a:t>
            </a:r>
            <a:endParaRPr lang="cs-CZ"/>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solidFill>
                  <a:srgbClr val="251F79"/>
                </a:solidFill>
                <a:latin typeface="Tahoma" pitchFamily="34" charset="0"/>
                <a:cs typeface="Arial" pitchFamily="34" charset="0"/>
              </a:rPr>
              <a:t>Budoucnost WTO</a:t>
            </a:r>
            <a:br>
              <a:rPr lang="cs-CZ">
                <a:cs typeface="Times New Roman" pitchFamily="18" charset="0"/>
              </a:rPr>
            </a:br>
            <a:endParaRPr lang="cs-CZ">
              <a:cs typeface="Times New Roman" pitchFamily="18" charset="0"/>
            </a:endParaRPr>
          </a:p>
        </p:txBody>
      </p:sp>
      <p:sp>
        <p:nvSpPr>
          <p:cNvPr id="26627" name="Rectangle 3"/>
          <p:cNvSpPr>
            <a:spLocks noGrp="1" noChangeArrowheads="1"/>
          </p:cNvSpPr>
          <p:nvPr>
            <p:ph type="body" idx="1"/>
          </p:nvPr>
        </p:nvSpPr>
        <p:spPr/>
        <p:txBody>
          <a:bodyPr/>
          <a:lstStyle/>
          <a:p>
            <a:pPr algn="just">
              <a:lnSpc>
                <a:spcPct val="90000"/>
              </a:lnSpc>
            </a:pPr>
            <a:r>
              <a:rPr lang="cs-CZ"/>
              <a:t>V</a:t>
            </a:r>
            <a:r>
              <a:rPr lang="cs-CZ">
                <a:cs typeface="Arial" pitchFamily="34" charset="0"/>
              </a:rPr>
              <a:t> globální ekonomice</a:t>
            </a:r>
            <a:r>
              <a:rPr lang="cs-CZ"/>
              <a:t> </a:t>
            </a:r>
            <a:r>
              <a:rPr lang="cs-CZ">
                <a:cs typeface="Arial" pitchFamily="34" charset="0"/>
              </a:rPr>
              <a:t>bude potřeba určité mezinárodní úsilí na řešení některých problémů. Samotné národní vlády se nemohou vypořádat se všemi globálními problémy. </a:t>
            </a:r>
            <a:endParaRPr lang="cs-CZ"/>
          </a:p>
          <a:p>
            <a:pPr algn="just">
              <a:lnSpc>
                <a:spcPct val="90000"/>
              </a:lnSpc>
            </a:pPr>
            <a:r>
              <a:rPr lang="cs-CZ">
                <a:cs typeface="Arial" pitchFamily="34" charset="0"/>
              </a:rPr>
              <a:t>Otázkou </a:t>
            </a:r>
            <a:r>
              <a:rPr lang="cs-CZ"/>
              <a:t>tedy </a:t>
            </a:r>
            <a:r>
              <a:rPr lang="cs-CZ">
                <a:cs typeface="Arial" pitchFamily="34" charset="0"/>
              </a:rPr>
              <a:t>je, co lze učinit</a:t>
            </a:r>
            <a:r>
              <a:rPr lang="cs-CZ"/>
              <a:t>?</a:t>
            </a:r>
            <a:r>
              <a:rPr lang="cs-CZ">
                <a:cs typeface="Arial" pitchFamily="34" charset="0"/>
              </a:rPr>
              <a:t> </a:t>
            </a:r>
            <a:endParaRPr lang="cs-CZ"/>
          </a:p>
          <a:p>
            <a:pPr>
              <a:lnSpc>
                <a:spcPct val="90000"/>
              </a:lnSpc>
              <a:buFontTx/>
              <a:buNone/>
            </a:pPr>
            <a:r>
              <a:rPr lang="cs-CZ" sz="2400"/>
              <a:t>- na tuto otázku se dnes hledá řešení na mnoha konferencích, fórech atd., nápadů a řešení zde sice padá celá řada, ale vždy to naráží na problém praktické realizovatelnosti.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5B6F42A0-09BE-4646-88D5-D4B2391CBE45}" type="slidenum">
              <a:rPr kumimoji="0" lang="cs-CZ" altLang="cs-CZ" sz="1400" smtClean="0">
                <a:latin typeface="Times New Roman" panose="02020603050405020304" pitchFamily="18" charset="0"/>
              </a:rPr>
              <a:pPr>
                <a:spcBef>
                  <a:spcPct val="0"/>
                </a:spcBef>
                <a:buClrTx/>
                <a:buSzTx/>
                <a:buFontTx/>
                <a:buNone/>
              </a:pPr>
              <a:t>18</a:t>
            </a:fld>
            <a:endParaRPr kumimoji="0" lang="cs-CZ" altLang="cs-CZ" sz="1400">
              <a:latin typeface="Times New Roman" panose="02020603050405020304" pitchFamily="18" charset="0"/>
            </a:endParaRPr>
          </a:p>
        </p:txBody>
      </p:sp>
      <p:pic>
        <p:nvPicPr>
          <p:cNvPr id="13926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76250"/>
            <a:ext cx="8734425"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02377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cs-CZ"/>
              <a:t>Budoucí vývoj</a:t>
            </a:r>
          </a:p>
        </p:txBody>
      </p:sp>
      <p:sp>
        <p:nvSpPr>
          <p:cNvPr id="70659" name="Rectangle 3"/>
          <p:cNvSpPr>
            <a:spLocks noGrp="1" noChangeArrowheads="1"/>
          </p:cNvSpPr>
          <p:nvPr>
            <p:ph type="body" idx="1"/>
          </p:nvPr>
        </p:nvSpPr>
        <p:spPr/>
        <p:txBody>
          <a:bodyPr/>
          <a:lstStyle/>
          <a:p>
            <a:pPr>
              <a:lnSpc>
                <a:spcPct val="90000"/>
              </a:lnSpc>
            </a:pPr>
            <a:r>
              <a:rPr lang="cs-CZ" sz="2400"/>
              <a:t>Všeobecně je nutné najít nějaký druh kompromisu mezi rozvojovými a vyspělými zeměmi co se týče vzájemného postoje k procesu liberalizace světového obchodu.</a:t>
            </a:r>
            <a:r>
              <a:rPr lang="en-US" sz="2400"/>
              <a:t> </a:t>
            </a:r>
            <a:endParaRPr lang="cs-CZ" sz="2400"/>
          </a:p>
          <a:p>
            <a:pPr>
              <a:lnSpc>
                <a:spcPct val="90000"/>
              </a:lnSpc>
            </a:pPr>
            <a:r>
              <a:rPr lang="cs-CZ" sz="2400"/>
              <a:t>Je nutno zmínit, že zde existuje rovněž základní rozpor co se liberalizace týče mezi Evropskou unií na jedné straně a Spojenými státy na straně druhé.</a:t>
            </a:r>
          </a:p>
          <a:p>
            <a:pPr>
              <a:lnSpc>
                <a:spcPct val="90000"/>
              </a:lnSpc>
            </a:pPr>
            <a:r>
              <a:rPr lang="cs-CZ" sz="2400"/>
              <a:t>Všeobecně vzato – můžeme říci následující: „světový potažmo agrární obchod bude liberalizován“ (existuje zde celá řada neoddiskutovatelných výhod plynoucích z „volného obchodu“), ale nejdůležitější otázka zní „KDY?“.</a:t>
            </a:r>
            <a:endParaRPr lang="en-US" sz="2400"/>
          </a:p>
          <a:p>
            <a:pPr>
              <a:lnSpc>
                <a:spcPct val="90000"/>
              </a:lnSpc>
            </a:pPr>
            <a:endParaRPr lang="en-US" sz="24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2060848"/>
            <a:ext cx="7620000" cy="1143000"/>
          </a:xfrm>
        </p:spPr>
        <p:txBody>
          <a:bodyPr/>
          <a:lstStyle/>
          <a:p>
            <a:r>
              <a:rPr lang="cs-CZ" dirty="0"/>
              <a:t>Efekty plynoucí z liberalizace</a:t>
            </a:r>
          </a:p>
        </p:txBody>
      </p:sp>
    </p:spTree>
    <p:extLst>
      <p:ext uri="{BB962C8B-B14F-4D97-AF65-F5344CB8AC3E}">
        <p14:creationId xmlns:p14="http://schemas.microsoft.com/office/powerpoint/2010/main" val="28234543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619250" y="476250"/>
            <a:ext cx="6481763" cy="5616575"/>
          </a:xfrm>
          <a:noFill/>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476375" y="1052737"/>
            <a:ext cx="6840538" cy="5255988"/>
          </a:xfrm>
          <a:noFill/>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cs-CZ" dirty="0"/>
              <a:t>Potenciální zisky plynoucí z liberalizace a jejich distribuce</a:t>
            </a:r>
          </a:p>
        </p:txBody>
      </p:sp>
      <p:sp>
        <p:nvSpPr>
          <p:cNvPr id="138243" name="Rectangle 3"/>
          <p:cNvSpPr>
            <a:spLocks noGrp="1" noChangeArrowheads="1"/>
          </p:cNvSpPr>
          <p:nvPr>
            <p:ph type="body" idx="1"/>
          </p:nvPr>
        </p:nvSpPr>
        <p:spPr/>
        <p:txBody>
          <a:bodyPr/>
          <a:lstStyle/>
          <a:p>
            <a:endParaRPr lang="cs-CZ"/>
          </a:p>
        </p:txBody>
      </p:sp>
      <p:pic>
        <p:nvPicPr>
          <p:cNvPr id="138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9" y="1628800"/>
            <a:ext cx="91440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066800" y="381000"/>
            <a:ext cx="7620000" cy="1247800"/>
          </a:xfrm>
        </p:spPr>
        <p:txBody>
          <a:bodyPr/>
          <a:lstStyle/>
          <a:p>
            <a:r>
              <a:rPr lang="cs-CZ" dirty="0"/>
              <a:t>Postavení vyspělých zemí na globálním trhu</a:t>
            </a:r>
          </a:p>
        </p:txBody>
      </p:sp>
      <p:pic>
        <p:nvPicPr>
          <p:cNvPr id="13722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539552" y="1772816"/>
            <a:ext cx="8051800" cy="3970338"/>
          </a:xfrm>
          <a:noFill/>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dirty="0"/>
              <a:t>Postavení rozvojových zemí na světovém trhu</a:t>
            </a:r>
          </a:p>
        </p:txBody>
      </p:sp>
      <p:sp>
        <p:nvSpPr>
          <p:cNvPr id="139267" name="Rectangle 3"/>
          <p:cNvSpPr>
            <a:spLocks noGrp="1" noChangeArrowheads="1"/>
          </p:cNvSpPr>
          <p:nvPr>
            <p:ph type="body" idx="1"/>
          </p:nvPr>
        </p:nvSpPr>
        <p:spPr/>
        <p:txBody>
          <a:bodyPr/>
          <a:lstStyle/>
          <a:p>
            <a:endParaRPr lang="cs-CZ"/>
          </a:p>
        </p:txBody>
      </p:sp>
      <p:pic>
        <p:nvPicPr>
          <p:cNvPr id="139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88" y="1772816"/>
            <a:ext cx="7954962"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2276872"/>
            <a:ext cx="7620000" cy="1143000"/>
          </a:xfrm>
        </p:spPr>
        <p:txBody>
          <a:bodyPr/>
          <a:lstStyle/>
          <a:p>
            <a:r>
              <a:rPr lang="cs-CZ" dirty="0"/>
              <a:t>Současný stav světového trhu s agrárními a potravinářskými produkty</a:t>
            </a:r>
          </a:p>
        </p:txBody>
      </p:sp>
    </p:spTree>
    <p:extLst>
      <p:ext uri="{BB962C8B-B14F-4D97-AF65-F5344CB8AC3E}">
        <p14:creationId xmlns:p14="http://schemas.microsoft.com/office/powerpoint/2010/main" val="16266420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Vývoj agrárního obchodu ve vztahu k vývoji obchodu s nerostnými surovinami a zpracovanými výrobky</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8" y="1916832"/>
            <a:ext cx="8010525"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62102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Hodnota agrárního exportu - svět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1412776"/>
            <a:ext cx="8039100" cy="500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16832"/>
            <a:ext cx="4000500" cy="450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14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25B2DA8E-5CC8-4216-86C8-25E3DC2C834E}" type="slidenum">
              <a:rPr kumimoji="0" lang="cs-CZ" altLang="cs-CZ" sz="1400" smtClean="0">
                <a:latin typeface="Times New Roman" panose="02020603050405020304" pitchFamily="18" charset="0"/>
              </a:rPr>
              <a:pPr>
                <a:spcBef>
                  <a:spcPct val="0"/>
                </a:spcBef>
                <a:buClrTx/>
                <a:buSzTx/>
                <a:buFontTx/>
                <a:buNone/>
              </a:pPr>
              <a:t>19</a:t>
            </a:fld>
            <a:endParaRPr kumimoji="0" lang="cs-CZ" altLang="cs-CZ" sz="1400">
              <a:latin typeface="Times New Roman" panose="02020603050405020304" pitchFamily="18" charset="0"/>
            </a:endParaRPr>
          </a:p>
        </p:txBody>
      </p:sp>
      <p:pic>
        <p:nvPicPr>
          <p:cNvPr id="14029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5888"/>
            <a:ext cx="88773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877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hodnoty světového agrárního exportu</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 y="1772816"/>
            <a:ext cx="7981950"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4858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Současná hodnota světového agrárního importu</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4824"/>
            <a:ext cx="8001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730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Vývoj hodnoty světového importu agrárních a potravinářských produktů</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700808"/>
            <a:ext cx="8001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9907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exportní toky agrárních produktů</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7972425"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48540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exportéři agrárních produktů</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37" y="1628800"/>
            <a:ext cx="8010525" cy="522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54204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Nejvýznamnější importní toky – cílové destinace</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1700808"/>
            <a:ext cx="802005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17348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Nejvýznamnější obchodované položky</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16831"/>
            <a:ext cx="8676456" cy="495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06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5"/>
          <p:cNvSpPr>
            <a:spLocks noGrp="1"/>
          </p:cNvSpPr>
          <p:nvPr>
            <p:ph type="sldNum" sz="quarter" idx="11"/>
          </p:nvPr>
        </p:nvSpPr>
        <p:spPr>
          <a:xfrm>
            <a:off x="6553200" y="6356350"/>
            <a:ext cx="2133600" cy="365125"/>
          </a:xfrm>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AB994351-CD04-4CB3-9699-5A2BC8055A18}" type="slidenum">
              <a:rPr kumimoji="0" lang="cs-CZ" altLang="cs-CZ" sz="1400" smtClean="0">
                <a:latin typeface="Times New Roman" panose="02020603050405020304" pitchFamily="18" charset="0"/>
              </a:rPr>
              <a:pPr>
                <a:spcBef>
                  <a:spcPct val="0"/>
                </a:spcBef>
                <a:buClrTx/>
                <a:buSzTx/>
                <a:buFontTx/>
                <a:buNone/>
              </a:pPr>
              <a:t>2</a:t>
            </a:fld>
            <a:endParaRPr kumimoji="0" lang="cs-CZ" altLang="cs-CZ" sz="1400">
              <a:latin typeface="Times New Roman" panose="02020603050405020304" pitchFamily="18" charset="0"/>
            </a:endParaRPr>
          </a:p>
        </p:txBody>
      </p:sp>
      <p:sp>
        <p:nvSpPr>
          <p:cNvPr id="112643" name="Rectangle 2"/>
          <p:cNvSpPr>
            <a:spLocks noGrp="1" noChangeArrowheads="1"/>
          </p:cNvSpPr>
          <p:nvPr>
            <p:ph type="title"/>
          </p:nvPr>
        </p:nvSpPr>
        <p:spPr>
          <a:xfrm>
            <a:off x="0" y="274638"/>
            <a:ext cx="9144000" cy="1143000"/>
          </a:xfrm>
        </p:spPr>
        <p:txBody>
          <a:bodyPr/>
          <a:lstStyle/>
          <a:p>
            <a:r>
              <a:rPr lang="cs-CZ" altLang="cs-CZ" sz="2800" b="1"/>
              <a:t>Světový HDP a obchod </a:t>
            </a:r>
            <a:r>
              <a:rPr lang="en-US" altLang="cs-CZ" sz="2800" b="1"/>
              <a:t>(millions of USD)</a:t>
            </a:r>
            <a:r>
              <a:rPr lang="cs-CZ" altLang="cs-CZ" sz="2800" b="1"/>
              <a:t> 2018</a:t>
            </a:r>
            <a:br>
              <a:rPr lang="en-US" altLang="cs-CZ" sz="2800"/>
            </a:br>
            <a:endParaRPr lang="en-US" altLang="cs-CZ" sz="2800"/>
          </a:p>
        </p:txBody>
      </p:sp>
      <p:sp>
        <p:nvSpPr>
          <p:cNvPr id="112644" name="Rectangle 3"/>
          <p:cNvSpPr>
            <a:spLocks noGrp="1" noChangeArrowheads="1"/>
          </p:cNvSpPr>
          <p:nvPr>
            <p:ph type="body" idx="1"/>
          </p:nvPr>
        </p:nvSpPr>
        <p:spPr>
          <a:xfrm>
            <a:off x="468313" y="1628775"/>
            <a:ext cx="8675687" cy="3949700"/>
          </a:xfrm>
        </p:spPr>
        <p:txBody>
          <a:bodyPr/>
          <a:lstStyle/>
          <a:p>
            <a:pPr>
              <a:lnSpc>
                <a:spcPct val="80000"/>
              </a:lnSpc>
            </a:pPr>
            <a:r>
              <a:rPr lang="cs-CZ" altLang="cs-CZ" sz="3600" b="1" i="1"/>
              <a:t>HDP</a:t>
            </a:r>
            <a:r>
              <a:rPr lang="en-US" altLang="cs-CZ" sz="3600" b="1" i="1"/>
              <a:t>		</a:t>
            </a:r>
            <a:r>
              <a:rPr lang="cs-CZ" altLang="cs-CZ" sz="3600" b="1"/>
              <a:t>80 bil. USD</a:t>
            </a:r>
            <a:endParaRPr lang="en-US" altLang="cs-CZ" sz="3600" b="1"/>
          </a:p>
          <a:p>
            <a:pPr>
              <a:lnSpc>
                <a:spcPct val="80000"/>
              </a:lnSpc>
              <a:buFontTx/>
              <a:buNone/>
            </a:pPr>
            <a:endParaRPr lang="en-US" altLang="cs-CZ" sz="3600"/>
          </a:p>
          <a:p>
            <a:pPr>
              <a:lnSpc>
                <a:spcPct val="80000"/>
              </a:lnSpc>
              <a:buFontTx/>
              <a:buNone/>
            </a:pPr>
            <a:endParaRPr lang="en-US" altLang="cs-CZ" sz="3600"/>
          </a:p>
          <a:p>
            <a:pPr>
              <a:lnSpc>
                <a:spcPct val="80000"/>
              </a:lnSpc>
              <a:buFontTx/>
              <a:buNone/>
            </a:pPr>
            <a:endParaRPr lang="en-US" altLang="cs-CZ" sz="3600"/>
          </a:p>
          <a:p>
            <a:pPr>
              <a:lnSpc>
                <a:spcPct val="80000"/>
              </a:lnSpc>
            </a:pPr>
            <a:r>
              <a:rPr lang="cs-CZ" altLang="cs-CZ" sz="3600" b="1"/>
              <a:t>Zbožový obchod </a:t>
            </a:r>
            <a:r>
              <a:rPr lang="en-US" altLang="cs-CZ" sz="3600"/>
              <a:t>	</a:t>
            </a:r>
            <a:r>
              <a:rPr lang="cs-CZ" altLang="cs-CZ" sz="3600"/>
              <a:t>	19.7 bil. USD</a:t>
            </a:r>
            <a:endParaRPr lang="en-US" altLang="cs-CZ" sz="3600"/>
          </a:p>
          <a:p>
            <a:pPr>
              <a:lnSpc>
                <a:spcPct val="80000"/>
              </a:lnSpc>
            </a:pPr>
            <a:r>
              <a:rPr lang="cs-CZ" altLang="cs-CZ" sz="3600" b="1"/>
              <a:t>Obchod se službami</a:t>
            </a:r>
            <a:r>
              <a:rPr lang="en-US" altLang="cs-CZ" sz="3600"/>
              <a:t>	 </a:t>
            </a:r>
            <a:r>
              <a:rPr lang="cs-CZ" altLang="cs-CZ" sz="3600"/>
              <a:t> 5.63 bil. USD</a:t>
            </a:r>
            <a:endParaRPr lang="en-US" altLang="cs-CZ" sz="3600"/>
          </a:p>
          <a:p>
            <a:pPr>
              <a:lnSpc>
                <a:spcPct val="80000"/>
              </a:lnSpc>
            </a:pPr>
            <a:r>
              <a:rPr lang="cs-CZ" altLang="cs-CZ" sz="3600" b="1"/>
              <a:t>Obchod celkem </a:t>
            </a:r>
            <a:r>
              <a:rPr lang="en-US" altLang="cs-CZ" sz="3600"/>
              <a:t>	</a:t>
            </a:r>
            <a:r>
              <a:rPr lang="cs-CZ" altLang="cs-CZ" sz="3600"/>
              <a:t>	25.33 bil. USD</a:t>
            </a:r>
          </a:p>
        </p:txBody>
      </p:sp>
    </p:spTree>
    <p:extLst>
      <p:ext uri="{BB962C8B-B14F-4D97-AF65-F5344CB8AC3E}">
        <p14:creationId xmlns:p14="http://schemas.microsoft.com/office/powerpoint/2010/main" val="311201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Nadpis 1"/>
          <p:cNvSpPr>
            <a:spLocks noGrp="1"/>
          </p:cNvSpPr>
          <p:nvPr>
            <p:ph type="title"/>
          </p:nvPr>
        </p:nvSpPr>
        <p:spPr/>
        <p:txBody>
          <a:bodyPr/>
          <a:lstStyle/>
          <a:p>
            <a:r>
              <a:rPr lang="cs-CZ" altLang="cs-CZ"/>
              <a:t>Obchod se zbožím</a:t>
            </a:r>
          </a:p>
        </p:txBody>
      </p:sp>
      <p:sp>
        <p:nvSpPr>
          <p:cNvPr id="141315" name="Zástupný symbol pro číslo snímku 2"/>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997F9192-1073-4C2F-8498-A5AA4BFCD8AF}" type="slidenum">
              <a:rPr kumimoji="0" lang="cs-CZ" altLang="cs-CZ" sz="1400" smtClean="0">
                <a:latin typeface="Times New Roman" panose="02020603050405020304" pitchFamily="18" charset="0"/>
              </a:rPr>
              <a:pPr>
                <a:spcBef>
                  <a:spcPct val="0"/>
                </a:spcBef>
                <a:buClrTx/>
                <a:buSzTx/>
                <a:buFontTx/>
                <a:buNone/>
              </a:pPr>
              <a:t>20</a:t>
            </a:fld>
            <a:endParaRPr kumimoji="0" lang="cs-CZ" altLang="cs-CZ" sz="1400">
              <a:latin typeface="Times New Roman" panose="02020603050405020304" pitchFamily="18" charset="0"/>
            </a:endParaRPr>
          </a:p>
        </p:txBody>
      </p:sp>
    </p:spTree>
    <p:extLst>
      <p:ext uri="{BB962C8B-B14F-4D97-AF65-F5344CB8AC3E}">
        <p14:creationId xmlns:p14="http://schemas.microsoft.com/office/powerpoint/2010/main" val="47648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F92D04F4-2935-47BB-8A6E-1007DE49F1DC}" type="slidenum">
              <a:rPr kumimoji="0" lang="cs-CZ" altLang="cs-CZ" sz="1400" smtClean="0">
                <a:latin typeface="Times New Roman" panose="02020603050405020304" pitchFamily="18" charset="0"/>
              </a:rPr>
              <a:pPr>
                <a:spcBef>
                  <a:spcPct val="0"/>
                </a:spcBef>
                <a:buClrTx/>
                <a:buSzTx/>
                <a:buFontTx/>
                <a:buNone/>
              </a:pPr>
              <a:t>21</a:t>
            </a:fld>
            <a:endParaRPr kumimoji="0" lang="cs-CZ" altLang="cs-CZ" sz="1400">
              <a:latin typeface="Times New Roman" panose="02020603050405020304" pitchFamily="18" charset="0"/>
            </a:endParaRPr>
          </a:p>
        </p:txBody>
      </p:sp>
      <p:pic>
        <p:nvPicPr>
          <p:cNvPr id="14233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88913"/>
            <a:ext cx="8501063"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61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DD88CBDC-6C99-492D-B324-D75EF0201151}" type="slidenum">
              <a:rPr kumimoji="0" lang="cs-CZ" altLang="cs-CZ" sz="1400" smtClean="0">
                <a:latin typeface="Times New Roman" panose="02020603050405020304" pitchFamily="18" charset="0"/>
              </a:rPr>
              <a:pPr>
                <a:spcBef>
                  <a:spcPct val="0"/>
                </a:spcBef>
                <a:buClrTx/>
                <a:buSzTx/>
                <a:buFontTx/>
                <a:buNone/>
              </a:pPr>
              <a:t>22</a:t>
            </a:fld>
            <a:endParaRPr kumimoji="0" lang="cs-CZ" altLang="cs-CZ" sz="1400">
              <a:latin typeface="Times New Roman" panose="02020603050405020304" pitchFamily="18" charset="0"/>
            </a:endParaRPr>
          </a:p>
        </p:txBody>
      </p:sp>
      <p:pic>
        <p:nvPicPr>
          <p:cNvPr id="14336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549275"/>
            <a:ext cx="8888413"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17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08D67B10-6EB3-4112-B0D3-0EF17B5C60CC}" type="slidenum">
              <a:rPr kumimoji="0" lang="cs-CZ" altLang="cs-CZ" sz="1400" smtClean="0">
                <a:latin typeface="Times New Roman" panose="02020603050405020304" pitchFamily="18" charset="0"/>
              </a:rPr>
              <a:pPr>
                <a:spcBef>
                  <a:spcPct val="0"/>
                </a:spcBef>
                <a:buClrTx/>
                <a:buSzTx/>
                <a:buFontTx/>
                <a:buNone/>
              </a:pPr>
              <a:t>23</a:t>
            </a:fld>
            <a:endParaRPr kumimoji="0" lang="cs-CZ" altLang="cs-CZ" sz="1400">
              <a:latin typeface="Times New Roman" panose="02020603050405020304" pitchFamily="18" charset="0"/>
            </a:endParaRPr>
          </a:p>
        </p:txBody>
      </p:sp>
      <p:pic>
        <p:nvPicPr>
          <p:cNvPr id="14438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88913"/>
            <a:ext cx="89693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9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C99C6BBE-4DB8-40E4-BBF8-289A730AE70A}" type="slidenum">
              <a:rPr kumimoji="0" lang="cs-CZ" altLang="cs-CZ" sz="1400" smtClean="0">
                <a:latin typeface="Times New Roman" panose="02020603050405020304" pitchFamily="18" charset="0"/>
              </a:rPr>
              <a:pPr>
                <a:spcBef>
                  <a:spcPct val="0"/>
                </a:spcBef>
                <a:buClrTx/>
                <a:buSzTx/>
                <a:buFontTx/>
                <a:buNone/>
              </a:pPr>
              <a:t>24</a:t>
            </a:fld>
            <a:endParaRPr kumimoji="0" lang="cs-CZ" altLang="cs-CZ" sz="1400">
              <a:latin typeface="Times New Roman" panose="02020603050405020304" pitchFamily="18" charset="0"/>
            </a:endParaRPr>
          </a:p>
        </p:txBody>
      </p:sp>
      <p:pic>
        <p:nvPicPr>
          <p:cNvPr id="14541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76250"/>
            <a:ext cx="86471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EA2D1348-335A-4A05-AAB2-FBD3090C1E24}" type="slidenum">
              <a:rPr kumimoji="0" lang="cs-CZ" altLang="cs-CZ" sz="1400" smtClean="0">
                <a:latin typeface="Times New Roman" panose="02020603050405020304" pitchFamily="18" charset="0"/>
              </a:rPr>
              <a:pPr>
                <a:spcBef>
                  <a:spcPct val="0"/>
                </a:spcBef>
                <a:buClrTx/>
                <a:buSzTx/>
                <a:buFontTx/>
                <a:buNone/>
              </a:pPr>
              <a:t>25</a:t>
            </a:fld>
            <a:endParaRPr kumimoji="0" lang="cs-CZ" altLang="cs-CZ" sz="1400">
              <a:latin typeface="Times New Roman" panose="02020603050405020304" pitchFamily="18" charset="0"/>
            </a:endParaRPr>
          </a:p>
        </p:txBody>
      </p:sp>
      <p:pic>
        <p:nvPicPr>
          <p:cNvPr id="146435"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25" y="333375"/>
            <a:ext cx="85883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40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p:txBody>
          <a:bodyPr/>
          <a:lstStyle/>
          <a:p>
            <a:r>
              <a:rPr lang="cs-CZ" altLang="cs-CZ"/>
              <a:t>Trendy v obchodu</a:t>
            </a:r>
          </a:p>
        </p:txBody>
      </p:sp>
      <p:sp>
        <p:nvSpPr>
          <p:cNvPr id="147459" name="Zástupný symbol pro číslo snímku 2"/>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DD67B06E-0715-4A1E-BD22-C930D99A3094}" type="slidenum">
              <a:rPr kumimoji="0" lang="cs-CZ" altLang="cs-CZ" sz="1400" smtClean="0">
                <a:latin typeface="Times New Roman" panose="02020603050405020304" pitchFamily="18" charset="0"/>
              </a:rPr>
              <a:pPr>
                <a:spcBef>
                  <a:spcPct val="0"/>
                </a:spcBef>
                <a:buClrTx/>
                <a:buSzTx/>
                <a:buFontTx/>
                <a:buNone/>
              </a:pPr>
              <a:t>26</a:t>
            </a:fld>
            <a:endParaRPr kumimoji="0" lang="cs-CZ" altLang="cs-CZ" sz="1400">
              <a:latin typeface="Times New Roman" panose="02020603050405020304" pitchFamily="18" charset="0"/>
            </a:endParaRPr>
          </a:p>
        </p:txBody>
      </p:sp>
    </p:spTree>
    <p:extLst>
      <p:ext uri="{BB962C8B-B14F-4D97-AF65-F5344CB8AC3E}">
        <p14:creationId xmlns:p14="http://schemas.microsoft.com/office/powerpoint/2010/main" val="134828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81F43CE4-2D24-4897-991B-4CDA384FB857}" type="slidenum">
              <a:rPr kumimoji="0" lang="cs-CZ" altLang="cs-CZ" sz="1400" smtClean="0">
                <a:latin typeface="Times New Roman" panose="02020603050405020304" pitchFamily="18" charset="0"/>
              </a:rPr>
              <a:pPr>
                <a:spcBef>
                  <a:spcPct val="0"/>
                </a:spcBef>
                <a:buClrTx/>
                <a:buSzTx/>
                <a:buFontTx/>
                <a:buNone/>
              </a:pPr>
              <a:t>27</a:t>
            </a:fld>
            <a:endParaRPr kumimoji="0" lang="cs-CZ" altLang="cs-CZ" sz="1400">
              <a:latin typeface="Times New Roman" panose="02020603050405020304" pitchFamily="18" charset="0"/>
            </a:endParaRPr>
          </a:p>
        </p:txBody>
      </p:sp>
      <p:pic>
        <p:nvPicPr>
          <p:cNvPr id="14848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557338"/>
            <a:ext cx="8978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490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6A9FEF6F-FF23-4D32-8FB0-F3A246D823DD}" type="slidenum">
              <a:rPr kumimoji="0" lang="cs-CZ" altLang="cs-CZ" sz="1400" smtClean="0">
                <a:latin typeface="Times New Roman" panose="02020603050405020304" pitchFamily="18" charset="0"/>
              </a:rPr>
              <a:pPr>
                <a:spcBef>
                  <a:spcPct val="0"/>
                </a:spcBef>
                <a:buClrTx/>
                <a:buSzTx/>
                <a:buFontTx/>
                <a:buNone/>
              </a:pPr>
              <a:t>28</a:t>
            </a:fld>
            <a:endParaRPr kumimoji="0" lang="cs-CZ" altLang="cs-CZ" sz="1400">
              <a:latin typeface="Times New Roman" panose="02020603050405020304" pitchFamily="18" charset="0"/>
            </a:endParaRPr>
          </a:p>
        </p:txBody>
      </p:sp>
      <p:pic>
        <p:nvPicPr>
          <p:cNvPr id="14950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450" y="404813"/>
            <a:ext cx="7780338"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86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585263E9-9EB7-4245-98E0-2889DFE74FCA}" type="slidenum">
              <a:rPr kumimoji="0" lang="cs-CZ" altLang="cs-CZ" sz="1400" smtClean="0">
                <a:latin typeface="Times New Roman" panose="02020603050405020304" pitchFamily="18" charset="0"/>
              </a:rPr>
              <a:pPr>
                <a:spcBef>
                  <a:spcPct val="0"/>
                </a:spcBef>
                <a:buClrTx/>
                <a:buSzTx/>
                <a:buFontTx/>
                <a:buNone/>
              </a:pPr>
              <a:t>29</a:t>
            </a:fld>
            <a:endParaRPr kumimoji="0" lang="cs-CZ" altLang="cs-CZ" sz="1400">
              <a:latin typeface="Times New Roman" panose="02020603050405020304" pitchFamily="18" charset="0"/>
            </a:endParaRPr>
          </a:p>
        </p:txBody>
      </p:sp>
      <p:pic>
        <p:nvPicPr>
          <p:cNvPr id="15053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050338"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7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78E875F0-1409-4A7D-96F8-D940D8E774A6}" type="slidenum">
              <a:rPr kumimoji="0" lang="cs-CZ" altLang="cs-CZ" sz="1400" smtClean="0">
                <a:latin typeface="Times New Roman" panose="02020603050405020304" pitchFamily="18" charset="0"/>
              </a:rPr>
              <a:pPr>
                <a:spcBef>
                  <a:spcPct val="0"/>
                </a:spcBef>
                <a:buClrTx/>
                <a:buSzTx/>
                <a:buFontTx/>
                <a:buNone/>
              </a:pPr>
              <a:t>3</a:t>
            </a:fld>
            <a:endParaRPr kumimoji="0" lang="cs-CZ" altLang="cs-CZ" sz="1400">
              <a:latin typeface="Times New Roman" panose="02020603050405020304" pitchFamily="18" charset="0"/>
            </a:endParaRPr>
          </a:p>
        </p:txBody>
      </p:sp>
      <p:pic>
        <p:nvPicPr>
          <p:cNvPr id="11776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1412875"/>
            <a:ext cx="9207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77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5B337374-E64C-4509-AC29-881679CAE294}" type="slidenum">
              <a:rPr kumimoji="0" lang="cs-CZ" altLang="cs-CZ" sz="1400" smtClean="0">
                <a:latin typeface="Times New Roman" panose="02020603050405020304" pitchFamily="18" charset="0"/>
              </a:rPr>
              <a:pPr>
                <a:spcBef>
                  <a:spcPct val="0"/>
                </a:spcBef>
                <a:buClrTx/>
                <a:buSzTx/>
                <a:buFontTx/>
                <a:buNone/>
              </a:pPr>
              <a:t>30</a:t>
            </a:fld>
            <a:endParaRPr kumimoji="0" lang="cs-CZ" altLang="cs-CZ" sz="1400">
              <a:latin typeface="Times New Roman" panose="02020603050405020304" pitchFamily="18" charset="0"/>
            </a:endParaRPr>
          </a:p>
        </p:txBody>
      </p:sp>
      <p:pic>
        <p:nvPicPr>
          <p:cNvPr id="151555"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75596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12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142A6504-2A3F-4734-A058-77943FB941ED}" type="slidenum">
              <a:rPr kumimoji="0" lang="cs-CZ" altLang="cs-CZ" sz="1400" smtClean="0">
                <a:latin typeface="Times New Roman" panose="02020603050405020304" pitchFamily="18" charset="0"/>
              </a:rPr>
              <a:pPr>
                <a:spcBef>
                  <a:spcPct val="0"/>
                </a:spcBef>
                <a:buClrTx/>
                <a:buSzTx/>
                <a:buFontTx/>
                <a:buNone/>
              </a:pPr>
              <a:t>31</a:t>
            </a:fld>
            <a:endParaRPr kumimoji="0" lang="cs-CZ" altLang="cs-CZ" sz="1400">
              <a:latin typeface="Times New Roman" panose="02020603050405020304" pitchFamily="18" charset="0"/>
            </a:endParaRPr>
          </a:p>
        </p:txBody>
      </p:sp>
      <p:pic>
        <p:nvPicPr>
          <p:cNvPr id="15257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0013"/>
            <a:ext cx="763270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808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6BF4A30E-056B-47EB-94CA-D610AC922B18}" type="slidenum">
              <a:rPr kumimoji="0" lang="cs-CZ" altLang="cs-CZ" sz="1400" smtClean="0">
                <a:latin typeface="Times New Roman" panose="02020603050405020304" pitchFamily="18" charset="0"/>
              </a:rPr>
              <a:pPr>
                <a:spcBef>
                  <a:spcPct val="0"/>
                </a:spcBef>
                <a:buClrTx/>
                <a:buSzTx/>
                <a:buFontTx/>
                <a:buNone/>
              </a:pPr>
              <a:t>32</a:t>
            </a:fld>
            <a:endParaRPr kumimoji="0" lang="cs-CZ" altLang="cs-CZ" sz="1400">
              <a:latin typeface="Times New Roman" panose="02020603050405020304" pitchFamily="18" charset="0"/>
            </a:endParaRPr>
          </a:p>
        </p:txBody>
      </p:sp>
      <p:pic>
        <p:nvPicPr>
          <p:cNvPr id="15360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1600"/>
            <a:ext cx="7673975"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497887"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33825"/>
            <a:ext cx="77771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93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635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0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a:t>WTO</a:t>
            </a:r>
          </a:p>
        </p:txBody>
      </p:sp>
      <p:sp>
        <p:nvSpPr>
          <p:cNvPr id="65539" name="Rectangle 3"/>
          <p:cNvSpPr>
            <a:spLocks noGrp="1" noChangeArrowheads="1"/>
          </p:cNvSpPr>
          <p:nvPr>
            <p:ph type="body" idx="1"/>
          </p:nvPr>
        </p:nvSpPr>
        <p:spPr/>
        <p:txBody>
          <a:bodyPr/>
          <a:lstStyle/>
          <a:p>
            <a:pPr algn="just"/>
            <a:r>
              <a:rPr lang="en-US"/>
              <a:t>There are a number of ways of looking at the WTO. It’s an organization for liberalizing trade. It’s a forum for governments to negotiate trade agreements. It’s a place for them to settle trade disputes. It operates a system of trade rules. (But it’s not Superman, just in case anyone thought it could solve — or cause — all the world’s problems!)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a:t>GATT/WTO</a:t>
            </a:r>
          </a:p>
        </p:txBody>
      </p:sp>
      <p:sp>
        <p:nvSpPr>
          <p:cNvPr id="51203" name="Rectangle 3"/>
          <p:cNvSpPr>
            <a:spLocks noGrp="1" noChangeArrowheads="1"/>
          </p:cNvSpPr>
          <p:nvPr>
            <p:ph type="body" idx="1"/>
          </p:nvPr>
        </p:nvSpPr>
        <p:spPr>
          <a:xfrm>
            <a:off x="1066800" y="1752600"/>
            <a:ext cx="7620000" cy="4197350"/>
          </a:xfrm>
        </p:spPr>
        <p:txBody>
          <a:bodyPr/>
          <a:lstStyle/>
          <a:p>
            <a:pPr>
              <a:lnSpc>
                <a:spcPct val="80000"/>
              </a:lnSpc>
            </a:pPr>
            <a:r>
              <a:rPr lang="cs-CZ" sz="2000" dirty="0"/>
              <a:t>Instituce která se vyvíjí od konce 2. světové války</a:t>
            </a:r>
          </a:p>
          <a:p>
            <a:pPr>
              <a:lnSpc>
                <a:spcPct val="80000"/>
              </a:lnSpc>
            </a:pPr>
            <a:r>
              <a:rPr lang="cs-CZ" sz="2000" dirty="0"/>
              <a:t>Ve vedení se za dobu existence GATT respektive WTO vystřídaly následující představitelé:</a:t>
            </a:r>
          </a:p>
          <a:p>
            <a:pPr>
              <a:lnSpc>
                <a:spcPct val="80000"/>
              </a:lnSpc>
              <a:buFontTx/>
              <a:buNone/>
            </a:pPr>
            <a:r>
              <a:rPr lang="cs-CZ" sz="2000" dirty="0"/>
              <a:t>			Sir </a:t>
            </a:r>
            <a:r>
              <a:rPr lang="cs-CZ" sz="2000" dirty="0" err="1"/>
              <a:t>Eric</a:t>
            </a:r>
            <a:r>
              <a:rPr lang="cs-CZ" sz="2000" dirty="0"/>
              <a:t> </a:t>
            </a:r>
            <a:r>
              <a:rPr lang="cs-CZ" sz="2000" dirty="0" err="1"/>
              <a:t>Wyndham</a:t>
            </a:r>
            <a:r>
              <a:rPr lang="cs-CZ" sz="2000" dirty="0"/>
              <a:t>-</a:t>
            </a:r>
            <a:r>
              <a:rPr lang="cs-CZ" sz="2000" dirty="0" err="1"/>
              <a:t>White</a:t>
            </a:r>
            <a:r>
              <a:rPr lang="cs-CZ" sz="2000" dirty="0"/>
              <a:t> (UK) 1948-68</a:t>
            </a:r>
          </a:p>
          <a:p>
            <a:pPr>
              <a:lnSpc>
                <a:spcPct val="80000"/>
              </a:lnSpc>
              <a:buFontTx/>
              <a:buNone/>
            </a:pPr>
            <a:r>
              <a:rPr lang="cs-CZ" sz="2000" dirty="0"/>
              <a:t>			</a:t>
            </a:r>
            <a:r>
              <a:rPr lang="cs-CZ" sz="2000" dirty="0" err="1"/>
              <a:t>Olivier</a:t>
            </a:r>
            <a:r>
              <a:rPr lang="cs-CZ" sz="2000" dirty="0"/>
              <a:t> </a:t>
            </a:r>
            <a:r>
              <a:rPr lang="cs-CZ" sz="2000" dirty="0" err="1"/>
              <a:t>Long</a:t>
            </a:r>
            <a:r>
              <a:rPr lang="cs-CZ" sz="2000" dirty="0"/>
              <a:t> (</a:t>
            </a:r>
            <a:r>
              <a:rPr lang="cs-CZ" sz="2000" dirty="0" err="1"/>
              <a:t>Switzerland</a:t>
            </a:r>
            <a:r>
              <a:rPr lang="cs-CZ" sz="2000" dirty="0"/>
              <a:t>) 1968-80</a:t>
            </a:r>
          </a:p>
          <a:p>
            <a:pPr>
              <a:lnSpc>
                <a:spcPct val="80000"/>
              </a:lnSpc>
              <a:buFontTx/>
              <a:buNone/>
            </a:pPr>
            <a:r>
              <a:rPr lang="cs-CZ" sz="2000" dirty="0"/>
              <a:t>			</a:t>
            </a:r>
            <a:r>
              <a:rPr lang="cs-CZ" sz="2000" dirty="0" err="1"/>
              <a:t>Arthur</a:t>
            </a:r>
            <a:r>
              <a:rPr lang="cs-CZ" sz="2000" dirty="0"/>
              <a:t> </a:t>
            </a:r>
            <a:r>
              <a:rPr lang="cs-CZ" sz="2000" dirty="0" err="1"/>
              <a:t>Dunkel</a:t>
            </a:r>
            <a:r>
              <a:rPr lang="cs-CZ" sz="2000" dirty="0"/>
              <a:t> (</a:t>
            </a:r>
            <a:r>
              <a:rPr lang="cs-CZ" sz="2000" dirty="0" err="1"/>
              <a:t>Switzerland</a:t>
            </a:r>
            <a:r>
              <a:rPr lang="cs-CZ" sz="2000" dirty="0"/>
              <a:t>) 1980-93</a:t>
            </a:r>
          </a:p>
          <a:p>
            <a:pPr>
              <a:lnSpc>
                <a:spcPct val="80000"/>
              </a:lnSpc>
              <a:buFontTx/>
              <a:buNone/>
            </a:pPr>
            <a:r>
              <a:rPr lang="cs-CZ" sz="2000" dirty="0"/>
              <a:t>			Peter </a:t>
            </a:r>
            <a:r>
              <a:rPr lang="cs-CZ" sz="2000" dirty="0" err="1"/>
              <a:t>Sutherland</a:t>
            </a:r>
            <a:r>
              <a:rPr lang="cs-CZ" sz="2000" dirty="0"/>
              <a:t> (</a:t>
            </a:r>
            <a:r>
              <a:rPr lang="cs-CZ" sz="2000" dirty="0" err="1"/>
              <a:t>Ireland</a:t>
            </a:r>
            <a:r>
              <a:rPr lang="cs-CZ" sz="2000" dirty="0"/>
              <a:t>) GATT 1993-94; WTO 1995</a:t>
            </a:r>
          </a:p>
          <a:p>
            <a:pPr>
              <a:lnSpc>
                <a:spcPct val="80000"/>
              </a:lnSpc>
              <a:buFontTx/>
              <a:buNone/>
            </a:pPr>
            <a:r>
              <a:rPr lang="cs-CZ" sz="2000" dirty="0"/>
              <a:t>			Renato </a:t>
            </a:r>
            <a:r>
              <a:rPr lang="cs-CZ" sz="2000" dirty="0" err="1"/>
              <a:t>Ruggiero</a:t>
            </a:r>
            <a:r>
              <a:rPr lang="cs-CZ" sz="2000" dirty="0"/>
              <a:t> (Italy) 1995-1999</a:t>
            </a:r>
          </a:p>
          <a:p>
            <a:pPr>
              <a:lnSpc>
                <a:spcPct val="80000"/>
              </a:lnSpc>
              <a:buFontTx/>
              <a:buNone/>
            </a:pPr>
            <a:r>
              <a:rPr lang="cs-CZ" sz="2000" dirty="0"/>
              <a:t>			</a:t>
            </a:r>
            <a:r>
              <a:rPr lang="cs-CZ" sz="2000" dirty="0" err="1"/>
              <a:t>Mike</a:t>
            </a:r>
            <a:r>
              <a:rPr lang="cs-CZ" sz="2000" dirty="0"/>
              <a:t> </a:t>
            </a:r>
            <a:r>
              <a:rPr lang="cs-CZ" sz="2000" dirty="0" err="1"/>
              <a:t>Moore</a:t>
            </a:r>
            <a:r>
              <a:rPr lang="cs-CZ" sz="2000" dirty="0"/>
              <a:t> (New </a:t>
            </a:r>
            <a:r>
              <a:rPr lang="cs-CZ" sz="2000" dirty="0" err="1"/>
              <a:t>Zealand</a:t>
            </a:r>
            <a:r>
              <a:rPr lang="cs-CZ" sz="2000" dirty="0"/>
              <a:t>) 1999-2002</a:t>
            </a:r>
          </a:p>
          <a:p>
            <a:pPr>
              <a:lnSpc>
                <a:spcPct val="80000"/>
              </a:lnSpc>
              <a:buFontTx/>
              <a:buNone/>
            </a:pPr>
            <a:r>
              <a:rPr lang="cs-CZ" sz="2000" dirty="0"/>
              <a:t>			</a:t>
            </a:r>
            <a:r>
              <a:rPr lang="cs-CZ" sz="2000" dirty="0" err="1"/>
              <a:t>Supachai</a:t>
            </a:r>
            <a:r>
              <a:rPr lang="cs-CZ" sz="2000" dirty="0"/>
              <a:t> </a:t>
            </a:r>
            <a:r>
              <a:rPr lang="cs-CZ" sz="2000" dirty="0" err="1"/>
              <a:t>Panitchpakdi</a:t>
            </a:r>
            <a:r>
              <a:rPr lang="cs-CZ" sz="2000" dirty="0"/>
              <a:t> (</a:t>
            </a:r>
            <a:r>
              <a:rPr lang="cs-CZ" sz="2000" dirty="0" err="1"/>
              <a:t>Thailand</a:t>
            </a:r>
            <a:r>
              <a:rPr lang="cs-CZ" sz="2000" dirty="0"/>
              <a:t>) 2002-2005</a:t>
            </a:r>
          </a:p>
          <a:p>
            <a:pPr>
              <a:lnSpc>
                <a:spcPct val="80000"/>
              </a:lnSpc>
              <a:buFontTx/>
              <a:buNone/>
            </a:pPr>
            <a:r>
              <a:rPr lang="cs-CZ" sz="2000" dirty="0"/>
              <a:t>			Pascal Lamy (France) 2005-2013</a:t>
            </a:r>
          </a:p>
          <a:p>
            <a:pPr>
              <a:lnSpc>
                <a:spcPct val="80000"/>
              </a:lnSpc>
              <a:buFontTx/>
              <a:buNone/>
            </a:pPr>
            <a:r>
              <a:rPr lang="cs-CZ" sz="2000" dirty="0"/>
              <a:t>			</a:t>
            </a:r>
            <a:r>
              <a:rPr lang="cs-CZ" sz="2000" dirty="0" err="1"/>
              <a:t>Roberto</a:t>
            </a:r>
            <a:r>
              <a:rPr lang="cs-CZ" sz="2000" dirty="0"/>
              <a:t> </a:t>
            </a:r>
            <a:r>
              <a:rPr lang="cs-CZ" sz="2000" dirty="0" err="1"/>
              <a:t>Avezedo</a:t>
            </a:r>
            <a:r>
              <a:rPr lang="cs-CZ" sz="2000" dirty="0"/>
              <a:t> (</a:t>
            </a:r>
            <a:r>
              <a:rPr lang="cs-CZ" sz="2000" dirty="0" err="1"/>
              <a:t>Brazil</a:t>
            </a:r>
            <a:r>
              <a:rPr lang="cs-CZ" sz="2000" dirty="0"/>
              <a:t>) 2013 ---</a:t>
            </a:r>
          </a:p>
          <a:p>
            <a:pPr>
              <a:lnSpc>
                <a:spcPct val="80000"/>
              </a:lnSpc>
            </a:pPr>
            <a:endParaRPr lang="cs-CZ"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cs typeface="Times New Roman" pitchFamily="18" charset="0"/>
              </a:rPr>
              <a:t>1944</a:t>
            </a:r>
            <a:r>
              <a:rPr lang="cs-CZ"/>
              <a:t> -  </a:t>
            </a:r>
            <a:r>
              <a:rPr lang="cs-CZ">
                <a:cs typeface="Times New Roman" pitchFamily="18" charset="0"/>
              </a:rPr>
              <a:t>Bretton Woods </a:t>
            </a:r>
          </a:p>
        </p:txBody>
      </p:sp>
      <p:sp>
        <p:nvSpPr>
          <p:cNvPr id="3075" name="Rectangle 3"/>
          <p:cNvSpPr>
            <a:spLocks noGrp="1" noChangeArrowheads="1"/>
          </p:cNvSpPr>
          <p:nvPr>
            <p:ph type="body" idx="1"/>
          </p:nvPr>
        </p:nvSpPr>
        <p:spPr/>
        <p:txBody>
          <a:bodyPr/>
          <a:lstStyle/>
          <a:p>
            <a:r>
              <a:rPr lang="cs-CZ"/>
              <a:t>Mezinárodní měnový fond (IMF)</a:t>
            </a:r>
          </a:p>
          <a:p>
            <a:r>
              <a:rPr lang="cs-CZ"/>
              <a:t>Světová banka (WB)</a:t>
            </a:r>
          </a:p>
          <a:p>
            <a:r>
              <a:rPr lang="cs-CZ"/>
              <a:t>Mezinárodní obchodní organizace (ITO)</a:t>
            </a:r>
          </a:p>
          <a:p>
            <a:endParaRPr lang="cs-CZ"/>
          </a:p>
          <a:p>
            <a:pPr>
              <a:buFontTx/>
              <a:buNone/>
            </a:pPr>
            <a:r>
              <a:rPr lang="cs-CZ"/>
              <a:t>50 zakládajících členů (včetně ČSR)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t>Počátek WTO</a:t>
            </a:r>
          </a:p>
        </p:txBody>
      </p:sp>
      <p:sp>
        <p:nvSpPr>
          <p:cNvPr id="4099" name="Rectangle 3"/>
          <p:cNvSpPr>
            <a:spLocks noGrp="1" noChangeArrowheads="1"/>
          </p:cNvSpPr>
          <p:nvPr>
            <p:ph type="body" idx="1"/>
          </p:nvPr>
        </p:nvSpPr>
        <p:spPr/>
        <p:txBody>
          <a:bodyPr/>
          <a:lstStyle/>
          <a:p>
            <a:pPr>
              <a:lnSpc>
                <a:spcPct val="90000"/>
              </a:lnSpc>
            </a:pPr>
            <a:r>
              <a:rPr lang="cs-CZ"/>
              <a:t>1948-1949 – ITO opouští 23 členských států</a:t>
            </a:r>
          </a:p>
          <a:p>
            <a:pPr>
              <a:lnSpc>
                <a:spcPct val="90000"/>
              </a:lnSpc>
            </a:pPr>
            <a:r>
              <a:rPr lang="cs-CZ"/>
              <a:t>Podepsána </a:t>
            </a:r>
            <a:r>
              <a:rPr lang="cs-CZ">
                <a:cs typeface="Times New Roman" pitchFamily="18" charset="0"/>
              </a:rPr>
              <a:t>Všeobecn</a:t>
            </a:r>
            <a:r>
              <a:rPr lang="cs-CZ"/>
              <a:t>á</a:t>
            </a:r>
            <a:r>
              <a:rPr lang="cs-CZ">
                <a:cs typeface="Times New Roman" pitchFamily="18" charset="0"/>
              </a:rPr>
              <a:t> dohod</a:t>
            </a:r>
            <a:r>
              <a:rPr lang="cs-CZ"/>
              <a:t>a</a:t>
            </a:r>
            <a:r>
              <a:rPr lang="cs-CZ">
                <a:cs typeface="Times New Roman" pitchFamily="18" charset="0"/>
              </a:rPr>
              <a:t> o clech a obchodě (General Agreement on Tariffs and Trade, GATT)</a:t>
            </a:r>
            <a:r>
              <a:rPr lang="cs-CZ"/>
              <a:t> </a:t>
            </a:r>
          </a:p>
          <a:p>
            <a:pPr>
              <a:lnSpc>
                <a:spcPct val="90000"/>
              </a:lnSpc>
            </a:pPr>
            <a:r>
              <a:rPr lang="cs-CZ"/>
              <a:t>1994 Marakéš jednání o budoucnosti GATT</a:t>
            </a:r>
          </a:p>
          <a:p>
            <a:pPr>
              <a:lnSpc>
                <a:spcPct val="90000"/>
              </a:lnSpc>
            </a:pPr>
            <a:r>
              <a:rPr lang="cs-CZ"/>
              <a:t>1995 vznik WTO</a:t>
            </a:r>
          </a:p>
          <a:p>
            <a:pPr>
              <a:lnSpc>
                <a:spcPct val="90000"/>
              </a:lnSpc>
            </a:pPr>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t>ITO</a:t>
            </a:r>
          </a:p>
        </p:txBody>
      </p:sp>
      <p:sp>
        <p:nvSpPr>
          <p:cNvPr id="5123" name="Rectangle 3"/>
          <p:cNvSpPr>
            <a:spLocks noGrp="1" noChangeArrowheads="1"/>
          </p:cNvSpPr>
          <p:nvPr>
            <p:ph type="body" idx="1"/>
          </p:nvPr>
        </p:nvSpPr>
        <p:spPr/>
        <p:txBody>
          <a:bodyPr/>
          <a:lstStyle/>
          <a:p>
            <a:r>
              <a:rPr lang="cs-CZ"/>
              <a:t>Spektrum činností </a:t>
            </a:r>
            <a:r>
              <a:rPr lang="cs-CZ">
                <a:cs typeface="Times New Roman" pitchFamily="18" charset="0"/>
              </a:rPr>
              <a:t>bylo značně široké a</a:t>
            </a:r>
            <a:r>
              <a:rPr lang="cs-CZ"/>
              <a:t> kromě mezinárodního obchodu</a:t>
            </a:r>
            <a:r>
              <a:rPr lang="cs-CZ">
                <a:cs typeface="Times New Roman" pitchFamily="18" charset="0"/>
              </a:rPr>
              <a:t> zahrnovalo i oblast zaměstnanosti, mezinárodních investic, opatření omezující obchod, dohody o pohybu zboží a službách,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F88F14D7-00C5-46E5-BAFD-FDE23A05CE26}" type="slidenum">
              <a:rPr kumimoji="0" lang="cs-CZ" altLang="cs-CZ" sz="1400" smtClean="0">
                <a:latin typeface="Times New Roman" panose="02020603050405020304" pitchFamily="18" charset="0"/>
              </a:rPr>
              <a:pPr>
                <a:spcBef>
                  <a:spcPct val="0"/>
                </a:spcBef>
                <a:buClrTx/>
                <a:buSzTx/>
                <a:buFontTx/>
                <a:buNone/>
              </a:pPr>
              <a:t>4</a:t>
            </a:fld>
            <a:endParaRPr kumimoji="0" lang="cs-CZ" altLang="cs-CZ" sz="1400">
              <a:latin typeface="Times New Roman" panose="02020603050405020304" pitchFamily="18" charset="0"/>
            </a:endParaRPr>
          </a:p>
        </p:txBody>
      </p:sp>
      <p:pic>
        <p:nvPicPr>
          <p:cNvPr id="11878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41438"/>
            <a:ext cx="2362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341438"/>
            <a:ext cx="2752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03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cs typeface="Times New Roman" pitchFamily="18" charset="0"/>
              </a:rPr>
              <a:t>GATT</a:t>
            </a:r>
            <a:r>
              <a:rPr lang="cs-CZ"/>
              <a:t> </a:t>
            </a:r>
          </a:p>
        </p:txBody>
      </p:sp>
      <p:sp>
        <p:nvSpPr>
          <p:cNvPr id="6147" name="Rectangle 3"/>
          <p:cNvSpPr>
            <a:spLocks noGrp="1" noChangeArrowheads="1"/>
          </p:cNvSpPr>
          <p:nvPr>
            <p:ph type="body" idx="1"/>
          </p:nvPr>
        </p:nvSpPr>
        <p:spPr/>
        <p:txBody>
          <a:bodyPr/>
          <a:lstStyle/>
          <a:p>
            <a:r>
              <a:rPr lang="cs-CZ">
                <a:cs typeface="Times New Roman" pitchFamily="18" charset="0"/>
              </a:rPr>
              <a:t>jednodušší </a:t>
            </a:r>
            <a:r>
              <a:rPr lang="cs-CZ"/>
              <a:t>instituce oproti ITO.</a:t>
            </a:r>
          </a:p>
          <a:p>
            <a:r>
              <a:rPr lang="cs-CZ"/>
              <a:t>Zakládací </a:t>
            </a:r>
            <a:r>
              <a:rPr lang="cs-CZ">
                <a:cs typeface="Times New Roman" pitchFamily="18" charset="0"/>
              </a:rPr>
              <a:t>smlouv</a:t>
            </a:r>
            <a:r>
              <a:rPr lang="cs-CZ"/>
              <a:t>a</a:t>
            </a:r>
            <a:r>
              <a:rPr lang="cs-CZ">
                <a:cs typeface="Times New Roman" pitchFamily="18" charset="0"/>
              </a:rPr>
              <a:t> usil</a:t>
            </a:r>
            <a:r>
              <a:rPr lang="cs-CZ"/>
              <a:t>ovala pouze</a:t>
            </a:r>
            <a:r>
              <a:rPr lang="cs-CZ">
                <a:cs typeface="Times New Roman" pitchFamily="18" charset="0"/>
              </a:rPr>
              <a:t> o snížení celních sazeb</a:t>
            </a:r>
            <a:endParaRPr lang="cs-C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t>Historie GATT</a:t>
            </a:r>
          </a:p>
        </p:txBody>
      </p:sp>
      <p:sp>
        <p:nvSpPr>
          <p:cNvPr id="7171" name="Rectangle 3"/>
          <p:cNvSpPr>
            <a:spLocks noGrp="1" noChangeArrowheads="1"/>
          </p:cNvSpPr>
          <p:nvPr>
            <p:ph type="body" idx="1"/>
          </p:nvPr>
        </p:nvSpPr>
        <p:spPr/>
        <p:txBody>
          <a:bodyPr/>
          <a:lstStyle/>
          <a:p>
            <a:pPr algn="just"/>
            <a:r>
              <a:rPr lang="cs-CZ">
                <a:cs typeface="Times New Roman" pitchFamily="18" charset="0"/>
              </a:rPr>
              <a:t>V rámci GATT se uskutečnilo osm „kol“ obchodních jednání.</a:t>
            </a:r>
            <a:r>
              <a:rPr lang="cs-CZ"/>
              <a:t> </a:t>
            </a:r>
          </a:p>
          <a:p>
            <a:pPr algn="just"/>
            <a:r>
              <a:rPr lang="cs-CZ">
                <a:cs typeface="Times New Roman" pitchFamily="18" charset="0"/>
              </a:rPr>
              <a:t>Zpočátku se zabývala  výhradně omezováním celních sazeb, časem ale začala pokrývat i oblast obchodu se službami, právo duševního vlastnictví a necelních bariér pro obchod.</a:t>
            </a:r>
            <a:r>
              <a:rPr lang="cs-CZ"/>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sz="4000"/>
              <a:t>Jednání GATT (1. Fáze 1947- 1962)</a:t>
            </a:r>
          </a:p>
        </p:txBody>
      </p:sp>
      <p:sp>
        <p:nvSpPr>
          <p:cNvPr id="16387" name="Rectangle 3"/>
          <p:cNvSpPr>
            <a:spLocks noGrp="1" noChangeArrowheads="1"/>
          </p:cNvSpPr>
          <p:nvPr>
            <p:ph type="body" idx="1"/>
          </p:nvPr>
        </p:nvSpPr>
        <p:spPr/>
        <p:txBody>
          <a:bodyPr/>
          <a:lstStyle/>
          <a:p>
            <a:pPr>
              <a:lnSpc>
                <a:spcPct val="90000"/>
              </a:lnSpc>
            </a:pPr>
            <a:r>
              <a:rPr lang="cs-CZ"/>
              <a:t>Základní otázky GATT a snižování cel</a:t>
            </a:r>
          </a:p>
          <a:p>
            <a:pPr>
              <a:lnSpc>
                <a:spcPct val="90000"/>
              </a:lnSpc>
            </a:pPr>
            <a:endParaRPr lang="cs-CZ"/>
          </a:p>
          <a:p>
            <a:pPr>
              <a:lnSpc>
                <a:spcPct val="90000"/>
              </a:lnSpc>
            </a:pPr>
            <a:r>
              <a:rPr lang="cs-CZ">
                <a:cs typeface="Times New Roman" pitchFamily="18" charset="0"/>
              </a:rPr>
              <a:t>Ženev</a:t>
            </a:r>
            <a:r>
              <a:rPr lang="cs-CZ"/>
              <a:t>a</a:t>
            </a:r>
            <a:r>
              <a:rPr lang="cs-CZ">
                <a:cs typeface="Times New Roman" pitchFamily="18" charset="0"/>
              </a:rPr>
              <a:t> 1947 </a:t>
            </a:r>
            <a:r>
              <a:rPr lang="cs-CZ" sz="2000"/>
              <a:t>(</a:t>
            </a:r>
            <a:r>
              <a:rPr lang="cs-CZ" sz="2000">
                <a:cs typeface="Times New Roman" pitchFamily="18" charset="0"/>
              </a:rPr>
              <a:t>45000 koncesí v hodnotě 10 mld. USD</a:t>
            </a:r>
            <a:r>
              <a:rPr lang="cs-CZ" sz="2000"/>
              <a:t>)</a:t>
            </a:r>
          </a:p>
          <a:p>
            <a:pPr>
              <a:lnSpc>
                <a:spcPct val="90000"/>
              </a:lnSpc>
            </a:pPr>
            <a:r>
              <a:rPr lang="cs-CZ">
                <a:cs typeface="Times New Roman" pitchFamily="18" charset="0"/>
              </a:rPr>
              <a:t>Anancy 1949 </a:t>
            </a:r>
            <a:r>
              <a:rPr lang="cs-CZ" sz="2000"/>
              <a:t>(</a:t>
            </a:r>
            <a:r>
              <a:rPr lang="cs-CZ" sz="2000">
                <a:cs typeface="Times New Roman" pitchFamily="18" charset="0"/>
              </a:rPr>
              <a:t>dohodnut pokles celních sazeb</a:t>
            </a:r>
            <a:r>
              <a:rPr lang="cs-CZ" sz="2000"/>
              <a:t>)</a:t>
            </a:r>
          </a:p>
          <a:p>
            <a:pPr>
              <a:lnSpc>
                <a:spcPct val="90000"/>
              </a:lnSpc>
            </a:pPr>
            <a:r>
              <a:rPr lang="cs-CZ">
                <a:cs typeface="Times New Roman" pitchFamily="18" charset="0"/>
              </a:rPr>
              <a:t>Torquay 1950-1951</a:t>
            </a:r>
            <a:r>
              <a:rPr lang="cs-CZ"/>
              <a:t> </a:t>
            </a:r>
            <a:r>
              <a:rPr lang="cs-CZ" sz="2000">
                <a:cs typeface="Times New Roman" pitchFamily="18" charset="0"/>
              </a:rPr>
              <a:t>(opět pokles celních sazeb)</a:t>
            </a:r>
            <a:r>
              <a:rPr lang="cs-CZ" sz="2000"/>
              <a:t> </a:t>
            </a:r>
          </a:p>
          <a:p>
            <a:pPr>
              <a:lnSpc>
                <a:spcPct val="90000"/>
              </a:lnSpc>
            </a:pPr>
            <a:r>
              <a:rPr lang="cs-CZ">
                <a:cs typeface="Times New Roman" pitchFamily="18" charset="0"/>
              </a:rPr>
              <a:t>Ženeva 1956 </a:t>
            </a:r>
            <a:r>
              <a:rPr lang="cs-CZ" sz="2000">
                <a:cs typeface="Times New Roman" pitchFamily="18" charset="0"/>
              </a:rPr>
              <a:t>(zabývala se také poklesem celních sazeb)</a:t>
            </a:r>
            <a:r>
              <a:rPr lang="cs-CZ" sz="2000"/>
              <a:t> </a:t>
            </a:r>
          </a:p>
          <a:p>
            <a:pPr>
              <a:lnSpc>
                <a:spcPct val="90000"/>
              </a:lnSpc>
            </a:pPr>
            <a:r>
              <a:rPr lang="cs-CZ">
                <a:cs typeface="Times New Roman" pitchFamily="18" charset="0"/>
              </a:rPr>
              <a:t>Ženev</a:t>
            </a:r>
            <a:r>
              <a:rPr lang="cs-CZ"/>
              <a:t>a</a:t>
            </a:r>
            <a:r>
              <a:rPr lang="cs-CZ">
                <a:cs typeface="Times New Roman" pitchFamily="18" charset="0"/>
              </a:rPr>
              <a:t> 1961</a:t>
            </a:r>
            <a:r>
              <a:rPr lang="cs-CZ" sz="2000"/>
              <a:t>  (Dillonovo kolo - </a:t>
            </a:r>
            <a:r>
              <a:rPr lang="cs-CZ" sz="2000">
                <a:cs typeface="Times New Roman" pitchFamily="18" charset="0"/>
              </a:rPr>
              <a:t>lineární snižování cel o 50% s minimálními vyjímkami</a:t>
            </a:r>
            <a:r>
              <a:rPr lang="cs-CZ" sz="2000"/>
              <a:t>) </a:t>
            </a:r>
          </a:p>
          <a:p>
            <a:pPr>
              <a:lnSpc>
                <a:spcPct val="90000"/>
              </a:lnSpc>
            </a:pPr>
            <a:endParaRPr lang="cs-CZ" sz="2000"/>
          </a:p>
          <a:p>
            <a:pPr>
              <a:lnSpc>
                <a:spcPct val="90000"/>
              </a:lnSpc>
            </a:pPr>
            <a:endParaRPr lang="cs-CZ"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t>GATT 2. fáze 1963 - 1977</a:t>
            </a:r>
          </a:p>
        </p:txBody>
      </p:sp>
      <p:sp>
        <p:nvSpPr>
          <p:cNvPr id="17411" name="Rectangle 3"/>
          <p:cNvSpPr>
            <a:spLocks noGrp="1" noChangeArrowheads="1"/>
          </p:cNvSpPr>
          <p:nvPr>
            <p:ph type="body" idx="1"/>
          </p:nvPr>
        </p:nvSpPr>
        <p:spPr/>
        <p:txBody>
          <a:bodyPr/>
          <a:lstStyle/>
          <a:p>
            <a:r>
              <a:rPr lang="cs-CZ" sz="2800">
                <a:cs typeface="Times New Roman" pitchFamily="18" charset="0"/>
              </a:rPr>
              <a:t>zahrnutí netarifních překážek obchodu na pořad jednání </a:t>
            </a:r>
            <a:endParaRPr lang="cs-CZ" sz="2800"/>
          </a:p>
          <a:p>
            <a:endParaRPr lang="cs-CZ" sz="2800"/>
          </a:p>
          <a:p>
            <a:r>
              <a:rPr lang="cs-CZ" sz="2800">
                <a:cs typeface="Times New Roman" pitchFamily="18" charset="0"/>
              </a:rPr>
              <a:t>Kennedyho kolo 1963-1967 </a:t>
            </a:r>
            <a:r>
              <a:rPr lang="cs-CZ" sz="2800"/>
              <a:t>(</a:t>
            </a:r>
            <a:r>
              <a:rPr lang="cs-CZ" sz="2000">
                <a:cs typeface="Times New Roman" pitchFamily="18" charset="0"/>
              </a:rPr>
              <a:t>došlo ke snížení cel s průmyslovými výrobky o 35%, výsledky v zemědělství byly minimální a byl dohodnut antidumpingový kodex</a:t>
            </a:r>
            <a:r>
              <a:rPr lang="cs-CZ" sz="2000"/>
              <a:t>)</a:t>
            </a:r>
          </a:p>
          <a:p>
            <a:r>
              <a:rPr lang="cs-CZ" sz="2800"/>
              <a:t>Tokyjské kolo 1973 – 1979</a:t>
            </a:r>
            <a:r>
              <a:rPr lang="cs-CZ" sz="2000"/>
              <a:t> (</a:t>
            </a:r>
            <a:r>
              <a:rPr lang="cs-CZ" sz="2000">
                <a:cs typeface="Times New Roman" pitchFamily="18" charset="0"/>
              </a:rPr>
              <a:t>zúčastnilo již 102 zemí a během něhož byla přijata dohoda o technických překážkách obchodu (balenmí, značkování, vlastnosti zboží)</a:t>
            </a:r>
            <a:r>
              <a:rPr lang="cs-CZ" sz="20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cs-CZ"/>
              <a:t>Kennedyho kolo</a:t>
            </a:r>
          </a:p>
        </p:txBody>
      </p:sp>
      <p:sp>
        <p:nvSpPr>
          <p:cNvPr id="119811" name="Rectangle 3"/>
          <p:cNvSpPr>
            <a:spLocks noGrp="1" noChangeArrowheads="1"/>
          </p:cNvSpPr>
          <p:nvPr>
            <p:ph type="body" idx="1"/>
          </p:nvPr>
        </p:nvSpPr>
        <p:spPr/>
        <p:txBody>
          <a:bodyPr/>
          <a:lstStyle/>
          <a:p>
            <a:pPr algn="just">
              <a:lnSpc>
                <a:spcPct val="80000"/>
              </a:lnSpc>
            </a:pPr>
            <a:r>
              <a:rPr lang="cs-CZ" sz="2000">
                <a:cs typeface="Times New Roman" pitchFamily="18" charset="0"/>
              </a:rPr>
              <a:t>kolo v letech 1964-67 proběhlo ve znamení reformulování obchodní politiky USA. Byl přijat nový, přeshraniční přístup ke snižování cel pro průmyslové zboží. Celní úlevy pokrývaly odhadem obchod za 40 miliard USD (75 % světového obchodu). Konečným výsledkem bylo 35% snížení cel s výjimkou textilu, chemikálií, oceli a dalších citlivých produktů. Dále 15-18% snížení cel na zemědělské a potravinářské výrobky. Vypracován byl také kodex antidumpingu. Rozvojové země hrály v tomto kole vedlejší roli, nicméně i pro ně bylo přínosem výrazné snížení cel především u nezemědělských produktů. Jejich hlavním úspěchem byla tehdy možnost nepřijmout reciproční úlevy a většina je také nepřijala. Rozšíření na 74 členů (vstup zemí, které byly pův. kolonie).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cs-CZ"/>
              <a:t>Tokyjské kolo</a:t>
            </a:r>
          </a:p>
        </p:txBody>
      </p:sp>
      <p:sp>
        <p:nvSpPr>
          <p:cNvPr id="120835" name="Rectangle 3"/>
          <p:cNvSpPr>
            <a:spLocks noGrp="1" noChangeArrowheads="1"/>
          </p:cNvSpPr>
          <p:nvPr>
            <p:ph type="body" idx="1"/>
          </p:nvPr>
        </p:nvSpPr>
        <p:spPr/>
        <p:txBody>
          <a:bodyPr/>
          <a:lstStyle/>
          <a:p>
            <a:pPr algn="just">
              <a:lnSpc>
                <a:spcPct val="80000"/>
              </a:lnSpc>
            </a:pPr>
            <a:r>
              <a:rPr lang="cs-CZ" sz="1600">
                <a:cs typeface="Times New Roman" pitchFamily="18" charset="0"/>
              </a:rPr>
              <a:t>Výsledkem bylo výrazné snížení cel, ale co je ještě důležitější, dojednaly se nové dohody či kodexy, zabývající se mimocelními opatřeními a příznivějším zacházením s obchodem v rozvojových zemích.</a:t>
            </a:r>
          </a:p>
          <a:p>
            <a:pPr algn="just">
              <a:lnSpc>
                <a:spcPct val="80000"/>
              </a:lnSpc>
              <a:buFontTx/>
              <a:buNone/>
            </a:pPr>
            <a:r>
              <a:rPr lang="cs-CZ" sz="1600">
                <a:cs typeface="Times New Roman" pitchFamily="18" charset="0"/>
              </a:rPr>
              <a:t>Tokijské kolo učinilo jakýsi pokrok v zemědělství, vznikly zvláštní mnohostranné dohody o hovězím mase a mléčných produktech. Dále se podařilo snížit dovozní poplatky a další obchodní bariéry na tropické produkty, které uvalovaly průmyslové země na rozvojové. Nepodařilo se však liberalizovat obchod zemědělskými produkty, neboť by to vyžadovalo reformu domácích podpůrných politik, např. zemědělských dotací, na něž nebyly smluvní vlády připraveny. Zemědělství tak zůstalo stranou hlavního proudu pravidel GATT.</a:t>
            </a:r>
          </a:p>
          <a:p>
            <a:pPr algn="just">
              <a:lnSpc>
                <a:spcPct val="80000"/>
              </a:lnSpc>
              <a:buFontTx/>
              <a:buNone/>
            </a:pPr>
            <a:r>
              <a:rPr lang="cs-CZ" sz="1600">
                <a:cs typeface="Times New Roman" pitchFamily="18" charset="0"/>
              </a:rPr>
              <a:t>Nová klauzule zavedla právní základ, na němž mohly rozvojové země rozšířit všeobecný systém preferencí. Již existující konzultační procedura a Výbor pro obchod a rozvoj sledovaly aktivity GATT a zajišťovaly, aby byla problémům rozvojových zemí věnována patřičná pozornost. Role výboru byla v Tokijském kole posílena vznikem úžeji zaměřených podvýborů. Tokijské kolo se lišilo od předchozích tím, že se zabývalo mimocelními bariérami. </a:t>
            </a:r>
          </a:p>
          <a:p>
            <a:pPr>
              <a:lnSpc>
                <a:spcPct val="80000"/>
              </a:lnSpc>
            </a:pPr>
            <a:endParaRPr lang="cs-CZ" sz="160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a:t>GATT 3. fáze 1986 - 1994</a:t>
            </a:r>
          </a:p>
        </p:txBody>
      </p:sp>
      <p:sp>
        <p:nvSpPr>
          <p:cNvPr id="18435" name="Rectangle 3"/>
          <p:cNvSpPr>
            <a:spLocks noGrp="1" noChangeArrowheads="1"/>
          </p:cNvSpPr>
          <p:nvPr>
            <p:ph type="body" idx="1"/>
          </p:nvPr>
        </p:nvSpPr>
        <p:spPr>
          <a:xfrm>
            <a:off x="1066800" y="1981200"/>
            <a:ext cx="7391400" cy="4114800"/>
          </a:xfrm>
        </p:spPr>
        <p:txBody>
          <a:bodyPr/>
          <a:lstStyle/>
          <a:p>
            <a:r>
              <a:rPr lang="cs-CZ">
                <a:cs typeface="Times New Roman" pitchFamily="18" charset="0"/>
              </a:rPr>
              <a:t>Uruguayské kolo GATT</a:t>
            </a:r>
            <a:endParaRPr lang="cs-CZ"/>
          </a:p>
          <a:p>
            <a:pPr>
              <a:buFontTx/>
              <a:buNone/>
            </a:pPr>
            <a:r>
              <a:rPr lang="cs-CZ"/>
              <a:t>		- </a:t>
            </a:r>
            <a:r>
              <a:rPr lang="cs-CZ" sz="2000" b="1">
                <a:cs typeface="Times New Roman" pitchFamily="18" charset="0"/>
              </a:rPr>
              <a:t>proběhlo v Ženevě a trvalo od roku 1986 do roku 1994 </a:t>
            </a:r>
            <a:r>
              <a:rPr lang="cs-CZ" sz="2000" b="1"/>
              <a:t>	   	   (skončilo v Marakeši)</a:t>
            </a:r>
          </a:p>
          <a:p>
            <a:pPr>
              <a:buFontTx/>
              <a:buNone/>
            </a:pPr>
            <a:r>
              <a:rPr lang="cs-CZ" sz="2000" b="1"/>
              <a:t>		- vyústilo ve</a:t>
            </a:r>
            <a:r>
              <a:rPr lang="cs-CZ" sz="2000" b="1">
                <a:cs typeface="Times New Roman" pitchFamily="18" charset="0"/>
              </a:rPr>
              <a:t> vznik WTO a zahrnutí nových témat do </a:t>
            </a:r>
            <a:r>
              <a:rPr lang="cs-CZ" sz="2000" b="1"/>
              <a:t>	  </a:t>
            </a:r>
            <a:r>
              <a:rPr lang="cs-CZ" sz="2000" b="1">
                <a:cs typeface="Times New Roman" pitchFamily="18" charset="0"/>
              </a:rPr>
              <a:t>jednání,</a:t>
            </a:r>
            <a:r>
              <a:rPr lang="cs-CZ" sz="2000" b="1"/>
              <a:t> </a:t>
            </a:r>
            <a:r>
              <a:rPr lang="cs-CZ" sz="2000" b="1">
                <a:cs typeface="Times New Roman" pitchFamily="18" charset="0"/>
              </a:rPr>
              <a:t>tj.</a:t>
            </a:r>
            <a:r>
              <a:rPr lang="cs-CZ" sz="2000" b="1"/>
              <a:t> </a:t>
            </a:r>
            <a:r>
              <a:rPr lang="cs-CZ" sz="2000" b="1">
                <a:cs typeface="Times New Roman" pitchFamily="18" charset="0"/>
              </a:rPr>
              <a:t>zemědělství a práva k duševnímu vlastnictví</a:t>
            </a:r>
            <a:r>
              <a:rPr lang="cs-CZ" sz="2000" b="1"/>
              <a:t> </a:t>
            </a:r>
          </a:p>
          <a:p>
            <a:pPr algn="just">
              <a:buFontTx/>
              <a:buNone/>
            </a:pPr>
            <a:r>
              <a:rPr lang="cs-CZ" sz="2000" b="1"/>
              <a:t>		- rozhodnutí o závazných pravidlech netarifních   </a:t>
            </a:r>
          </a:p>
          <a:p>
            <a:pPr algn="just">
              <a:buFontTx/>
              <a:buNone/>
            </a:pPr>
            <a:r>
              <a:rPr lang="cs-CZ" sz="2000" b="1"/>
              <a:t>                obchodních překážek</a:t>
            </a:r>
          </a:p>
          <a:p>
            <a:pPr algn="just">
              <a:buFontTx/>
              <a:buNone/>
            </a:pPr>
            <a:r>
              <a:rPr lang="cs-CZ" sz="2000" b="1"/>
              <a:t>		-  zřízení efektivního postupu pro úroveň sporů</a:t>
            </a:r>
          </a:p>
          <a:p>
            <a:pPr algn="just">
              <a:buFontTx/>
              <a:buNone/>
            </a:pPr>
            <a:r>
              <a:rPr lang="cs-CZ" sz="2000" b="1"/>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a:t>The Uruguay Round</a:t>
            </a:r>
          </a:p>
        </p:txBody>
      </p:sp>
      <p:sp>
        <p:nvSpPr>
          <p:cNvPr id="63492" name="Rectangle 4"/>
          <p:cNvSpPr>
            <a:spLocks noGrp="1" noChangeArrowheads="1"/>
          </p:cNvSpPr>
          <p:nvPr>
            <p:ph type="body" idx="1"/>
          </p:nvPr>
        </p:nvSpPr>
        <p:spPr>
          <a:noFill/>
          <a:ln/>
        </p:spPr>
        <p:txBody>
          <a:bodyPr/>
          <a:lstStyle/>
          <a:p>
            <a:pPr>
              <a:lnSpc>
                <a:spcPct val="80000"/>
              </a:lnSpc>
            </a:pPr>
            <a:r>
              <a:rPr lang="en-US" sz="2000" b="1"/>
              <a:t>The 1986 agenda:</a:t>
            </a:r>
          </a:p>
          <a:p>
            <a:pPr>
              <a:lnSpc>
                <a:spcPct val="80000"/>
              </a:lnSpc>
            </a:pPr>
            <a:r>
              <a:rPr lang="en-US" sz="2000"/>
              <a:t>		- Tariffs</a:t>
            </a:r>
            <a:br>
              <a:rPr lang="en-US" sz="2000"/>
            </a:br>
            <a:r>
              <a:rPr lang="en-US" sz="2000"/>
              <a:t>		- Non-tariff barriers</a:t>
            </a:r>
            <a:br>
              <a:rPr lang="en-US" sz="2000"/>
            </a:br>
            <a:r>
              <a:rPr lang="en-US" sz="2000"/>
              <a:t>		- Natural resource products</a:t>
            </a:r>
            <a:br>
              <a:rPr lang="en-US" sz="2000"/>
            </a:br>
            <a:r>
              <a:rPr lang="en-US" sz="2000"/>
              <a:t>		- Textiles and clothing</a:t>
            </a:r>
            <a:br>
              <a:rPr lang="en-US" sz="2000"/>
            </a:br>
            <a:r>
              <a:rPr lang="en-US" sz="2000"/>
              <a:t>		- Agriculture</a:t>
            </a:r>
            <a:br>
              <a:rPr lang="en-US" sz="2000"/>
            </a:br>
            <a:r>
              <a:rPr lang="en-US" sz="2000"/>
              <a:t>		- Tropical products</a:t>
            </a:r>
            <a:br>
              <a:rPr lang="en-US" sz="2000"/>
            </a:br>
            <a:r>
              <a:rPr lang="en-US" sz="2000"/>
              <a:t>		- GATT articles</a:t>
            </a:r>
            <a:br>
              <a:rPr lang="en-US" sz="2000"/>
            </a:br>
            <a:r>
              <a:rPr lang="en-US" sz="2000"/>
              <a:t>		- Tokyo Round codes</a:t>
            </a:r>
            <a:br>
              <a:rPr lang="en-US" sz="2000"/>
            </a:br>
            <a:r>
              <a:rPr lang="en-US" sz="2000"/>
              <a:t>		- Anti-dumping</a:t>
            </a:r>
            <a:br>
              <a:rPr lang="en-US" sz="2000"/>
            </a:br>
            <a:r>
              <a:rPr lang="en-US" sz="2000"/>
              <a:t>		- Subsidies</a:t>
            </a:r>
            <a:br>
              <a:rPr lang="en-US" sz="2000"/>
            </a:br>
            <a:r>
              <a:rPr lang="en-US" sz="2000"/>
              <a:t>		- Intellectual property</a:t>
            </a:r>
            <a:br>
              <a:rPr lang="en-US" sz="2000"/>
            </a:br>
            <a:r>
              <a:rPr lang="en-US" sz="2000"/>
              <a:t>		- Investment measures</a:t>
            </a:r>
            <a:br>
              <a:rPr lang="en-US" sz="2000"/>
            </a:br>
            <a:r>
              <a:rPr lang="en-US" sz="2000"/>
              <a:t>		- Dispute settlement</a:t>
            </a:r>
            <a:br>
              <a:rPr lang="en-US" sz="2000"/>
            </a:br>
            <a:r>
              <a:rPr lang="en-US" sz="2000"/>
              <a:t>		- The GATT system</a:t>
            </a:r>
            <a:br>
              <a:rPr lang="en-US" sz="2000"/>
            </a:br>
            <a:r>
              <a:rPr lang="en-US" sz="2000"/>
              <a:t>		- Services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4213" y="188913"/>
            <a:ext cx="7772400" cy="1143000"/>
          </a:xfrm>
        </p:spPr>
        <p:txBody>
          <a:bodyPr/>
          <a:lstStyle/>
          <a:p>
            <a:r>
              <a:rPr lang="cs-CZ" b="1">
                <a:solidFill>
                  <a:schemeClr val="tx1"/>
                </a:solidFill>
              </a:rPr>
              <a:t>Principy GATT</a:t>
            </a:r>
          </a:p>
        </p:txBody>
      </p:sp>
      <p:sp>
        <p:nvSpPr>
          <p:cNvPr id="118787" name="Rectangle 3"/>
          <p:cNvSpPr>
            <a:spLocks noGrp="1" noChangeArrowheads="1"/>
          </p:cNvSpPr>
          <p:nvPr>
            <p:ph type="body" idx="1"/>
          </p:nvPr>
        </p:nvSpPr>
        <p:spPr>
          <a:xfrm>
            <a:off x="685800" y="1196975"/>
            <a:ext cx="7772400" cy="5256213"/>
          </a:xfrm>
          <a:ln>
            <a:solidFill>
              <a:srgbClr val="006600"/>
            </a:solidFill>
            <a:miter lim="800000"/>
            <a:headEnd/>
            <a:tailEnd/>
          </a:ln>
        </p:spPr>
        <p:txBody>
          <a:bodyPr/>
          <a:lstStyle/>
          <a:p>
            <a:pPr algn="just">
              <a:lnSpc>
                <a:spcPct val="80000"/>
              </a:lnSpc>
              <a:buFontTx/>
              <a:buNone/>
            </a:pPr>
            <a:r>
              <a:rPr lang="cs-CZ" sz="1800" b="1" u="sng"/>
              <a:t>Antidiskriminační princip: </a:t>
            </a:r>
            <a:endParaRPr lang="cs-CZ" sz="1800" i="1"/>
          </a:p>
          <a:p>
            <a:pPr algn="just">
              <a:lnSpc>
                <a:spcPct val="80000"/>
              </a:lnSpc>
            </a:pPr>
            <a:r>
              <a:rPr lang="cs-CZ" sz="1600" i="1"/>
              <a:t>Princip nejvyšších výhod (MFN):</a:t>
            </a:r>
            <a:r>
              <a:rPr lang="cs-CZ" sz="1600"/>
              <a:t> udělí-li země obchodní koncesi jiné zemi v rámci dohody GATT, tato koncese se aplikuje na všechny ostatní země dohody GATT.</a:t>
            </a:r>
            <a:endParaRPr lang="cs-CZ" sz="1600" i="1"/>
          </a:p>
          <a:p>
            <a:pPr algn="just">
              <a:lnSpc>
                <a:spcPct val="80000"/>
              </a:lnSpc>
            </a:pPr>
            <a:r>
              <a:rPr lang="cs-CZ" sz="1600" i="1"/>
              <a:t>Národní zacházení se zahraničním zbožím:</a:t>
            </a:r>
            <a:r>
              <a:rPr lang="cs-CZ" sz="1600"/>
              <a:t> s dovezeným zbožím musí být zacházeno stejně jako se zbožím vyrobeným v tuzemsku.</a:t>
            </a:r>
          </a:p>
          <a:p>
            <a:pPr algn="just">
              <a:lnSpc>
                <a:spcPct val="80000"/>
              </a:lnSpc>
            </a:pPr>
            <a:r>
              <a:rPr lang="cs-CZ" sz="1600"/>
              <a:t>Existují dvě hlavní </a:t>
            </a:r>
            <a:r>
              <a:rPr lang="cs-CZ" sz="1600" u="sng"/>
              <a:t>výjimky</a:t>
            </a:r>
            <a:r>
              <a:rPr lang="cs-CZ" sz="1600"/>
              <a:t> v rámci antidiskriminačního principu: </a:t>
            </a:r>
            <a:endParaRPr lang="cs-CZ" sz="1600" i="1"/>
          </a:p>
          <a:p>
            <a:pPr algn="just">
              <a:lnSpc>
                <a:spcPct val="80000"/>
              </a:lnSpc>
            </a:pPr>
            <a:r>
              <a:rPr lang="cs-CZ" sz="1600" i="1"/>
              <a:t>Zóny volného obchodu a celní unie</a:t>
            </a:r>
            <a:r>
              <a:rPr lang="cs-CZ" sz="1600"/>
              <a:t>: Rozhodnou-li se dvě nebo více zemí vytvořit zónu volného obchodu nebo celní unii, je povoleno diskriminační zacházení, jelikož je to vnímáno jako posun ve správném směru k volného obchodu.</a:t>
            </a:r>
            <a:endParaRPr lang="cs-CZ" sz="1600" i="1"/>
          </a:p>
          <a:p>
            <a:pPr algn="just">
              <a:lnSpc>
                <a:spcPct val="80000"/>
              </a:lnSpc>
            </a:pPr>
            <a:r>
              <a:rPr lang="cs-CZ" sz="1600" i="1"/>
              <a:t>Rozvojové země</a:t>
            </a:r>
            <a:r>
              <a:rPr lang="cs-CZ" sz="1600"/>
              <a:t>: Preferenční zacházení pro dovozy je povoleno jako pomoc rozvojovým zemím (přidáním části IV „obchod a rozvoj“ v dohodě GATT).   </a:t>
            </a:r>
            <a:endParaRPr lang="cs-CZ" sz="1600" b="1" u="sng"/>
          </a:p>
          <a:p>
            <a:pPr algn="just">
              <a:lnSpc>
                <a:spcPct val="80000"/>
              </a:lnSpc>
              <a:buFontTx/>
              <a:buNone/>
            </a:pPr>
            <a:r>
              <a:rPr lang="cs-CZ" sz="1800" b="1" u="sng"/>
              <a:t>Princip reciprocity</a:t>
            </a:r>
            <a:endParaRPr lang="cs-CZ" sz="1800"/>
          </a:p>
          <a:p>
            <a:pPr algn="just">
              <a:lnSpc>
                <a:spcPct val="80000"/>
              </a:lnSpc>
            </a:pPr>
            <a:r>
              <a:rPr lang="cs-CZ" sz="1600"/>
              <a:t>Jestliže jedna země dohody GATT udělí obchodní koncesi, ostatní země dohody GATT by měly udělit ekvivalentní koncesi pro vyrovnání výhod a nevýhod obchodní liberalizace. Existuje výjimka pro rozvojové země, u kterých není vyžadována reciprocita.</a:t>
            </a:r>
            <a:endParaRPr lang="cs-CZ" sz="1600" b="1" u="sng"/>
          </a:p>
          <a:p>
            <a:pPr algn="just">
              <a:lnSpc>
                <a:spcPct val="80000"/>
              </a:lnSpc>
              <a:buFontTx/>
              <a:buNone/>
            </a:pPr>
            <a:r>
              <a:rPr lang="cs-CZ" sz="1800" b="1" u="sng"/>
              <a:t>Zákaz netarifních obchodních restrikcí</a:t>
            </a:r>
            <a:endParaRPr lang="cs-CZ" sz="1800" b="1"/>
          </a:p>
          <a:p>
            <a:pPr algn="just">
              <a:lnSpc>
                <a:spcPct val="80000"/>
              </a:lnSpc>
            </a:pPr>
            <a:r>
              <a:rPr lang="cs-CZ" sz="1600"/>
              <a:t>Jiné obchodní omezení než cla jsou zakázána, jelikož mají vliv na tržní mechanismus. Z pohledu vyjednávání je jednodušší požadovat redukci cla než odstranění těžko kvantifikovatelných netarifních opatření. Nejvýznamnější výjimka vztahující se k tomuto principu je povolení restrikcí v období deficitu platební bilance zahraničního obchodu. </a:t>
            </a:r>
          </a:p>
          <a:p>
            <a:pPr algn="just">
              <a:lnSpc>
                <a:spcPct val="80000"/>
              </a:lnSpc>
              <a:buFontTx/>
              <a:buNone/>
            </a:pPr>
            <a:r>
              <a:rPr lang="cs-CZ" sz="1800" b="1" u="sng"/>
              <a:t>Princip vzájemnosti a transparence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Podstata fungování GATT/WTO</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2" y="1628800"/>
            <a:ext cx="8067675" cy="501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74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D1B54B27-EECC-4423-BEC7-2299687440B9}" type="slidenum">
              <a:rPr kumimoji="0" lang="cs-CZ" altLang="cs-CZ" sz="1400" smtClean="0">
                <a:latin typeface="Times New Roman" panose="02020603050405020304" pitchFamily="18" charset="0"/>
              </a:rPr>
              <a:pPr>
                <a:spcBef>
                  <a:spcPct val="0"/>
                </a:spcBef>
                <a:buClrTx/>
                <a:buSzTx/>
                <a:buFontTx/>
                <a:buNone/>
              </a:pPr>
              <a:t>5</a:t>
            </a:fld>
            <a:endParaRPr kumimoji="0" lang="cs-CZ" altLang="cs-CZ" sz="1400">
              <a:latin typeface="Times New Roman" panose="02020603050405020304" pitchFamily="18" charset="0"/>
            </a:endParaRPr>
          </a:p>
        </p:txBody>
      </p:sp>
      <p:pic>
        <p:nvPicPr>
          <p:cNvPr id="11981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052513"/>
            <a:ext cx="87439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91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t>Vznik WTO</a:t>
            </a:r>
          </a:p>
        </p:txBody>
      </p:sp>
      <p:sp>
        <p:nvSpPr>
          <p:cNvPr id="8195" name="Rectangle 3"/>
          <p:cNvSpPr>
            <a:spLocks noGrp="1" noChangeArrowheads="1"/>
          </p:cNvSpPr>
          <p:nvPr>
            <p:ph type="body" idx="1"/>
          </p:nvPr>
        </p:nvSpPr>
        <p:spPr/>
        <p:txBody>
          <a:bodyPr/>
          <a:lstStyle/>
          <a:p>
            <a:r>
              <a:rPr lang="cs-CZ">
                <a:cs typeface="Times New Roman" pitchFamily="18" charset="0"/>
              </a:rPr>
              <a:t>1986-1994 (Uruguyské kolo) vedlo k založení Světové obchodní organizace (World Trade Organization, WTO)</a:t>
            </a:r>
            <a:r>
              <a:rPr lang="cs-CZ"/>
              <a:t> </a:t>
            </a:r>
          </a:p>
          <a:p>
            <a:pPr algn="just"/>
            <a:r>
              <a:rPr lang="cs-CZ">
                <a:cs typeface="Times New Roman" pitchFamily="18" charset="0"/>
              </a:rPr>
              <a:t>Zatímco GATT byla spíše jednacím fórem, WTO si vydobyla uznávanou pozici  mezinárodní instituce dohlížející na uplatňování smluv podepsaných v rámci GATT/WTO. </a:t>
            </a:r>
          </a:p>
          <a:p>
            <a:endParaRPr 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t>WTO</a:t>
            </a:r>
          </a:p>
        </p:txBody>
      </p:sp>
      <p:sp>
        <p:nvSpPr>
          <p:cNvPr id="9219" name="Rectangle 3"/>
          <p:cNvSpPr>
            <a:spLocks noGrp="1" noChangeArrowheads="1"/>
          </p:cNvSpPr>
          <p:nvPr>
            <p:ph type="body" idx="1"/>
          </p:nvPr>
        </p:nvSpPr>
        <p:spPr/>
        <p:txBody>
          <a:bodyPr/>
          <a:lstStyle/>
          <a:p>
            <a:pPr algn="just"/>
            <a:r>
              <a:rPr lang="cs-CZ" sz="2800" b="1">
                <a:cs typeface="Times New Roman" pitchFamily="18" charset="0"/>
              </a:rPr>
              <a:t>Základem činnosti </a:t>
            </a:r>
            <a:r>
              <a:rPr lang="cs-CZ" sz="2800" b="1"/>
              <a:t>WTO</a:t>
            </a:r>
            <a:r>
              <a:rPr lang="cs-CZ" sz="2800" b="1">
                <a:cs typeface="Times New Roman" pitchFamily="18" charset="0"/>
              </a:rPr>
              <a:t> (World Trade Organization - WTO) jsou dohody, které byly sjednány během Uruguayského kola Všeobecné dohody o clech a obchodu (GATT - General Agreement on Tariffs and Trade) a podepsány 14</a:t>
            </a:r>
            <a:r>
              <a:rPr lang="cs-CZ" sz="2800" b="1"/>
              <a:t>6</a:t>
            </a:r>
            <a:r>
              <a:rPr lang="cs-CZ" sz="2800" b="1">
                <a:cs typeface="Times New Roman" pitchFamily="18" charset="0"/>
              </a:rPr>
              <a:t> státy světa. Tyto dohody tvoří právní základ pravidel mezinárodního obchodu a fungují jako smlouvy mezi vládami, na něž dohlíží a podporuje W</a:t>
            </a:r>
            <a:r>
              <a:rPr lang="cs-CZ" sz="2800" b="1"/>
              <a:t>TO</a:t>
            </a:r>
            <a:r>
              <a:rPr lang="cs-CZ" sz="2800" b="1">
                <a:cs typeface="Times New Roman" pitchFamily="18" charset="0"/>
              </a:rPr>
              <a:t>.</a:t>
            </a:r>
            <a:endParaRPr lang="cs-CZ" sz="2800">
              <a:cs typeface="Times New Roman" pitchFamily="18" charset="0"/>
            </a:endParaRPr>
          </a:p>
          <a:p>
            <a:endParaRPr lang="cs-CZ"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295400"/>
          </a:xfrm>
        </p:spPr>
        <p:txBody>
          <a:bodyPr/>
          <a:lstStyle/>
          <a:p>
            <a:r>
              <a:rPr lang="cs-CZ"/>
              <a:t>Struktura WTO</a:t>
            </a:r>
          </a:p>
        </p:txBody>
      </p:sp>
      <p:sp>
        <p:nvSpPr>
          <p:cNvPr id="23555" name="Rectangle 3"/>
          <p:cNvSpPr>
            <a:spLocks noGrp="1" noChangeArrowheads="1"/>
          </p:cNvSpPr>
          <p:nvPr>
            <p:ph type="body" idx="1"/>
          </p:nvPr>
        </p:nvSpPr>
        <p:spPr>
          <a:xfrm>
            <a:off x="990600" y="990600"/>
            <a:ext cx="7848600" cy="5105400"/>
          </a:xfrm>
        </p:spPr>
        <p:txBody>
          <a:bodyPr/>
          <a:lstStyle/>
          <a:p>
            <a:pPr algn="just">
              <a:lnSpc>
                <a:spcPct val="90000"/>
              </a:lnSpc>
            </a:pPr>
            <a:r>
              <a:rPr lang="cs-CZ" b="1" dirty="0">
                <a:solidFill>
                  <a:srgbClr val="000000"/>
                </a:solidFill>
                <a:cs typeface="Times New Roman" pitchFamily="18" charset="0"/>
              </a:rPr>
              <a:t>Sekretariát WTO</a:t>
            </a:r>
            <a:r>
              <a:rPr lang="cs-CZ" sz="2000" b="1" dirty="0">
                <a:solidFill>
                  <a:srgbClr val="000000"/>
                </a:solidFill>
              </a:rPr>
              <a:t> - </a:t>
            </a:r>
            <a:r>
              <a:rPr lang="cs-CZ" sz="2000" b="1" dirty="0">
                <a:solidFill>
                  <a:srgbClr val="000000"/>
                </a:solidFill>
                <a:cs typeface="Times New Roman" pitchFamily="18" charset="0"/>
              </a:rPr>
              <a:t>švýcarsk</a:t>
            </a:r>
            <a:r>
              <a:rPr lang="cs-CZ" sz="2000" b="1" dirty="0">
                <a:solidFill>
                  <a:srgbClr val="000000"/>
                </a:solidFill>
              </a:rPr>
              <a:t>á</a:t>
            </a:r>
            <a:r>
              <a:rPr lang="cs-CZ" sz="2000" b="1" dirty="0">
                <a:solidFill>
                  <a:srgbClr val="000000"/>
                </a:solidFill>
                <a:cs typeface="Times New Roman" pitchFamily="18" charset="0"/>
              </a:rPr>
              <a:t> Ženev</a:t>
            </a:r>
            <a:r>
              <a:rPr lang="cs-CZ" sz="2000" b="1" dirty="0">
                <a:solidFill>
                  <a:srgbClr val="000000"/>
                </a:solidFill>
              </a:rPr>
              <a:t>a (generální ředitel + 500 zaměstnanců). </a:t>
            </a:r>
            <a:r>
              <a:rPr lang="cs-CZ" sz="2000" b="1" dirty="0">
                <a:solidFill>
                  <a:srgbClr val="000000"/>
                </a:solidFill>
                <a:cs typeface="Times New Roman" pitchFamily="18" charset="0"/>
              </a:rPr>
              <a:t>Úlohou sekretariátu je vést jednání výborů a dalších orgánů, vypracovávat hospodářskou, právní a statistickou analýzu a poskytovat poradenství</a:t>
            </a:r>
            <a:r>
              <a:rPr lang="cs-CZ" sz="2000" b="1" dirty="0">
                <a:solidFill>
                  <a:srgbClr val="000000"/>
                </a:solidFill>
              </a:rPr>
              <a:t>.</a:t>
            </a:r>
          </a:p>
          <a:p>
            <a:pPr algn="just">
              <a:lnSpc>
                <a:spcPct val="90000"/>
              </a:lnSpc>
            </a:pPr>
            <a:r>
              <a:rPr lang="cs-CZ" b="1" dirty="0">
                <a:solidFill>
                  <a:srgbClr val="000000"/>
                </a:solidFill>
              </a:rPr>
              <a:t>164 členů </a:t>
            </a:r>
          </a:p>
          <a:p>
            <a:pPr algn="just">
              <a:lnSpc>
                <a:spcPct val="90000"/>
              </a:lnSpc>
            </a:pPr>
            <a:r>
              <a:rPr lang="cs-CZ" sz="2800" b="1" dirty="0"/>
              <a:t>V čele </a:t>
            </a:r>
            <a:r>
              <a:rPr lang="cs-CZ" sz="2800" dirty="0">
                <a:hlinkClick r:id="rId2" tooltip="Roberto Azevêdo (stránka neexistuje)"/>
              </a:rPr>
              <a:t>Roberto </a:t>
            </a:r>
            <a:r>
              <a:rPr lang="cs-CZ" sz="2800" dirty="0" err="1">
                <a:hlinkClick r:id="rId2" tooltip="Roberto Azevêdo (stránka neexistuje)"/>
              </a:rPr>
              <a:t>Azevêdo</a:t>
            </a:r>
            <a:endParaRPr lang="cs-CZ" sz="2800" dirty="0"/>
          </a:p>
          <a:p>
            <a:pPr algn="just">
              <a:lnSpc>
                <a:spcPct val="90000"/>
              </a:lnSpc>
            </a:pPr>
            <a:r>
              <a:rPr lang="cs-CZ" b="1" i="1" dirty="0">
                <a:solidFill>
                  <a:srgbClr val="000000"/>
                </a:solidFill>
                <a:cs typeface="Times New Roman" pitchFamily="18" charset="0"/>
              </a:rPr>
              <a:t>Ministerská konference</a:t>
            </a:r>
            <a:r>
              <a:rPr lang="cs-CZ" sz="2000" b="1" dirty="0">
                <a:solidFill>
                  <a:srgbClr val="000000"/>
                </a:solidFill>
                <a:cs typeface="Times New Roman" pitchFamily="18" charset="0"/>
              </a:rPr>
              <a:t> </a:t>
            </a:r>
            <a:r>
              <a:rPr lang="cs-CZ" sz="2000" b="1" dirty="0">
                <a:solidFill>
                  <a:srgbClr val="000000"/>
                </a:solidFill>
              </a:rPr>
              <a:t> - </a:t>
            </a:r>
            <a:r>
              <a:rPr lang="cs-CZ" sz="2000" b="1" dirty="0">
                <a:solidFill>
                  <a:srgbClr val="000000"/>
                </a:solidFill>
                <a:cs typeface="Times New Roman" pitchFamily="18" charset="0"/>
              </a:rPr>
              <a:t>nejvyšší autorita v rozhodovacím procesu složená ze zástupců všech členů </a:t>
            </a:r>
            <a:r>
              <a:rPr lang="cs-CZ" sz="2000" b="1" dirty="0">
                <a:solidFill>
                  <a:srgbClr val="000000"/>
                </a:solidFill>
              </a:rPr>
              <a:t>WTO</a:t>
            </a:r>
            <a:r>
              <a:rPr lang="cs-CZ" sz="2000" b="1" dirty="0">
                <a:solidFill>
                  <a:srgbClr val="000000"/>
                </a:solidFill>
                <a:cs typeface="Times New Roman" pitchFamily="18" charset="0"/>
              </a:rPr>
              <a:t>. Schází se nejméně jedenkrát za dva roky a může rozhodovat v jakékoli věci. </a:t>
            </a:r>
            <a:endParaRPr lang="cs-CZ" sz="2000" b="1" dirty="0">
              <a:solidFill>
                <a:srgbClr val="000000"/>
              </a:solidFill>
            </a:endParaRPr>
          </a:p>
          <a:p>
            <a:pPr algn="just">
              <a:lnSpc>
                <a:spcPct val="90000"/>
              </a:lnSpc>
              <a:buFontTx/>
              <a:buNone/>
            </a:pPr>
            <a:r>
              <a:rPr lang="cs-CZ" sz="2000" b="1" dirty="0">
                <a:solidFill>
                  <a:srgbClr val="000000"/>
                </a:solidFill>
                <a:cs typeface="Times New Roman" pitchFamily="18" charset="0"/>
              </a:rPr>
              <a:t> </a:t>
            </a:r>
            <a:r>
              <a:rPr lang="cs-CZ" b="1" dirty="0">
                <a:solidFill>
                  <a:srgbClr val="000000"/>
                </a:solidFill>
                <a:cs typeface="Arial" pitchFamily="34" charset="0"/>
              </a:rPr>
              <a:t>·   </a:t>
            </a:r>
            <a:r>
              <a:rPr lang="cs-CZ" b="1" dirty="0">
                <a:solidFill>
                  <a:srgbClr val="000000"/>
                </a:solidFill>
              </a:rPr>
              <a:t>Pomocné orgány</a:t>
            </a:r>
            <a:r>
              <a:rPr lang="cs-CZ" b="1" dirty="0">
                <a:solidFill>
                  <a:srgbClr val="000000"/>
                </a:solidFill>
                <a:cs typeface="Arial" pitchFamily="34" charset="0"/>
              </a:rPr>
              <a:t> </a:t>
            </a:r>
            <a:endParaRPr lang="cs-CZ" b="1" dirty="0">
              <a:solidFill>
                <a:srgbClr val="000000"/>
              </a:solidFill>
            </a:endParaRPr>
          </a:p>
          <a:p>
            <a:pPr algn="just">
              <a:lnSpc>
                <a:spcPct val="90000"/>
              </a:lnSpc>
              <a:buFontTx/>
              <a:buNone/>
            </a:pPr>
            <a:r>
              <a:rPr lang="cs-CZ" sz="2000" b="1" i="1" dirty="0">
                <a:solidFill>
                  <a:srgbClr val="000000"/>
                </a:solidFill>
              </a:rPr>
              <a:t> </a:t>
            </a:r>
            <a:r>
              <a:rPr lang="cs-CZ" sz="2000" b="1" i="1" dirty="0">
                <a:solidFill>
                  <a:srgbClr val="000000"/>
                </a:solidFill>
                <a:cs typeface="Arial" pitchFamily="34" charset="0"/>
              </a:rPr>
              <a:t>Generální rada</a:t>
            </a:r>
            <a:r>
              <a:rPr lang="cs-CZ" sz="2000" b="1" i="1" dirty="0">
                <a:solidFill>
                  <a:srgbClr val="000000"/>
                </a:solidFill>
              </a:rPr>
              <a:t>  (</a:t>
            </a:r>
            <a:r>
              <a:rPr lang="cs-CZ" sz="1400" b="1" i="1" dirty="0">
                <a:solidFill>
                  <a:srgbClr val="000000"/>
                </a:solidFill>
                <a:latin typeface="Arial" pitchFamily="34" charset="0"/>
                <a:cs typeface="Times New Roman" pitchFamily="18" charset="0"/>
              </a:rPr>
              <a:t>jedn</a:t>
            </a:r>
            <a:r>
              <a:rPr lang="cs-CZ" sz="1400" b="1" i="1" dirty="0">
                <a:solidFill>
                  <a:srgbClr val="000000"/>
                </a:solidFill>
                <a:latin typeface="Tahoma"/>
                <a:cs typeface="Times New Roman" pitchFamily="18" charset="0"/>
              </a:rPr>
              <a:t>á</a:t>
            </a:r>
            <a:r>
              <a:rPr lang="cs-CZ" sz="1400" b="1" i="1" dirty="0">
                <a:solidFill>
                  <a:srgbClr val="000000"/>
                </a:solidFill>
                <a:latin typeface="Arial" pitchFamily="34" charset="0"/>
                <a:cs typeface="Times New Roman" pitchFamily="18" charset="0"/>
              </a:rPr>
              <a:t> jm</a:t>
            </a:r>
            <a:r>
              <a:rPr lang="cs-CZ" sz="1400" b="1" i="1" dirty="0">
                <a:solidFill>
                  <a:srgbClr val="000000"/>
                </a:solidFill>
                <a:latin typeface="Tahoma"/>
                <a:cs typeface="Times New Roman" pitchFamily="18" charset="0"/>
              </a:rPr>
              <a:t>é</a:t>
            </a:r>
            <a:r>
              <a:rPr lang="cs-CZ" sz="1400" b="1" i="1" dirty="0">
                <a:solidFill>
                  <a:srgbClr val="000000"/>
                </a:solidFill>
                <a:latin typeface="Arial" pitchFamily="34" charset="0"/>
                <a:cs typeface="Times New Roman" pitchFamily="18" charset="0"/>
              </a:rPr>
              <a:t>nem Ministersk</a:t>
            </a:r>
            <a:r>
              <a:rPr lang="cs-CZ" sz="1400" b="1" i="1" dirty="0">
                <a:solidFill>
                  <a:srgbClr val="000000"/>
                </a:solidFill>
                <a:latin typeface="Tahoma"/>
                <a:cs typeface="Times New Roman" pitchFamily="18" charset="0"/>
              </a:rPr>
              <a:t>é</a:t>
            </a:r>
            <a:r>
              <a:rPr lang="cs-CZ" sz="1400" b="1" i="1" dirty="0">
                <a:solidFill>
                  <a:srgbClr val="000000"/>
                </a:solidFill>
                <a:latin typeface="Arial" pitchFamily="34" charset="0"/>
                <a:cs typeface="Times New Roman" pitchFamily="18" charset="0"/>
              </a:rPr>
              <a:t> konference ve v</a:t>
            </a:r>
            <a:r>
              <a:rPr lang="cs-CZ" sz="1400" b="1" i="1" dirty="0">
                <a:solidFill>
                  <a:srgbClr val="000000"/>
                </a:solidFill>
                <a:latin typeface="Tahoma"/>
                <a:cs typeface="Times New Roman" pitchFamily="18" charset="0"/>
              </a:rPr>
              <a:t>š</a:t>
            </a:r>
            <a:r>
              <a:rPr lang="cs-CZ" sz="1400" b="1" i="1" dirty="0">
                <a:solidFill>
                  <a:srgbClr val="000000"/>
                </a:solidFill>
                <a:latin typeface="Arial" pitchFamily="34" charset="0"/>
                <a:cs typeface="Times New Roman" pitchFamily="18" charset="0"/>
              </a:rPr>
              <a:t>ech z</a:t>
            </a:r>
            <a:r>
              <a:rPr lang="cs-CZ" sz="1400" b="1" i="1" dirty="0">
                <a:solidFill>
                  <a:srgbClr val="000000"/>
                </a:solidFill>
                <a:latin typeface="Tahoma"/>
                <a:cs typeface="Times New Roman" pitchFamily="18" charset="0"/>
              </a:rPr>
              <a:t>á</a:t>
            </a:r>
            <a:r>
              <a:rPr lang="cs-CZ" sz="1400" b="1" i="1" dirty="0">
                <a:solidFill>
                  <a:srgbClr val="000000"/>
                </a:solidFill>
                <a:latin typeface="Arial" pitchFamily="34" charset="0"/>
                <a:cs typeface="Times New Roman" pitchFamily="18" charset="0"/>
              </a:rPr>
              <a:t>ležitostech</a:t>
            </a:r>
            <a:r>
              <a:rPr lang="cs-CZ" sz="1400" b="1" i="1" dirty="0">
                <a:solidFill>
                  <a:srgbClr val="000000"/>
                </a:solidFill>
                <a:latin typeface="Arial" pitchFamily="34" charset="0"/>
              </a:rPr>
              <a:t> WTO</a:t>
            </a:r>
            <a:r>
              <a:rPr lang="cs-CZ" sz="2000" b="1" i="1" dirty="0">
                <a:solidFill>
                  <a:srgbClr val="000000"/>
                </a:solidFill>
              </a:rPr>
              <a:t> )</a:t>
            </a:r>
            <a:endParaRPr lang="cs-CZ" sz="2000" b="1" dirty="0">
              <a:solidFill>
                <a:srgbClr val="000000"/>
              </a:solidFill>
            </a:endParaRPr>
          </a:p>
          <a:p>
            <a:pPr algn="just">
              <a:lnSpc>
                <a:spcPct val="90000"/>
              </a:lnSpc>
              <a:buFontTx/>
              <a:buNone/>
            </a:pPr>
            <a:r>
              <a:rPr lang="cs-CZ" sz="2000" dirty="0">
                <a:solidFill>
                  <a:srgbClr val="000000"/>
                </a:solidFill>
              </a:rPr>
              <a:t> </a:t>
            </a:r>
            <a:r>
              <a:rPr lang="cs-CZ" sz="2000" b="1" i="1" dirty="0">
                <a:solidFill>
                  <a:srgbClr val="000000"/>
                </a:solidFill>
                <a:cs typeface="Arial" pitchFamily="34" charset="0"/>
              </a:rPr>
              <a:t>Orgán pro řešení sporů</a:t>
            </a:r>
            <a:r>
              <a:rPr lang="cs-CZ" sz="2000" b="1" i="1" dirty="0">
                <a:solidFill>
                  <a:srgbClr val="000000"/>
                </a:solidFill>
              </a:rPr>
              <a:t> </a:t>
            </a:r>
            <a:r>
              <a:rPr lang="cs-CZ" sz="1400" b="1" i="1" dirty="0">
                <a:solidFill>
                  <a:srgbClr val="000000"/>
                </a:solidFill>
              </a:rPr>
              <a:t>(</a:t>
            </a:r>
            <a:r>
              <a:rPr lang="cs-CZ" sz="1400" b="1" i="1" dirty="0">
                <a:solidFill>
                  <a:srgbClr val="000000"/>
                </a:solidFill>
                <a:latin typeface="Arial" pitchFamily="34" charset="0"/>
                <a:cs typeface="Times New Roman" pitchFamily="18" charset="0"/>
              </a:rPr>
              <a:t>dohl</a:t>
            </a:r>
            <a:r>
              <a:rPr lang="cs-CZ" sz="1400" b="1" i="1" dirty="0">
                <a:solidFill>
                  <a:srgbClr val="000000"/>
                </a:solidFill>
                <a:latin typeface="Tahoma"/>
                <a:cs typeface="Times New Roman" pitchFamily="18" charset="0"/>
              </a:rPr>
              <a:t>í</a:t>
            </a:r>
            <a:r>
              <a:rPr lang="cs-CZ" sz="1400" b="1" i="1" dirty="0">
                <a:solidFill>
                  <a:srgbClr val="000000"/>
                </a:solidFill>
                <a:latin typeface="Arial" pitchFamily="34" charset="0"/>
                <a:cs typeface="Times New Roman" pitchFamily="18" charset="0"/>
              </a:rPr>
              <a:t>ž</a:t>
            </a:r>
            <a:r>
              <a:rPr lang="cs-CZ" sz="1400" b="1" i="1" dirty="0">
                <a:solidFill>
                  <a:srgbClr val="000000"/>
                </a:solidFill>
                <a:latin typeface="Arial" pitchFamily="34" charset="0"/>
              </a:rPr>
              <a:t>í</a:t>
            </a:r>
            <a:r>
              <a:rPr lang="cs-CZ" sz="1400" b="1" i="1" dirty="0">
                <a:solidFill>
                  <a:srgbClr val="000000"/>
                </a:solidFill>
                <a:latin typeface="Arial" pitchFamily="34" charset="0"/>
                <a:cs typeface="Times New Roman" pitchFamily="18" charset="0"/>
              </a:rPr>
              <a:t> na procedury ře</a:t>
            </a:r>
            <a:r>
              <a:rPr lang="cs-CZ" sz="1400" b="1" i="1" dirty="0">
                <a:solidFill>
                  <a:srgbClr val="000000"/>
                </a:solidFill>
                <a:latin typeface="Tahoma"/>
                <a:cs typeface="Times New Roman" pitchFamily="18" charset="0"/>
              </a:rPr>
              <a:t>š</a:t>
            </a:r>
            <a:r>
              <a:rPr lang="cs-CZ" sz="1400" b="1" i="1" dirty="0">
                <a:solidFill>
                  <a:srgbClr val="000000"/>
                </a:solidFill>
                <a:latin typeface="Arial" pitchFamily="34" charset="0"/>
                <a:cs typeface="Times New Roman" pitchFamily="18" charset="0"/>
              </a:rPr>
              <a:t>en</a:t>
            </a:r>
            <a:r>
              <a:rPr lang="cs-CZ" sz="1400" b="1" i="1" dirty="0">
                <a:solidFill>
                  <a:srgbClr val="000000"/>
                </a:solidFill>
                <a:latin typeface="Tahoma"/>
                <a:cs typeface="Times New Roman" pitchFamily="18" charset="0"/>
              </a:rPr>
              <a:t>í</a:t>
            </a:r>
            <a:r>
              <a:rPr lang="cs-CZ" sz="1400" b="1" i="1" dirty="0">
                <a:solidFill>
                  <a:srgbClr val="000000"/>
                </a:solidFill>
                <a:latin typeface="Arial" pitchFamily="34" charset="0"/>
                <a:cs typeface="Times New Roman" pitchFamily="18" charset="0"/>
              </a:rPr>
              <a:t> sporů mezi členy</a:t>
            </a:r>
            <a:r>
              <a:rPr lang="cs-CZ" sz="1400" b="1" i="1" dirty="0">
                <a:solidFill>
                  <a:srgbClr val="000000"/>
                </a:solidFill>
                <a:latin typeface="Arial" pitchFamily="34" charset="0"/>
              </a:rPr>
              <a:t>)</a:t>
            </a:r>
            <a:endParaRPr lang="cs-CZ" sz="1400" b="1" dirty="0">
              <a:solidFill>
                <a:srgbClr val="000000"/>
              </a:solidFill>
            </a:endParaRPr>
          </a:p>
          <a:p>
            <a:pPr algn="just">
              <a:lnSpc>
                <a:spcPct val="90000"/>
              </a:lnSpc>
              <a:buFontTx/>
              <a:buNone/>
            </a:pPr>
            <a:r>
              <a:rPr lang="cs-CZ" sz="2000" dirty="0">
                <a:solidFill>
                  <a:srgbClr val="000000"/>
                </a:solidFill>
              </a:rPr>
              <a:t> </a:t>
            </a:r>
            <a:r>
              <a:rPr lang="cs-CZ" sz="2000" b="1" i="1" dirty="0">
                <a:solidFill>
                  <a:srgbClr val="000000"/>
                </a:solidFill>
                <a:cs typeface="Arial" pitchFamily="34" charset="0"/>
              </a:rPr>
              <a:t>Orgán pro revizi obchodní politiky</a:t>
            </a:r>
            <a:r>
              <a:rPr lang="cs-CZ" sz="2000" b="1" i="1" dirty="0">
                <a:solidFill>
                  <a:srgbClr val="000000"/>
                </a:solidFill>
              </a:rPr>
              <a:t> </a:t>
            </a:r>
            <a:r>
              <a:rPr lang="cs-CZ" sz="1400" b="1" i="1" dirty="0">
                <a:solidFill>
                  <a:srgbClr val="000000"/>
                </a:solidFill>
              </a:rPr>
              <a:t>(</a:t>
            </a:r>
            <a:r>
              <a:rPr lang="cs-CZ" sz="1400" b="1" i="1" dirty="0">
                <a:solidFill>
                  <a:srgbClr val="000000"/>
                </a:solidFill>
                <a:latin typeface="Arial" pitchFamily="34" charset="0"/>
                <a:cs typeface="Times New Roman" pitchFamily="18" charset="0"/>
              </a:rPr>
              <a:t>analyz</a:t>
            </a:r>
            <a:r>
              <a:rPr lang="cs-CZ" sz="1400" b="1" i="1" dirty="0">
                <a:solidFill>
                  <a:srgbClr val="000000"/>
                </a:solidFill>
                <a:latin typeface="Arial" pitchFamily="34" charset="0"/>
              </a:rPr>
              <a:t>uje</a:t>
            </a:r>
            <a:r>
              <a:rPr lang="cs-CZ" sz="1400" b="1" i="1" dirty="0">
                <a:solidFill>
                  <a:srgbClr val="000000"/>
                </a:solidFill>
                <a:latin typeface="Arial" pitchFamily="34" charset="0"/>
                <a:cs typeface="Times New Roman" pitchFamily="18" charset="0"/>
              </a:rPr>
              <a:t> obchodn</a:t>
            </a:r>
            <a:r>
              <a:rPr lang="cs-CZ" sz="1400" b="1" i="1" dirty="0">
                <a:solidFill>
                  <a:srgbClr val="000000"/>
                </a:solidFill>
                <a:latin typeface="Tahoma"/>
                <a:cs typeface="Times New Roman" pitchFamily="18" charset="0"/>
              </a:rPr>
              <a:t>í</a:t>
            </a:r>
            <a:r>
              <a:rPr lang="cs-CZ" sz="1400" b="1" i="1" dirty="0">
                <a:solidFill>
                  <a:srgbClr val="000000"/>
                </a:solidFill>
                <a:latin typeface="Arial" pitchFamily="34" charset="0"/>
                <a:cs typeface="Times New Roman" pitchFamily="18" charset="0"/>
              </a:rPr>
              <a:t> politiky členů</a:t>
            </a:r>
            <a:r>
              <a:rPr lang="cs-CZ" sz="1400" b="1" i="1" dirty="0">
                <a:solidFill>
                  <a:srgbClr val="000000"/>
                </a:solidFill>
                <a:latin typeface="Arial" pitchFamily="34" charset="0"/>
              </a:rPr>
              <a:t> WTO)</a:t>
            </a:r>
            <a:r>
              <a:rPr lang="cs-CZ" sz="1400" b="1" i="1" dirty="0">
                <a:solidFill>
                  <a:srgbClr val="000000"/>
                </a:solidFill>
                <a:latin typeface="Arial" pitchFamily="34" charset="0"/>
                <a:cs typeface="Times New Roman" pitchFamily="18" charset="0"/>
              </a:rPr>
              <a:t> </a:t>
            </a:r>
            <a:endParaRPr lang="cs-CZ" sz="1400" b="1" dirty="0">
              <a:solidFill>
                <a:srgbClr val="000000"/>
              </a:solidFill>
            </a:endParaRPr>
          </a:p>
          <a:p>
            <a:pPr algn="just">
              <a:lnSpc>
                <a:spcPct val="90000"/>
              </a:lnSpc>
              <a:buFontTx/>
              <a:buNone/>
            </a:pPr>
            <a:endParaRPr lang="cs-CZ" sz="1400" b="1" dirty="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609600"/>
            <a:ext cx="7772400" cy="5410200"/>
          </a:xfrm>
        </p:spPr>
        <p:txBody>
          <a:bodyPr/>
          <a:lstStyle/>
          <a:p>
            <a:br>
              <a:rPr lang="cs-CZ" sz="4000" b="1" dirty="0"/>
            </a:br>
            <a:r>
              <a:rPr lang="cs-CZ" sz="4000" b="1" dirty="0"/>
              <a:t>Výbory a komise spadající pod Generální radu:</a:t>
            </a:r>
            <a:br>
              <a:rPr lang="cs-CZ" sz="4000" b="1" dirty="0"/>
            </a:br>
            <a:br>
              <a:rPr lang="cs-CZ" sz="4000" b="1" dirty="0"/>
            </a:br>
            <a:r>
              <a:rPr lang="cs-CZ" sz="2200" b="1" dirty="0">
                <a:solidFill>
                  <a:srgbClr val="000000"/>
                </a:solidFill>
                <a:latin typeface="Arial" pitchFamily="34" charset="0"/>
                <a:cs typeface="Times New Roman" pitchFamily="18" charset="0"/>
              </a:rPr>
              <a:t>Tři</a:t>
            </a:r>
            <a:r>
              <a:rPr lang="cs-CZ" sz="2200" b="1" dirty="0">
                <a:solidFill>
                  <a:srgbClr val="000000"/>
                </a:solidFill>
                <a:latin typeface="Arial" pitchFamily="34" charset="0"/>
              </a:rPr>
              <a:t> </a:t>
            </a:r>
            <a:r>
              <a:rPr lang="cs-CZ" sz="2200" b="1" dirty="0">
                <a:solidFill>
                  <a:srgbClr val="000000"/>
                </a:solidFill>
                <a:latin typeface="Arial" pitchFamily="34" charset="0"/>
                <a:cs typeface="Times New Roman" pitchFamily="18" charset="0"/>
              </a:rPr>
              <a:t>hlavn</a:t>
            </a:r>
            <a:r>
              <a:rPr lang="cs-CZ" sz="2200" b="1" dirty="0">
                <a:solidFill>
                  <a:srgbClr val="000000"/>
                </a:solidFill>
                <a:latin typeface="Tahoma"/>
                <a:cs typeface="Times New Roman" pitchFamily="18" charset="0"/>
              </a:rPr>
              <a:t>í</a:t>
            </a:r>
            <a:r>
              <a:rPr lang="cs-CZ" sz="2200" b="1" dirty="0">
                <a:solidFill>
                  <a:srgbClr val="000000"/>
                </a:solidFill>
                <a:latin typeface="Arial" pitchFamily="34" charset="0"/>
              </a:rPr>
              <a:t>:</a:t>
            </a:r>
            <a:r>
              <a:rPr lang="cs-CZ" sz="2200" b="1" dirty="0">
                <a:solidFill>
                  <a:srgbClr val="000000"/>
                </a:solidFill>
                <a:latin typeface="Arial" pitchFamily="34" charset="0"/>
                <a:cs typeface="Times New Roman" pitchFamily="18" charset="0"/>
              </a:rPr>
              <a:t> </a:t>
            </a:r>
            <a:br>
              <a:rPr lang="cs-CZ" sz="2200" b="1" dirty="0">
                <a:solidFill>
                  <a:srgbClr val="000000"/>
                </a:solidFill>
                <a:latin typeface="Arial" pitchFamily="34" charset="0"/>
              </a:rPr>
            </a:br>
            <a:r>
              <a:rPr lang="cs-CZ" sz="2200" b="1" dirty="0">
                <a:solidFill>
                  <a:srgbClr val="000000"/>
                </a:solidFill>
                <a:latin typeface="Arial" pitchFamily="34" charset="0"/>
              </a:rPr>
              <a:t>	</a:t>
            </a:r>
            <a:r>
              <a:rPr lang="cs-CZ" sz="2200" dirty="0">
                <a:solidFill>
                  <a:srgbClr val="000000"/>
                </a:solidFill>
                <a:latin typeface="Symbol" pitchFamily="18" charset="2"/>
                <a:cs typeface="Arial" pitchFamily="34" charset="0"/>
              </a:rPr>
              <a:t>·</a:t>
            </a:r>
            <a:r>
              <a:rPr lang="cs-CZ" sz="2200" dirty="0">
                <a:solidFill>
                  <a:srgbClr val="000000"/>
                </a:solidFill>
                <a:cs typeface="Arial" pitchFamily="34" charset="0"/>
              </a:rPr>
              <a:t>         </a:t>
            </a:r>
            <a:r>
              <a:rPr lang="cs-CZ" sz="2200" i="1" dirty="0">
                <a:solidFill>
                  <a:srgbClr val="000000"/>
                </a:solidFill>
                <a:latin typeface="Tahoma" pitchFamily="34" charset="0"/>
                <a:cs typeface="Arial" pitchFamily="34" charset="0"/>
              </a:rPr>
              <a:t>Výbor pro obchod zbožím</a:t>
            </a:r>
            <a:br>
              <a:rPr lang="cs-CZ" sz="2200" b="1" dirty="0">
                <a:solidFill>
                  <a:srgbClr val="000000"/>
                </a:solidFill>
              </a:rPr>
            </a:br>
            <a:r>
              <a:rPr lang="cs-CZ" sz="2200" b="1" dirty="0">
                <a:solidFill>
                  <a:srgbClr val="000000"/>
                </a:solidFill>
              </a:rPr>
              <a:t>	   </a:t>
            </a:r>
            <a:r>
              <a:rPr lang="cs-CZ" sz="2200" dirty="0">
                <a:solidFill>
                  <a:srgbClr val="000000"/>
                </a:solidFill>
                <a:latin typeface="Symbol" pitchFamily="18" charset="2"/>
                <a:cs typeface="Arial" pitchFamily="34" charset="0"/>
              </a:rPr>
              <a:t>·</a:t>
            </a:r>
            <a:r>
              <a:rPr lang="cs-CZ" sz="2200" dirty="0">
                <a:solidFill>
                  <a:srgbClr val="000000"/>
                </a:solidFill>
                <a:cs typeface="Arial" pitchFamily="34" charset="0"/>
              </a:rPr>
              <a:t>         </a:t>
            </a:r>
            <a:r>
              <a:rPr lang="cs-CZ" sz="2200" i="1" dirty="0">
                <a:solidFill>
                  <a:srgbClr val="000000"/>
                </a:solidFill>
                <a:latin typeface="Tahoma" pitchFamily="34" charset="0"/>
                <a:cs typeface="Arial" pitchFamily="34" charset="0"/>
              </a:rPr>
              <a:t>Výbor pro obchod službami</a:t>
            </a:r>
            <a:br>
              <a:rPr lang="cs-CZ" sz="2200" b="1" dirty="0">
                <a:solidFill>
                  <a:srgbClr val="000000"/>
                </a:solidFill>
              </a:rPr>
            </a:br>
            <a:r>
              <a:rPr lang="cs-CZ" sz="2200" b="1" dirty="0">
                <a:solidFill>
                  <a:srgbClr val="000000"/>
                </a:solidFill>
              </a:rPr>
              <a:t>	                </a:t>
            </a:r>
            <a:r>
              <a:rPr lang="cs-CZ" sz="2200" dirty="0">
                <a:solidFill>
                  <a:srgbClr val="000000"/>
                </a:solidFill>
                <a:latin typeface="Symbol" pitchFamily="18" charset="2"/>
                <a:cs typeface="Arial" pitchFamily="34" charset="0"/>
              </a:rPr>
              <a:t>·</a:t>
            </a:r>
            <a:r>
              <a:rPr lang="cs-CZ" sz="2200" dirty="0">
                <a:solidFill>
                  <a:srgbClr val="000000"/>
                </a:solidFill>
                <a:cs typeface="Arial" pitchFamily="34" charset="0"/>
              </a:rPr>
              <a:t>         </a:t>
            </a:r>
            <a:r>
              <a:rPr lang="cs-CZ" sz="2200" i="1" dirty="0">
                <a:solidFill>
                  <a:srgbClr val="000000"/>
                </a:solidFill>
                <a:latin typeface="Tahoma" pitchFamily="34" charset="0"/>
                <a:cs typeface="Arial" pitchFamily="34" charset="0"/>
              </a:rPr>
              <a:t>Výbor pro obchodní aspekty práva </a:t>
            </a:r>
            <a:r>
              <a:rPr lang="cs-CZ" sz="2200" i="1" dirty="0">
                <a:solidFill>
                  <a:srgbClr val="000000"/>
                </a:solidFill>
                <a:latin typeface="Tahoma" pitchFamily="34" charset="0"/>
              </a:rPr>
              <a:t>		     </a:t>
            </a:r>
            <a:r>
              <a:rPr lang="cs-CZ" sz="2200" i="1" dirty="0">
                <a:solidFill>
                  <a:srgbClr val="000000"/>
                </a:solidFill>
                <a:latin typeface="Tahoma" pitchFamily="34" charset="0"/>
                <a:cs typeface="Arial" pitchFamily="34" charset="0"/>
              </a:rPr>
              <a:t>duševního vlastnictví (TRIPS)</a:t>
            </a:r>
            <a:br>
              <a:rPr lang="cs-CZ" sz="2200" b="1" dirty="0">
                <a:solidFill>
                  <a:srgbClr val="000000"/>
                </a:solidFill>
              </a:rPr>
            </a:br>
            <a:br>
              <a:rPr lang="cs-CZ" sz="2400" b="1" dirty="0">
                <a:solidFill>
                  <a:srgbClr val="000000"/>
                </a:solidFill>
              </a:rPr>
            </a:br>
            <a:r>
              <a:rPr lang="cs-CZ" sz="1800" dirty="0">
                <a:solidFill>
                  <a:srgbClr val="000000"/>
                </a:solidFill>
                <a:latin typeface="Tahoma" pitchFamily="34" charset="0"/>
                <a:cs typeface="Arial" pitchFamily="34" charset="0"/>
              </a:rPr>
              <a:t>Výbory pro obchod zbožím a službami jsou složeny z řady komisí. Šest dalších komisí spadá přímo pod </a:t>
            </a:r>
            <a:r>
              <a:rPr lang="cs-CZ" sz="1800" i="1" dirty="0">
                <a:solidFill>
                  <a:srgbClr val="000000"/>
                </a:solidFill>
                <a:latin typeface="Tahoma" pitchFamily="34" charset="0"/>
                <a:cs typeface="Arial" pitchFamily="34" charset="0"/>
              </a:rPr>
              <a:t>Generální radu</a:t>
            </a:r>
            <a:r>
              <a:rPr lang="cs-CZ" sz="1800" dirty="0">
                <a:solidFill>
                  <a:srgbClr val="000000"/>
                </a:solidFill>
                <a:latin typeface="Tahoma" pitchFamily="34" charset="0"/>
                <a:cs typeface="Arial" pitchFamily="34" charset="0"/>
              </a:rPr>
              <a:t> jako např. Komise pro obchod a životní prostředí a Komise pro obchod a rozvoj.</a:t>
            </a:r>
            <a:br>
              <a:rPr lang="cs-CZ" sz="1800" b="1" dirty="0">
                <a:solidFill>
                  <a:srgbClr val="000000"/>
                </a:solidFill>
              </a:rPr>
            </a:br>
            <a:r>
              <a:rPr lang="cs-CZ" sz="1800" dirty="0">
                <a:solidFill>
                  <a:srgbClr val="000000"/>
                </a:solidFill>
                <a:latin typeface="Tahoma" pitchFamily="34" charset="0"/>
                <a:cs typeface="Arial" pitchFamily="34" charset="0"/>
              </a:rPr>
              <a:t>Každý z výborů na vyšší úrovni má pomocné orgány. Např. Výbor pro obchod zbožím má 11 komisí zabývajících se specifickými předměty (zemědělství, antidumping, přístup na trhy, dotace atd.). </a:t>
            </a:r>
            <a:r>
              <a:rPr lang="cs-CZ" sz="1800" i="1" dirty="0">
                <a:solidFill>
                  <a:srgbClr val="000000"/>
                </a:solidFill>
                <a:latin typeface="Tahoma" pitchFamily="34" charset="0"/>
                <a:cs typeface="Arial" pitchFamily="34" charset="0"/>
              </a:rPr>
              <a:t>Orgán pro řešení sporů</a:t>
            </a:r>
            <a:r>
              <a:rPr lang="cs-CZ" sz="1800" dirty="0">
                <a:solidFill>
                  <a:srgbClr val="000000"/>
                </a:solidFill>
                <a:latin typeface="Tahoma" pitchFamily="34" charset="0"/>
                <a:cs typeface="Arial" pitchFamily="34" charset="0"/>
              </a:rPr>
              <a:t> má také dva pomocné útvary - "panely" pro řešení sporů složené z expertů pro zhotovení posudku k nevyřešeným sporům a odvolací orgán, který řeší odvolání.</a:t>
            </a:r>
            <a:br>
              <a:rPr lang="cs-CZ" sz="1800" b="1" dirty="0">
                <a:solidFill>
                  <a:srgbClr val="000000"/>
                </a:solidFill>
              </a:rPr>
            </a:br>
            <a:endParaRPr lang="cs-CZ" sz="1800" b="1" dirty="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381000"/>
            <a:ext cx="7620000" cy="384175"/>
          </a:xfrm>
        </p:spPr>
        <p:txBody>
          <a:bodyPr/>
          <a:lstStyle/>
          <a:p>
            <a:r>
              <a:rPr lang="cs-CZ" sz="4000" dirty="0"/>
              <a:t>Členské státy (164 členů)</a:t>
            </a:r>
          </a:p>
        </p:txBody>
      </p:sp>
      <p:pic>
        <p:nvPicPr>
          <p:cNvPr id="2" name="Obrázek 1"/>
          <p:cNvPicPr>
            <a:picLocks noChangeAspect="1"/>
          </p:cNvPicPr>
          <p:nvPr/>
        </p:nvPicPr>
        <p:blipFill>
          <a:blip r:embed="rId2"/>
          <a:stretch>
            <a:fillRect/>
          </a:stretch>
        </p:blipFill>
        <p:spPr>
          <a:xfrm>
            <a:off x="0" y="836712"/>
            <a:ext cx="9144000" cy="602128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42988" y="260350"/>
            <a:ext cx="7620000" cy="527050"/>
          </a:xfrm>
        </p:spPr>
        <p:txBody>
          <a:bodyPr/>
          <a:lstStyle/>
          <a:p>
            <a:r>
              <a:rPr lang="cs-CZ" sz="4000"/>
              <a:t>Pozorovatelé</a:t>
            </a:r>
          </a:p>
        </p:txBody>
      </p:sp>
      <p:sp>
        <p:nvSpPr>
          <p:cNvPr id="2" name="Obdélník 1"/>
          <p:cNvSpPr/>
          <p:nvPr/>
        </p:nvSpPr>
        <p:spPr>
          <a:xfrm>
            <a:off x="1187624" y="-310485"/>
            <a:ext cx="7704856" cy="7478970"/>
          </a:xfrm>
          <a:prstGeom prst="rect">
            <a:avLst/>
          </a:prstGeom>
        </p:spPr>
        <p:txBody>
          <a:bodyPr wrap="square" numCol="2">
            <a:spAutoFit/>
          </a:bodyPr>
          <a:lstStyle/>
          <a:p>
            <a:endParaRPr lang="cs-CZ" dirty="0">
              <a:hlinkClick r:id="rId2"/>
            </a:endParaRPr>
          </a:p>
          <a:p>
            <a:endParaRPr lang="cs-CZ" dirty="0">
              <a:hlinkClick r:id="rId2"/>
            </a:endParaRPr>
          </a:p>
          <a:p>
            <a:endParaRPr lang="cs-CZ" dirty="0">
              <a:hlinkClick r:id="rId2"/>
            </a:endParaRPr>
          </a:p>
          <a:p>
            <a:endParaRPr lang="cs-CZ" dirty="0">
              <a:hlinkClick r:id="rId2"/>
            </a:endParaRPr>
          </a:p>
          <a:p>
            <a:endParaRPr lang="cs-CZ" dirty="0">
              <a:hlinkClick r:id="rId2"/>
            </a:endParaRPr>
          </a:p>
          <a:p>
            <a:r>
              <a:rPr lang="cs-CZ" dirty="0" err="1">
                <a:hlinkClick r:id="rId2"/>
              </a:rPr>
              <a:t>Algeria</a:t>
            </a:r>
            <a:br>
              <a:rPr lang="cs-CZ" dirty="0"/>
            </a:br>
            <a:r>
              <a:rPr lang="cs-CZ" dirty="0">
                <a:hlinkClick r:id="rId3"/>
              </a:rPr>
              <a:t>Andorra</a:t>
            </a:r>
            <a:br>
              <a:rPr lang="cs-CZ" dirty="0"/>
            </a:br>
            <a:r>
              <a:rPr lang="cs-CZ" dirty="0" err="1">
                <a:hlinkClick r:id="rId4"/>
              </a:rPr>
              <a:t>Azerbaijan</a:t>
            </a:r>
            <a:br>
              <a:rPr lang="cs-CZ" dirty="0"/>
            </a:br>
            <a:r>
              <a:rPr lang="cs-CZ" dirty="0" err="1">
                <a:hlinkClick r:id="rId5"/>
              </a:rPr>
              <a:t>Bahamas</a:t>
            </a:r>
            <a:br>
              <a:rPr lang="cs-CZ" dirty="0"/>
            </a:br>
            <a:r>
              <a:rPr lang="cs-CZ" dirty="0" err="1">
                <a:hlinkClick r:id="rId6"/>
              </a:rPr>
              <a:t>Belarus</a:t>
            </a:r>
            <a:br>
              <a:rPr lang="cs-CZ" dirty="0"/>
            </a:br>
            <a:r>
              <a:rPr lang="cs-CZ" dirty="0" err="1">
                <a:hlinkClick r:id="rId7"/>
              </a:rPr>
              <a:t>Bhutan</a:t>
            </a:r>
            <a:br>
              <a:rPr lang="cs-CZ" dirty="0"/>
            </a:br>
            <a:r>
              <a:rPr lang="cs-CZ" dirty="0" err="1">
                <a:hlinkClick r:id="rId8"/>
              </a:rPr>
              <a:t>Bosnia</a:t>
            </a:r>
            <a:r>
              <a:rPr lang="cs-CZ" dirty="0">
                <a:hlinkClick r:id="rId8"/>
              </a:rPr>
              <a:t> and </a:t>
            </a:r>
            <a:r>
              <a:rPr lang="cs-CZ" dirty="0" err="1">
                <a:hlinkClick r:id="rId8"/>
              </a:rPr>
              <a:t>Herzegovina</a:t>
            </a:r>
            <a:br>
              <a:rPr lang="cs-CZ" dirty="0"/>
            </a:br>
            <a:r>
              <a:rPr lang="cs-CZ" dirty="0" err="1">
                <a:hlinkClick r:id="rId9"/>
              </a:rPr>
              <a:t>Comoros</a:t>
            </a:r>
            <a:endParaRPr lang="cs-CZ" dirty="0">
              <a:hlinkClick r:id="rId10"/>
            </a:endParaRPr>
          </a:p>
          <a:p>
            <a:r>
              <a:rPr lang="cs-CZ" dirty="0" err="1">
                <a:hlinkClick r:id="rId10"/>
              </a:rPr>
              <a:t>Equatorial</a:t>
            </a:r>
            <a:r>
              <a:rPr lang="cs-CZ" dirty="0">
                <a:hlinkClick r:id="rId10"/>
              </a:rPr>
              <a:t> Guinea</a:t>
            </a:r>
            <a:br>
              <a:rPr lang="cs-CZ" dirty="0"/>
            </a:br>
            <a:r>
              <a:rPr lang="cs-CZ" dirty="0" err="1">
                <a:hlinkClick r:id="rId11"/>
              </a:rPr>
              <a:t>Ethiopia</a:t>
            </a:r>
            <a:br>
              <a:rPr lang="cs-CZ" dirty="0"/>
            </a:br>
            <a:r>
              <a:rPr lang="cs-CZ" dirty="0" err="1"/>
              <a:t>Holy</a:t>
            </a:r>
            <a:r>
              <a:rPr lang="cs-CZ" dirty="0"/>
              <a:t> </a:t>
            </a:r>
            <a:r>
              <a:rPr lang="cs-CZ" dirty="0" err="1"/>
              <a:t>See</a:t>
            </a:r>
            <a:r>
              <a:rPr lang="cs-CZ" dirty="0"/>
              <a:t> (</a:t>
            </a:r>
            <a:r>
              <a:rPr lang="cs-CZ" dirty="0" err="1"/>
              <a:t>Vatican</a:t>
            </a:r>
            <a:r>
              <a:rPr lang="cs-CZ" dirty="0"/>
              <a:t>) </a:t>
            </a:r>
            <a:br>
              <a:rPr lang="cs-CZ" dirty="0"/>
            </a:br>
            <a:endParaRPr lang="cs-CZ" dirty="0"/>
          </a:p>
          <a:p>
            <a:endParaRPr lang="cs-CZ" dirty="0">
              <a:hlinkClick r:id="rId12"/>
            </a:endParaRPr>
          </a:p>
          <a:p>
            <a:endParaRPr lang="cs-CZ" dirty="0">
              <a:hlinkClick r:id="rId12"/>
            </a:endParaRPr>
          </a:p>
          <a:p>
            <a:endParaRPr lang="cs-CZ" dirty="0">
              <a:hlinkClick r:id="rId12"/>
            </a:endParaRPr>
          </a:p>
          <a:p>
            <a:endParaRPr lang="cs-CZ" dirty="0">
              <a:hlinkClick r:id="rId12"/>
            </a:endParaRPr>
          </a:p>
          <a:p>
            <a:endParaRPr lang="cs-CZ" dirty="0">
              <a:hlinkClick r:id="rId12"/>
            </a:endParaRPr>
          </a:p>
          <a:p>
            <a:endParaRPr lang="cs-CZ" dirty="0">
              <a:hlinkClick r:id="rId12"/>
            </a:endParaRPr>
          </a:p>
          <a:p>
            <a:endParaRPr lang="cs-CZ" dirty="0">
              <a:hlinkClick r:id="rId12"/>
            </a:endParaRPr>
          </a:p>
          <a:p>
            <a:endParaRPr lang="cs-CZ" dirty="0">
              <a:hlinkClick r:id="rId12"/>
            </a:endParaRPr>
          </a:p>
          <a:p>
            <a:r>
              <a:rPr lang="cs-CZ" dirty="0" err="1">
                <a:hlinkClick r:id="rId12"/>
              </a:rPr>
              <a:t>Iran</a:t>
            </a:r>
            <a:br>
              <a:rPr lang="cs-CZ" dirty="0"/>
            </a:br>
            <a:r>
              <a:rPr lang="cs-CZ" dirty="0" err="1">
                <a:hlinkClick r:id="rId13"/>
              </a:rPr>
              <a:t>Iraq</a:t>
            </a:r>
            <a:br>
              <a:rPr lang="cs-CZ" dirty="0"/>
            </a:br>
            <a:r>
              <a:rPr lang="cs-CZ" dirty="0" err="1">
                <a:hlinkClick r:id="rId14"/>
              </a:rPr>
              <a:t>Lebanese</a:t>
            </a:r>
            <a:r>
              <a:rPr lang="cs-CZ" dirty="0">
                <a:hlinkClick r:id="rId14"/>
              </a:rPr>
              <a:t> Republic</a:t>
            </a:r>
            <a:br>
              <a:rPr lang="cs-CZ" dirty="0"/>
            </a:br>
            <a:r>
              <a:rPr lang="cs-CZ" dirty="0" err="1">
                <a:hlinkClick r:id="rId15"/>
              </a:rPr>
              <a:t>Libya</a:t>
            </a:r>
            <a:br>
              <a:rPr lang="cs-CZ" dirty="0"/>
            </a:br>
            <a:r>
              <a:rPr lang="cs-CZ" dirty="0" err="1">
                <a:hlinkClick r:id="rId16"/>
              </a:rPr>
              <a:t>Sao</a:t>
            </a:r>
            <a:r>
              <a:rPr lang="cs-CZ" dirty="0">
                <a:hlinkClick r:id="rId16"/>
              </a:rPr>
              <a:t> </a:t>
            </a:r>
            <a:r>
              <a:rPr lang="cs-CZ" dirty="0" err="1">
                <a:hlinkClick r:id="rId16"/>
              </a:rPr>
              <a:t>Tomé</a:t>
            </a:r>
            <a:r>
              <a:rPr lang="cs-CZ" dirty="0">
                <a:hlinkClick r:id="rId16"/>
              </a:rPr>
              <a:t> and Principe</a:t>
            </a:r>
            <a:br>
              <a:rPr lang="cs-CZ" dirty="0"/>
            </a:br>
            <a:r>
              <a:rPr lang="cs-CZ" dirty="0" err="1">
                <a:hlinkClick r:id="rId17"/>
              </a:rPr>
              <a:t>Serbia</a:t>
            </a:r>
            <a:br>
              <a:rPr lang="cs-CZ" dirty="0"/>
            </a:br>
            <a:r>
              <a:rPr lang="cs-CZ" dirty="0" err="1">
                <a:hlinkClick r:id="rId18"/>
              </a:rPr>
              <a:t>Sudan</a:t>
            </a:r>
            <a:br>
              <a:rPr lang="cs-CZ" dirty="0"/>
            </a:br>
            <a:r>
              <a:rPr lang="cs-CZ" dirty="0" err="1">
                <a:hlinkClick r:id="rId19"/>
              </a:rPr>
              <a:t>Syrian</a:t>
            </a:r>
            <a:r>
              <a:rPr lang="cs-CZ" dirty="0">
                <a:hlinkClick r:id="rId19"/>
              </a:rPr>
              <a:t> Arab Republic</a:t>
            </a:r>
            <a:br>
              <a:rPr lang="cs-CZ" dirty="0"/>
            </a:br>
            <a:r>
              <a:rPr lang="cs-CZ" dirty="0" err="1">
                <a:hlinkClick r:id="rId20"/>
              </a:rPr>
              <a:t>Uzbekistan</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0"/>
            <a:ext cx="7620000" cy="1143000"/>
          </a:xfrm>
        </p:spPr>
        <p:txBody>
          <a:bodyPr/>
          <a:lstStyle/>
          <a:p>
            <a:r>
              <a:rPr lang="cs-CZ" b="1"/>
              <a:t>WTO Rozpočet 2011</a:t>
            </a:r>
          </a:p>
        </p:txBody>
      </p:sp>
      <p:sp>
        <p:nvSpPr>
          <p:cNvPr id="59395" name="Rectangle 3"/>
          <p:cNvSpPr>
            <a:spLocks noGrp="1" noChangeArrowheads="1"/>
          </p:cNvSpPr>
          <p:nvPr>
            <p:ph type="body" idx="1"/>
          </p:nvPr>
        </p:nvSpPr>
        <p:spPr/>
        <p:txBody>
          <a:bodyPr/>
          <a:lstStyle/>
          <a:p>
            <a:pPr algn="just">
              <a:buFontTx/>
              <a:buNone/>
            </a:pPr>
            <a:r>
              <a:rPr lang="en-US"/>
              <a:t>–CHF </a:t>
            </a:r>
            <a:r>
              <a:rPr lang="cs-CZ"/>
              <a:t>196,003,900 </a:t>
            </a:r>
            <a:endParaRPr lang="en-US"/>
          </a:p>
          <a:p>
            <a:pPr algn="just">
              <a:buFontTx/>
              <a:buNone/>
            </a:pPr>
            <a:r>
              <a:rPr lang="en-US"/>
              <a:t>– </a:t>
            </a:r>
          </a:p>
          <a:p>
            <a:endParaRPr lang="cs-CZ"/>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2276475"/>
            <a:ext cx="770413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0" y="0"/>
            <a:ext cx="7620000" cy="1143000"/>
          </a:xfrm>
        </p:spPr>
        <p:txBody>
          <a:bodyPr/>
          <a:lstStyle/>
          <a:p>
            <a:pPr eaLnBrk="1" hangingPunct="1"/>
            <a:r>
              <a:rPr lang="cs-CZ" altLang="cs-CZ" b="1"/>
              <a:t>WTO budget 2014</a:t>
            </a:r>
          </a:p>
        </p:txBody>
      </p:sp>
      <p:sp>
        <p:nvSpPr>
          <p:cNvPr id="62467" name="Rectangle 3"/>
          <p:cNvSpPr>
            <a:spLocks noGrp="1" noChangeArrowheads="1"/>
          </p:cNvSpPr>
          <p:nvPr>
            <p:ph type="body" idx="1"/>
          </p:nvPr>
        </p:nvSpPr>
        <p:spPr>
          <a:xfrm>
            <a:off x="395288" y="981075"/>
            <a:ext cx="8229600" cy="4525963"/>
          </a:xfrm>
        </p:spPr>
        <p:txBody>
          <a:bodyPr/>
          <a:lstStyle/>
          <a:p>
            <a:pPr algn="just" eaLnBrk="1" hangingPunct="1">
              <a:buFontTx/>
              <a:buNone/>
            </a:pPr>
            <a:r>
              <a:rPr lang="en-US" altLang="cs-CZ"/>
              <a:t>–CHF </a:t>
            </a:r>
            <a:r>
              <a:rPr lang="cs-CZ" altLang="cs-CZ"/>
              <a:t>197,203,900 </a:t>
            </a:r>
            <a:endParaRPr lang="en-US" altLang="cs-CZ"/>
          </a:p>
          <a:p>
            <a:pPr eaLnBrk="1" hangingPunct="1"/>
            <a:endParaRPr lang="cs-CZ" altLang="cs-CZ"/>
          </a:p>
        </p:txBody>
      </p:sp>
      <p:pic>
        <p:nvPicPr>
          <p:cNvPr id="62468"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503363"/>
            <a:ext cx="50403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001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0" y="0"/>
            <a:ext cx="7620000" cy="1143000"/>
          </a:xfrm>
        </p:spPr>
        <p:txBody>
          <a:bodyPr/>
          <a:lstStyle/>
          <a:p>
            <a:r>
              <a:rPr lang="cs-CZ" altLang="cs-CZ" b="1"/>
              <a:t>WTO </a:t>
            </a:r>
            <a:r>
              <a:rPr lang="en-US" altLang="cs-CZ" b="1"/>
              <a:t>budget</a:t>
            </a:r>
            <a:r>
              <a:rPr lang="cs-CZ" altLang="cs-CZ" b="1"/>
              <a:t> 2015</a:t>
            </a:r>
          </a:p>
        </p:txBody>
      </p:sp>
      <p:sp>
        <p:nvSpPr>
          <p:cNvPr id="63491" name="Rectangle 3"/>
          <p:cNvSpPr>
            <a:spLocks noGrp="1" noChangeArrowheads="1"/>
          </p:cNvSpPr>
          <p:nvPr>
            <p:ph type="body" idx="1"/>
          </p:nvPr>
        </p:nvSpPr>
        <p:spPr>
          <a:xfrm>
            <a:off x="1042988" y="981075"/>
            <a:ext cx="7620000" cy="4114800"/>
          </a:xfrm>
        </p:spPr>
        <p:txBody>
          <a:bodyPr/>
          <a:lstStyle/>
          <a:p>
            <a:pPr algn="just">
              <a:buFontTx/>
              <a:buNone/>
            </a:pPr>
            <a:r>
              <a:rPr lang="en-US" altLang="cs-CZ"/>
              <a:t>–CHF </a:t>
            </a:r>
            <a:r>
              <a:rPr lang="cs-CZ" altLang="cs-CZ"/>
              <a:t>197,203,900</a:t>
            </a:r>
            <a:r>
              <a:rPr lang="en-US" altLang="cs-CZ"/>
              <a:t>– </a:t>
            </a:r>
          </a:p>
          <a:p>
            <a:endParaRPr lang="cs-CZ" altLang="cs-CZ"/>
          </a:p>
        </p:txBody>
      </p:sp>
      <p:graphicFrame>
        <p:nvGraphicFramePr>
          <p:cNvPr id="2" name="Tabulka 1"/>
          <p:cNvGraphicFramePr>
            <a:graphicFrameLocks noGrp="1"/>
          </p:cNvGraphicFramePr>
          <p:nvPr/>
        </p:nvGraphicFramePr>
        <p:xfrm>
          <a:off x="1042988" y="1773238"/>
          <a:ext cx="7561262" cy="5172171"/>
        </p:xfrm>
        <a:graphic>
          <a:graphicData uri="http://schemas.openxmlformats.org/drawingml/2006/table">
            <a:tbl>
              <a:tblPr/>
              <a:tblGrid>
                <a:gridCol w="5738885">
                  <a:extLst>
                    <a:ext uri="{9D8B030D-6E8A-4147-A177-3AD203B41FA5}">
                      <a16:colId xmlns:a16="http://schemas.microsoft.com/office/drawing/2014/main" val="20000"/>
                    </a:ext>
                  </a:extLst>
                </a:gridCol>
                <a:gridCol w="1822377">
                  <a:extLst>
                    <a:ext uri="{9D8B030D-6E8A-4147-A177-3AD203B41FA5}">
                      <a16:colId xmlns:a16="http://schemas.microsoft.com/office/drawing/2014/main" val="20001"/>
                    </a:ext>
                  </a:extLst>
                </a:gridCol>
              </a:tblGrid>
              <a:tr h="469541">
                <a:tc>
                  <a:txBody>
                    <a:bodyPr/>
                    <a:lstStyle/>
                    <a:p>
                      <a:pPr algn="ctr"/>
                      <a:r>
                        <a:rPr lang="cs-CZ" sz="1400" b="1" dirty="0" err="1"/>
                        <a:t>Section</a:t>
                      </a:r>
                      <a:endParaRPr lang="cs-CZ" sz="1400" dirty="0"/>
                    </a:p>
                  </a:txBody>
                  <a:tcPr marL="42865" marR="42865" marT="21424" marB="21424" anchor="ctr">
                    <a:lnL>
                      <a:noFill/>
                    </a:lnL>
                    <a:lnR>
                      <a:noFill/>
                    </a:lnR>
                    <a:lnT>
                      <a:noFill/>
                    </a:lnT>
                    <a:lnB>
                      <a:noFill/>
                    </a:lnB>
                    <a:solidFill>
                      <a:srgbClr val="E5E5E5"/>
                    </a:solidFill>
                  </a:tcPr>
                </a:tc>
                <a:tc>
                  <a:txBody>
                    <a:bodyPr/>
                    <a:lstStyle/>
                    <a:p>
                      <a:pPr algn="ctr"/>
                      <a:r>
                        <a:rPr lang="cs-CZ" sz="1400" b="1"/>
                        <a:t>Budget </a:t>
                      </a:r>
                      <a:br>
                        <a:rPr lang="cs-CZ" sz="1400" b="1"/>
                      </a:br>
                      <a:r>
                        <a:rPr lang="cs-CZ" sz="1400" b="1"/>
                        <a:t>(in thousand CHF)</a:t>
                      </a:r>
                      <a:endParaRPr lang="cs-CZ" sz="1400"/>
                    </a:p>
                  </a:txBody>
                  <a:tcPr marL="42865" marR="42865" marT="21424" marB="21424" anchor="ctr">
                    <a:lnL>
                      <a:noFill/>
                    </a:lnL>
                    <a:lnR>
                      <a:noFill/>
                    </a:lnR>
                    <a:lnT>
                      <a:noFill/>
                    </a:lnT>
                    <a:lnB>
                      <a:noFill/>
                    </a:lnB>
                    <a:solidFill>
                      <a:srgbClr val="E5E5E5"/>
                    </a:solidFill>
                  </a:tcPr>
                </a:tc>
                <a:extLst>
                  <a:ext uri="{0D108BD9-81ED-4DB2-BD59-A6C34878D82A}">
                    <a16:rowId xmlns:a16="http://schemas.microsoft.com/office/drawing/2014/main" val="10000"/>
                  </a:ext>
                </a:extLst>
              </a:tr>
              <a:tr h="685559">
                <a:tc>
                  <a:txBody>
                    <a:bodyPr/>
                    <a:lstStyle/>
                    <a:p>
                      <a:pPr algn="l"/>
                      <a:r>
                        <a:rPr lang="en-US" sz="1400" b="1" dirty="0"/>
                        <a:t>Staff expenditure</a:t>
                      </a:r>
                      <a:r>
                        <a:rPr lang="en-US" sz="1400" dirty="0"/>
                        <a:t> (including staff remuneration, pension and</a:t>
                      </a:r>
                      <a:br>
                        <a:rPr lang="en-US" sz="1400" dirty="0"/>
                      </a:br>
                      <a:r>
                        <a:rPr lang="en-US" sz="1400" dirty="0"/>
                        <a:t>post‑employment benefits, health and invalidity insurance, family</a:t>
                      </a:r>
                      <a:br>
                        <a:rPr lang="en-US" sz="1400" dirty="0"/>
                      </a:br>
                      <a:r>
                        <a:rPr lang="en-US" sz="1400" dirty="0"/>
                        <a:t>and international benefits)</a:t>
                      </a:r>
                    </a:p>
                  </a:txBody>
                  <a:tcPr marL="42865" marR="42865" marT="21424" marB="21424">
                    <a:lnL>
                      <a:noFill/>
                    </a:lnL>
                    <a:lnR>
                      <a:noFill/>
                    </a:lnR>
                    <a:lnT>
                      <a:noFill/>
                    </a:lnT>
                    <a:lnB>
                      <a:noFill/>
                    </a:lnB>
                    <a:solidFill>
                      <a:srgbClr val="E5E5E5"/>
                    </a:solidFill>
                  </a:tcPr>
                </a:tc>
                <a:tc>
                  <a:txBody>
                    <a:bodyPr/>
                    <a:lstStyle/>
                    <a:p>
                      <a:pPr algn="r"/>
                      <a:r>
                        <a:rPr lang="cs-CZ" sz="1400"/>
                        <a:t>131,415</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1"/>
                  </a:ext>
                </a:extLst>
              </a:tr>
              <a:tr h="682888">
                <a:tc>
                  <a:txBody>
                    <a:bodyPr/>
                    <a:lstStyle/>
                    <a:p>
                      <a:pPr algn="l"/>
                      <a:r>
                        <a:rPr lang="en-US" sz="1400" b="1" dirty="0"/>
                        <a:t>Temporary Assistance</a:t>
                      </a:r>
                      <a:r>
                        <a:rPr lang="en-US" sz="1400" dirty="0"/>
                        <a:t> (including short-term staff, consultants, </a:t>
                      </a:r>
                      <a:r>
                        <a:rPr lang="en-US" sz="1400" dirty="0" err="1"/>
                        <a:t>panellists</a:t>
                      </a:r>
                      <a:br>
                        <a:rPr lang="en-US" sz="1400" dirty="0"/>
                      </a:br>
                      <a:r>
                        <a:rPr lang="en-US" sz="1400" dirty="0"/>
                        <a:t>and Appellate Body member fees)</a:t>
                      </a:r>
                    </a:p>
                  </a:txBody>
                  <a:tcPr marL="42865" marR="42865" marT="21424" marB="21424">
                    <a:lnL>
                      <a:noFill/>
                    </a:lnL>
                    <a:lnR>
                      <a:noFill/>
                    </a:lnR>
                    <a:lnT>
                      <a:noFill/>
                    </a:lnT>
                    <a:lnB>
                      <a:noFill/>
                    </a:lnB>
                    <a:solidFill>
                      <a:srgbClr val="E5E5E5"/>
                    </a:solidFill>
                  </a:tcPr>
                </a:tc>
                <a:tc>
                  <a:txBody>
                    <a:bodyPr/>
                    <a:lstStyle/>
                    <a:p>
                      <a:pPr algn="r"/>
                      <a:r>
                        <a:rPr lang="cs-CZ" sz="1400"/>
                        <a:t>17,167</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2"/>
                  </a:ext>
                </a:extLst>
              </a:tr>
              <a:tr h="685559">
                <a:tc>
                  <a:txBody>
                    <a:bodyPr/>
                    <a:lstStyle/>
                    <a:p>
                      <a:pPr algn="l"/>
                      <a:r>
                        <a:rPr lang="en-US" sz="1400" b="1" dirty="0"/>
                        <a:t>General services</a:t>
                      </a:r>
                      <a:r>
                        <a:rPr lang="en-US" sz="1400" dirty="0"/>
                        <a:t> (including telecommunications and post, contractual</a:t>
                      </a:r>
                      <a:br>
                        <a:rPr lang="en-US" sz="1400" dirty="0"/>
                      </a:br>
                      <a:r>
                        <a:rPr lang="en-US" sz="1400" dirty="0"/>
                        <a:t>services and maintenance, energy and supplies, documentation</a:t>
                      </a:r>
                      <a:br>
                        <a:rPr lang="en-US" sz="1400" dirty="0"/>
                      </a:br>
                      <a:r>
                        <a:rPr lang="en-US" sz="1400" dirty="0"/>
                        <a:t>and publication)</a:t>
                      </a:r>
                    </a:p>
                  </a:txBody>
                  <a:tcPr marL="42865" marR="42865" marT="21424" marB="21424">
                    <a:lnL>
                      <a:noFill/>
                    </a:lnL>
                    <a:lnR>
                      <a:noFill/>
                    </a:lnR>
                    <a:lnT>
                      <a:noFill/>
                    </a:lnT>
                    <a:lnB>
                      <a:noFill/>
                    </a:lnB>
                    <a:solidFill>
                      <a:srgbClr val="E5E5E5"/>
                    </a:solidFill>
                  </a:tcPr>
                </a:tc>
                <a:tc>
                  <a:txBody>
                    <a:bodyPr/>
                    <a:lstStyle/>
                    <a:p>
                      <a:pPr algn="r"/>
                      <a:r>
                        <a:rPr lang="cs-CZ" sz="1400" dirty="0"/>
                        <a:t>15,801</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3"/>
                  </a:ext>
                </a:extLst>
              </a:tr>
              <a:tr h="256194">
                <a:tc>
                  <a:txBody>
                    <a:bodyPr/>
                    <a:lstStyle/>
                    <a:p>
                      <a:pPr algn="l"/>
                      <a:r>
                        <a:rPr lang="cs-CZ" sz="1400" b="1"/>
                        <a:t>Travel and hospitality</a:t>
                      </a:r>
                      <a:endParaRPr lang="cs-CZ" sz="1400"/>
                    </a:p>
                  </a:txBody>
                  <a:tcPr marL="42865" marR="42865" marT="21424" marB="21424">
                    <a:lnL>
                      <a:noFill/>
                    </a:lnL>
                    <a:lnR>
                      <a:noFill/>
                    </a:lnR>
                    <a:lnT>
                      <a:noFill/>
                    </a:lnT>
                    <a:lnB>
                      <a:noFill/>
                    </a:lnB>
                    <a:solidFill>
                      <a:srgbClr val="E5E5E5"/>
                    </a:solidFill>
                  </a:tcPr>
                </a:tc>
                <a:tc>
                  <a:txBody>
                    <a:bodyPr/>
                    <a:lstStyle/>
                    <a:p>
                      <a:pPr algn="r"/>
                      <a:r>
                        <a:rPr lang="cs-CZ" sz="1400" dirty="0"/>
                        <a:t>7,481</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4"/>
                  </a:ext>
                </a:extLst>
              </a:tr>
              <a:tr h="557018">
                <a:tc>
                  <a:txBody>
                    <a:bodyPr/>
                    <a:lstStyle/>
                    <a:p>
                      <a:pPr algn="l"/>
                      <a:r>
                        <a:rPr lang="en-US" sz="1400" b="1"/>
                        <a:t>Implementing partners</a:t>
                      </a:r>
                      <a:r>
                        <a:rPr lang="en-US" sz="1400"/>
                        <a:t> (includes any activity or event partly/jointly/fully</a:t>
                      </a:r>
                      <a:br>
                        <a:rPr lang="en-US" sz="1400"/>
                      </a:br>
                      <a:r>
                        <a:rPr lang="en-US" sz="1400"/>
                        <a:t>funded by the WTO but executed by a third-party organization)</a:t>
                      </a:r>
                    </a:p>
                  </a:txBody>
                  <a:tcPr marL="42865" marR="42865" marT="21424" marB="21424">
                    <a:lnL>
                      <a:noFill/>
                    </a:lnL>
                    <a:lnR>
                      <a:noFill/>
                    </a:lnR>
                    <a:lnT>
                      <a:noFill/>
                    </a:lnT>
                    <a:lnB>
                      <a:noFill/>
                    </a:lnB>
                    <a:solidFill>
                      <a:srgbClr val="E5E5E5"/>
                    </a:solidFill>
                  </a:tcPr>
                </a:tc>
                <a:tc>
                  <a:txBody>
                    <a:bodyPr/>
                    <a:lstStyle/>
                    <a:p>
                      <a:pPr algn="r"/>
                      <a:r>
                        <a:rPr lang="cs-CZ" sz="1400" dirty="0"/>
                        <a:t>273</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5"/>
                  </a:ext>
                </a:extLst>
              </a:tr>
              <a:tr h="469541">
                <a:tc>
                  <a:txBody>
                    <a:bodyPr/>
                    <a:lstStyle/>
                    <a:p>
                      <a:pPr algn="l"/>
                      <a:r>
                        <a:rPr lang="en-US" sz="1400" b="1"/>
                        <a:t>Capital expenditure </a:t>
                      </a:r>
                      <a:r>
                        <a:rPr lang="en-US" sz="1400"/>
                        <a:t>(including procurement of fixed assets</a:t>
                      </a:r>
                      <a:br>
                        <a:rPr lang="en-US" sz="1400"/>
                      </a:br>
                      <a:r>
                        <a:rPr lang="en-US" sz="1400"/>
                        <a:t>and rental and leasing of equipment)</a:t>
                      </a:r>
                    </a:p>
                  </a:txBody>
                  <a:tcPr marL="42865" marR="42865" marT="21424" marB="21424">
                    <a:lnL>
                      <a:noFill/>
                    </a:lnL>
                    <a:lnR>
                      <a:noFill/>
                    </a:lnR>
                    <a:lnT>
                      <a:noFill/>
                    </a:lnT>
                    <a:lnB>
                      <a:noFill/>
                    </a:lnB>
                    <a:solidFill>
                      <a:srgbClr val="E5E5E5"/>
                    </a:solidFill>
                  </a:tcPr>
                </a:tc>
                <a:tc>
                  <a:txBody>
                    <a:bodyPr/>
                    <a:lstStyle/>
                    <a:p>
                      <a:pPr algn="r"/>
                      <a:r>
                        <a:rPr lang="cs-CZ" sz="1400" dirty="0"/>
                        <a:t>2,967</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6"/>
                  </a:ext>
                </a:extLst>
              </a:tr>
              <a:tr h="469541">
                <a:tc>
                  <a:txBody>
                    <a:bodyPr/>
                    <a:lstStyle/>
                    <a:p>
                      <a:pPr algn="l"/>
                      <a:r>
                        <a:rPr lang="en-US" sz="1400" b="1"/>
                        <a:t>Financial expenditure</a:t>
                      </a:r>
                      <a:r>
                        <a:rPr lang="en-US" sz="1400"/>
                        <a:t> (including bank and interest charges</a:t>
                      </a:r>
                      <a:br>
                        <a:rPr lang="en-US" sz="1400"/>
                      </a:br>
                      <a:r>
                        <a:rPr lang="en-US" sz="1400"/>
                        <a:t>and building loan reimbursement</a:t>
                      </a:r>
                    </a:p>
                  </a:txBody>
                  <a:tcPr marL="42865" marR="42865" marT="21424" marB="21424">
                    <a:lnL>
                      <a:noFill/>
                    </a:lnL>
                    <a:lnR>
                      <a:noFill/>
                    </a:lnR>
                    <a:lnT>
                      <a:noFill/>
                    </a:lnT>
                    <a:lnB>
                      <a:noFill/>
                    </a:lnB>
                    <a:solidFill>
                      <a:srgbClr val="E5E5E5"/>
                    </a:solidFill>
                  </a:tcPr>
                </a:tc>
                <a:tc>
                  <a:txBody>
                    <a:bodyPr/>
                    <a:lstStyle/>
                    <a:p>
                      <a:pPr algn="r"/>
                      <a:r>
                        <a:rPr lang="cs-CZ" sz="1400" dirty="0"/>
                        <a:t>1,230</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7"/>
                  </a:ext>
                </a:extLst>
              </a:tr>
              <a:tr h="896235">
                <a:tc>
                  <a:txBody>
                    <a:bodyPr/>
                    <a:lstStyle/>
                    <a:p>
                      <a:pPr algn="l"/>
                      <a:r>
                        <a:rPr lang="en-US" sz="1400" b="1" dirty="0"/>
                        <a:t>Contributions to International Trade Centre and special reserves</a:t>
                      </a:r>
                      <a:r>
                        <a:rPr lang="en-US" sz="1400" dirty="0"/>
                        <a:t> (including</a:t>
                      </a:r>
                      <a:br>
                        <a:rPr lang="en-US" sz="1400" dirty="0"/>
                      </a:br>
                      <a:r>
                        <a:rPr lang="en-US" sz="1400" dirty="0"/>
                        <a:t>Appellate Body operating fund and Ministerial Conference operating fund)</a:t>
                      </a:r>
                    </a:p>
                  </a:txBody>
                  <a:tcPr marL="42865" marR="42865" marT="21424" marB="21424">
                    <a:lnL>
                      <a:noFill/>
                    </a:lnL>
                    <a:lnR>
                      <a:noFill/>
                    </a:lnR>
                    <a:lnT>
                      <a:noFill/>
                    </a:lnT>
                    <a:lnB>
                      <a:noFill/>
                    </a:lnB>
                    <a:solidFill>
                      <a:srgbClr val="E5E5E5"/>
                    </a:solidFill>
                  </a:tcPr>
                </a:tc>
                <a:tc>
                  <a:txBody>
                    <a:bodyPr/>
                    <a:lstStyle/>
                    <a:p>
                      <a:pPr algn="r"/>
                      <a:r>
                        <a:rPr lang="cs-CZ" sz="1400" dirty="0"/>
                        <a:t>20,870</a:t>
                      </a:r>
                    </a:p>
                  </a:txBody>
                  <a:tcPr marL="42865" marR="42865" marT="21424" marB="21424" anchor="b">
                    <a:lnL>
                      <a:noFill/>
                    </a:lnL>
                    <a:lnR>
                      <a:noFill/>
                    </a:lnR>
                    <a:lnT>
                      <a:noFill/>
                    </a:lnT>
                    <a:lnB>
                      <a:noFill/>
                    </a:lnB>
                    <a:solidFill>
                      <a:srgbClr val="E5E5E5"/>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3965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19AD08D8-3322-4C69-B641-6D0B73F43E62}" type="slidenum">
              <a:rPr kumimoji="0" lang="cs-CZ" altLang="cs-CZ" sz="1400" smtClean="0">
                <a:latin typeface="Times New Roman" panose="02020603050405020304" pitchFamily="18" charset="0"/>
              </a:rPr>
              <a:pPr>
                <a:spcBef>
                  <a:spcPct val="0"/>
                </a:spcBef>
                <a:buClrTx/>
                <a:buSzTx/>
                <a:buFontTx/>
                <a:buNone/>
              </a:pPr>
              <a:t>6</a:t>
            </a:fld>
            <a:endParaRPr kumimoji="0" lang="cs-CZ" altLang="cs-CZ" sz="1400">
              <a:latin typeface="Times New Roman" panose="02020603050405020304" pitchFamily="18" charset="0"/>
            </a:endParaRPr>
          </a:p>
        </p:txBody>
      </p:sp>
      <p:pic>
        <p:nvPicPr>
          <p:cNvPr id="12185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288"/>
            <a:ext cx="6119812" cy="679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705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t>Účastníci jednání WTO</a:t>
            </a:r>
          </a:p>
        </p:txBody>
      </p:sp>
      <p:sp>
        <p:nvSpPr>
          <p:cNvPr id="22531" name="Rectangle 3"/>
          <p:cNvSpPr>
            <a:spLocks noGrp="1" noChangeArrowheads="1"/>
          </p:cNvSpPr>
          <p:nvPr>
            <p:ph type="body" idx="1"/>
          </p:nvPr>
        </p:nvSpPr>
        <p:spPr/>
        <p:txBody>
          <a:bodyPr/>
          <a:lstStyle/>
          <a:p>
            <a:r>
              <a:rPr lang="cs-CZ" sz="2000" b="1">
                <a:solidFill>
                  <a:srgbClr val="000000"/>
                </a:solidFill>
                <a:latin typeface="Arial" pitchFamily="34" charset="0"/>
                <a:cs typeface="Times New Roman" pitchFamily="18" charset="0"/>
              </a:rPr>
              <a:t>Členy World Trade Organization jsou n</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rodn</a:t>
            </a:r>
            <a:r>
              <a:rPr lang="cs-CZ" sz="2000" b="1">
                <a:solidFill>
                  <a:srgbClr val="000000"/>
                </a:solidFill>
                <a:latin typeface="Tahoma"/>
                <a:cs typeface="Times New Roman" pitchFamily="18" charset="0"/>
              </a:rPr>
              <a:t>í</a:t>
            </a:r>
            <a:r>
              <a:rPr lang="cs-CZ" sz="2000" b="1">
                <a:solidFill>
                  <a:srgbClr val="000000"/>
                </a:solidFill>
                <a:latin typeface="Arial" pitchFamily="34" charset="0"/>
                <a:cs typeface="Times New Roman" pitchFamily="18" charset="0"/>
              </a:rPr>
              <a:t> vl</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dy</a:t>
            </a:r>
            <a:r>
              <a:rPr lang="cs-CZ" sz="2000"/>
              <a:t> </a:t>
            </a:r>
          </a:p>
          <a:p>
            <a:r>
              <a:rPr lang="cs-CZ" sz="2000" b="1">
                <a:solidFill>
                  <a:srgbClr val="251F79"/>
                </a:solidFill>
                <a:latin typeface="Arial" pitchFamily="34" charset="0"/>
                <a:cs typeface="Times New Roman" pitchFamily="18" charset="0"/>
              </a:rPr>
              <a:t>Evropsk</a:t>
            </a:r>
            <a:r>
              <a:rPr lang="cs-CZ" sz="2000" b="1">
                <a:solidFill>
                  <a:srgbClr val="251F79"/>
                </a:solidFill>
                <a:latin typeface="Tahoma"/>
                <a:cs typeface="Times New Roman" pitchFamily="18" charset="0"/>
              </a:rPr>
              <a:t>á</a:t>
            </a:r>
            <a:r>
              <a:rPr lang="cs-CZ" sz="2000" b="1">
                <a:solidFill>
                  <a:srgbClr val="251F79"/>
                </a:solidFill>
                <a:latin typeface="Arial" pitchFamily="34" charset="0"/>
                <a:cs typeface="Times New Roman" pitchFamily="18" charset="0"/>
              </a:rPr>
              <a:t> unie</a:t>
            </a:r>
            <a:r>
              <a:rPr lang="cs-CZ" sz="2000" b="1">
                <a:solidFill>
                  <a:srgbClr val="000000"/>
                </a:solidFill>
                <a:latin typeface="Arial" pitchFamily="34" charset="0"/>
                <a:cs typeface="Times New Roman" pitchFamily="18" charset="0"/>
              </a:rPr>
              <a:t> je samostatným členem stejně jako vl</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dy jej</a:t>
            </a:r>
            <a:r>
              <a:rPr lang="cs-CZ" sz="2000" b="1">
                <a:solidFill>
                  <a:srgbClr val="000000"/>
                </a:solidFill>
                <a:latin typeface="Tahoma"/>
                <a:cs typeface="Times New Roman" pitchFamily="18" charset="0"/>
              </a:rPr>
              <a:t>í</a:t>
            </a:r>
            <a:r>
              <a:rPr lang="cs-CZ" sz="2000" b="1">
                <a:solidFill>
                  <a:srgbClr val="000000"/>
                </a:solidFill>
                <a:latin typeface="Arial" pitchFamily="34" charset="0"/>
                <a:cs typeface="Times New Roman" pitchFamily="18" charset="0"/>
              </a:rPr>
              <a:t>ch jednotlivých členských st</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tů</a:t>
            </a:r>
            <a:r>
              <a:rPr lang="cs-CZ" sz="2000"/>
              <a:t> </a:t>
            </a:r>
          </a:p>
          <a:p>
            <a:r>
              <a:rPr lang="cs-CZ" sz="2000">
                <a:solidFill>
                  <a:srgbClr val="251F79"/>
                </a:solidFill>
                <a:latin typeface="Arial" pitchFamily="34" charset="0"/>
                <a:cs typeface="Times New Roman" pitchFamily="18" charset="0"/>
              </a:rPr>
              <a:t>Evropsk</a:t>
            </a:r>
            <a:r>
              <a:rPr lang="cs-CZ" sz="2000">
                <a:solidFill>
                  <a:srgbClr val="251F79"/>
                </a:solidFill>
                <a:latin typeface="Tahoma"/>
                <a:cs typeface="Times New Roman" pitchFamily="18" charset="0"/>
              </a:rPr>
              <a:t>á</a:t>
            </a:r>
            <a:r>
              <a:rPr lang="cs-CZ" sz="2000">
                <a:solidFill>
                  <a:srgbClr val="251F79"/>
                </a:solidFill>
                <a:latin typeface="Arial" pitchFamily="34" charset="0"/>
                <a:cs typeface="Times New Roman" pitchFamily="18" charset="0"/>
              </a:rPr>
              <a:t> komise</a:t>
            </a:r>
            <a:r>
              <a:rPr lang="cs-CZ" sz="2000">
                <a:solidFill>
                  <a:srgbClr val="251F79"/>
                </a:solidFill>
                <a:latin typeface="Arial" pitchFamily="34" charset="0"/>
              </a:rPr>
              <a:t> </a:t>
            </a:r>
            <a:r>
              <a:rPr lang="cs-CZ" sz="2000" b="1">
                <a:solidFill>
                  <a:srgbClr val="000000"/>
                </a:solidFill>
                <a:latin typeface="Arial" pitchFamily="34" charset="0"/>
                <a:cs typeface="Times New Roman" pitchFamily="18" charset="0"/>
              </a:rPr>
              <a:t>mluv</a:t>
            </a:r>
            <a:r>
              <a:rPr lang="cs-CZ" sz="2000" b="1">
                <a:solidFill>
                  <a:srgbClr val="000000"/>
                </a:solidFill>
                <a:latin typeface="Tahoma"/>
                <a:cs typeface="Times New Roman" pitchFamily="18" charset="0"/>
              </a:rPr>
              <a:t>í</a:t>
            </a:r>
            <a:r>
              <a:rPr lang="cs-CZ" sz="2000" b="1">
                <a:solidFill>
                  <a:srgbClr val="000000"/>
                </a:solidFill>
                <a:latin typeface="Arial" pitchFamily="34" charset="0"/>
                <a:cs typeface="Times New Roman" pitchFamily="18" charset="0"/>
              </a:rPr>
              <a:t> za v</a:t>
            </a:r>
            <a:r>
              <a:rPr lang="cs-CZ" sz="2000" b="1">
                <a:solidFill>
                  <a:srgbClr val="000000"/>
                </a:solidFill>
                <a:latin typeface="Tahoma"/>
                <a:cs typeface="Times New Roman" pitchFamily="18" charset="0"/>
              </a:rPr>
              <a:t>š</a:t>
            </a:r>
            <a:r>
              <a:rPr lang="cs-CZ" sz="2000" b="1">
                <a:solidFill>
                  <a:srgbClr val="000000"/>
                </a:solidFill>
                <a:latin typeface="Arial" pitchFamily="34" charset="0"/>
                <a:cs typeface="Times New Roman" pitchFamily="18" charset="0"/>
              </a:rPr>
              <a:t>echny člensk</a:t>
            </a:r>
            <a:r>
              <a:rPr lang="cs-CZ" sz="2000" b="1">
                <a:solidFill>
                  <a:srgbClr val="000000"/>
                </a:solidFill>
                <a:latin typeface="Tahoma"/>
                <a:cs typeface="Times New Roman" pitchFamily="18" charset="0"/>
              </a:rPr>
              <a:t>é</a:t>
            </a:r>
            <a:r>
              <a:rPr lang="cs-CZ" sz="2000" b="1">
                <a:solidFill>
                  <a:srgbClr val="000000"/>
                </a:solidFill>
                <a:latin typeface="Arial" pitchFamily="34" charset="0"/>
                <a:cs typeface="Times New Roman" pitchFamily="18" charset="0"/>
              </a:rPr>
              <a:t> st</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ty</a:t>
            </a:r>
            <a:r>
              <a:rPr lang="cs-CZ" sz="2000"/>
              <a:t> </a:t>
            </a:r>
          </a:p>
          <a:p>
            <a:r>
              <a:rPr lang="cs-CZ" sz="2000" b="1">
                <a:solidFill>
                  <a:srgbClr val="000000"/>
                </a:solidFill>
                <a:latin typeface="Arial" pitchFamily="34" charset="0"/>
                <a:cs typeface="Times New Roman" pitchFamily="18" charset="0"/>
              </a:rPr>
              <a:t>Některým dal</a:t>
            </a:r>
            <a:r>
              <a:rPr lang="cs-CZ" sz="2000" b="1">
                <a:solidFill>
                  <a:srgbClr val="000000"/>
                </a:solidFill>
                <a:latin typeface="Tahoma"/>
                <a:cs typeface="Times New Roman" pitchFamily="18" charset="0"/>
              </a:rPr>
              <a:t>ší</a:t>
            </a:r>
            <a:r>
              <a:rPr lang="cs-CZ" sz="2000" b="1">
                <a:solidFill>
                  <a:srgbClr val="000000"/>
                </a:solidFill>
                <a:latin typeface="Arial" pitchFamily="34" charset="0"/>
                <a:cs typeface="Times New Roman" pitchFamily="18" charset="0"/>
              </a:rPr>
              <a:t>m organizac</a:t>
            </a:r>
            <a:r>
              <a:rPr lang="cs-CZ" sz="2000" b="1">
                <a:solidFill>
                  <a:srgbClr val="000000"/>
                </a:solidFill>
                <a:latin typeface="Tahoma"/>
                <a:cs typeface="Times New Roman" pitchFamily="18" charset="0"/>
              </a:rPr>
              <a:t>í</a:t>
            </a:r>
            <a:r>
              <a:rPr lang="cs-CZ" sz="2000" b="1">
                <a:solidFill>
                  <a:srgbClr val="000000"/>
                </a:solidFill>
                <a:latin typeface="Arial" pitchFamily="34" charset="0"/>
                <a:cs typeface="Times New Roman" pitchFamily="18" charset="0"/>
              </a:rPr>
              <a:t>m, jako jsou </a:t>
            </a:r>
            <a:r>
              <a:rPr lang="cs-CZ" sz="2000" b="1">
                <a:solidFill>
                  <a:srgbClr val="251F79"/>
                </a:solidFill>
                <a:latin typeface="Arial" pitchFamily="34" charset="0"/>
                <a:cs typeface="Times New Roman" pitchFamily="18" charset="0"/>
              </a:rPr>
              <a:t>Mezin</a:t>
            </a:r>
            <a:r>
              <a:rPr lang="cs-CZ" sz="2000" b="1">
                <a:solidFill>
                  <a:srgbClr val="251F79"/>
                </a:solidFill>
                <a:latin typeface="Tahoma"/>
                <a:cs typeface="Times New Roman" pitchFamily="18" charset="0"/>
              </a:rPr>
              <a:t>á</a:t>
            </a:r>
            <a:r>
              <a:rPr lang="cs-CZ" sz="2000" b="1">
                <a:solidFill>
                  <a:srgbClr val="251F79"/>
                </a:solidFill>
                <a:latin typeface="Arial" pitchFamily="34" charset="0"/>
                <a:cs typeface="Times New Roman" pitchFamily="18" charset="0"/>
              </a:rPr>
              <a:t>rodn</a:t>
            </a:r>
            <a:r>
              <a:rPr lang="cs-CZ" sz="2000" b="1">
                <a:solidFill>
                  <a:srgbClr val="251F79"/>
                </a:solidFill>
                <a:latin typeface="Tahoma"/>
                <a:cs typeface="Times New Roman" pitchFamily="18" charset="0"/>
              </a:rPr>
              <a:t>í</a:t>
            </a:r>
            <a:r>
              <a:rPr lang="cs-CZ" sz="2000" b="1">
                <a:solidFill>
                  <a:srgbClr val="251F79"/>
                </a:solidFill>
                <a:latin typeface="Arial" pitchFamily="34" charset="0"/>
                <a:cs typeface="Times New Roman" pitchFamily="18" charset="0"/>
              </a:rPr>
              <a:t> měnový fon</a:t>
            </a:r>
            <a:r>
              <a:rPr lang="cs-CZ" sz="2000" b="1">
                <a:solidFill>
                  <a:srgbClr val="251F79"/>
                </a:solidFill>
                <a:latin typeface="Arial" pitchFamily="34" charset="0"/>
              </a:rPr>
              <a:t>d </a:t>
            </a:r>
            <a:r>
              <a:rPr lang="cs-CZ" sz="2000" b="1">
                <a:solidFill>
                  <a:srgbClr val="000000"/>
                </a:solidFill>
                <a:latin typeface="Arial" pitchFamily="34" charset="0"/>
                <a:cs typeface="Times New Roman" pitchFamily="18" charset="0"/>
              </a:rPr>
              <a:t>(</a:t>
            </a:r>
            <a:r>
              <a:rPr lang="cs-CZ" sz="2000" b="1">
                <a:solidFill>
                  <a:srgbClr val="251F79"/>
                </a:solidFill>
                <a:latin typeface="Arial" pitchFamily="34" charset="0"/>
                <a:cs typeface="Times New Roman" pitchFamily="18" charset="0"/>
              </a:rPr>
              <a:t>IMF -</a:t>
            </a:r>
            <a:r>
              <a:rPr lang="cs-CZ" sz="2000" b="1">
                <a:solidFill>
                  <a:srgbClr val="000000"/>
                </a:solidFill>
                <a:latin typeface="Arial" pitchFamily="34" charset="0"/>
                <a:cs typeface="Times New Roman" pitchFamily="18" charset="0"/>
              </a:rPr>
              <a:t> International Monetary Fund), Světov</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 banka</a:t>
            </a:r>
            <a:r>
              <a:rPr lang="cs-CZ" sz="2000" b="1">
                <a:solidFill>
                  <a:srgbClr val="000000"/>
                </a:solidFill>
                <a:latin typeface="Arial" pitchFamily="34" charset="0"/>
              </a:rPr>
              <a:t> </a:t>
            </a:r>
            <a:r>
              <a:rPr lang="cs-CZ" sz="2000" b="1">
                <a:solidFill>
                  <a:srgbClr val="000000"/>
                </a:solidFill>
                <a:latin typeface="Arial" pitchFamily="34" charset="0"/>
                <a:cs typeface="Times New Roman" pitchFamily="18" charset="0"/>
              </a:rPr>
              <a:t>(World Bank) a </a:t>
            </a:r>
            <a:r>
              <a:rPr lang="cs-CZ" sz="2000" b="1">
                <a:solidFill>
                  <a:srgbClr val="251F79"/>
                </a:solidFill>
                <a:latin typeface="Arial" pitchFamily="34" charset="0"/>
                <a:cs typeface="Times New Roman" pitchFamily="18" charset="0"/>
              </a:rPr>
              <a:t>Mezin</a:t>
            </a:r>
            <a:r>
              <a:rPr lang="cs-CZ" sz="2000" b="1">
                <a:solidFill>
                  <a:srgbClr val="251F79"/>
                </a:solidFill>
                <a:latin typeface="Tahoma"/>
                <a:cs typeface="Times New Roman" pitchFamily="18" charset="0"/>
              </a:rPr>
              <a:t>á</a:t>
            </a:r>
            <a:r>
              <a:rPr lang="cs-CZ" sz="2000" b="1">
                <a:solidFill>
                  <a:srgbClr val="251F79"/>
                </a:solidFill>
                <a:latin typeface="Arial" pitchFamily="34" charset="0"/>
                <a:cs typeface="Times New Roman" pitchFamily="18" charset="0"/>
              </a:rPr>
              <a:t>rodn</a:t>
            </a:r>
            <a:r>
              <a:rPr lang="cs-CZ" sz="2000" b="1">
                <a:solidFill>
                  <a:srgbClr val="251F79"/>
                </a:solidFill>
                <a:latin typeface="Tahoma"/>
                <a:cs typeface="Times New Roman" pitchFamily="18" charset="0"/>
              </a:rPr>
              <a:t>í</a:t>
            </a:r>
            <a:r>
              <a:rPr lang="cs-CZ" sz="2000" b="1">
                <a:solidFill>
                  <a:srgbClr val="251F79"/>
                </a:solidFill>
                <a:latin typeface="Arial" pitchFamily="34" charset="0"/>
                <a:cs typeface="Times New Roman" pitchFamily="18" charset="0"/>
              </a:rPr>
              <a:t> konference o obchodu a rozvoji</a:t>
            </a:r>
            <a:r>
              <a:rPr lang="cs-CZ" sz="2000" b="1">
                <a:solidFill>
                  <a:srgbClr val="000000"/>
                </a:solidFill>
                <a:latin typeface="Arial" pitchFamily="34" charset="0"/>
                <a:cs typeface="Times New Roman" pitchFamily="18" charset="0"/>
              </a:rPr>
              <a:t> (</a:t>
            </a:r>
            <a:r>
              <a:rPr lang="cs-CZ" sz="2000" b="1">
                <a:solidFill>
                  <a:srgbClr val="251F79"/>
                </a:solidFill>
                <a:latin typeface="Arial" pitchFamily="34" charset="0"/>
                <a:cs typeface="Times New Roman" pitchFamily="18" charset="0"/>
              </a:rPr>
              <a:t>UNCTAD -</a:t>
            </a:r>
            <a:r>
              <a:rPr lang="cs-CZ" sz="2000" b="1">
                <a:solidFill>
                  <a:srgbClr val="000000"/>
                </a:solidFill>
                <a:latin typeface="Arial" pitchFamily="34" charset="0"/>
                <a:cs typeface="Times New Roman" pitchFamily="18" charset="0"/>
              </a:rPr>
              <a:t> United Nations Conference on Trade and Development) je na vybraných setk</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n</a:t>
            </a:r>
            <a:r>
              <a:rPr lang="cs-CZ" sz="2000" b="1">
                <a:solidFill>
                  <a:srgbClr val="000000"/>
                </a:solidFill>
                <a:latin typeface="Tahoma"/>
                <a:cs typeface="Times New Roman" pitchFamily="18" charset="0"/>
              </a:rPr>
              <a:t>í</a:t>
            </a:r>
            <a:r>
              <a:rPr lang="cs-CZ" sz="2000" b="1">
                <a:solidFill>
                  <a:srgbClr val="000000"/>
                </a:solidFill>
                <a:latin typeface="Arial" pitchFamily="34" charset="0"/>
                <a:cs typeface="Times New Roman" pitchFamily="18" charset="0"/>
              </a:rPr>
              <a:t>ch přizn</a:t>
            </a:r>
            <a:r>
              <a:rPr lang="cs-CZ" sz="2000" b="1">
                <a:solidFill>
                  <a:srgbClr val="000000"/>
                </a:solidFill>
                <a:latin typeface="Tahoma"/>
                <a:cs typeface="Times New Roman" pitchFamily="18" charset="0"/>
              </a:rPr>
              <a:t>á</a:t>
            </a:r>
            <a:r>
              <a:rPr lang="cs-CZ" sz="2000" b="1">
                <a:solidFill>
                  <a:srgbClr val="000000"/>
                </a:solidFill>
                <a:latin typeface="Arial" pitchFamily="34" charset="0"/>
                <a:cs typeface="Times New Roman" pitchFamily="18" charset="0"/>
              </a:rPr>
              <a:t>n pozorovatelský status</a:t>
            </a:r>
            <a:r>
              <a:rPr lang="cs-CZ" sz="2000" b="1">
                <a:solidFill>
                  <a:srgbClr val="000000"/>
                </a:solidFill>
                <a:latin typeface="Arial" pitchFamily="34" charset="0"/>
              </a:rPr>
              <a:t>, ten mají i některé nevládní organizace (NGO)</a:t>
            </a:r>
            <a:endParaRPr lang="cs-CZ" sz="2000"/>
          </a:p>
          <a:p>
            <a:endParaRPr lang="cs-CZ" sz="2000"/>
          </a:p>
          <a:p>
            <a:endParaRPr lang="cs-CZ"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sz="4000" b="1">
                <a:solidFill>
                  <a:schemeClr val="tx1"/>
                </a:solidFill>
                <a:latin typeface="Tahoma" pitchFamily="34" charset="0"/>
                <a:cs typeface="Times New Roman" pitchFamily="18" charset="0"/>
              </a:rPr>
              <a:t>Hlavními funkcemi Světové obchodní organizace</a:t>
            </a:r>
            <a:endParaRPr lang="cs-CZ" sz="4000"/>
          </a:p>
        </p:txBody>
      </p:sp>
      <p:sp>
        <p:nvSpPr>
          <p:cNvPr id="10243" name="Rectangle 3"/>
          <p:cNvSpPr>
            <a:spLocks noGrp="1" noChangeArrowheads="1"/>
          </p:cNvSpPr>
          <p:nvPr>
            <p:ph type="body" idx="1"/>
          </p:nvPr>
        </p:nvSpPr>
        <p:spPr>
          <a:xfrm>
            <a:off x="990600" y="1981200"/>
            <a:ext cx="7772400" cy="4114800"/>
          </a:xfrm>
        </p:spPr>
        <p:txBody>
          <a:bodyPr/>
          <a:lstStyle/>
          <a:p>
            <a:pPr algn="just"/>
            <a:r>
              <a:rPr lang="cs-CZ" sz="2800">
                <a:latin typeface="Symbol" pitchFamily="18" charset="2"/>
              </a:rPr>
              <a:t>·</a:t>
            </a:r>
            <a:r>
              <a:rPr lang="cs-CZ" sz="2800"/>
              <a:t>         </a:t>
            </a:r>
            <a:r>
              <a:rPr lang="cs-CZ" sz="2000">
                <a:cs typeface="Times New Roman" pitchFamily="18" charset="0"/>
              </a:rPr>
              <a:t>dohlížet a vynucovat realizaci dohod z Uruguayského kola </a:t>
            </a:r>
            <a:r>
              <a:rPr lang="cs-CZ" sz="2000"/>
              <a:t> </a:t>
            </a:r>
            <a:r>
              <a:rPr lang="cs-CZ" sz="2000">
                <a:cs typeface="Times New Roman" pitchFamily="18" charset="0"/>
              </a:rPr>
              <a:t>(v předešlých kolech GATT mohly státy podepsat jen dohody, které chtěly. Avšak členové WTO musejí dodržovat všechny dohody uzavřené během Uruguayského kola) a i všech následujících kol.</a:t>
            </a:r>
            <a:endParaRPr lang="cs-CZ" sz="2000"/>
          </a:p>
          <a:p>
            <a:pPr algn="just"/>
            <a:endParaRPr lang="cs-CZ" sz="2000" b="1"/>
          </a:p>
          <a:p>
            <a:pPr algn="just">
              <a:buFontTx/>
              <a:buNone/>
            </a:pPr>
            <a:r>
              <a:rPr lang="cs-CZ" sz="2000">
                <a:latin typeface="Symbol" pitchFamily="18" charset="2"/>
              </a:rPr>
              <a:t> 	·</a:t>
            </a:r>
            <a:r>
              <a:rPr lang="cs-CZ" sz="2000"/>
              <a:t>         </a:t>
            </a:r>
            <a:r>
              <a:rPr lang="cs-CZ" sz="2000">
                <a:cs typeface="Times New Roman" pitchFamily="18" charset="0"/>
              </a:rPr>
              <a:t>působit jako fórum pro trvalá jednání o obchodních a investičních pravidlech (podle GATT vstupují dohody v platnost jen na konci každého kola; v rámci WTO jsou vytvářeny průběžně).</a:t>
            </a:r>
            <a:endParaRPr lang="cs-CZ" sz="2000"/>
          </a:p>
          <a:p>
            <a:pPr algn="just"/>
            <a:endParaRPr lang="cs-CZ" sz="2000" b="1"/>
          </a:p>
          <a:p>
            <a:pPr algn="just">
              <a:buFontTx/>
              <a:buNone/>
            </a:pPr>
            <a:r>
              <a:rPr lang="cs-CZ" sz="2000">
                <a:latin typeface="Symbol" pitchFamily="18" charset="2"/>
              </a:rPr>
              <a:t>	·</a:t>
            </a:r>
            <a:r>
              <a:rPr lang="cs-CZ" sz="2000"/>
              <a:t>         </a:t>
            </a:r>
            <a:r>
              <a:rPr lang="cs-CZ" sz="2000">
                <a:cs typeface="Times New Roman" pitchFamily="18" charset="0"/>
              </a:rPr>
              <a:t>řešit spory mezi členskými státy prostřednictvím orgánu pro urovnání sporů, který brání státům ignorovat pravidla stanovená dohodami WTO.</a:t>
            </a:r>
            <a:endParaRPr lang="cs-CZ" sz="2000" b="1"/>
          </a:p>
          <a:p>
            <a:endParaRPr lang="cs-CZ"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dirty="0"/>
              <a:t>Orgán pro řešení obchodních sporů - harmonogram</a:t>
            </a:r>
            <a:endParaRPr lang="en-US" dirty="0"/>
          </a:p>
        </p:txBody>
      </p:sp>
      <p:sp>
        <p:nvSpPr>
          <p:cNvPr id="60419" name="Rectangle 3"/>
          <p:cNvSpPr>
            <a:spLocks noGrp="1" noChangeArrowheads="1"/>
          </p:cNvSpPr>
          <p:nvPr>
            <p:ph type="body" idx="1"/>
          </p:nvPr>
        </p:nvSpPr>
        <p:spPr/>
        <p:txBody>
          <a:bodyPr/>
          <a:lstStyle/>
          <a:p>
            <a:pPr>
              <a:lnSpc>
                <a:spcPct val="80000"/>
              </a:lnSpc>
            </a:pPr>
            <a:r>
              <a:rPr lang="en-US" sz="1800" b="1"/>
              <a:t>How long to settle a dispute? </a:t>
            </a:r>
          </a:p>
          <a:p>
            <a:pPr>
              <a:lnSpc>
                <a:spcPct val="80000"/>
              </a:lnSpc>
            </a:pPr>
            <a:r>
              <a:rPr lang="en-US" sz="1800"/>
              <a:t>These approximate periods for each stage of a dispute settlement procedure are target figures — the agreement is flexible. In addition, the countries can settle their dispute themselves at any stage. Totals are also approximate.</a:t>
            </a:r>
          </a:p>
          <a:p>
            <a:pPr>
              <a:lnSpc>
                <a:spcPct val="80000"/>
              </a:lnSpc>
            </a:pPr>
            <a:r>
              <a:rPr lang="en-US" sz="1800"/>
              <a:t>60 days - Consultations, mediation, etc.</a:t>
            </a:r>
          </a:p>
          <a:p>
            <a:pPr>
              <a:lnSpc>
                <a:spcPct val="80000"/>
              </a:lnSpc>
            </a:pPr>
            <a:r>
              <a:rPr lang="en-US" sz="1800"/>
              <a:t>45 days - Panel set up and panellists appointed</a:t>
            </a:r>
          </a:p>
          <a:p>
            <a:pPr>
              <a:lnSpc>
                <a:spcPct val="80000"/>
              </a:lnSpc>
            </a:pPr>
            <a:r>
              <a:rPr lang="en-US" sz="1800"/>
              <a:t>6 months - Final panel report to parties</a:t>
            </a:r>
          </a:p>
          <a:p>
            <a:pPr>
              <a:lnSpc>
                <a:spcPct val="80000"/>
              </a:lnSpc>
            </a:pPr>
            <a:r>
              <a:rPr lang="en-US" sz="1800"/>
              <a:t>3 weeks - Final panel report to WTO members</a:t>
            </a:r>
          </a:p>
          <a:p>
            <a:pPr>
              <a:lnSpc>
                <a:spcPct val="80000"/>
              </a:lnSpc>
            </a:pPr>
            <a:r>
              <a:rPr lang="en-US" sz="1800"/>
              <a:t>60 days - Dispute Settlement Body adopts report (if no appeal)</a:t>
            </a:r>
          </a:p>
          <a:p>
            <a:pPr>
              <a:lnSpc>
                <a:spcPct val="80000"/>
              </a:lnSpc>
            </a:pPr>
            <a:r>
              <a:rPr lang="en-US" sz="1800" b="1"/>
              <a:t>Total = 1 year (without appeal) </a:t>
            </a:r>
          </a:p>
          <a:p>
            <a:pPr>
              <a:lnSpc>
                <a:spcPct val="80000"/>
              </a:lnSpc>
            </a:pPr>
            <a:r>
              <a:rPr lang="en-US" sz="1800"/>
              <a:t>60-90 days - Appeals report</a:t>
            </a:r>
          </a:p>
          <a:p>
            <a:pPr>
              <a:lnSpc>
                <a:spcPct val="80000"/>
              </a:lnSpc>
            </a:pPr>
            <a:r>
              <a:rPr lang="en-US" sz="1800"/>
              <a:t>30 days - Dispute Settlement Body adopts appeals report</a:t>
            </a:r>
          </a:p>
          <a:p>
            <a:pPr>
              <a:lnSpc>
                <a:spcPct val="80000"/>
              </a:lnSpc>
            </a:pPr>
            <a:r>
              <a:rPr lang="en-US" sz="1800" b="1"/>
              <a:t>Total = 1y 3m (with appeal</a:t>
            </a:r>
            <a:endParaRPr lang="cs-CZ" sz="18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solidFill>
                  <a:schemeClr val="tx1"/>
                </a:solidFill>
                <a:latin typeface="Tahoma" pitchFamily="34" charset="0"/>
                <a:cs typeface="Times New Roman" pitchFamily="18" charset="0"/>
              </a:rPr>
              <a:t>Hlavní cíle WTO </a:t>
            </a:r>
          </a:p>
        </p:txBody>
      </p:sp>
      <p:sp>
        <p:nvSpPr>
          <p:cNvPr id="11267" name="Rectangle 3"/>
          <p:cNvSpPr>
            <a:spLocks noGrp="1" noChangeArrowheads="1"/>
          </p:cNvSpPr>
          <p:nvPr>
            <p:ph type="body" idx="1"/>
          </p:nvPr>
        </p:nvSpPr>
        <p:spPr/>
        <p:txBody>
          <a:bodyPr/>
          <a:lstStyle/>
          <a:p>
            <a:pPr algn="just">
              <a:lnSpc>
                <a:spcPct val="90000"/>
              </a:lnSpc>
            </a:pPr>
            <a:r>
              <a:rPr lang="cs-CZ"/>
              <a:t>využívat pouze schválené nástroje ochrany obchodu, tj. cla a nikoli kvóty; </a:t>
            </a:r>
          </a:p>
          <a:p>
            <a:pPr algn="just">
              <a:lnSpc>
                <a:spcPct val="90000"/>
              </a:lnSpc>
            </a:pPr>
            <a:r>
              <a:rPr lang="cs-CZ"/>
              <a:t>používat je způsobem, který nediskriminuje členy WTO, s výjimkou celních unií a všeobecného systému preferencí; </a:t>
            </a:r>
          </a:p>
          <a:p>
            <a:pPr algn="just">
              <a:lnSpc>
                <a:spcPct val="90000"/>
              </a:lnSpc>
            </a:pPr>
            <a:r>
              <a:rPr lang="cs-CZ"/>
              <a:t>podřídit veškerou ochranu procesu nevratného snížení, které není "zavazující".</a:t>
            </a:r>
          </a:p>
          <a:p>
            <a:pPr>
              <a:lnSpc>
                <a:spcPct val="90000"/>
              </a:lnSpc>
            </a:pPr>
            <a:endParaRPr lang="cs-CZ"/>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solidFill>
                  <a:schemeClr val="tx1"/>
                </a:solidFill>
                <a:latin typeface="Tahoma" pitchFamily="34" charset="0"/>
              </a:rPr>
              <a:t>Z</a:t>
            </a:r>
            <a:r>
              <a:rPr lang="cs-CZ">
                <a:solidFill>
                  <a:schemeClr val="tx1"/>
                </a:solidFill>
                <a:latin typeface="Tahoma" pitchFamily="34" charset="0"/>
                <a:cs typeface="Times New Roman" pitchFamily="18" charset="0"/>
              </a:rPr>
              <a:t>ákladní principy</a:t>
            </a:r>
            <a:r>
              <a:rPr lang="cs-CZ"/>
              <a:t> WTO</a:t>
            </a:r>
          </a:p>
        </p:txBody>
      </p:sp>
      <p:sp>
        <p:nvSpPr>
          <p:cNvPr id="13315" name="Rectangle 3"/>
          <p:cNvSpPr>
            <a:spLocks noGrp="1" noChangeArrowheads="1"/>
          </p:cNvSpPr>
          <p:nvPr>
            <p:ph type="body" idx="1"/>
          </p:nvPr>
        </p:nvSpPr>
        <p:spPr>
          <a:xfrm>
            <a:off x="-381000" y="1981200"/>
            <a:ext cx="9525000" cy="4114800"/>
          </a:xfrm>
        </p:spPr>
        <p:txBody>
          <a:bodyPr/>
          <a:lstStyle/>
          <a:p>
            <a:pPr algn="just"/>
            <a:r>
              <a:rPr lang="cs-CZ" dirty="0">
                <a:latin typeface="Symbol" pitchFamily="18" charset="2"/>
                <a:cs typeface="Times New Roman" pitchFamily="18" charset="0"/>
              </a:rPr>
              <a:t>·</a:t>
            </a:r>
            <a:r>
              <a:rPr lang="cs-CZ" dirty="0">
                <a:cs typeface="Times New Roman" pitchFamily="18" charset="0"/>
              </a:rPr>
              <a:t>         </a:t>
            </a:r>
            <a:r>
              <a:rPr lang="cs-CZ" dirty="0"/>
              <a:t>	</a:t>
            </a:r>
            <a:r>
              <a:rPr lang="cs-CZ" dirty="0">
                <a:cs typeface="Times New Roman" pitchFamily="18" charset="0"/>
              </a:rPr>
              <a:t>národní </a:t>
            </a:r>
            <a:r>
              <a:rPr lang="cs-CZ" dirty="0" err="1">
                <a:cs typeface="Times New Roman" pitchFamily="18" charset="0"/>
              </a:rPr>
              <a:t>zacházení,nediskriminace</a:t>
            </a:r>
            <a:endParaRPr lang="cs-CZ" dirty="0">
              <a:cs typeface="Times New Roman" pitchFamily="18" charset="0"/>
            </a:endParaRPr>
          </a:p>
          <a:p>
            <a:pPr algn="just"/>
            <a:r>
              <a:rPr lang="cs-CZ" dirty="0">
                <a:latin typeface="Symbol" pitchFamily="18" charset="2"/>
                <a:cs typeface="Times New Roman" pitchFamily="18" charset="0"/>
              </a:rPr>
              <a:t>·</a:t>
            </a:r>
            <a:r>
              <a:rPr lang="cs-CZ" dirty="0">
                <a:cs typeface="Times New Roman" pitchFamily="18" charset="0"/>
              </a:rPr>
              <a:t>         </a:t>
            </a:r>
            <a:r>
              <a:rPr lang="cs-CZ" dirty="0"/>
              <a:t>	</a:t>
            </a:r>
            <a:r>
              <a:rPr lang="cs-CZ" dirty="0">
                <a:cs typeface="Times New Roman" pitchFamily="18" charset="0"/>
              </a:rPr>
              <a:t>transparentnost</a:t>
            </a:r>
          </a:p>
          <a:p>
            <a:pPr algn="just"/>
            <a:r>
              <a:rPr lang="cs-CZ" dirty="0">
                <a:latin typeface="Symbol" pitchFamily="18" charset="2"/>
                <a:cs typeface="Times New Roman" pitchFamily="18" charset="0"/>
              </a:rPr>
              <a:t>·</a:t>
            </a:r>
            <a:r>
              <a:rPr lang="cs-CZ" dirty="0">
                <a:cs typeface="Times New Roman" pitchFamily="18" charset="0"/>
              </a:rPr>
              <a:t>    </a:t>
            </a:r>
            <a:r>
              <a:rPr lang="cs-CZ" dirty="0"/>
              <a:t>	</a:t>
            </a:r>
            <a:r>
              <a:rPr lang="cs-CZ" dirty="0">
                <a:cs typeface="Times New Roman" pitchFamily="18" charset="0"/>
              </a:rPr>
              <a:t>povinné postupy (Práva na náhradu podle </a:t>
            </a:r>
            <a:r>
              <a:rPr lang="cs-CZ" dirty="0"/>
              <a:t>			</a:t>
            </a:r>
            <a:r>
              <a:rPr lang="cs-CZ" dirty="0">
                <a:cs typeface="Times New Roman" pitchFamily="18" charset="0"/>
              </a:rPr>
              <a:t>soutěžních zákonů)</a:t>
            </a:r>
          </a:p>
          <a:p>
            <a:pPr algn="just"/>
            <a:r>
              <a:rPr lang="cs-CZ" dirty="0">
                <a:latin typeface="Symbol" pitchFamily="18" charset="2"/>
                <a:cs typeface="Times New Roman" pitchFamily="18" charset="0"/>
              </a:rPr>
              <a:t>·</a:t>
            </a:r>
            <a:r>
              <a:rPr lang="cs-CZ" dirty="0">
                <a:cs typeface="Times New Roman" pitchFamily="18" charset="0"/>
              </a:rPr>
              <a:t>         </a:t>
            </a:r>
            <a:r>
              <a:rPr lang="cs-CZ" dirty="0"/>
              <a:t>	</a:t>
            </a:r>
            <a:r>
              <a:rPr lang="cs-CZ" dirty="0">
                <a:cs typeface="Times New Roman" pitchFamily="18" charset="0"/>
              </a:rPr>
              <a:t>rozsah a pokrytí soutěžního práva</a:t>
            </a:r>
          </a:p>
          <a:p>
            <a:pPr algn="just"/>
            <a:r>
              <a:rPr lang="cs-CZ" dirty="0">
                <a:latin typeface="Symbol" pitchFamily="18" charset="2"/>
                <a:cs typeface="Times New Roman" pitchFamily="18" charset="0"/>
              </a:rPr>
              <a:t>·</a:t>
            </a:r>
            <a:r>
              <a:rPr lang="cs-CZ" dirty="0">
                <a:cs typeface="Times New Roman" pitchFamily="18" charset="0"/>
              </a:rPr>
              <a:t>         </a:t>
            </a:r>
            <a:r>
              <a:rPr lang="cs-CZ" dirty="0"/>
              <a:t>	</a:t>
            </a:r>
            <a:r>
              <a:rPr lang="cs-CZ" dirty="0">
                <a:cs typeface="Times New Roman" pitchFamily="18" charset="0"/>
              </a:rPr>
              <a:t>mezinárodní spolupráce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a:t>Principles of the trading system </a:t>
            </a:r>
          </a:p>
        </p:txBody>
      </p:sp>
      <p:sp>
        <p:nvSpPr>
          <p:cNvPr id="66563" name="Rectangle 3"/>
          <p:cNvSpPr>
            <a:spLocks noGrp="1" noChangeArrowheads="1"/>
          </p:cNvSpPr>
          <p:nvPr>
            <p:ph type="body" idx="1"/>
          </p:nvPr>
        </p:nvSpPr>
        <p:spPr/>
        <p:txBody>
          <a:bodyPr/>
          <a:lstStyle/>
          <a:p>
            <a:pPr eaLnBrk="1" hangingPunct="1"/>
            <a:r>
              <a:rPr lang="cs-CZ" altLang="cs-CZ" sz="2800"/>
              <a:t>Trade without discrimination </a:t>
            </a:r>
          </a:p>
          <a:p>
            <a:pPr lvl="2" eaLnBrk="1" hangingPunct="1"/>
            <a:r>
              <a:rPr lang="cs-CZ" altLang="cs-CZ" sz="2000" b="1"/>
              <a:t>Most-favoured-nation (MFN): treating other people equally</a:t>
            </a:r>
            <a:r>
              <a:rPr lang="cs-CZ" altLang="cs-CZ" sz="2000"/>
              <a:t>  </a:t>
            </a:r>
          </a:p>
          <a:p>
            <a:pPr lvl="2" eaLnBrk="1" hangingPunct="1"/>
            <a:r>
              <a:rPr lang="cs-CZ" altLang="cs-CZ" sz="2000" b="1"/>
              <a:t>National treatment: Treating foreigners and locals equally</a:t>
            </a:r>
            <a:r>
              <a:rPr lang="cs-CZ" altLang="cs-CZ" sz="2000"/>
              <a:t>  </a:t>
            </a:r>
          </a:p>
          <a:p>
            <a:pPr eaLnBrk="1" hangingPunct="1"/>
            <a:r>
              <a:rPr lang="cs-CZ" altLang="cs-CZ" sz="2800"/>
              <a:t>Freer trade: gradually, through negotiation </a:t>
            </a:r>
          </a:p>
          <a:p>
            <a:pPr eaLnBrk="1" hangingPunct="1"/>
            <a:r>
              <a:rPr lang="cs-CZ" altLang="cs-CZ" sz="2800"/>
              <a:t>Predictability: through binding and transparency </a:t>
            </a:r>
          </a:p>
          <a:p>
            <a:pPr eaLnBrk="1" hangingPunct="1"/>
            <a:r>
              <a:rPr lang="cs-CZ" altLang="cs-CZ" sz="2800"/>
              <a:t>Promoting fair competition </a:t>
            </a:r>
          </a:p>
          <a:p>
            <a:pPr eaLnBrk="1" hangingPunct="1"/>
            <a:r>
              <a:rPr lang="cs-CZ" altLang="cs-CZ" sz="2800"/>
              <a:t>Encouraging development and economic reform </a:t>
            </a:r>
          </a:p>
          <a:p>
            <a:pPr eaLnBrk="1" hangingPunct="1"/>
            <a:r>
              <a:rPr lang="cs-CZ" altLang="cs-CZ" sz="2800"/>
              <a:t>More beneficial for less developed countries </a:t>
            </a:r>
          </a:p>
          <a:p>
            <a:pPr lvl="2" eaLnBrk="1" hangingPunct="1"/>
            <a:endParaRPr lang="cs-CZ" altLang="cs-CZ" sz="2800"/>
          </a:p>
        </p:txBody>
      </p:sp>
    </p:spTree>
    <p:extLst>
      <p:ext uri="{BB962C8B-B14F-4D97-AF65-F5344CB8AC3E}">
        <p14:creationId xmlns:p14="http://schemas.microsoft.com/office/powerpoint/2010/main" val="1128768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cs-CZ" altLang="cs-CZ" dirty="0"/>
              <a:t>Dohody v rámci WTO</a:t>
            </a:r>
            <a:endParaRPr lang="en-US" altLang="cs-CZ" dirty="0"/>
          </a:p>
        </p:txBody>
      </p:sp>
      <p:sp>
        <p:nvSpPr>
          <p:cNvPr id="65539" name="Rectangle 3"/>
          <p:cNvSpPr>
            <a:spLocks noGrp="1" noChangeArrowheads="1"/>
          </p:cNvSpPr>
          <p:nvPr>
            <p:ph type="body" idx="1"/>
          </p:nvPr>
        </p:nvSpPr>
        <p:spPr/>
        <p:txBody>
          <a:bodyPr/>
          <a:lstStyle/>
          <a:p>
            <a:pPr eaLnBrk="1" hangingPunct="1">
              <a:lnSpc>
                <a:spcPct val="90000"/>
              </a:lnSpc>
            </a:pPr>
            <a:r>
              <a:rPr lang="cs-CZ" altLang="cs-CZ" dirty="0"/>
              <a:t>Cla</a:t>
            </a:r>
            <a:endParaRPr lang="en-US" altLang="cs-CZ" dirty="0"/>
          </a:p>
          <a:p>
            <a:pPr eaLnBrk="1" hangingPunct="1">
              <a:lnSpc>
                <a:spcPct val="90000"/>
              </a:lnSpc>
            </a:pPr>
            <a:r>
              <a:rPr lang="cs-CZ" altLang="cs-CZ" dirty="0"/>
              <a:t>Zemědělství</a:t>
            </a:r>
            <a:endParaRPr lang="en-US" altLang="cs-CZ" dirty="0"/>
          </a:p>
          <a:p>
            <a:pPr eaLnBrk="1" hangingPunct="1">
              <a:lnSpc>
                <a:spcPct val="90000"/>
              </a:lnSpc>
            </a:pPr>
            <a:r>
              <a:rPr lang="cs-CZ" altLang="cs-CZ" dirty="0"/>
              <a:t>Standardy a bezpečnost</a:t>
            </a:r>
            <a:endParaRPr lang="en-US" altLang="cs-CZ" dirty="0"/>
          </a:p>
          <a:p>
            <a:pPr eaLnBrk="1" hangingPunct="1">
              <a:lnSpc>
                <a:spcPct val="90000"/>
              </a:lnSpc>
            </a:pPr>
            <a:r>
              <a:rPr lang="cs-CZ" altLang="cs-CZ" dirty="0"/>
              <a:t>Textil</a:t>
            </a:r>
            <a:endParaRPr lang="en-US" altLang="cs-CZ" dirty="0"/>
          </a:p>
          <a:p>
            <a:pPr eaLnBrk="1" hangingPunct="1">
              <a:lnSpc>
                <a:spcPct val="90000"/>
              </a:lnSpc>
            </a:pPr>
            <a:r>
              <a:rPr lang="cs-CZ" altLang="cs-CZ" dirty="0"/>
              <a:t>Služby</a:t>
            </a:r>
            <a:endParaRPr lang="en-US" altLang="cs-CZ" dirty="0"/>
          </a:p>
          <a:p>
            <a:pPr eaLnBrk="1" hangingPunct="1">
              <a:lnSpc>
                <a:spcPct val="90000"/>
              </a:lnSpc>
            </a:pPr>
            <a:r>
              <a:rPr lang="cs-CZ" altLang="cs-CZ" dirty="0"/>
              <a:t>Duševní vlastnictví</a:t>
            </a:r>
          </a:p>
          <a:p>
            <a:pPr eaLnBrk="1" hangingPunct="1">
              <a:lnSpc>
                <a:spcPct val="90000"/>
              </a:lnSpc>
            </a:pPr>
            <a:r>
              <a:rPr lang="cs-CZ" altLang="cs-CZ" dirty="0"/>
              <a:t>Antidumping</a:t>
            </a:r>
          </a:p>
          <a:p>
            <a:pPr eaLnBrk="1" hangingPunct="1">
              <a:lnSpc>
                <a:spcPct val="90000"/>
              </a:lnSpc>
            </a:pPr>
            <a:r>
              <a:rPr lang="cs-CZ" altLang="cs-CZ" dirty="0"/>
              <a:t>Podpory/subvence</a:t>
            </a:r>
          </a:p>
          <a:p>
            <a:pPr eaLnBrk="1" hangingPunct="1">
              <a:lnSpc>
                <a:spcPct val="90000"/>
              </a:lnSpc>
            </a:pPr>
            <a:r>
              <a:rPr lang="cs-CZ" altLang="cs-CZ" dirty="0"/>
              <a:t>Netarifní obchodní překážky</a:t>
            </a:r>
            <a:endParaRPr lang="en-US" altLang="cs-CZ" dirty="0"/>
          </a:p>
          <a:p>
            <a:pPr eaLnBrk="1" hangingPunct="1">
              <a:lnSpc>
                <a:spcPct val="90000"/>
              </a:lnSpc>
            </a:pPr>
            <a:endParaRPr lang="en-US" altLang="cs-CZ" dirty="0"/>
          </a:p>
          <a:p>
            <a:pPr eaLnBrk="1" hangingPunct="1">
              <a:lnSpc>
                <a:spcPct val="90000"/>
              </a:lnSpc>
            </a:pPr>
            <a:endParaRPr lang="en-US" altLang="cs-CZ" dirty="0"/>
          </a:p>
          <a:p>
            <a:pPr eaLnBrk="1" hangingPunct="1">
              <a:lnSpc>
                <a:spcPct val="90000"/>
              </a:lnSpc>
            </a:pPr>
            <a:endParaRPr lang="en-US" altLang="cs-CZ" dirty="0"/>
          </a:p>
        </p:txBody>
      </p:sp>
    </p:spTree>
    <p:extLst>
      <p:ext uri="{BB962C8B-B14F-4D97-AF65-F5344CB8AC3E}">
        <p14:creationId xmlns:p14="http://schemas.microsoft.com/office/powerpoint/2010/main" val="2906935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381000"/>
            <a:ext cx="7772400" cy="647700"/>
          </a:xfrm>
        </p:spPr>
        <p:txBody>
          <a:bodyPr/>
          <a:lstStyle/>
          <a:p>
            <a:pPr eaLnBrk="1" hangingPunct="1"/>
            <a:r>
              <a:rPr lang="cs-CZ" altLang="cs-CZ" sz="4000" dirty="0" err="1">
                <a:solidFill>
                  <a:schemeClr val="tx1"/>
                </a:solidFill>
              </a:rPr>
              <a:t>Vyjímky</a:t>
            </a:r>
            <a:endParaRPr lang="en-US" altLang="cs-CZ" sz="4000" dirty="0">
              <a:solidFill>
                <a:schemeClr val="tx1"/>
              </a:solidFill>
            </a:endParaRPr>
          </a:p>
        </p:txBody>
      </p:sp>
      <p:sp>
        <p:nvSpPr>
          <p:cNvPr id="113667" name="Rectangle 3"/>
          <p:cNvSpPr>
            <a:spLocks noGrp="1" noChangeArrowheads="1"/>
          </p:cNvSpPr>
          <p:nvPr>
            <p:ph type="body" idx="1"/>
          </p:nvPr>
        </p:nvSpPr>
        <p:spPr>
          <a:xfrm>
            <a:off x="533400" y="1524000"/>
            <a:ext cx="8229600" cy="4724400"/>
          </a:xfrm>
          <a:solidFill>
            <a:srgbClr val="EAEAEA"/>
          </a:solidFill>
        </p:spPr>
        <p:txBody>
          <a:bodyPr/>
          <a:lstStyle/>
          <a:p>
            <a:pPr eaLnBrk="1" hangingPunct="1">
              <a:buClr>
                <a:srgbClr val="0033CC"/>
              </a:buClr>
            </a:pPr>
            <a:r>
              <a:rPr lang="en-US" altLang="cs-CZ" sz="2800"/>
              <a:t>Free Trade Area (FTA)</a:t>
            </a:r>
          </a:p>
          <a:p>
            <a:pPr lvl="1" eaLnBrk="1" hangingPunct="1">
              <a:buClr>
                <a:srgbClr val="000099"/>
              </a:buClr>
              <a:buFont typeface="Wingdings" panose="05000000000000000000" pitchFamily="2" charset="2"/>
              <a:buChar char="Ø"/>
            </a:pPr>
            <a:r>
              <a:rPr lang="en-US" altLang="cs-CZ" sz="2000" b="1"/>
              <a:t>Free trade among members.</a:t>
            </a:r>
          </a:p>
          <a:p>
            <a:pPr lvl="1" eaLnBrk="1" hangingPunct="1">
              <a:buClr>
                <a:srgbClr val="000099"/>
              </a:buClr>
              <a:buFont typeface="Wingdings" panose="05000000000000000000" pitchFamily="2" charset="2"/>
              <a:buChar char="Ø"/>
            </a:pPr>
            <a:r>
              <a:rPr lang="en-US" altLang="cs-CZ" sz="2000" b="1"/>
              <a:t>Each country has independent trade policies toward nonmembers.</a:t>
            </a:r>
          </a:p>
          <a:p>
            <a:pPr eaLnBrk="1" hangingPunct="1">
              <a:buClr>
                <a:srgbClr val="0033CC"/>
              </a:buClr>
            </a:pPr>
            <a:r>
              <a:rPr lang="en-US" altLang="cs-CZ" sz="2800"/>
              <a:t>Customs Union (CU)</a:t>
            </a:r>
          </a:p>
          <a:p>
            <a:pPr lvl="1" eaLnBrk="1" hangingPunct="1">
              <a:buClr>
                <a:srgbClr val="000099"/>
              </a:buClr>
              <a:buFont typeface="Wingdings" panose="05000000000000000000" pitchFamily="2" charset="2"/>
              <a:buChar char="Ø"/>
            </a:pPr>
            <a:r>
              <a:rPr lang="en-US" altLang="cs-CZ" sz="2000" b="1"/>
              <a:t>FTA + common external trade policy.</a:t>
            </a:r>
          </a:p>
          <a:p>
            <a:pPr eaLnBrk="1" hangingPunct="1">
              <a:buClr>
                <a:srgbClr val="0033CC"/>
              </a:buClr>
            </a:pPr>
            <a:r>
              <a:rPr lang="en-US" altLang="cs-CZ" sz="2800"/>
              <a:t>Common Market</a:t>
            </a:r>
          </a:p>
          <a:p>
            <a:pPr lvl="1" eaLnBrk="1" hangingPunct="1">
              <a:buClr>
                <a:srgbClr val="000099"/>
              </a:buClr>
              <a:buFont typeface="Wingdings" panose="05000000000000000000" pitchFamily="2" charset="2"/>
              <a:buChar char="Ø"/>
            </a:pPr>
            <a:r>
              <a:rPr lang="en-US" altLang="cs-CZ" sz="2000" b="1"/>
              <a:t>CU + free mobility of factors of production.</a:t>
            </a:r>
          </a:p>
          <a:p>
            <a:pPr eaLnBrk="1" hangingPunct="1">
              <a:buClr>
                <a:srgbClr val="0033CC"/>
              </a:buClr>
            </a:pPr>
            <a:r>
              <a:rPr lang="en-US" altLang="cs-CZ" sz="2800"/>
              <a:t>Economic Union</a:t>
            </a:r>
          </a:p>
          <a:p>
            <a:pPr lvl="1" eaLnBrk="1" hangingPunct="1">
              <a:buClr>
                <a:srgbClr val="000099"/>
              </a:buClr>
              <a:buFont typeface="Wingdings" panose="05000000000000000000" pitchFamily="2" charset="2"/>
              <a:buChar char="Ø"/>
            </a:pPr>
            <a:r>
              <a:rPr lang="en-US" altLang="cs-CZ" sz="2000" b="1"/>
              <a:t>Common Market + harmonization of other—monetary, fiscal—policies.</a:t>
            </a:r>
          </a:p>
        </p:txBody>
      </p:sp>
    </p:spTree>
    <p:extLst>
      <p:ext uri="{BB962C8B-B14F-4D97-AF65-F5344CB8AC3E}">
        <p14:creationId xmlns:p14="http://schemas.microsoft.com/office/powerpoint/2010/main" val="3210156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500" fill="hold"/>
                                        <p:tgtEl>
                                          <p:spTgt spid="1136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36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 calcmode="lin" valueType="num">
                                      <p:cBhvr additive="base">
                                        <p:cTn id="43" dur="500" fill="hold"/>
                                        <p:tgtEl>
                                          <p:spTgt spid="11366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36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3667">
                                            <p:txEl>
                                              <p:pRg st="7" end="7"/>
                                            </p:txEl>
                                          </p:spTgt>
                                        </p:tgtEl>
                                        <p:attrNameLst>
                                          <p:attrName>style.visibility</p:attrName>
                                        </p:attrNameLst>
                                      </p:cBhvr>
                                      <p:to>
                                        <p:strVal val="visible"/>
                                      </p:to>
                                    </p:set>
                                    <p:anim calcmode="lin" valueType="num">
                                      <p:cBhvr additive="base">
                                        <p:cTn id="49" dur="500" fill="hold"/>
                                        <p:tgtEl>
                                          <p:spTgt spid="11366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36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3667">
                                            <p:txEl>
                                              <p:pRg st="8" end="8"/>
                                            </p:txEl>
                                          </p:spTgt>
                                        </p:tgtEl>
                                        <p:attrNameLst>
                                          <p:attrName>style.visibility</p:attrName>
                                        </p:attrNameLst>
                                      </p:cBhvr>
                                      <p:to>
                                        <p:strVal val="visible"/>
                                      </p:to>
                                    </p:set>
                                    <p:anim calcmode="lin" valueType="num">
                                      <p:cBhvr additive="base">
                                        <p:cTn id="55" dur="500" fill="hold"/>
                                        <p:tgtEl>
                                          <p:spTgt spid="113667">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36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a:cs typeface="Times New Roman" pitchFamily="18" charset="0"/>
              </a:rPr>
              <a:t>Nejvýznamnější dohody platné v rámci WTO</a:t>
            </a:r>
            <a:r>
              <a:rPr lang="cs-CZ"/>
              <a:t> </a:t>
            </a:r>
          </a:p>
        </p:txBody>
      </p:sp>
      <p:sp>
        <p:nvSpPr>
          <p:cNvPr id="14339" name="Rectangle 3"/>
          <p:cNvSpPr>
            <a:spLocks noGrp="1" noChangeArrowheads="1"/>
          </p:cNvSpPr>
          <p:nvPr>
            <p:ph type="body" idx="1"/>
          </p:nvPr>
        </p:nvSpPr>
        <p:spPr/>
        <p:txBody>
          <a:bodyPr/>
          <a:lstStyle/>
          <a:p>
            <a:pPr>
              <a:lnSpc>
                <a:spcPct val="90000"/>
              </a:lnSpc>
            </a:pPr>
            <a:r>
              <a:rPr lang="cs-CZ" sz="2800">
                <a:cs typeface="Times New Roman" pitchFamily="18" charset="0"/>
              </a:rPr>
              <a:t>TRIPs – Dohoda o duševním vlastnictví v oblasti obchodu (Trade Related Intellectual Property Agreement)</a:t>
            </a:r>
            <a:r>
              <a:rPr lang="cs-CZ" sz="2800"/>
              <a:t> </a:t>
            </a:r>
          </a:p>
          <a:p>
            <a:pPr>
              <a:lnSpc>
                <a:spcPct val="90000"/>
              </a:lnSpc>
            </a:pPr>
            <a:r>
              <a:rPr lang="cs-CZ" sz="2800">
                <a:cs typeface="Times New Roman" pitchFamily="18" charset="0"/>
              </a:rPr>
              <a:t>SPS – Dohoda o zdravotních a fytohygienických standardech (Agreement on Sanitary and Phytosanitary Standards) </a:t>
            </a:r>
            <a:endParaRPr lang="cs-CZ" sz="2800"/>
          </a:p>
          <a:p>
            <a:pPr>
              <a:lnSpc>
                <a:spcPct val="90000"/>
              </a:lnSpc>
            </a:pPr>
            <a:r>
              <a:rPr lang="cs-CZ" sz="2800">
                <a:cs typeface="Times New Roman" pitchFamily="18" charset="0"/>
              </a:rPr>
              <a:t>GATS – Všeobecná dohoda o obchodu a službách (General Agreement on Trade and Services)</a:t>
            </a:r>
            <a:r>
              <a:rPr lang="cs-CZ" sz="2800"/>
              <a:t> </a:t>
            </a:r>
          </a:p>
          <a:p>
            <a:pPr>
              <a:lnSpc>
                <a:spcPct val="90000"/>
              </a:lnSpc>
            </a:pPr>
            <a:r>
              <a:rPr lang="cs-CZ" sz="2800">
                <a:cs typeface="Times New Roman" pitchFamily="18" charset="0"/>
              </a:rPr>
              <a:t>AOAs – Dohody o zemědělství (Agreements on Agriculture)</a:t>
            </a:r>
            <a:r>
              <a:rPr lang="cs-CZ" sz="280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a:cs typeface="Times New Roman" pitchFamily="18" charset="0"/>
              </a:rPr>
              <a:t>(Agreements on Agriculture)</a:t>
            </a:r>
            <a:r>
              <a:rPr lang="cs-CZ"/>
              <a:t> </a:t>
            </a:r>
          </a:p>
        </p:txBody>
      </p:sp>
      <p:sp>
        <p:nvSpPr>
          <p:cNvPr id="15363" name="Rectangle 3"/>
          <p:cNvSpPr>
            <a:spLocks noGrp="1" noChangeArrowheads="1"/>
          </p:cNvSpPr>
          <p:nvPr>
            <p:ph type="body" idx="1"/>
          </p:nvPr>
        </p:nvSpPr>
        <p:spPr/>
        <p:txBody>
          <a:bodyPr/>
          <a:lstStyle/>
          <a:p>
            <a:pPr>
              <a:lnSpc>
                <a:spcPct val="80000"/>
              </a:lnSpc>
            </a:pPr>
            <a:r>
              <a:rPr lang="cs-CZ" sz="2800">
                <a:cs typeface="Times New Roman" pitchFamily="18" charset="0"/>
              </a:rPr>
              <a:t>stanov</a:t>
            </a:r>
            <a:r>
              <a:rPr lang="cs-CZ" sz="2800"/>
              <a:t>ují</a:t>
            </a:r>
            <a:r>
              <a:rPr lang="cs-CZ" sz="2800">
                <a:cs typeface="Times New Roman" pitchFamily="18" charset="0"/>
              </a:rPr>
              <a:t> pravidla mezinárodního obchodu s potravinami a omezily dotace do zemědělství.</a:t>
            </a:r>
            <a:r>
              <a:rPr lang="cs-CZ" sz="2800"/>
              <a:t> </a:t>
            </a:r>
          </a:p>
          <a:p>
            <a:pPr>
              <a:lnSpc>
                <a:spcPct val="80000"/>
              </a:lnSpc>
            </a:pPr>
            <a:endParaRPr lang="cs-CZ" sz="2800"/>
          </a:p>
          <a:p>
            <a:pPr algn="just">
              <a:lnSpc>
                <a:spcPct val="80000"/>
              </a:lnSpc>
            </a:pPr>
            <a:r>
              <a:rPr lang="cs-CZ" sz="1800" b="1"/>
              <a:t>1)      zlepšení přístupu na trh (</a:t>
            </a:r>
            <a:r>
              <a:rPr lang="cs-CZ" sz="1800"/>
              <a:t>tj. odbourání netarifních opatření týkající se dovozu a jejich přeměna na tarifní (</a:t>
            </a:r>
            <a:r>
              <a:rPr lang="en-US" sz="2000"/>
              <a:t>“tariffication”) </a:t>
            </a:r>
            <a:r>
              <a:rPr lang="cs-CZ" sz="1800"/>
              <a:t>tj. pevná cla, postupné snižování cel u všech výrobků cca o 36%) - </a:t>
            </a:r>
            <a:r>
              <a:rPr lang="en-US" sz="2000">
                <a:solidFill>
                  <a:srgbClr val="CC0000"/>
                </a:solidFill>
              </a:rPr>
              <a:t>special safeguards</a:t>
            </a:r>
            <a:r>
              <a:rPr lang="cs-CZ" sz="2000">
                <a:solidFill>
                  <a:srgbClr val="CC0000"/>
                </a:solidFill>
              </a:rPr>
              <a:t> </a:t>
            </a:r>
            <a:r>
              <a:rPr lang="en-US" sz="2000">
                <a:solidFill>
                  <a:srgbClr val="CC0000"/>
                </a:solidFill>
              </a:rPr>
              <a:t>measures</a:t>
            </a:r>
            <a:endParaRPr lang="en-US" sz="1800" b="1"/>
          </a:p>
          <a:p>
            <a:pPr algn="just">
              <a:lnSpc>
                <a:spcPct val="80000"/>
              </a:lnSpc>
            </a:pPr>
            <a:r>
              <a:rPr lang="cs-CZ" sz="1800" b="1"/>
              <a:t>2)      snížení výdajů na exportní subvence o 36% a subvencované exportní množství o 21%</a:t>
            </a:r>
          </a:p>
          <a:p>
            <a:pPr algn="just">
              <a:lnSpc>
                <a:spcPct val="80000"/>
              </a:lnSpc>
            </a:pPr>
            <a:r>
              <a:rPr lang="cs-CZ" sz="1800" b="1"/>
              <a:t>3)      odbourání interních podpor </a:t>
            </a:r>
            <a:r>
              <a:rPr lang="cs-CZ" sz="1800"/>
              <a:t>( to probíhalo v rámci amber box, blue box a greeen box)</a:t>
            </a:r>
          </a:p>
          <a:p>
            <a:pPr algn="just">
              <a:lnSpc>
                <a:spcPct val="80000"/>
              </a:lnSpc>
            </a:pPr>
            <a:r>
              <a:rPr lang="cs-CZ" sz="1800"/>
              <a:t>4) Garance minimálního přístupu na vnitřní trh minimálně ve výši 5% spotřeby.</a:t>
            </a:r>
          </a:p>
          <a:p>
            <a:pPr algn="just">
              <a:lnSpc>
                <a:spcPct val="80000"/>
              </a:lnSpc>
            </a:pPr>
            <a:r>
              <a:rPr lang="cs-CZ" sz="1800"/>
              <a:t>5) Hodnota dovozů musí dosahovat alespoň 3% HDP.</a:t>
            </a:r>
          </a:p>
          <a:p>
            <a:pPr algn="just">
              <a:lnSpc>
                <a:spcPct val="80000"/>
              </a:lnSpc>
            </a:pPr>
            <a:r>
              <a:rPr lang="cs-CZ" sz="1800" b="1"/>
              <a:t>6)  zavedení tzv. mírové klausule</a:t>
            </a:r>
          </a:p>
          <a:p>
            <a:pPr>
              <a:lnSpc>
                <a:spcPct val="80000"/>
              </a:lnSpc>
            </a:pPr>
            <a:endParaRPr lang="cs-CZ"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4A4745F5-0516-469F-932A-CD516B3456E2}" type="slidenum">
              <a:rPr kumimoji="0" lang="cs-CZ" altLang="cs-CZ" sz="1400" smtClean="0">
                <a:latin typeface="Times New Roman" panose="02020603050405020304" pitchFamily="18" charset="0"/>
              </a:rPr>
              <a:pPr>
                <a:spcBef>
                  <a:spcPct val="0"/>
                </a:spcBef>
                <a:buClrTx/>
                <a:buSzTx/>
                <a:buFontTx/>
                <a:buNone/>
              </a:pPr>
              <a:t>7</a:t>
            </a:fld>
            <a:endParaRPr kumimoji="0" lang="cs-CZ" altLang="cs-CZ" sz="1400">
              <a:latin typeface="Times New Roman" panose="02020603050405020304" pitchFamily="18" charset="0"/>
            </a:endParaRPr>
          </a:p>
        </p:txBody>
      </p:sp>
      <p:pic>
        <p:nvPicPr>
          <p:cNvPr id="12288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15888"/>
            <a:ext cx="61991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255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4213" y="260350"/>
            <a:ext cx="7772400" cy="1143000"/>
          </a:xfrm>
        </p:spPr>
        <p:txBody>
          <a:bodyPr/>
          <a:lstStyle/>
          <a:p>
            <a:r>
              <a:rPr lang="cs-CZ" sz="3200" b="1">
                <a:solidFill>
                  <a:schemeClr val="tx1"/>
                </a:solidFill>
              </a:rPr>
              <a:t>Hlavní důvody úspěchu Uruguyaského kola jednání v oblasti AZO</a:t>
            </a:r>
          </a:p>
        </p:txBody>
      </p:sp>
      <p:sp>
        <p:nvSpPr>
          <p:cNvPr id="121859" name="Rectangle 3"/>
          <p:cNvSpPr>
            <a:spLocks noGrp="1" noChangeArrowheads="1"/>
          </p:cNvSpPr>
          <p:nvPr>
            <p:ph type="body" idx="1"/>
          </p:nvPr>
        </p:nvSpPr>
        <p:spPr>
          <a:xfrm>
            <a:off x="611188" y="1557338"/>
            <a:ext cx="7772400" cy="4754562"/>
          </a:xfrm>
        </p:spPr>
        <p:txBody>
          <a:bodyPr/>
          <a:lstStyle/>
          <a:p>
            <a:pPr>
              <a:buFont typeface="Wingdings" pitchFamily="2" charset="2"/>
              <a:buChar char="q"/>
            </a:pPr>
            <a:r>
              <a:rPr lang="cs-CZ" sz="2400" b="1" i="1"/>
              <a:t>Centrální role zemědělství v jednáních</a:t>
            </a:r>
            <a:r>
              <a:rPr lang="cs-CZ" sz="2400"/>
              <a:t> - pro účely dosažení úspěchu v jiných oblastech jednání radši některé strany „ustoupily“ tlaku a podpořily liberalizaci AZO.</a:t>
            </a:r>
          </a:p>
          <a:p>
            <a:pPr>
              <a:buFont typeface="Wingdings" pitchFamily="2" charset="2"/>
              <a:buChar char="q"/>
            </a:pPr>
            <a:r>
              <a:rPr lang="cs-CZ" sz="2400" b="1" i="1"/>
              <a:t>Posílení autority státu v rozhodovacím procesu</a:t>
            </a:r>
            <a:r>
              <a:rPr lang="cs-CZ" sz="2400"/>
              <a:t> na úkor zmírnění vlivu lobbystických skupin.</a:t>
            </a:r>
          </a:p>
          <a:p>
            <a:pPr>
              <a:buFont typeface="Wingdings" pitchFamily="2" charset="2"/>
              <a:buChar char="q"/>
            </a:pPr>
            <a:r>
              <a:rPr lang="cs-CZ" sz="2400" b="1" i="1"/>
              <a:t>Ekonomicko-politické tlaky </a:t>
            </a:r>
            <a:r>
              <a:rPr lang="cs-CZ" sz="2400"/>
              <a:t>vyplývající z vysoké míry podpory domácích trhů zemí EU a její vliv na deformaci světového trhu.</a:t>
            </a:r>
            <a:endParaRPr lang="cs-CZ" sz="2400" b="1" i="1"/>
          </a:p>
          <a:p>
            <a:pPr>
              <a:buFont typeface="Wingdings" pitchFamily="2" charset="2"/>
              <a:buChar char="q"/>
            </a:pPr>
            <a:r>
              <a:rPr lang="cs-CZ" sz="2400" b="1" i="1"/>
              <a:t>Role samotného GATTU  </a:t>
            </a:r>
            <a:r>
              <a:rPr lang="cs-CZ" sz="2400"/>
              <a:t>v umožnění všem zemím participovat na vytváření společného rámce agrárního zahraničního obchodu.</a:t>
            </a:r>
            <a:endParaRPr lang="cs-CZ"/>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34" name="Rectangle 50"/>
          <p:cNvSpPr>
            <a:spLocks noGrp="1" noChangeArrowheads="1"/>
          </p:cNvSpPr>
          <p:nvPr>
            <p:ph type="title"/>
          </p:nvPr>
        </p:nvSpPr>
        <p:spPr/>
        <p:txBody>
          <a:bodyPr/>
          <a:lstStyle/>
          <a:p>
            <a:r>
              <a:rPr lang="cs-CZ">
                <a:cs typeface="Times New Roman" pitchFamily="18" charset="0"/>
              </a:rPr>
              <a:t>(Agreements on Agriculture)</a:t>
            </a:r>
          </a:p>
        </p:txBody>
      </p:sp>
      <p:graphicFrame>
        <p:nvGraphicFramePr>
          <p:cNvPr id="67636" name="Group 52"/>
          <p:cNvGraphicFramePr>
            <a:graphicFrameLocks noGrp="1"/>
          </p:cNvGraphicFramePr>
          <p:nvPr>
            <p:ph idx="1"/>
          </p:nvPr>
        </p:nvGraphicFramePr>
        <p:xfrm>
          <a:off x="1066800" y="1752600"/>
          <a:ext cx="7620000" cy="4479926"/>
        </p:xfrm>
        <a:graphic>
          <a:graphicData uri="http://schemas.openxmlformats.org/drawingml/2006/table">
            <a:tbl>
              <a:tblPr/>
              <a:tblGrid>
                <a:gridCol w="3348038">
                  <a:extLst>
                    <a:ext uri="{9D8B030D-6E8A-4147-A177-3AD203B41FA5}">
                      <a16:colId xmlns:a16="http://schemas.microsoft.com/office/drawing/2014/main" val="20000"/>
                    </a:ext>
                  </a:extLst>
                </a:gridCol>
                <a:gridCol w="2239962">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66CC"/>
                          </a:solidFill>
                          <a:effectLst/>
                          <a:latin typeface="Times New Roman" pitchFamily="18" charset="0"/>
                        </a:rPr>
                        <a:t>Developed countries</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66CC"/>
                          </a:solidFill>
                          <a:effectLst/>
                          <a:latin typeface="Times New Roman" pitchFamily="18" charset="0"/>
                        </a:rPr>
                        <a:t>Developing countries</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9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6 years:                  1995-2000</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10 years:               1995-2004</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6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Tariffs</a:t>
                      </a:r>
                      <a:endParaRPr kumimoji="0" lang="en-US" sz="16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average cut for all agricultural products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-36%</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-24%</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minimum cut per product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-15%</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-10%</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Domestic support</a:t>
                      </a:r>
                      <a:endParaRPr kumimoji="0" lang="en-US" sz="16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total AMS cuts for sector (base period: 1986-88)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-20%</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-13%</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6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Times New Roman" pitchFamily="18" charset="0"/>
                        </a:rPr>
                        <a:t>Exports</a:t>
                      </a:r>
                      <a:endParaRPr kumimoji="0" lang="en-US" sz="1600" b="1"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16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value of subsidies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-36%</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-24%</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9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subsidized quantities (base period: 1986-90)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-21%</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-14%</a:t>
                      </a:r>
                      <a:endParaRPr kumimoji="0" lang="en-US" sz="1600" b="0" i="0" u="none" strike="noStrike" cap="none" normalizeH="0" baseline="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971550" y="2349500"/>
            <a:ext cx="3228975" cy="424815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sz="1600" b="1">
                <a:solidFill>
                  <a:schemeClr val="bg1"/>
                </a:solidFill>
              </a:rPr>
              <a:t>Angola</a:t>
            </a:r>
            <a:br>
              <a:rPr lang="cs-CZ" sz="1600" b="1">
                <a:solidFill>
                  <a:schemeClr val="bg1"/>
                </a:solidFill>
              </a:rPr>
            </a:br>
            <a:r>
              <a:rPr lang="cs-CZ" sz="1600" b="1">
                <a:solidFill>
                  <a:schemeClr val="bg1"/>
                </a:solidFill>
              </a:rPr>
              <a:t>Bangladesh</a:t>
            </a:r>
            <a:br>
              <a:rPr lang="cs-CZ" sz="1600" b="1">
                <a:solidFill>
                  <a:schemeClr val="bg1"/>
                </a:solidFill>
              </a:rPr>
            </a:br>
            <a:r>
              <a:rPr lang="cs-CZ" sz="1600" b="1">
                <a:solidFill>
                  <a:schemeClr val="bg1"/>
                </a:solidFill>
              </a:rPr>
              <a:t>Benin</a:t>
            </a:r>
            <a:br>
              <a:rPr lang="cs-CZ" sz="1600" b="1">
                <a:solidFill>
                  <a:schemeClr val="bg1"/>
                </a:solidFill>
              </a:rPr>
            </a:br>
            <a:r>
              <a:rPr lang="cs-CZ" sz="1600" b="1">
                <a:solidFill>
                  <a:schemeClr val="bg1"/>
                </a:solidFill>
              </a:rPr>
              <a:t>Burkina Faso</a:t>
            </a:r>
            <a:br>
              <a:rPr lang="cs-CZ" sz="1600" b="1">
                <a:solidFill>
                  <a:schemeClr val="bg1"/>
                </a:solidFill>
              </a:rPr>
            </a:br>
            <a:r>
              <a:rPr lang="cs-CZ" sz="1600" b="1">
                <a:solidFill>
                  <a:schemeClr val="bg1"/>
                </a:solidFill>
              </a:rPr>
              <a:t>Burundi</a:t>
            </a:r>
            <a:br>
              <a:rPr lang="cs-CZ" sz="1600" b="1">
                <a:solidFill>
                  <a:schemeClr val="bg1"/>
                </a:solidFill>
              </a:rPr>
            </a:br>
            <a:r>
              <a:rPr lang="cs-CZ" sz="1600" b="1">
                <a:solidFill>
                  <a:schemeClr val="bg1"/>
                </a:solidFill>
              </a:rPr>
              <a:t>Cambodia</a:t>
            </a:r>
            <a:br>
              <a:rPr lang="cs-CZ" sz="1600" b="1">
                <a:solidFill>
                  <a:schemeClr val="bg1"/>
                </a:solidFill>
              </a:rPr>
            </a:br>
            <a:r>
              <a:rPr lang="cs-CZ" sz="1600" b="1">
                <a:solidFill>
                  <a:schemeClr val="bg1"/>
                </a:solidFill>
              </a:rPr>
              <a:t>Central African Republic</a:t>
            </a:r>
            <a:br>
              <a:rPr lang="cs-CZ" sz="1600" b="1">
                <a:solidFill>
                  <a:schemeClr val="bg1"/>
                </a:solidFill>
              </a:rPr>
            </a:br>
            <a:r>
              <a:rPr lang="cs-CZ" sz="1600" b="1">
                <a:solidFill>
                  <a:schemeClr val="bg1"/>
                </a:solidFill>
              </a:rPr>
              <a:t>Chad</a:t>
            </a:r>
            <a:br>
              <a:rPr lang="cs-CZ" sz="1600" b="1">
                <a:solidFill>
                  <a:schemeClr val="bg1"/>
                </a:solidFill>
              </a:rPr>
            </a:br>
            <a:r>
              <a:rPr lang="cs-CZ" sz="1600" b="1">
                <a:solidFill>
                  <a:schemeClr val="bg1"/>
                </a:solidFill>
              </a:rPr>
              <a:t>Congo, Democratic Republic of the</a:t>
            </a:r>
            <a:br>
              <a:rPr lang="cs-CZ" sz="1600" b="1">
                <a:solidFill>
                  <a:schemeClr val="bg1"/>
                </a:solidFill>
              </a:rPr>
            </a:br>
            <a:r>
              <a:rPr lang="cs-CZ" sz="1600" b="1">
                <a:solidFill>
                  <a:schemeClr val="bg1"/>
                </a:solidFill>
              </a:rPr>
              <a:t>Djibouti</a:t>
            </a:r>
            <a:br>
              <a:rPr lang="cs-CZ" sz="1600" b="1">
                <a:solidFill>
                  <a:schemeClr val="bg1"/>
                </a:solidFill>
              </a:rPr>
            </a:br>
            <a:r>
              <a:rPr lang="cs-CZ" sz="1600" b="1">
                <a:solidFill>
                  <a:schemeClr val="bg1"/>
                </a:solidFill>
              </a:rPr>
              <a:t>Gambia</a:t>
            </a:r>
            <a:br>
              <a:rPr lang="cs-CZ" sz="1600" b="1">
                <a:solidFill>
                  <a:schemeClr val="bg1"/>
                </a:solidFill>
              </a:rPr>
            </a:br>
            <a:r>
              <a:rPr lang="cs-CZ" sz="1600" b="1">
                <a:solidFill>
                  <a:schemeClr val="bg1"/>
                </a:solidFill>
              </a:rPr>
              <a:t>Guinea</a:t>
            </a:r>
            <a:br>
              <a:rPr lang="cs-CZ" sz="1600" b="1">
                <a:solidFill>
                  <a:schemeClr val="bg1"/>
                </a:solidFill>
              </a:rPr>
            </a:br>
            <a:r>
              <a:rPr lang="cs-CZ" sz="1600" b="1">
                <a:solidFill>
                  <a:schemeClr val="bg1"/>
                </a:solidFill>
              </a:rPr>
              <a:t>Guinea Bissau</a:t>
            </a:r>
            <a:br>
              <a:rPr lang="cs-CZ" sz="1600" b="1">
                <a:solidFill>
                  <a:schemeClr val="bg1"/>
                </a:solidFill>
              </a:rPr>
            </a:br>
            <a:r>
              <a:rPr lang="cs-CZ" sz="1600" b="1">
                <a:solidFill>
                  <a:schemeClr val="bg1"/>
                </a:solidFill>
              </a:rPr>
              <a:t>Haiti</a:t>
            </a:r>
            <a:br>
              <a:rPr lang="cs-CZ" sz="1600" b="1">
                <a:solidFill>
                  <a:schemeClr val="bg1"/>
                </a:solidFill>
              </a:rPr>
            </a:br>
            <a:r>
              <a:rPr lang="cs-CZ" sz="1600" b="1">
                <a:solidFill>
                  <a:schemeClr val="bg1"/>
                </a:solidFill>
              </a:rPr>
              <a:t>Lesotho</a:t>
            </a:r>
            <a:br>
              <a:rPr lang="cs-CZ" sz="1600" b="1">
                <a:solidFill>
                  <a:schemeClr val="bg1"/>
                </a:solidFill>
              </a:rPr>
            </a:br>
            <a:r>
              <a:rPr lang="cs-CZ" sz="1600" b="1">
                <a:solidFill>
                  <a:schemeClr val="bg1"/>
                </a:solidFill>
              </a:rPr>
              <a:t>Madagascar</a:t>
            </a:r>
            <a:br>
              <a:rPr lang="cs-CZ" sz="1600" b="1">
                <a:solidFill>
                  <a:schemeClr val="bg1"/>
                </a:solidFill>
              </a:rPr>
            </a:br>
            <a:endParaRPr lang="cs-CZ" sz="1600" b="1">
              <a:solidFill>
                <a:schemeClr val="bg1"/>
              </a:solidFill>
            </a:endParaRPr>
          </a:p>
        </p:txBody>
      </p:sp>
      <p:sp>
        <p:nvSpPr>
          <p:cNvPr id="124932" name="Rectangle 4"/>
          <p:cNvSpPr>
            <a:spLocks noChangeArrowheads="1"/>
          </p:cNvSpPr>
          <p:nvPr/>
        </p:nvSpPr>
        <p:spPr bwMode="auto">
          <a:xfrm>
            <a:off x="5508625" y="2420938"/>
            <a:ext cx="1614488" cy="4003675"/>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600" b="1">
                <a:solidFill>
                  <a:schemeClr val="bg1"/>
                </a:solidFill>
              </a:rPr>
              <a:t>Malawi</a:t>
            </a:r>
            <a:br>
              <a:rPr lang="cs-CZ" sz="1600" b="1">
                <a:solidFill>
                  <a:schemeClr val="bg1"/>
                </a:solidFill>
              </a:rPr>
            </a:br>
            <a:r>
              <a:rPr lang="cs-CZ" sz="1600" b="1">
                <a:solidFill>
                  <a:schemeClr val="bg1"/>
                </a:solidFill>
              </a:rPr>
              <a:t>Maldives</a:t>
            </a:r>
            <a:br>
              <a:rPr lang="cs-CZ" sz="1600" b="1">
                <a:solidFill>
                  <a:schemeClr val="bg1"/>
                </a:solidFill>
              </a:rPr>
            </a:br>
            <a:r>
              <a:rPr lang="cs-CZ" sz="1600" b="1">
                <a:solidFill>
                  <a:schemeClr val="bg1"/>
                </a:solidFill>
              </a:rPr>
              <a:t>Mali</a:t>
            </a:r>
            <a:br>
              <a:rPr lang="cs-CZ" sz="1600" b="1">
                <a:solidFill>
                  <a:schemeClr val="bg1"/>
                </a:solidFill>
              </a:rPr>
            </a:br>
            <a:r>
              <a:rPr lang="cs-CZ" sz="1600" b="1">
                <a:solidFill>
                  <a:schemeClr val="bg1"/>
                </a:solidFill>
              </a:rPr>
              <a:t>Mauritania</a:t>
            </a:r>
            <a:br>
              <a:rPr lang="cs-CZ" sz="1600" b="1">
                <a:solidFill>
                  <a:schemeClr val="bg1"/>
                </a:solidFill>
              </a:rPr>
            </a:br>
            <a:r>
              <a:rPr lang="cs-CZ" sz="1600" b="1">
                <a:solidFill>
                  <a:schemeClr val="bg1"/>
                </a:solidFill>
              </a:rPr>
              <a:t>Mozambique</a:t>
            </a:r>
            <a:br>
              <a:rPr lang="cs-CZ" sz="1600" b="1">
                <a:solidFill>
                  <a:schemeClr val="bg1"/>
                </a:solidFill>
              </a:rPr>
            </a:br>
            <a:r>
              <a:rPr lang="cs-CZ" sz="1600" b="1">
                <a:solidFill>
                  <a:schemeClr val="bg1"/>
                </a:solidFill>
              </a:rPr>
              <a:t>Myanmar</a:t>
            </a:r>
            <a:br>
              <a:rPr lang="cs-CZ" sz="1600" b="1">
                <a:solidFill>
                  <a:schemeClr val="bg1"/>
                </a:solidFill>
              </a:rPr>
            </a:br>
            <a:r>
              <a:rPr lang="cs-CZ" sz="1600" b="1">
                <a:solidFill>
                  <a:schemeClr val="bg1"/>
                </a:solidFill>
              </a:rPr>
              <a:t>Nepal </a:t>
            </a:r>
            <a:br>
              <a:rPr lang="cs-CZ" sz="1600" b="1">
                <a:solidFill>
                  <a:schemeClr val="bg1"/>
                </a:solidFill>
              </a:rPr>
            </a:br>
            <a:r>
              <a:rPr lang="cs-CZ" sz="1600" b="1">
                <a:solidFill>
                  <a:schemeClr val="bg1"/>
                </a:solidFill>
              </a:rPr>
              <a:t>Niger</a:t>
            </a:r>
            <a:br>
              <a:rPr lang="cs-CZ" sz="1600" b="1">
                <a:solidFill>
                  <a:schemeClr val="bg1"/>
                </a:solidFill>
              </a:rPr>
            </a:br>
            <a:r>
              <a:rPr lang="cs-CZ" sz="1600" b="1">
                <a:solidFill>
                  <a:schemeClr val="bg1"/>
                </a:solidFill>
              </a:rPr>
              <a:t>Rwanda</a:t>
            </a:r>
            <a:br>
              <a:rPr lang="cs-CZ" sz="1600" b="1">
                <a:solidFill>
                  <a:schemeClr val="bg1"/>
                </a:solidFill>
              </a:rPr>
            </a:br>
            <a:r>
              <a:rPr lang="cs-CZ" sz="1600" b="1">
                <a:solidFill>
                  <a:schemeClr val="bg1"/>
                </a:solidFill>
              </a:rPr>
              <a:t>Senegal</a:t>
            </a:r>
            <a:br>
              <a:rPr lang="cs-CZ" sz="1600" b="1">
                <a:solidFill>
                  <a:schemeClr val="bg1"/>
                </a:solidFill>
              </a:rPr>
            </a:br>
            <a:r>
              <a:rPr lang="cs-CZ" sz="1600" b="1">
                <a:solidFill>
                  <a:schemeClr val="bg1"/>
                </a:solidFill>
              </a:rPr>
              <a:t>Sierra Leone</a:t>
            </a:r>
            <a:br>
              <a:rPr lang="cs-CZ" sz="1600" b="1">
                <a:solidFill>
                  <a:schemeClr val="bg1"/>
                </a:solidFill>
              </a:rPr>
            </a:br>
            <a:r>
              <a:rPr lang="cs-CZ" sz="1600" b="1">
                <a:solidFill>
                  <a:schemeClr val="bg1"/>
                </a:solidFill>
              </a:rPr>
              <a:t>Solomon Islands</a:t>
            </a:r>
            <a:br>
              <a:rPr lang="cs-CZ" sz="1600" b="1">
                <a:solidFill>
                  <a:schemeClr val="bg1"/>
                </a:solidFill>
              </a:rPr>
            </a:br>
            <a:r>
              <a:rPr lang="cs-CZ" sz="1600" b="1">
                <a:solidFill>
                  <a:schemeClr val="bg1"/>
                </a:solidFill>
              </a:rPr>
              <a:t>Tanzania</a:t>
            </a:r>
            <a:br>
              <a:rPr lang="cs-CZ" sz="1600" b="1">
                <a:solidFill>
                  <a:schemeClr val="bg1"/>
                </a:solidFill>
              </a:rPr>
            </a:br>
            <a:r>
              <a:rPr lang="cs-CZ" sz="1600" b="1">
                <a:solidFill>
                  <a:schemeClr val="bg1"/>
                </a:solidFill>
              </a:rPr>
              <a:t>Togo</a:t>
            </a:r>
            <a:br>
              <a:rPr lang="cs-CZ" sz="1600" b="1">
                <a:solidFill>
                  <a:schemeClr val="bg1"/>
                </a:solidFill>
              </a:rPr>
            </a:br>
            <a:r>
              <a:rPr lang="cs-CZ" sz="1600" b="1">
                <a:solidFill>
                  <a:schemeClr val="bg1"/>
                </a:solidFill>
              </a:rPr>
              <a:t>Uganda</a:t>
            </a:r>
            <a:br>
              <a:rPr lang="cs-CZ" sz="1600" b="1">
                <a:solidFill>
                  <a:schemeClr val="bg1"/>
                </a:solidFill>
              </a:rPr>
            </a:br>
            <a:r>
              <a:rPr lang="cs-CZ" sz="1600" b="1">
                <a:solidFill>
                  <a:schemeClr val="bg1"/>
                </a:solidFill>
              </a:rPr>
              <a:t>Zambia</a:t>
            </a:r>
          </a:p>
        </p:txBody>
      </p:sp>
      <p:sp>
        <p:nvSpPr>
          <p:cNvPr id="124933" name="Rectangle 5"/>
          <p:cNvSpPr>
            <a:spLocks noGrp="1" noChangeArrowheads="1"/>
          </p:cNvSpPr>
          <p:nvPr>
            <p:ph type="title"/>
          </p:nvPr>
        </p:nvSpPr>
        <p:spPr>
          <a:xfrm>
            <a:off x="684213" y="188913"/>
            <a:ext cx="7772400" cy="442912"/>
          </a:xfrm>
          <a:noFill/>
          <a:ln/>
        </p:spPr>
        <p:txBody>
          <a:bodyPr/>
          <a:lstStyle/>
          <a:p>
            <a:r>
              <a:rPr lang="cs-CZ" sz="4000"/>
              <a:t>Least Developed Countries</a:t>
            </a:r>
          </a:p>
        </p:txBody>
      </p:sp>
      <p:sp>
        <p:nvSpPr>
          <p:cNvPr id="124934" name="Rectangle 6"/>
          <p:cNvSpPr>
            <a:spLocks noChangeArrowheads="1"/>
          </p:cNvSpPr>
          <p:nvPr/>
        </p:nvSpPr>
        <p:spPr bwMode="auto">
          <a:xfrm>
            <a:off x="1116013" y="765175"/>
            <a:ext cx="80279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a:t>The WTO recognizes as least-developed countries (LDCs) those countries which have been designated as such by the United Nations. </a:t>
            </a:r>
          </a:p>
          <a:p>
            <a:r>
              <a:rPr lang="cs-CZ" sz="2000"/>
              <a:t>There are currently 49 least-developed countries on the UN list, </a:t>
            </a:r>
            <a:r>
              <a:rPr lang="cs-CZ" sz="2000" b="1" u="sng"/>
              <a:t>32 of which to date have become WTO members.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260350"/>
            <a:ext cx="7705725" cy="6192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333375"/>
            <a:ext cx="7777162" cy="6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71550" y="188913"/>
            <a:ext cx="7777163" cy="640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042988" y="188913"/>
            <a:ext cx="7850187" cy="640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971550" y="188913"/>
            <a:ext cx="7921625" cy="640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b="1" i="1"/>
              <a:t>Podpory vývozu</a:t>
            </a:r>
            <a:r>
              <a:rPr lang="cs-CZ"/>
              <a:t> </a:t>
            </a:r>
          </a:p>
        </p:txBody>
      </p:sp>
      <p:sp>
        <p:nvSpPr>
          <p:cNvPr id="38915" name="Rectangle 3"/>
          <p:cNvSpPr>
            <a:spLocks noGrp="1" noChangeArrowheads="1"/>
          </p:cNvSpPr>
          <p:nvPr>
            <p:ph type="body" idx="1"/>
          </p:nvPr>
        </p:nvSpPr>
        <p:spPr/>
        <p:txBody>
          <a:bodyPr/>
          <a:lstStyle/>
          <a:p>
            <a:r>
              <a:rPr lang="cs-CZ" b="1" i="1"/>
              <a:t>1) Vývozní subvence</a:t>
            </a:r>
          </a:p>
          <a:p>
            <a:r>
              <a:rPr lang="cs-CZ" b="1" i="1"/>
              <a:t>2) Vývozní úvěr, záruky za vývozní úvěry, pojištění úvěrů</a:t>
            </a:r>
          </a:p>
          <a:p>
            <a:r>
              <a:rPr lang="cs-CZ" b="1" i="1"/>
              <a:t>3) Zneužití potravinové pomoci</a:t>
            </a:r>
          </a:p>
          <a:p>
            <a:r>
              <a:rPr lang="cs-CZ" b="1" i="1"/>
              <a:t>4) Státní obchodní společnosti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FEFC5068-A38F-421E-9A9E-9FB9B9A8539F}" type="slidenum">
              <a:rPr kumimoji="0" lang="cs-CZ" altLang="cs-CZ" sz="1400" smtClean="0">
                <a:latin typeface="Times New Roman" panose="02020603050405020304" pitchFamily="18" charset="0"/>
              </a:rPr>
              <a:pPr>
                <a:spcBef>
                  <a:spcPct val="0"/>
                </a:spcBef>
                <a:buClrTx/>
                <a:buSzTx/>
                <a:buFontTx/>
                <a:buNone/>
              </a:pPr>
              <a:t>8</a:t>
            </a:fld>
            <a:endParaRPr kumimoji="0" lang="cs-CZ" altLang="cs-CZ" sz="1400">
              <a:latin typeface="Times New Roman" panose="02020603050405020304" pitchFamily="18" charset="0"/>
            </a:endParaRPr>
          </a:p>
        </p:txBody>
      </p:sp>
      <p:pic>
        <p:nvPicPr>
          <p:cNvPr id="123907"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38100"/>
            <a:ext cx="52101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9039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Obdélník 2"/>
          <p:cNvSpPr/>
          <p:nvPr/>
        </p:nvSpPr>
        <p:spPr>
          <a:xfrm>
            <a:off x="1151112" y="1524000"/>
            <a:ext cx="7992888" cy="4154984"/>
          </a:xfrm>
          <a:prstGeom prst="rect">
            <a:avLst/>
          </a:prstGeom>
        </p:spPr>
        <p:txBody>
          <a:bodyPr wrap="square">
            <a:spAutoFit/>
          </a:bodyPr>
          <a:lstStyle/>
          <a:p>
            <a:r>
              <a:rPr lang="cs-CZ" b="1" dirty="0"/>
              <a:t>Negociační seskupení v jednání o zemědělství</a:t>
            </a:r>
          </a:p>
          <a:p>
            <a:r>
              <a:rPr lang="cs-CZ" dirty="0"/>
              <a:t>Kromě seskupení fungujících horizontálně ve všech negociačních tématech (ACP — země Afriky, Karibiku a Tichomořské oblasti s preferenčními vazbami na EU — dohoda z </a:t>
            </a:r>
            <a:r>
              <a:rPr lang="cs-CZ" dirty="0" err="1"/>
              <a:t>Cotonou</a:t>
            </a:r>
            <a:r>
              <a:rPr lang="cs-CZ" dirty="0"/>
              <a:t>; </a:t>
            </a:r>
            <a:r>
              <a:rPr lang="cs-CZ" dirty="0" err="1"/>
              <a:t>LDCs</a:t>
            </a:r>
            <a:r>
              <a:rPr lang="cs-CZ" dirty="0"/>
              <a:t> — nejméně rozvinuté země; Africká skupina; G—90 — země ACP, Afriky a </a:t>
            </a:r>
            <a:r>
              <a:rPr lang="cs-CZ" dirty="0" err="1"/>
              <a:t>LDCs</a:t>
            </a:r>
            <a:r>
              <a:rPr lang="cs-CZ" dirty="0"/>
              <a:t>; Asijské rozvojové země; APEC; ASEAN; MERCOSUR; </a:t>
            </a:r>
            <a:r>
              <a:rPr lang="cs-CZ" dirty="0" err="1"/>
              <a:t>SVEs</a:t>
            </a:r>
            <a:r>
              <a:rPr lang="cs-CZ" dirty="0"/>
              <a:t> — malé a zranitelné ekonomiky; </a:t>
            </a:r>
            <a:r>
              <a:rPr lang="cs-CZ" dirty="0" err="1"/>
              <a:t>RAMs</a:t>
            </a:r>
            <a:r>
              <a:rPr lang="cs-CZ" dirty="0"/>
              <a:t> — nedávno přistoupivší členové, kteří v souvislosti s přistoupením přijali vyšší závazky) fungují v souvislosti s negociacemi o agrárním obchodu </a:t>
            </a:r>
            <a:r>
              <a:rPr lang="cs-CZ" b="1" dirty="0"/>
              <a:t>specifická seskupení</a:t>
            </a:r>
            <a:r>
              <a:rPr lang="cs-CZ" dirty="0"/>
              <a:t>:</a:t>
            </a:r>
          </a:p>
        </p:txBody>
      </p:sp>
    </p:spTree>
    <p:extLst>
      <p:ext uri="{BB962C8B-B14F-4D97-AF65-F5344CB8AC3E}">
        <p14:creationId xmlns:p14="http://schemas.microsoft.com/office/powerpoint/2010/main" val="15752997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87624" y="620688"/>
            <a:ext cx="7344816" cy="4770537"/>
          </a:xfrm>
          <a:prstGeom prst="rect">
            <a:avLst/>
          </a:prstGeom>
        </p:spPr>
        <p:txBody>
          <a:bodyPr wrap="square">
            <a:spAutoFit/>
          </a:bodyPr>
          <a:lstStyle/>
          <a:p>
            <a:pPr>
              <a:buFont typeface="Arial" panose="020B0604020202020204" pitchFamily="34" charset="0"/>
              <a:buChar char="•"/>
            </a:pPr>
            <a:endParaRPr lang="cs-CZ" dirty="0"/>
          </a:p>
          <a:p>
            <a:pPr marL="742950" lvl="1" indent="-285750">
              <a:buFont typeface="Arial" panose="020B0604020202020204" pitchFamily="34" charset="0"/>
              <a:buChar char="•"/>
            </a:pPr>
            <a:r>
              <a:rPr lang="cs-CZ" sz="1400" b="1" dirty="0" err="1"/>
              <a:t>Cairns</a:t>
            </a:r>
            <a:r>
              <a:rPr lang="cs-CZ" sz="1400" b="1" dirty="0"/>
              <a:t> </a:t>
            </a:r>
            <a:r>
              <a:rPr lang="cs-CZ" sz="1400" b="1" dirty="0" err="1"/>
              <a:t>group</a:t>
            </a:r>
            <a:r>
              <a:rPr lang="cs-CZ" sz="1400" dirty="0"/>
              <a:t>: skupina vývozců zemědělských výrobků s nízkými výrobními náklady silně podporující liberalizaci, do které patří zejména Argentina, Austrálie, Brazílie, Indonésie, Jihoafrická republika, Kanada, Malajsie, Nový Zéland, Thajsko;</a:t>
            </a:r>
          </a:p>
          <a:p>
            <a:pPr marL="742950" lvl="1" indent="-285750">
              <a:buFont typeface="Arial" panose="020B0604020202020204" pitchFamily="34" charset="0"/>
              <a:buChar char="•"/>
            </a:pPr>
            <a:r>
              <a:rPr lang="cs-CZ" sz="1400" b="1" dirty="0"/>
              <a:t>G—20</a:t>
            </a:r>
            <a:r>
              <a:rPr lang="cs-CZ" sz="1400" dirty="0"/>
              <a:t>: skupina relativně vyvinutých rozvojových členských zemí usilujících o reformu zemědělského obchodu, ve které jsou zastoupeny např. Argentina, Brazílie, Čína, Egypt, Indie, Indonésie, Mexiko, Nigerie, Pákistán, Thajsko;</a:t>
            </a:r>
          </a:p>
          <a:p>
            <a:pPr marL="742950" lvl="1" indent="-285750">
              <a:buFont typeface="Arial" panose="020B0604020202020204" pitchFamily="34" charset="0"/>
              <a:buChar char="•"/>
            </a:pPr>
            <a:r>
              <a:rPr lang="cs-CZ" sz="1400" b="1" dirty="0"/>
              <a:t>G—10</a:t>
            </a:r>
            <a:r>
              <a:rPr lang="cs-CZ" sz="1400" dirty="0"/>
              <a:t>: členské země silně chránící své zemědělství a tzv. neobchodní zájmy, z nichž nejdůležitější jsou Japonsko, Švýcarsko, Norsko;</a:t>
            </a:r>
          </a:p>
          <a:p>
            <a:pPr marL="742950" lvl="1" indent="-285750">
              <a:buFont typeface="Arial" panose="020B0604020202020204" pitchFamily="34" charset="0"/>
              <a:buChar char="•"/>
            </a:pPr>
            <a:r>
              <a:rPr lang="cs-CZ" sz="1400" b="1" dirty="0"/>
              <a:t>G—33</a:t>
            </a:r>
            <a:r>
              <a:rPr lang="cs-CZ" sz="1400" dirty="0"/>
              <a:t>: rozvojové země kladoucí důraz na zájmy RZ v oblasti zvláštních výrobků a zvláštních ochranných opatření — např. Indie, Indonésie;</a:t>
            </a:r>
          </a:p>
          <a:p>
            <a:pPr marL="742950" lvl="1" indent="-285750">
              <a:buFont typeface="Arial" panose="020B0604020202020204" pitchFamily="34" charset="0"/>
              <a:buChar char="•"/>
            </a:pPr>
            <a:r>
              <a:rPr lang="cs-CZ" sz="1400" b="1" dirty="0" err="1"/>
              <a:t>Tropical</a:t>
            </a:r>
            <a:r>
              <a:rPr lang="cs-CZ" sz="1400" b="1" dirty="0"/>
              <a:t> </a:t>
            </a:r>
            <a:r>
              <a:rPr lang="cs-CZ" sz="1400" b="1" dirty="0" err="1"/>
              <a:t>products</a:t>
            </a:r>
            <a:r>
              <a:rPr lang="cs-CZ" sz="1400" dirty="0"/>
              <a:t>: země L. Ameriky mající zájem na exportu tropických produktů a související zvláštní zacházení;</a:t>
            </a:r>
          </a:p>
          <a:p>
            <a:pPr marL="742950" lvl="1" indent="-285750">
              <a:buFont typeface="Arial" panose="020B0604020202020204" pitchFamily="34" charset="0"/>
              <a:buChar char="•"/>
            </a:pPr>
            <a:r>
              <a:rPr lang="cs-CZ" sz="1400" b="1" dirty="0"/>
              <a:t>Nízkopříjmové tranzitivní ekonomiky</a:t>
            </a:r>
            <a:r>
              <a:rPr lang="cs-CZ" sz="1400" dirty="0"/>
              <a:t>: země usilující o podmínky obdobné jako pro </a:t>
            </a:r>
            <a:r>
              <a:rPr lang="cs-CZ" sz="1400" dirty="0" err="1"/>
              <a:t>LDCs</a:t>
            </a:r>
            <a:r>
              <a:rPr lang="cs-CZ" sz="1400" dirty="0"/>
              <a:t> — např. Albánie, Arménie;</a:t>
            </a:r>
          </a:p>
          <a:p>
            <a:pPr marL="742950" lvl="1" indent="-285750">
              <a:buFont typeface="Arial" panose="020B0604020202020204" pitchFamily="34" charset="0"/>
              <a:buChar char="•"/>
            </a:pPr>
            <a:r>
              <a:rPr lang="cs-CZ" sz="1400" b="1" dirty="0" err="1"/>
              <a:t>Cotton</a:t>
            </a:r>
            <a:r>
              <a:rPr lang="cs-CZ" sz="1400" b="1" dirty="0"/>
              <a:t>—4</a:t>
            </a:r>
            <a:r>
              <a:rPr lang="cs-CZ" sz="1400" dirty="0"/>
              <a:t>: seskupení čtyř afrických </a:t>
            </a:r>
            <a:r>
              <a:rPr lang="cs-CZ" sz="1400" dirty="0" err="1"/>
              <a:t>LDCs</a:t>
            </a:r>
            <a:r>
              <a:rPr lang="cs-CZ" sz="1400" dirty="0"/>
              <a:t> s mimořádnými zájmy v oblasti specifické otázky bavlny — Benin, Burkina Faso, Čad a Mali.</a:t>
            </a:r>
          </a:p>
          <a:p>
            <a:r>
              <a:rPr lang="cs-CZ" sz="1400" dirty="0"/>
              <a:t>Řada členů je současně členy více seskupení a adekvátně vystupují. Současně platí, že přípravná jednání pro WTO (nejen v oblasti zemědělství) jsou vedena hlavně v rámci tzv. "Pětky velkých hráčů" (</a:t>
            </a:r>
            <a:r>
              <a:rPr lang="cs-CZ" sz="1400" b="1" dirty="0" err="1"/>
              <a:t>FIPs</a:t>
            </a:r>
            <a:r>
              <a:rPr lang="cs-CZ" sz="1400" b="1" dirty="0"/>
              <a:t>, G—5</a:t>
            </a:r>
            <a:r>
              <a:rPr lang="cs-CZ" sz="1400" dirty="0"/>
              <a:t>), tj. EU, USA, Brazílie, Indie a Austrálie. Často bývá tato skupina doplněna Japonskem (</a:t>
            </a:r>
            <a:r>
              <a:rPr lang="cs-CZ" sz="1400" b="1" dirty="0"/>
              <a:t>G—6</a:t>
            </a:r>
            <a:r>
              <a:rPr lang="cs-CZ" sz="1400" dirty="0"/>
              <a:t>) nebo i Čínou (</a:t>
            </a:r>
            <a:r>
              <a:rPr lang="cs-CZ" sz="1400" b="1" dirty="0"/>
              <a:t>G—7</a:t>
            </a:r>
            <a:r>
              <a:rPr lang="cs-CZ" sz="1400" dirty="0"/>
              <a:t>).</a:t>
            </a:r>
          </a:p>
        </p:txBody>
      </p:sp>
    </p:spTree>
    <p:extLst>
      <p:ext uri="{BB962C8B-B14F-4D97-AF65-F5344CB8AC3E}">
        <p14:creationId xmlns:p14="http://schemas.microsoft.com/office/powerpoint/2010/main" val="4035805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2564904"/>
            <a:ext cx="7620000" cy="1143000"/>
          </a:xfrm>
        </p:spPr>
        <p:txBody>
          <a:bodyPr/>
          <a:lstStyle/>
          <a:p>
            <a:r>
              <a:rPr lang="cs-CZ" b="1" dirty="0"/>
              <a:t>V rámci DDA na základě Rámcového ujednání z července 2004 jsou jednání o zemědělství vedena především v rámci tzv. tří pilířů:</a:t>
            </a:r>
            <a:br>
              <a:rPr lang="cs-CZ" b="1" dirty="0"/>
            </a:br>
            <a:endParaRPr lang="cs-CZ" dirty="0"/>
          </a:p>
        </p:txBody>
      </p:sp>
    </p:spTree>
    <p:extLst>
      <p:ext uri="{BB962C8B-B14F-4D97-AF65-F5344CB8AC3E}">
        <p14:creationId xmlns:p14="http://schemas.microsoft.com/office/powerpoint/2010/main" val="25515544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347864" y="548680"/>
            <a:ext cx="2382383" cy="461665"/>
          </a:xfrm>
          <a:prstGeom prst="rect">
            <a:avLst/>
          </a:prstGeom>
        </p:spPr>
        <p:txBody>
          <a:bodyPr wrap="none">
            <a:spAutoFit/>
          </a:bodyPr>
          <a:lstStyle/>
          <a:p>
            <a:r>
              <a:rPr lang="cs-CZ" b="1" dirty="0"/>
              <a:t>Domácí podpory</a:t>
            </a:r>
            <a:endParaRPr lang="cs-CZ" dirty="0"/>
          </a:p>
        </p:txBody>
      </p:sp>
      <p:sp>
        <p:nvSpPr>
          <p:cNvPr id="3" name="Obdélník 2"/>
          <p:cNvSpPr/>
          <p:nvPr/>
        </p:nvSpPr>
        <p:spPr>
          <a:xfrm>
            <a:off x="1043608" y="1412776"/>
            <a:ext cx="7848872" cy="4524315"/>
          </a:xfrm>
          <a:prstGeom prst="rect">
            <a:avLst/>
          </a:prstGeom>
        </p:spPr>
        <p:txBody>
          <a:bodyPr wrap="square">
            <a:spAutoFit/>
          </a:bodyPr>
          <a:lstStyle/>
          <a:p>
            <a:r>
              <a:rPr lang="cs-CZ" sz="1600" dirty="0"/>
              <a:t>Zatímco v oblasti průmyslu jsou domácí podpory zakázány, v zemědělství jsou s ohledem na specifický charakter v určitých případech přípustné. Dohoda o zemědělství rozdělila domácí podpory na tři skupiny z hlediska jejich škodlivého vlivu na obchod. V rámci Uruguayského kola byly nejméně škodlivé skupiny vyjmuty ze závazků na snížení.</a:t>
            </a:r>
          </a:p>
          <a:p>
            <a:r>
              <a:rPr lang="cs-CZ" sz="1600" dirty="0"/>
              <a:t>První tzv. </a:t>
            </a:r>
            <a:r>
              <a:rPr lang="cs-CZ" sz="1600" b="1" dirty="0"/>
              <a:t>zelenou skupinu podpor (Green Box)</a:t>
            </a:r>
            <a:r>
              <a:rPr lang="cs-CZ" sz="1600" dirty="0"/>
              <a:t>, tvoří podpory minimálně narušující obchod. Jejich výše není nijak omezena. Jde například o podporu výzkumu a školství, skladování potravinových zásob, pomoc při přírodních katastrofách ale i péči o přírodní prostředí, podporu restrukturalizace, podporu zemědělství ve znevýhodněných oblastech a také o podporu příjmu odpojenou od produkce, které zohledňují de facto neobchodní zájmy zemědělství a jeho společenskou roli.</a:t>
            </a:r>
          </a:p>
          <a:p>
            <a:r>
              <a:rPr lang="cs-CZ" sz="1600" dirty="0"/>
              <a:t>Jako další skupina vyňatá z jakýchkoli omezení byla zavedena tzv. </a:t>
            </a:r>
            <a:r>
              <a:rPr lang="cs-CZ" sz="1600" b="1" dirty="0"/>
              <a:t>modrá skupina podpor (Blue Box)</a:t>
            </a:r>
            <a:r>
              <a:rPr lang="cs-CZ" sz="1600" dirty="0"/>
              <a:t>. Jsou do ní zahrnovány podpory, které sice podporují výrobu, ale současně obsahují mechanismy bránící jejímu nárůstu.</a:t>
            </a:r>
          </a:p>
          <a:p>
            <a:r>
              <a:rPr lang="cs-CZ" sz="1600" dirty="0"/>
              <a:t>Třetí základní skupinu tvoří </a:t>
            </a:r>
            <a:r>
              <a:rPr lang="cs-CZ" sz="1600" b="1" dirty="0"/>
              <a:t>žlutá skupina podpor (Amber Box)</a:t>
            </a:r>
            <a:r>
              <a:rPr lang="cs-CZ" sz="1600" dirty="0"/>
              <a:t> a patří sem obchodu nejškodlivější druhy podpor, stimulující výrobu bez ohledu na vývoj cen. Jejich součet vztažený k celkové výrobě se nazývá </a:t>
            </a:r>
            <a:r>
              <a:rPr lang="cs-CZ" sz="1600" b="1" dirty="0"/>
              <a:t>celková agregovaná míra podpor (</a:t>
            </a:r>
            <a:r>
              <a:rPr lang="cs-CZ" sz="1600" b="1" dirty="0" err="1"/>
              <a:t>Total</a:t>
            </a:r>
            <a:r>
              <a:rPr lang="cs-CZ" sz="1600" b="1" dirty="0"/>
              <a:t> </a:t>
            </a:r>
            <a:r>
              <a:rPr lang="cs-CZ" sz="1600" b="1" dirty="0" err="1"/>
              <a:t>Aggregate</a:t>
            </a:r>
            <a:r>
              <a:rPr lang="cs-CZ" sz="1600" b="1" dirty="0"/>
              <a:t> </a:t>
            </a:r>
            <a:r>
              <a:rPr lang="cs-CZ" sz="1600" b="1" dirty="0" err="1"/>
              <a:t>Measurement</a:t>
            </a:r>
            <a:r>
              <a:rPr lang="cs-CZ" sz="1600" b="1" dirty="0"/>
              <a:t> </a:t>
            </a:r>
            <a:r>
              <a:rPr lang="cs-CZ" sz="1600" b="1" dirty="0" err="1"/>
              <a:t>of</a:t>
            </a:r>
            <a:r>
              <a:rPr lang="cs-CZ" sz="1600" b="1" dirty="0"/>
              <a:t> Support — AMS)</a:t>
            </a:r>
            <a:r>
              <a:rPr lang="cs-CZ" sz="1600" dirty="0"/>
              <a:t>. Výchozí úroveň těchto podpor musela být postupně snižována (celkem o 20 % u vyspělých zemí).</a:t>
            </a:r>
          </a:p>
        </p:txBody>
      </p:sp>
    </p:spTree>
    <p:extLst>
      <p:ext uri="{BB962C8B-B14F-4D97-AF65-F5344CB8AC3E}">
        <p14:creationId xmlns:p14="http://schemas.microsoft.com/office/powerpoint/2010/main" val="14555940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15616" y="404664"/>
            <a:ext cx="7704856" cy="6186309"/>
          </a:xfrm>
          <a:prstGeom prst="rect">
            <a:avLst/>
          </a:prstGeom>
        </p:spPr>
        <p:txBody>
          <a:bodyPr wrap="square">
            <a:spAutoFit/>
          </a:bodyPr>
          <a:lstStyle/>
          <a:p>
            <a:r>
              <a:rPr lang="cs-CZ" sz="1800" dirty="0"/>
              <a:t>Do součtu AMS se však podle Dohody o zemědělství nezapočítávaly podpory, pokud ve sledovaném roce nepřesáhly 5 % hodnoty produkce u rozvinutých zemí a 10 % produkce u rozvojových zemí. Takové podpory se nazývají </a:t>
            </a:r>
            <a:r>
              <a:rPr lang="cs-CZ" sz="1800" b="1" dirty="0"/>
              <a:t>De </a:t>
            </a:r>
            <a:r>
              <a:rPr lang="cs-CZ" sz="1800" b="1" dirty="0" err="1"/>
              <a:t>minimis</a:t>
            </a:r>
            <a:r>
              <a:rPr lang="cs-CZ" sz="1800" dirty="0"/>
              <a:t>.</a:t>
            </a:r>
          </a:p>
          <a:p>
            <a:r>
              <a:rPr lang="cs-CZ" sz="1800" b="1" dirty="0"/>
              <a:t>V rámci DDA</a:t>
            </a:r>
            <a:r>
              <a:rPr lang="cs-CZ" sz="1800" dirty="0"/>
              <a:t> by se nemělo měnit základní pojetí podpor zelené skupiny, což je pro EU mimořádně důležité. Právě převod jiných druhů podpor na podpory zařazované do zelené skupiny (konkrétně podpora příjmu odpojená od produkce, realizovaná v EU jako </a:t>
            </a:r>
            <a:r>
              <a:rPr lang="cs-CZ" sz="1800" b="1" dirty="0"/>
              <a:t>jednotná platba na farmu, Single </a:t>
            </a:r>
            <a:r>
              <a:rPr lang="cs-CZ" sz="1800" b="1" dirty="0" err="1"/>
              <a:t>Farm</a:t>
            </a:r>
            <a:r>
              <a:rPr lang="cs-CZ" sz="1800" b="1" dirty="0"/>
              <a:t> </a:t>
            </a:r>
            <a:r>
              <a:rPr lang="cs-CZ" sz="1800" b="1" dirty="0" err="1"/>
              <a:t>Payment</a:t>
            </a:r>
            <a:r>
              <a:rPr lang="cs-CZ" sz="1800" b="1" dirty="0"/>
              <a:t>)</a:t>
            </a:r>
            <a:r>
              <a:rPr lang="cs-CZ" sz="1800" dirty="0"/>
              <a:t> tvoří jádro reformy Společné zemědělské politiky EU z roku 2003 v oblasti domácích podpor.</a:t>
            </a:r>
          </a:p>
          <a:p>
            <a:r>
              <a:rPr lang="cs-CZ" sz="1800" dirty="0"/>
              <a:t>U podpor modré skupiny se nově předpokládalo jejich omezení na určité procento celkové zemědělské výroby a zpřísnění pravidel pro jejich poskytování, aby se zabránilo zařazení některých obzvláště škodlivých podpor (</a:t>
            </a:r>
            <a:r>
              <a:rPr lang="cs-CZ" sz="1800" dirty="0" err="1"/>
              <a:t>proticyklické</a:t>
            </a:r>
            <a:r>
              <a:rPr lang="cs-CZ" sz="1800" dirty="0"/>
              <a:t> podpory USA) v nezměněné podobě do této skupiny.</a:t>
            </a:r>
          </a:p>
          <a:p>
            <a:r>
              <a:rPr lang="cs-CZ" sz="1800" dirty="0"/>
              <a:t>Bylo požadováno podstatné snížení podpor žluté skupiny odstupňované podle rozsahu jejich používání členskou zemí. Zatímco v Uruguayském kole byl závazek na snížení AMS souhrnný, nyní se zvažovalo rozdělení závazku na jednotlivé skupiny výrobků.</a:t>
            </a:r>
          </a:p>
          <a:p>
            <a:r>
              <a:rPr lang="cs-CZ" sz="1800" dirty="0"/>
              <a:t>Protože se ukázalo, že podpory De </a:t>
            </a:r>
            <a:r>
              <a:rPr lang="cs-CZ" sz="1800" dirty="0" err="1"/>
              <a:t>minimis</a:t>
            </a:r>
            <a:r>
              <a:rPr lang="cs-CZ" sz="1800" dirty="0"/>
              <a:t> nejsou zanedbatelné ale významné, předpokládalo se i podstatné snížení jejich hranice. Závazek k jednotlivým druhům podpor v DDA měl být doplněn závazkem pro </a:t>
            </a:r>
            <a:r>
              <a:rPr lang="cs-CZ" sz="1800" b="1" dirty="0"/>
              <a:t>součet žlutých, modrých a "De </a:t>
            </a:r>
            <a:r>
              <a:rPr lang="cs-CZ" sz="1800" b="1" dirty="0" err="1"/>
              <a:t>minimis</a:t>
            </a:r>
            <a:r>
              <a:rPr lang="cs-CZ" sz="1800" b="1" dirty="0"/>
              <a:t>" podpor</a:t>
            </a:r>
            <a:r>
              <a:rPr lang="cs-CZ" sz="1800" dirty="0"/>
              <a:t> (tzv. </a:t>
            </a:r>
            <a:r>
              <a:rPr lang="cs-CZ" sz="1800" b="1" dirty="0" err="1"/>
              <a:t>Overall</a:t>
            </a:r>
            <a:r>
              <a:rPr lang="cs-CZ" sz="1800" b="1" dirty="0"/>
              <a:t> </a:t>
            </a:r>
            <a:r>
              <a:rPr lang="cs-CZ" sz="1800" b="1" dirty="0" err="1"/>
              <a:t>trade</a:t>
            </a:r>
            <a:r>
              <a:rPr lang="cs-CZ" sz="1800" b="1" dirty="0"/>
              <a:t> </a:t>
            </a:r>
            <a:r>
              <a:rPr lang="cs-CZ" sz="1800" b="1" dirty="0" err="1"/>
              <a:t>distorting</a:t>
            </a:r>
            <a:r>
              <a:rPr lang="cs-CZ" sz="1800" b="1" dirty="0"/>
              <a:t> </a:t>
            </a:r>
            <a:r>
              <a:rPr lang="cs-CZ" sz="1800" b="1" dirty="0" err="1"/>
              <a:t>domestic</a:t>
            </a:r>
            <a:r>
              <a:rPr lang="cs-CZ" sz="1800" b="1" dirty="0"/>
              <a:t> support — OTDS</a:t>
            </a:r>
            <a:r>
              <a:rPr lang="cs-CZ" sz="1800" dirty="0"/>
              <a:t>) s výrazným snížením (o 20 %) již od počátku prováděcího období.</a:t>
            </a:r>
          </a:p>
        </p:txBody>
      </p:sp>
    </p:spTree>
    <p:extLst>
      <p:ext uri="{BB962C8B-B14F-4D97-AF65-F5344CB8AC3E}">
        <p14:creationId xmlns:p14="http://schemas.microsoft.com/office/powerpoint/2010/main" val="2292613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51920" y="548680"/>
            <a:ext cx="2048959" cy="461665"/>
          </a:xfrm>
          <a:prstGeom prst="rect">
            <a:avLst/>
          </a:prstGeom>
        </p:spPr>
        <p:txBody>
          <a:bodyPr wrap="none">
            <a:spAutoFit/>
          </a:bodyPr>
          <a:lstStyle/>
          <a:p>
            <a:r>
              <a:rPr lang="cs-CZ" b="1" dirty="0"/>
              <a:t>Přístup na trh</a:t>
            </a:r>
            <a:endParaRPr lang="cs-CZ" dirty="0"/>
          </a:p>
        </p:txBody>
      </p:sp>
      <p:sp>
        <p:nvSpPr>
          <p:cNvPr id="3" name="Obdélník 2"/>
          <p:cNvSpPr/>
          <p:nvPr/>
        </p:nvSpPr>
        <p:spPr>
          <a:xfrm>
            <a:off x="1115616" y="1556792"/>
            <a:ext cx="7776864" cy="4247317"/>
          </a:xfrm>
          <a:prstGeom prst="rect">
            <a:avLst/>
          </a:prstGeom>
        </p:spPr>
        <p:txBody>
          <a:bodyPr wrap="square">
            <a:spAutoFit/>
          </a:bodyPr>
          <a:lstStyle/>
          <a:p>
            <a:r>
              <a:rPr lang="cs-CZ" sz="1800" dirty="0"/>
              <a:t>Týká se opatření ovlivňujících možnost přístupu na trh členských zemí při pohybu přes hranice, tj. zejména cel a dále tzv. netarifních překážek včetně původně existujících přímých kvantitativních restrikcí.</a:t>
            </a:r>
          </a:p>
          <a:p>
            <a:r>
              <a:rPr lang="cs-CZ" sz="1800" dirty="0"/>
              <a:t>V rámci Uruguayského kola (UK) byla základním krokem tzv.</a:t>
            </a:r>
            <a:r>
              <a:rPr lang="cs-CZ" sz="1800" b="1" dirty="0"/>
              <a:t> tarifikace</a:t>
            </a:r>
            <a:r>
              <a:rPr lang="cs-CZ" sz="1800" dirty="0"/>
              <a:t>, tj. převedení nejrůznějších netarifních překážek obchodu na cla. Všechna cla zemědělských výrobků byla vázána a podrobena snižování. Průměrné (nevážené) snižování bylo stanoveno u rozvinutých zemí na 36 %, přičemž bylo stanoveno i minimální snížení (15 % u rozvinutých zemí).</a:t>
            </a:r>
          </a:p>
          <a:p>
            <a:r>
              <a:rPr lang="cs-CZ" sz="1800" dirty="0"/>
              <a:t>Obava o zachování obchodních toků u výrobků, kde proběhla tarifikace, vedla k povinnosti otevřít pro tyto výrobky </a:t>
            </a:r>
            <a:r>
              <a:rPr lang="cs-CZ" sz="1800" b="1" dirty="0"/>
              <a:t>smluvní celní kvóty</a:t>
            </a:r>
            <a:r>
              <a:rPr lang="cs-CZ" sz="1800" dirty="0"/>
              <a:t> s nízkým clem v rozsahu skutečného dovozu (</a:t>
            </a:r>
            <a:r>
              <a:rPr lang="cs-CZ" sz="1800" b="1" dirty="0"/>
              <a:t>běžný přístup, </a:t>
            </a:r>
            <a:r>
              <a:rPr lang="cs-CZ" sz="1800" b="1" dirty="0" err="1"/>
              <a:t>Current</a:t>
            </a:r>
            <a:r>
              <a:rPr lang="cs-CZ" sz="1800" b="1" dirty="0"/>
              <a:t> Access</a:t>
            </a:r>
            <a:r>
              <a:rPr lang="cs-CZ" sz="1800" dirty="0"/>
              <a:t>), nejméně však v rozsahu 5 % domácí spotřeby (</a:t>
            </a:r>
            <a:r>
              <a:rPr lang="cs-CZ" sz="1800" b="1" dirty="0"/>
              <a:t>minimální přístup, Minimum Access</a:t>
            </a:r>
            <a:r>
              <a:rPr lang="cs-CZ" sz="1800" dirty="0"/>
              <a:t>). Rovněž byl sjednán operativní nástroj ke zvládnutí případného prudkého nárůstu dovozu — </a:t>
            </a:r>
            <a:r>
              <a:rPr lang="cs-CZ" sz="1800" b="1" dirty="0"/>
              <a:t>zvláštní ochranné opatření (</a:t>
            </a:r>
            <a:r>
              <a:rPr lang="cs-CZ" sz="1800" b="1" dirty="0" err="1"/>
              <a:t>Special</a:t>
            </a:r>
            <a:r>
              <a:rPr lang="cs-CZ" sz="1800" b="1" dirty="0"/>
              <a:t> </a:t>
            </a:r>
            <a:r>
              <a:rPr lang="cs-CZ" sz="1800" b="1" dirty="0" err="1"/>
              <a:t>Safeguard</a:t>
            </a:r>
            <a:r>
              <a:rPr lang="cs-CZ" sz="1800" b="1" dirty="0"/>
              <a:t> — SSG)</a:t>
            </a:r>
            <a:r>
              <a:rPr lang="cs-CZ" sz="1800" dirty="0"/>
              <a:t>, buď pro případ silného nárůstu dovozu anebo poklesu dovozní ceny.</a:t>
            </a:r>
          </a:p>
        </p:txBody>
      </p:sp>
    </p:spTree>
    <p:extLst>
      <p:ext uri="{BB962C8B-B14F-4D97-AF65-F5344CB8AC3E}">
        <p14:creationId xmlns:p14="http://schemas.microsoft.com/office/powerpoint/2010/main" val="2585052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1600" y="1556792"/>
            <a:ext cx="7704856" cy="4247317"/>
          </a:xfrm>
          <a:prstGeom prst="rect">
            <a:avLst/>
          </a:prstGeom>
        </p:spPr>
        <p:txBody>
          <a:bodyPr wrap="square">
            <a:spAutoFit/>
          </a:bodyPr>
          <a:lstStyle/>
          <a:p>
            <a:r>
              <a:rPr lang="cs-CZ" sz="1800" b="1" dirty="0"/>
              <a:t>Negociace v rámci DDA</a:t>
            </a:r>
            <a:r>
              <a:rPr lang="cs-CZ" sz="1800" dirty="0"/>
              <a:t> předpokládaly další podstatné zlepšení přístupu na trh. Původně bylo postupně dosaženo shody, že snižování cel bude provedeno pásmovým vzorcem: vázaná cla se roztřídí podle procentní výše do pásem (pozn.: v zemědělství často používaná specifická a jiná </a:t>
            </a:r>
            <a:r>
              <a:rPr lang="cs-CZ" sz="1800" dirty="0" err="1"/>
              <a:t>nevalorická</a:t>
            </a:r>
            <a:r>
              <a:rPr lang="cs-CZ" sz="1800" dirty="0"/>
              <a:t> cla měla být pro účely zatřídění přepočítána na jejich ad </a:t>
            </a:r>
            <a:r>
              <a:rPr lang="cs-CZ" sz="1800" dirty="0" err="1"/>
              <a:t>valorem</a:t>
            </a:r>
            <a:r>
              <a:rPr lang="cs-CZ" sz="1800" dirty="0"/>
              <a:t> ekvivalenty — </a:t>
            </a:r>
            <a:r>
              <a:rPr lang="cs-CZ" sz="1800" dirty="0" err="1"/>
              <a:t>AVEs</a:t>
            </a:r>
            <a:r>
              <a:rPr lang="cs-CZ" sz="1800" dirty="0"/>
              <a:t>). Jednotlivým (čtyřem) pásmům pak mělo být přiřazeno procentní snížení cla, přičemž sazby zařazené do pásem s vyšší hodnotou měly být sníženy více. Toto předpokládal návrh modalit vypracovaný v roce 2008. Návrhy na stanovení míry příslušného snížení cel v nich byly určitým průměrem původních návrhů a byly vyjádřeny často intervalem, v jehož rámci by mělo být definitivní snížení. Měla být také stanovena </a:t>
            </a:r>
            <a:r>
              <a:rPr lang="cs-CZ" sz="1800" b="1" dirty="0"/>
              <a:t>nejvyšší přípustná hodnota cla (</a:t>
            </a:r>
            <a:r>
              <a:rPr lang="cs-CZ" sz="1800" b="1" dirty="0" err="1"/>
              <a:t>capping</a:t>
            </a:r>
            <a:r>
              <a:rPr lang="cs-CZ" sz="1800" b="1" dirty="0"/>
              <a:t>)</a:t>
            </a:r>
            <a:r>
              <a:rPr lang="cs-CZ" sz="1800" dirty="0"/>
              <a:t>. Závazky se týkaly vázaných cel (u vyspělých zemí je rozdíl mezi vázanými a používanými cly většinou malý, u rozvojových zemí je však běžné, že vázaná cla jsou i několikanásobně vyšší než používaná, což mohlo znamenat, že by ke snížení cel prakticky nedošlo).</a:t>
            </a:r>
          </a:p>
        </p:txBody>
      </p:sp>
    </p:spTree>
    <p:extLst>
      <p:ext uri="{BB962C8B-B14F-4D97-AF65-F5344CB8AC3E}">
        <p14:creationId xmlns:p14="http://schemas.microsoft.com/office/powerpoint/2010/main" val="2224085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15616" y="428179"/>
            <a:ext cx="7200800" cy="3785652"/>
          </a:xfrm>
          <a:prstGeom prst="rect">
            <a:avLst/>
          </a:prstGeom>
        </p:spPr>
        <p:txBody>
          <a:bodyPr wrap="square">
            <a:spAutoFit/>
          </a:bodyPr>
          <a:lstStyle/>
          <a:p>
            <a:r>
              <a:rPr lang="cs-CZ" dirty="0"/>
              <a:t>S cílem respektování zvláštních zájmů dovozců byla vytvořena kategorie </a:t>
            </a:r>
            <a:r>
              <a:rPr lang="cs-CZ" b="1" dirty="0"/>
              <a:t>citlivých výrobků (Sensitive </a:t>
            </a:r>
            <a:r>
              <a:rPr lang="cs-CZ" b="1" dirty="0" err="1"/>
              <a:t>Products</a:t>
            </a:r>
            <a:r>
              <a:rPr lang="cs-CZ" b="1" dirty="0"/>
              <a:t>)</a:t>
            </a:r>
            <a:r>
              <a:rPr lang="cs-CZ" dirty="0"/>
              <a:t>, u nichž mělo být snížení nižší. Jejich výběr si měl provést člen WTO na základě vlastních potřeb, o možném rozsahu (max. 4 % všech položek?) se vedly spory. Problémem byly zejména otázka kategorizace i zahrnutí zpracovaných výrobků. Nižší snížení cel mělo být vyváženo navýšením smluvní </a:t>
            </a:r>
            <a:r>
              <a:rPr lang="cs-CZ" b="1" dirty="0"/>
              <a:t>celní kvóty</a:t>
            </a:r>
            <a:r>
              <a:rPr lang="cs-CZ" dirty="0"/>
              <a:t> včetně zpřísnění pravidel pro jejich správu, aby je bylo možné plně využívat.</a:t>
            </a:r>
          </a:p>
        </p:txBody>
      </p:sp>
    </p:spTree>
    <p:extLst>
      <p:ext uri="{BB962C8B-B14F-4D97-AF65-F5344CB8AC3E}">
        <p14:creationId xmlns:p14="http://schemas.microsoft.com/office/powerpoint/2010/main" val="744234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476672"/>
            <a:ext cx="7632848" cy="5632311"/>
          </a:xfrm>
          <a:prstGeom prst="rect">
            <a:avLst/>
          </a:prstGeom>
        </p:spPr>
        <p:txBody>
          <a:bodyPr wrap="square">
            <a:spAutoFit/>
          </a:bodyPr>
          <a:lstStyle/>
          <a:p>
            <a:r>
              <a:rPr lang="cs-CZ"/>
              <a:t>Rozvojové země navíc měly mít v rámci DDA možnost zvolit určitý počet </a:t>
            </a:r>
            <a:r>
              <a:rPr lang="cs-CZ" b="1"/>
              <a:t>zvláštních výrobků (</a:t>
            </a:r>
            <a:r>
              <a:rPr lang="cs-CZ" b="1" dirty="0" err="1"/>
              <a:t>Special</a:t>
            </a:r>
            <a:r>
              <a:rPr lang="cs-CZ" b="1" dirty="0"/>
              <a:t> </a:t>
            </a:r>
            <a:r>
              <a:rPr lang="cs-CZ" b="1" dirty="0" err="1"/>
              <a:t>Products</a:t>
            </a:r>
            <a:r>
              <a:rPr lang="cs-CZ" b="1" dirty="0"/>
              <a:t>)</a:t>
            </a:r>
            <a:r>
              <a:rPr lang="cs-CZ" dirty="0"/>
              <a:t> s ještě citlivějším zacházením a k dispozici měly mít také </a:t>
            </a:r>
            <a:r>
              <a:rPr lang="cs-CZ" b="1" dirty="0"/>
              <a:t>zvláštní ochranný mechanismus (</a:t>
            </a:r>
            <a:r>
              <a:rPr lang="cs-CZ" b="1" dirty="0" err="1"/>
              <a:t>Special</a:t>
            </a:r>
            <a:r>
              <a:rPr lang="cs-CZ" b="1" dirty="0"/>
              <a:t> </a:t>
            </a:r>
            <a:r>
              <a:rPr lang="cs-CZ" b="1" dirty="0" err="1"/>
              <a:t>Safeguard</a:t>
            </a:r>
            <a:r>
              <a:rPr lang="cs-CZ" b="1" dirty="0"/>
              <a:t> </a:t>
            </a:r>
            <a:r>
              <a:rPr lang="cs-CZ" b="1" dirty="0" err="1"/>
              <a:t>Mechanism</a:t>
            </a:r>
            <a:r>
              <a:rPr lang="cs-CZ" b="1" dirty="0"/>
              <a:t> — SSM)</a:t>
            </a:r>
            <a:r>
              <a:rPr lang="cs-CZ" dirty="0"/>
              <a:t>, jednodušší a účinnější než SSG. Předmětem zvláštního zacházení pro rozvojové země měly být i tzv. </a:t>
            </a:r>
            <a:r>
              <a:rPr lang="cs-CZ" b="1" dirty="0"/>
              <a:t>tropické výrobky</a:t>
            </a:r>
            <a:r>
              <a:rPr lang="cs-CZ" dirty="0"/>
              <a:t>, jejichž seznam však dosud opět nebyl definitivně dohodnut.</a:t>
            </a:r>
          </a:p>
          <a:p>
            <a:r>
              <a:rPr lang="cs-CZ" dirty="0"/>
              <a:t>V rámci přístupu na trh se projednávaly také otázky </a:t>
            </a:r>
            <a:r>
              <a:rPr lang="cs-CZ" b="1" dirty="0"/>
              <a:t>zjednodušení cel, navyšování cel s postupujícím zpracováním suroviny (</a:t>
            </a:r>
            <a:r>
              <a:rPr lang="cs-CZ" b="1" dirty="0" err="1"/>
              <a:t>Tariff</a:t>
            </a:r>
            <a:r>
              <a:rPr lang="cs-CZ" b="1" dirty="0"/>
              <a:t> </a:t>
            </a:r>
            <a:r>
              <a:rPr lang="cs-CZ" b="1" dirty="0" err="1"/>
              <a:t>Escalation</a:t>
            </a:r>
            <a:r>
              <a:rPr lang="cs-CZ" b="1" dirty="0"/>
              <a:t>) a diskriminační zásahy do vývozu (</a:t>
            </a:r>
            <a:r>
              <a:rPr lang="cs-CZ" b="1" dirty="0" err="1"/>
              <a:t>Differential</a:t>
            </a:r>
            <a:r>
              <a:rPr lang="cs-CZ" b="1" dirty="0"/>
              <a:t> Export </a:t>
            </a:r>
            <a:r>
              <a:rPr lang="cs-CZ" b="1" dirty="0" err="1"/>
              <a:t>Taxes</a:t>
            </a:r>
            <a:r>
              <a:rPr lang="cs-CZ" b="1" dirty="0"/>
              <a:t>)</a:t>
            </a:r>
            <a:r>
              <a:rPr lang="cs-CZ" dirty="0"/>
              <a:t>. Citlivou otázkou byla i </a:t>
            </a:r>
            <a:r>
              <a:rPr lang="cs-CZ" b="1" dirty="0"/>
              <a:t>ztráta výhod z celních preferencí (eroze preferencí — Preference </a:t>
            </a:r>
            <a:r>
              <a:rPr lang="cs-CZ" b="1" dirty="0" err="1"/>
              <a:t>erosion</a:t>
            </a:r>
            <a:r>
              <a:rPr lang="cs-CZ" b="1" dirty="0"/>
              <a:t>)</a:t>
            </a:r>
            <a:r>
              <a:rPr lang="cs-CZ" dirty="0"/>
              <a:t> pro rozvojové členy.</a:t>
            </a:r>
          </a:p>
        </p:txBody>
      </p:sp>
    </p:spTree>
    <p:extLst>
      <p:ext uri="{BB962C8B-B14F-4D97-AF65-F5344CB8AC3E}">
        <p14:creationId xmlns:p14="http://schemas.microsoft.com/office/powerpoint/2010/main" val="1728385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19872" y="620688"/>
            <a:ext cx="2159566" cy="461665"/>
          </a:xfrm>
          <a:prstGeom prst="rect">
            <a:avLst/>
          </a:prstGeom>
        </p:spPr>
        <p:txBody>
          <a:bodyPr wrap="none">
            <a:spAutoFit/>
          </a:bodyPr>
          <a:lstStyle/>
          <a:p>
            <a:r>
              <a:rPr lang="cs-CZ" b="1" dirty="0"/>
              <a:t>Vývozní soutěž</a:t>
            </a:r>
            <a:endParaRPr lang="cs-CZ" dirty="0"/>
          </a:p>
        </p:txBody>
      </p:sp>
      <p:sp>
        <p:nvSpPr>
          <p:cNvPr id="3" name="Obdélník 2"/>
          <p:cNvSpPr/>
          <p:nvPr/>
        </p:nvSpPr>
        <p:spPr>
          <a:xfrm>
            <a:off x="1187624" y="1083652"/>
            <a:ext cx="7560840" cy="5047536"/>
          </a:xfrm>
          <a:prstGeom prst="rect">
            <a:avLst/>
          </a:prstGeom>
        </p:spPr>
        <p:txBody>
          <a:bodyPr wrap="square">
            <a:spAutoFit/>
          </a:bodyPr>
          <a:lstStyle/>
          <a:p>
            <a:pPr algn="just"/>
            <a:r>
              <a:rPr lang="cs-CZ" sz="1400" dirty="0"/>
              <a:t>Tato část ze zabývá odstraňováním </a:t>
            </a:r>
            <a:r>
              <a:rPr lang="cs-CZ" sz="1400" b="1" dirty="0"/>
              <a:t>vývozních subvencí</a:t>
            </a:r>
            <a:r>
              <a:rPr lang="cs-CZ" sz="1400" dirty="0"/>
              <a:t> a obdobně působících opatření. V rámci UK byly podrobeny přísným pravidlům pouze vývozní subvence. Pro vyspělé země bylo dohodnuto jejich postupné snížení z výchozí úrovně o 21 % u subvencovaného množství a o 36 % u použitelné částky.</a:t>
            </a:r>
          </a:p>
          <a:p>
            <a:pPr algn="just"/>
            <a:r>
              <a:rPr lang="cs-CZ" sz="1400" b="1" dirty="0"/>
              <a:t>DDA</a:t>
            </a:r>
            <a:r>
              <a:rPr lang="cs-CZ" sz="1400" dirty="0"/>
              <a:t> bylo v tomto směru podstatně náročnější a požadovalo </a:t>
            </a:r>
            <a:r>
              <a:rPr lang="cs-CZ" sz="1400" b="1" dirty="0"/>
              <a:t>úplné zrušení</a:t>
            </a:r>
            <a:r>
              <a:rPr lang="cs-CZ" sz="1400" dirty="0"/>
              <a:t> nejen vývozních subvencí (na EU připadalo asi 3/4 všech vývozních subvencí ve světovém obchodu), ale i ostatních forem podpory vývozu, což je označováno jako úplný paralelismus. Jedná se o </a:t>
            </a:r>
            <a:r>
              <a:rPr lang="cs-CZ" sz="1400" b="1" dirty="0"/>
              <a:t>zvýhodněné vývozní úvěrování</a:t>
            </a:r>
            <a:r>
              <a:rPr lang="cs-CZ" sz="1400" dirty="0"/>
              <a:t> (využívané např. USA), </a:t>
            </a:r>
            <a:r>
              <a:rPr lang="cs-CZ" sz="1400" b="1" dirty="0"/>
              <a:t>zneužívání státních vývozních obchodních podniků k podpoře vývozu</a:t>
            </a:r>
            <a:r>
              <a:rPr lang="cs-CZ" sz="1400" dirty="0"/>
              <a:t> (např. Novým Zélandem, Austrálií, Kanadou) nebo </a:t>
            </a:r>
            <a:r>
              <a:rPr lang="cs-CZ" sz="1400" b="1" dirty="0"/>
              <a:t>možné zneužívání potravinové pomoci</a:t>
            </a:r>
            <a:r>
              <a:rPr lang="cs-CZ" sz="1400" dirty="0"/>
              <a:t> (zejména USA).</a:t>
            </a:r>
          </a:p>
          <a:p>
            <a:pPr algn="just"/>
            <a:r>
              <a:rPr lang="cs-CZ" sz="1400" dirty="0"/>
              <a:t>Podstatného úspěchu v této oblasti se podařilo nakonec dosáhnout na MK10 v Nairobi. V otázce </a:t>
            </a:r>
            <a:r>
              <a:rPr lang="cs-CZ" sz="1400" b="1" dirty="0"/>
              <a:t>vývozních subvencí </a:t>
            </a:r>
            <a:r>
              <a:rPr lang="cs-CZ" sz="1400" dirty="0"/>
              <a:t>bylo dohodnuto, že vyspělé země ukončí jejich poskytování s okamžitou platností a rozvojové země tak učiní do konce roku 2018 (v obou případech jsou povoleny určité pevně stanovené výjimky, týkající se v praxi zemí jako Švýcarsko, Norsko, Kanada či Turecko). Byla rovněž dohodnuta eliminace subvencí dle článku 9.4 Dohody o zemědělství (exportní náklady rozvojových členů v oblasti marketingu a domácí dopravy) v období do konce roku 2023. U </a:t>
            </a:r>
            <a:r>
              <a:rPr lang="cs-CZ" sz="1400" b="1" dirty="0"/>
              <a:t>vývozních úvěrů</a:t>
            </a:r>
            <a:r>
              <a:rPr lang="cs-CZ" sz="1400" dirty="0"/>
              <a:t> v oblasti zemědělských produktů došlo ke zpřísnění podmínek pro jejich poskytování, konkrétně byla stanovena max. délka splatnosti úvěru na 18 měsíců a je požadováno samofinancování s rizikovým vážením úrokových sazeb. Pokud jde o podmínky pro poskytování </a:t>
            </a:r>
            <a:r>
              <a:rPr lang="cs-CZ" sz="1400" b="1" dirty="0"/>
              <a:t>potravinové pomoci</a:t>
            </a:r>
            <a:r>
              <a:rPr lang="cs-CZ" sz="1400" dirty="0"/>
              <a:t>, došlo zejména ke stanovení přísnějších podmínek pro monetizaci, zákazu exportu nakoupeného zboží a stanovení požadavku na poskytování potravinové pomoci pokud možno v peněžní formě a na základě skutečných požadavků země příjemce. Co se týče </a:t>
            </a:r>
            <a:r>
              <a:rPr lang="cs-CZ" sz="1400" b="1" dirty="0"/>
              <a:t>státních obchodních podniků</a:t>
            </a:r>
            <a:r>
              <a:rPr lang="cs-CZ" sz="1400" dirty="0"/>
              <a:t>, rozhodnutí uvádí pouze jednu zásadní disciplínu — členové zajistí, že státní obchodní podniky nebudou operovat způsobem, který bude znamenat obcházení disciplín uvedených v jiných oblastech vývozní soutěže.</a:t>
            </a:r>
          </a:p>
        </p:txBody>
      </p:sp>
    </p:spTree>
    <p:extLst>
      <p:ext uri="{BB962C8B-B14F-4D97-AF65-F5344CB8AC3E}">
        <p14:creationId xmlns:p14="http://schemas.microsoft.com/office/powerpoint/2010/main" val="347108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číslo snímku 1"/>
          <p:cNvSpPr>
            <a:spLocks noGrp="1"/>
          </p:cNvSpPr>
          <p:nvPr>
            <p:ph type="sldNum" sz="quarter" idx="11"/>
          </p:nvPr>
        </p:nvSpPr>
        <p:spPr>
          <a:noFill/>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defRPr>
            </a:lvl9pPr>
          </a:lstStyle>
          <a:p>
            <a:pPr>
              <a:spcBef>
                <a:spcPct val="0"/>
              </a:spcBef>
              <a:buClrTx/>
              <a:buSzTx/>
              <a:buFontTx/>
              <a:buNone/>
            </a:pPr>
            <a:fld id="{81192EC7-3362-4022-874E-826815586CF4}" type="slidenum">
              <a:rPr kumimoji="0" lang="cs-CZ" altLang="cs-CZ" sz="1400" smtClean="0">
                <a:latin typeface="Times New Roman" panose="02020603050405020304" pitchFamily="18" charset="0"/>
              </a:rPr>
              <a:pPr>
                <a:spcBef>
                  <a:spcPct val="0"/>
                </a:spcBef>
                <a:buClrTx/>
                <a:buSzTx/>
                <a:buFontTx/>
                <a:buNone/>
              </a:pPr>
              <a:t>9</a:t>
            </a:fld>
            <a:endParaRPr kumimoji="0" lang="cs-CZ" altLang="cs-CZ" sz="1400">
              <a:latin typeface="Times New Roman" panose="02020603050405020304" pitchFamily="18" charset="0"/>
            </a:endParaRPr>
          </a:p>
        </p:txBody>
      </p:sp>
      <p:pic>
        <p:nvPicPr>
          <p:cNvPr id="124931"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052513"/>
            <a:ext cx="89344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256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a:t>Zeměpisná označení</a:t>
            </a:r>
            <a:endParaRPr lang="cs-CZ" dirty="0"/>
          </a:p>
        </p:txBody>
      </p:sp>
      <p:sp>
        <p:nvSpPr>
          <p:cNvPr id="3" name="Obdélník 2"/>
          <p:cNvSpPr/>
          <p:nvPr/>
        </p:nvSpPr>
        <p:spPr>
          <a:xfrm>
            <a:off x="1066800" y="1916832"/>
            <a:ext cx="7620000" cy="3970318"/>
          </a:xfrm>
          <a:prstGeom prst="rect">
            <a:avLst/>
          </a:prstGeom>
        </p:spPr>
        <p:txBody>
          <a:bodyPr wrap="square">
            <a:spAutoFit/>
          </a:bodyPr>
          <a:lstStyle/>
          <a:p>
            <a:r>
              <a:rPr lang="cs-CZ" sz="1800" dirty="0"/>
              <a:t>EU se dále snaží dosáhnout zlepšení ochrany </a:t>
            </a:r>
            <a:r>
              <a:rPr lang="cs-CZ" sz="1800" b="1" dirty="0"/>
              <a:t>zeměpisných označení (</a:t>
            </a:r>
            <a:r>
              <a:rPr lang="cs-CZ" sz="1800" b="1" dirty="0" err="1"/>
              <a:t>Geographical</a:t>
            </a:r>
            <a:r>
              <a:rPr lang="cs-CZ" sz="1800" b="1" dirty="0"/>
              <a:t> </a:t>
            </a:r>
            <a:r>
              <a:rPr lang="cs-CZ" sz="1800" b="1" dirty="0" err="1"/>
              <a:t>Indications</a:t>
            </a:r>
            <a:r>
              <a:rPr lang="cs-CZ" sz="1800" b="1" dirty="0"/>
              <a:t> — </a:t>
            </a:r>
            <a:r>
              <a:rPr lang="cs-CZ" sz="1800" b="1" dirty="0" err="1"/>
              <a:t>GIs</a:t>
            </a:r>
            <a:r>
              <a:rPr lang="cs-CZ" sz="1800" b="1" dirty="0"/>
              <a:t>)</a:t>
            </a:r>
            <a:r>
              <a:rPr lang="cs-CZ" sz="1800" dirty="0"/>
              <a:t> nejen v rámci jednání o dohodě TRIPS, ale i v rámci zemědělských vyjednávání.</a:t>
            </a:r>
          </a:p>
          <a:p>
            <a:r>
              <a:rPr lang="cs-CZ" sz="1800" b="1" i="1" dirty="0"/>
              <a:t>Zvláštní a rozdílné zacházení</a:t>
            </a:r>
            <a:endParaRPr lang="cs-CZ" sz="1800" dirty="0"/>
          </a:p>
          <a:p>
            <a:r>
              <a:rPr lang="cs-CZ" sz="1800" dirty="0"/>
              <a:t>Dohoda o zemědělství obsahuje </a:t>
            </a:r>
            <a:r>
              <a:rPr lang="cs-CZ" sz="1800" b="1" dirty="0"/>
              <a:t>zvláštní a rozdílné zacházení vůči rozvojovým zemí (</a:t>
            </a:r>
            <a:r>
              <a:rPr lang="cs-CZ" sz="1800" b="1" dirty="0" err="1"/>
              <a:t>Special</a:t>
            </a:r>
            <a:r>
              <a:rPr lang="cs-CZ" sz="1800" b="1" dirty="0"/>
              <a:t> &amp; </a:t>
            </a:r>
            <a:r>
              <a:rPr lang="cs-CZ" sz="1800" b="1" dirty="0" err="1"/>
              <a:t>Differential</a:t>
            </a:r>
            <a:r>
              <a:rPr lang="cs-CZ" sz="1800" b="1" dirty="0"/>
              <a:t> </a:t>
            </a:r>
            <a:r>
              <a:rPr lang="cs-CZ" sz="1800" b="1" dirty="0" err="1"/>
              <a:t>Treatment</a:t>
            </a:r>
            <a:r>
              <a:rPr lang="cs-CZ" sz="1800" b="1" dirty="0"/>
              <a:t> — SDT)</a:t>
            </a:r>
            <a:r>
              <a:rPr lang="cs-CZ" sz="1800" dirty="0"/>
              <a:t>. Projevilo se dvoutřetinovými závazky na snižování, prodloužením implementačního období i celou řadou dalších úlev a výjimek. Nejméně rozvinuté země nemusely přijímat žádné závazky na snížení.</a:t>
            </a:r>
          </a:p>
          <a:p>
            <a:r>
              <a:rPr lang="cs-CZ" sz="1800" dirty="0"/>
              <a:t>Obavy z nepříznivého dopadu očekávaného zvýšení cen řešilo</a:t>
            </a:r>
            <a:r>
              <a:rPr lang="cs-CZ" sz="1800" b="1" dirty="0"/>
              <a:t> Rozhodnutí o opatřeních, týkajících se možného záporného účinku reformního programu na nejméně rozvinuté a rozvojové země — čisté dovozce potravin</a:t>
            </a:r>
            <a:r>
              <a:rPr lang="cs-CZ" sz="1800" dirty="0"/>
              <a:t>. V jeho rámci se rozvinuté země zavázaly k dostatečné úrovni potravinové pomoci a také k výhodnějšímu poskytování úvěrů v průběhu reformního procesu.</a:t>
            </a:r>
          </a:p>
        </p:txBody>
      </p:sp>
    </p:spTree>
    <p:extLst>
      <p:ext uri="{BB962C8B-B14F-4D97-AF65-F5344CB8AC3E}">
        <p14:creationId xmlns:p14="http://schemas.microsoft.com/office/powerpoint/2010/main" val="2593314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t>WTO - význam</a:t>
            </a:r>
          </a:p>
        </p:txBody>
      </p:sp>
      <p:pic>
        <p:nvPicPr>
          <p:cNvPr id="4915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87450" y="1773238"/>
            <a:ext cx="7416800" cy="5084762"/>
          </a:xfrm>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Svět bez WTO ???????</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13" y="1772816"/>
            <a:ext cx="8396675"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6746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Kdo kontroluje světový obchod?</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27" y="1844824"/>
            <a:ext cx="8029575" cy="474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80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42"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1025"/>
            <a:ext cx="80486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070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447675"/>
            <a:ext cx="80200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029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27088" y="260350"/>
            <a:ext cx="7772400" cy="1143000"/>
          </a:xfrm>
        </p:spPr>
        <p:txBody>
          <a:bodyPr/>
          <a:lstStyle/>
          <a:p>
            <a:r>
              <a:rPr lang="cs-CZ" sz="4000" b="1"/>
              <a:t>Vliv kol jednání GATT na ochranu trhu</a:t>
            </a:r>
          </a:p>
        </p:txBody>
      </p:sp>
      <p:sp>
        <p:nvSpPr>
          <p:cNvPr id="122883" name="Rectangle 3"/>
          <p:cNvSpPr>
            <a:spLocks noGrp="1" noChangeArrowheads="1"/>
          </p:cNvSpPr>
          <p:nvPr>
            <p:ph type="body" idx="1"/>
          </p:nvPr>
        </p:nvSpPr>
        <p:spPr/>
        <p:txBody>
          <a:bodyPr/>
          <a:lstStyle/>
          <a:p>
            <a:endParaRPr lang="cs-CZ"/>
          </a:p>
        </p:txBody>
      </p:sp>
      <p:pic>
        <p:nvPicPr>
          <p:cNvPr id="1228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11423"/>
          <a:stretch>
            <a:fillRect/>
          </a:stretch>
        </p:blipFill>
        <p:spPr bwMode="auto">
          <a:xfrm>
            <a:off x="0" y="1484313"/>
            <a:ext cx="91440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Netarifní překážky obchodu – hlavní problém liberalizace dnes</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448" y="2060848"/>
            <a:ext cx="68389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97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Nejvýznamnější netarifní překážky</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55" y="1988840"/>
            <a:ext cx="80486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196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476250"/>
            <a:ext cx="9144000" cy="1143000"/>
          </a:xfrm>
        </p:spPr>
        <p:txBody>
          <a:bodyPr/>
          <a:lstStyle/>
          <a:p>
            <a:r>
              <a:rPr lang="cs-CZ" sz="3200" b="1">
                <a:solidFill>
                  <a:schemeClr val="tx1"/>
                </a:solidFill>
              </a:rPr>
              <a:t>Jak může liberalizace obchodu přispět k ekonomické prosperitě?</a:t>
            </a:r>
            <a:br>
              <a:rPr lang="cs-CZ" sz="3200">
                <a:solidFill>
                  <a:schemeClr val="tx1"/>
                </a:solidFill>
              </a:rPr>
            </a:br>
            <a:endParaRPr lang="cs-CZ" sz="3200">
              <a:solidFill>
                <a:schemeClr val="tx1"/>
              </a:solidFill>
            </a:endParaRPr>
          </a:p>
        </p:txBody>
      </p:sp>
      <p:graphicFrame>
        <p:nvGraphicFramePr>
          <p:cNvPr id="2" name="Diagram 1"/>
          <p:cNvGraphicFramePr/>
          <p:nvPr/>
        </p:nvGraphicFramePr>
        <p:xfrm>
          <a:off x="2411413" y="1557338"/>
          <a:ext cx="4464050" cy="440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6749" name="Rectangle 13"/>
          <p:cNvSpPr>
            <a:spLocks noChangeArrowheads="1"/>
          </p:cNvSpPr>
          <p:nvPr/>
        </p:nvSpPr>
        <p:spPr bwMode="auto">
          <a:xfrm>
            <a:off x="3563938" y="6237288"/>
            <a:ext cx="1903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342900" algn="ctr"/>
            <a:r>
              <a:rPr lang="cs-CZ" sz="1200" i="1">
                <a:ea typeface="Times New Roman" pitchFamily="18" charset="0"/>
                <a:cs typeface="TimesNewRomanPSMT"/>
              </a:rPr>
              <a:t>Zdroj: Thirlwall, 2000</a:t>
            </a:r>
            <a:endParaRPr lang="cs-CZ">
              <a:ea typeface="Times New Roman" pitchFamily="18" charset="0"/>
              <a:cs typeface="TimesNewRomanPSMT"/>
            </a:endParaRPr>
          </a:p>
        </p:txBody>
      </p:sp>
    </p:spTree>
  </p:cSld>
  <p:clrMapOvr>
    <a:masterClrMapping/>
  </p:clrMapOvr>
  <p:transition/>
</p:sld>
</file>

<file path=ppt/theme/theme1.xml><?xml version="1.0" encoding="utf-8"?>
<a:theme xmlns:a="http://schemas.openxmlformats.org/drawingml/2006/main" name="Zápisník">
  <a:themeElements>
    <a:clrScheme name="Zápisní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Zápisník">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Zápisní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Zápisní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Zápisní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Designs\Zápisník.pot</Template>
  <TotalTime>1081</TotalTime>
  <Words>10457</Words>
  <Application>Microsoft Office PowerPoint</Application>
  <PresentationFormat>Předvádění na obrazovce (4:3)</PresentationFormat>
  <Paragraphs>624</Paragraphs>
  <Slides>196</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196</vt:i4>
      </vt:variant>
    </vt:vector>
  </HeadingPairs>
  <TitlesOfParts>
    <vt:vector size="206" baseType="lpstr">
      <vt:lpstr>Arial</vt:lpstr>
      <vt:lpstr>Calibri</vt:lpstr>
      <vt:lpstr>Monotype Sorts</vt:lpstr>
      <vt:lpstr>Symbol</vt:lpstr>
      <vt:lpstr>Tahoma</vt:lpstr>
      <vt:lpstr>Times New Roman</vt:lpstr>
      <vt:lpstr>TimesNewRomanPSMT</vt:lpstr>
      <vt:lpstr>Trebuchet MS</vt:lpstr>
      <vt:lpstr>Wingdings</vt:lpstr>
      <vt:lpstr>Zápisník</vt:lpstr>
      <vt:lpstr>Světový obchod GATT / WTO</vt:lpstr>
      <vt:lpstr>Světový HDP a obchod (millions of USD) 2018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Obchod se zbožím</vt:lpstr>
      <vt:lpstr>Prezentace aplikace PowerPoint</vt:lpstr>
      <vt:lpstr>Prezentace aplikace PowerPoint</vt:lpstr>
      <vt:lpstr>Prezentace aplikace PowerPoint</vt:lpstr>
      <vt:lpstr>Prezentace aplikace PowerPoint</vt:lpstr>
      <vt:lpstr>Prezentace aplikace PowerPoint</vt:lpstr>
      <vt:lpstr>Trendy v obchodu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WTO</vt:lpstr>
      <vt:lpstr>GATT/WTO</vt:lpstr>
      <vt:lpstr>1944 -  Bretton Woods </vt:lpstr>
      <vt:lpstr>Počátek WTO</vt:lpstr>
      <vt:lpstr>ITO</vt:lpstr>
      <vt:lpstr>GATT </vt:lpstr>
      <vt:lpstr>Historie GATT</vt:lpstr>
      <vt:lpstr>Jednání GATT (1. Fáze 1947- 1962)</vt:lpstr>
      <vt:lpstr>GATT 2. fáze 1963 - 1977</vt:lpstr>
      <vt:lpstr>Kennedyho kolo</vt:lpstr>
      <vt:lpstr>Tokyjské kolo</vt:lpstr>
      <vt:lpstr>GATT 3. fáze 1986 - 1994</vt:lpstr>
      <vt:lpstr>The Uruguay Round</vt:lpstr>
      <vt:lpstr>Principy GATT</vt:lpstr>
      <vt:lpstr>Podstata fungování GATT/WTO</vt:lpstr>
      <vt:lpstr>Vznik WTO</vt:lpstr>
      <vt:lpstr>WTO</vt:lpstr>
      <vt:lpstr>Prezentace aplikace PowerPoint</vt:lpstr>
      <vt:lpstr>Struktura WTO</vt:lpstr>
      <vt:lpstr> Výbory a komise spadající pod Generální radu:  Tři hlavní:   ·         Výbor pro obchod zbožím     ·         Výbor pro obchod službami                  ·         Výbor pro obchodní aspekty práva        duševního vlastnictví (TRIPS)  Výbory pro obchod zbožím a službami jsou složeny z řady komisí. Šest dalších komisí spadá přímo pod Generální radu jako např. Komise pro obchod a životní prostředí a Komise pro obchod a rozvoj. Každý z výborů na vyšší úrovni má pomocné orgány. Např. Výbor pro obchod zbožím má 11 komisí zabývajících se specifickými předměty (zemědělství, antidumping, přístup na trhy, dotace atd.). Orgán pro řešení sporů má také dva pomocné útvary - "panely" pro řešení sporů složené z expertů pro zhotovení posudku k nevyřešeným sporům a odvolací orgán, který řeší odvolání. </vt:lpstr>
      <vt:lpstr>Členské státy (164 členů)</vt:lpstr>
      <vt:lpstr>Pozorovatelé</vt:lpstr>
      <vt:lpstr>WTO Rozpočet 2011</vt:lpstr>
      <vt:lpstr>WTO budget 2014</vt:lpstr>
      <vt:lpstr>WTO budget 2015</vt:lpstr>
      <vt:lpstr>Účastníci jednání WTO</vt:lpstr>
      <vt:lpstr>Hlavními funkcemi Světové obchodní organizace</vt:lpstr>
      <vt:lpstr>Orgán pro řešení obchodních sporů - harmonogram</vt:lpstr>
      <vt:lpstr>Hlavní cíle WTO </vt:lpstr>
      <vt:lpstr>Základní principy WTO</vt:lpstr>
      <vt:lpstr>Principles of the trading system </vt:lpstr>
      <vt:lpstr>Dohody v rámci WTO</vt:lpstr>
      <vt:lpstr>Vyjímky</vt:lpstr>
      <vt:lpstr>Nejvýznamnější dohody platné v rámci WTO </vt:lpstr>
      <vt:lpstr>(Agreements on Agriculture) </vt:lpstr>
      <vt:lpstr>Hlavní důvody úspěchu Uruguyaského kola jednání v oblasti AZO</vt:lpstr>
      <vt:lpstr>(Agreements on Agriculture)</vt:lpstr>
      <vt:lpstr>Least Developed Countries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Podpory vývozu </vt:lpstr>
      <vt:lpstr>Prezentace aplikace PowerPoint</vt:lpstr>
      <vt:lpstr>Prezentace aplikace PowerPoint</vt:lpstr>
      <vt:lpstr>V rámci DDA na základě Rámcového ujednání z července 2004 jsou jednání o zemědělství vedena především v rámci tzv. tří pilířů: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Zeměpisná označení</vt:lpstr>
      <vt:lpstr>WTO - význam</vt:lpstr>
      <vt:lpstr>Svět bez WTO ???????</vt:lpstr>
      <vt:lpstr>Kdo kontroluje světový obchod?</vt:lpstr>
      <vt:lpstr>Prezentace aplikace PowerPoint</vt:lpstr>
      <vt:lpstr>Prezentace aplikace PowerPoint</vt:lpstr>
      <vt:lpstr>Vliv kol jednání GATT na ochranu trhu</vt:lpstr>
      <vt:lpstr>Netarifní překážky obchodu – hlavní problém liberalizace dnes</vt:lpstr>
      <vt:lpstr>Nejvýznamnější netarifní překážky</vt:lpstr>
      <vt:lpstr>Jak může liberalizace obchodu přispět k ekonomické prosperitě? </vt:lpstr>
      <vt:lpstr>Jak souvisí liberalizace zahraničního obchodu s udržitelným rozvojem?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Export podpory</vt:lpstr>
      <vt:lpstr>Prezentace aplikace PowerPoint</vt:lpstr>
      <vt:lpstr>Prezentace aplikace PowerPoint</vt:lpstr>
      <vt:lpstr>Prezentace aplikace PowerPoint</vt:lpstr>
      <vt:lpstr>„Big player“ (velcí hráči) ve vyjednáváních WTO o zemědělství</vt:lpstr>
      <vt:lpstr>Prezentace aplikace PowerPoint</vt:lpstr>
      <vt:lpstr>Jednání WTO</vt:lpstr>
      <vt:lpstr>1. konference, Singapur 1996</vt:lpstr>
      <vt:lpstr>2. konference, Ženeva 1998</vt:lpstr>
      <vt:lpstr>3. konference, Seattle 1999</vt:lpstr>
      <vt:lpstr>4. konference, Dohá 2001</vt:lpstr>
      <vt:lpstr>5. konference, Cancún 2003</vt:lpstr>
      <vt:lpstr>6. konference, Hongkong 2005</vt:lpstr>
      <vt:lpstr>Postupim 2007</vt:lpstr>
      <vt:lpstr>7. konference, Ženeva 2009</vt:lpstr>
      <vt:lpstr>7. konference, Ženeva 2009</vt:lpstr>
      <vt:lpstr>8. konference – Ženeva 2011</vt:lpstr>
      <vt:lpstr>9. konference – Bali 2013</vt:lpstr>
      <vt:lpstr>10. Konference - Nairoby</vt:lpstr>
      <vt:lpstr>11. konference ministrů členů WTO v Buenos Aires </vt:lpstr>
      <vt:lpstr>Prezentace aplikace PowerPoint</vt:lpstr>
      <vt:lpstr>Prezentace aplikace PowerPoint</vt:lpstr>
      <vt:lpstr>Prezentace aplikace PowerPoint</vt:lpstr>
      <vt:lpstr>Příští setkání v Kazachstánu v Astaně</vt:lpstr>
      <vt:lpstr>Millenium Round Cílem jednání Světové obchodní organizace (WTO), označované jako "Millenium Round", byly otázky další liberalizace světové ekonomiky. </vt:lpstr>
      <vt:lpstr>Rozvojová agenda z Doha</vt:lpstr>
      <vt:lpstr>Doha development agenda</vt:lpstr>
      <vt:lpstr>Doha – liberalizace agrárních trhů</vt:lpstr>
      <vt:lpstr>Doha v otázce zemědělství</vt:lpstr>
      <vt:lpstr>Hlavní  problémy</vt:lpstr>
      <vt:lpstr>Prezentace aplikace PowerPoint</vt:lpstr>
      <vt:lpstr>Prezentace aplikace PowerPoint</vt:lpstr>
      <vt:lpstr>Nejednotné zájmy mocenských bloků:</vt:lpstr>
      <vt:lpstr>Nejdůležitější zájmové skupiny  v rámci jednání WTO</vt:lpstr>
      <vt:lpstr>Prezentace aplikace PowerPoint</vt:lpstr>
      <vt:lpstr>Doha – liberalizace agrárních trhů</vt:lpstr>
      <vt:lpstr>Doha - zemědělství</vt:lpstr>
      <vt:lpstr>Prezentace aplikace PowerPoint</vt:lpstr>
      <vt:lpstr>Prezentace aplikace PowerPoint</vt:lpstr>
      <vt:lpstr>Prezentace aplikace PowerPoint</vt:lpstr>
      <vt:lpstr>Předběžné negociace týkající se liberalizace agrárního obchodu vyplývající ze současných jednání</vt:lpstr>
      <vt:lpstr>Proces liberalizace bude i nadále postaven na třech pilířích:</vt:lpstr>
      <vt:lpstr>Přístup na trh</vt:lpstr>
      <vt:lpstr>Přístup na trh – vyspělé země</vt:lpstr>
      <vt:lpstr>Přístup na trh – rozvojové země</vt:lpstr>
      <vt:lpstr>Přístup na trh - ostatní</vt:lpstr>
      <vt:lpstr>Exportní soutěž </vt:lpstr>
      <vt:lpstr>Exportní soutěž</vt:lpstr>
      <vt:lpstr>Domácí podpory </vt:lpstr>
      <vt:lpstr>Domácí podpory – Amber box</vt:lpstr>
      <vt:lpstr>Domácí podpory – de minimis</vt:lpstr>
      <vt:lpstr>Domácí podpory – Blue box</vt:lpstr>
      <vt:lpstr>Domácí podpory – Green box</vt:lpstr>
      <vt:lpstr>Závěrem nutno říci…</vt:lpstr>
      <vt:lpstr>Dohody v oblasti AZO</vt:lpstr>
      <vt:lpstr>Vývoj počtu regionálních obchodních dohod</vt:lpstr>
      <vt:lpstr>Obchodní dohody na bázi FTA</vt:lpstr>
      <vt:lpstr>Prezentace aplikace PowerPoint</vt:lpstr>
      <vt:lpstr>Budoucnost WTO </vt:lpstr>
      <vt:lpstr>Budoucí vývoj</vt:lpstr>
      <vt:lpstr>Efekty plynoucí z liberalizace</vt:lpstr>
      <vt:lpstr>Prezentace aplikace PowerPoint</vt:lpstr>
      <vt:lpstr>Prezentace aplikace PowerPoint</vt:lpstr>
      <vt:lpstr>Potenciální zisky plynoucí z liberalizace a jejich distribuce</vt:lpstr>
      <vt:lpstr>Postavení vyspělých zemí na globálním trhu</vt:lpstr>
      <vt:lpstr>Postavení rozvojových zemí na světovém trhu</vt:lpstr>
      <vt:lpstr>Současný stav světového trhu s agrárními a potravinářskými produkty</vt:lpstr>
      <vt:lpstr>Vývoj agrárního obchodu ve vztahu k vývoji obchodu s nerostnými surovinami a zpracovanými výrobky</vt:lpstr>
      <vt:lpstr>Hodnota agrárního exportu - svět</vt:lpstr>
      <vt:lpstr>Vývoj hodnoty světového agrárního exportu</vt:lpstr>
      <vt:lpstr>Současná hodnota světového agrárního importu</vt:lpstr>
      <vt:lpstr>Vývoj hodnoty světového importu agrárních a potravinářských produktů</vt:lpstr>
      <vt:lpstr>Hlavní exportní toky agrárních produktů</vt:lpstr>
      <vt:lpstr>Hlavní exportéři agrárních produktů</vt:lpstr>
      <vt:lpstr>Nejvýznamnější importní toky – cílové destinace</vt:lpstr>
      <vt:lpstr>Nejvýznamnější obchodované položky</vt:lpstr>
    </vt:vector>
  </TitlesOfParts>
  <Company>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GATT / WTO</dc:title>
  <dc:creator>l.s.</dc:creator>
  <cp:lastModifiedBy>Uživatel systému Windows</cp:lastModifiedBy>
  <cp:revision>41</cp:revision>
  <dcterms:created xsi:type="dcterms:W3CDTF">2004-10-31T18:51:29Z</dcterms:created>
  <dcterms:modified xsi:type="dcterms:W3CDTF">2020-04-04T13:25:25Z</dcterms:modified>
</cp:coreProperties>
</file>