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08" r:id="rId15"/>
    <p:sldId id="309" r:id="rId16"/>
    <p:sldId id="310" r:id="rId17"/>
    <p:sldId id="313" r:id="rId18"/>
    <p:sldId id="319" r:id="rId19"/>
    <p:sldId id="320" r:id="rId20"/>
    <p:sldId id="311" r:id="rId21"/>
    <p:sldId id="269" r:id="rId22"/>
    <p:sldId id="270" r:id="rId23"/>
    <p:sldId id="312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5" r:id="rId38"/>
    <p:sldId id="287" r:id="rId39"/>
    <p:sldId id="284" r:id="rId40"/>
    <p:sldId id="288" r:id="rId41"/>
    <p:sldId id="289" r:id="rId42"/>
    <p:sldId id="290" r:id="rId43"/>
    <p:sldId id="300" r:id="rId44"/>
    <p:sldId id="286" r:id="rId45"/>
    <p:sldId id="291" r:id="rId46"/>
    <p:sldId id="292" r:id="rId47"/>
    <p:sldId id="293" r:id="rId48"/>
    <p:sldId id="304" r:id="rId49"/>
    <p:sldId id="295" r:id="rId50"/>
    <p:sldId id="297" r:id="rId51"/>
    <p:sldId id="305" r:id="rId52"/>
    <p:sldId id="294" r:id="rId53"/>
    <p:sldId id="301" r:id="rId54"/>
    <p:sldId id="302" r:id="rId55"/>
    <p:sldId id="299" r:id="rId5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6AE4-8264-4533-9555-8DC256F52722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D508-54E8-4862-A8FE-DA5C52F5B9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463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6AE4-8264-4533-9555-8DC256F52722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D508-54E8-4862-A8FE-DA5C52F5B9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50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6AE4-8264-4533-9555-8DC256F52722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D508-54E8-4862-A8FE-DA5C52F5B9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86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6AE4-8264-4533-9555-8DC256F52722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D508-54E8-4862-A8FE-DA5C52F5B9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081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6AE4-8264-4533-9555-8DC256F52722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D508-54E8-4862-A8FE-DA5C52F5B9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39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6AE4-8264-4533-9555-8DC256F52722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D508-54E8-4862-A8FE-DA5C52F5B9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10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6AE4-8264-4533-9555-8DC256F52722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D508-54E8-4862-A8FE-DA5C52F5B9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62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6AE4-8264-4533-9555-8DC256F52722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D508-54E8-4862-A8FE-DA5C52F5B9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237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6AE4-8264-4533-9555-8DC256F52722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D508-54E8-4862-A8FE-DA5C52F5B9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93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6AE4-8264-4533-9555-8DC256F52722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D508-54E8-4862-A8FE-DA5C52F5B9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54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6AE4-8264-4533-9555-8DC256F52722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D508-54E8-4862-A8FE-DA5C52F5B9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6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A6AE4-8264-4533-9555-8DC256F52722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6D508-54E8-4862-A8FE-DA5C52F5B9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24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kcr.cz/txt/zemedelske-a-potravinarske-minimum-pro-zelene-teroristy-dnes-o-sobestacnost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znamzpravy.cz/clanek/audio-podcast-agenda-vzniknou-farmy-ktere-nevypestuji-nic-jen-ziskaji-dotace-varuje-zemedelec-18706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ec.europa.eu/agriculture/quality/door/lis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Hospodářská politika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1. cvičení 2021/2022</a:t>
            </a:r>
          </a:p>
          <a:p>
            <a:r>
              <a:rPr lang="cs-CZ" dirty="0"/>
              <a:t>Dopad vstupu do EU na českou ekonomiku a hospodářskou politiku ČR</a:t>
            </a:r>
          </a:p>
        </p:txBody>
      </p:sp>
    </p:spTree>
    <p:extLst>
      <p:ext uri="{BB962C8B-B14F-4D97-AF65-F5344CB8AC3E}">
        <p14:creationId xmlns:p14="http://schemas.microsoft.com/office/powerpoint/2010/main" val="1862946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Instituce a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Ekonomická ministerstva</a:t>
            </a:r>
          </a:p>
          <a:p>
            <a:r>
              <a:rPr lang="cs-CZ" dirty="0"/>
              <a:t>Politické strany</a:t>
            </a:r>
          </a:p>
          <a:p>
            <a:r>
              <a:rPr lang="cs-CZ" dirty="0"/>
              <a:t>Firmy</a:t>
            </a:r>
          </a:p>
          <a:p>
            <a:r>
              <a:rPr lang="cs-CZ" dirty="0"/>
              <a:t>Profesní organizace</a:t>
            </a:r>
          </a:p>
          <a:p>
            <a:r>
              <a:rPr lang="cs-CZ" dirty="0"/>
              <a:t>Spotřebitelské organizace</a:t>
            </a:r>
          </a:p>
          <a:p>
            <a:r>
              <a:rPr lang="cs-CZ" dirty="0"/>
              <a:t>To vše i na úrovni EU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5193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Podmínky zápočtu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minimálně 80 % účast na cvičeních (t.j. je tolerována 1 neúčast)</a:t>
            </a:r>
          </a:p>
          <a:p>
            <a:r>
              <a:rPr lang="cs-CZ" dirty="0"/>
              <a:t>aktivní účast na cvičení formou diskuse a aktuálních informací a zejména prezentace zvoleného tématu.</a:t>
            </a:r>
          </a:p>
          <a:p>
            <a:r>
              <a:rPr lang="cs-CZ" dirty="0"/>
              <a:t>Prezentace ve skupinkách</a:t>
            </a:r>
          </a:p>
        </p:txBody>
      </p:sp>
    </p:spTree>
    <p:extLst>
      <p:ext uri="{BB962C8B-B14F-4D97-AF65-F5344CB8AC3E}">
        <p14:creationId xmlns:p14="http://schemas.microsoft.com/office/powerpoint/2010/main" val="2385323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Povinná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FERGUSON, P. R., FERGUSON G. J. </a:t>
            </a:r>
            <a:r>
              <a:rPr lang="cs-CZ" dirty="0" err="1"/>
              <a:t>Industrial</a:t>
            </a:r>
            <a:r>
              <a:rPr lang="cs-CZ" dirty="0"/>
              <a:t> </a:t>
            </a:r>
            <a:r>
              <a:rPr lang="cs-CZ" dirty="0" err="1"/>
              <a:t>Economics</a:t>
            </a:r>
            <a:r>
              <a:rPr lang="cs-CZ" dirty="0"/>
              <a:t>, </a:t>
            </a:r>
            <a:r>
              <a:rPr lang="cs-CZ" dirty="0" err="1"/>
              <a:t>Issues</a:t>
            </a:r>
            <a:r>
              <a:rPr lang="cs-CZ" dirty="0"/>
              <a:t> and </a:t>
            </a:r>
            <a:r>
              <a:rPr lang="cs-CZ" dirty="0" err="1"/>
              <a:t>Perspectives</a:t>
            </a:r>
            <a:r>
              <a:rPr lang="cs-CZ" dirty="0"/>
              <a:t>. New York: NY University </a:t>
            </a:r>
            <a:r>
              <a:rPr lang="cs-CZ" dirty="0" err="1"/>
              <a:t>Press</a:t>
            </a:r>
            <a:r>
              <a:rPr lang="cs-CZ" dirty="0"/>
              <a:t>, </a:t>
            </a:r>
            <a:r>
              <a:rPr lang="cs-CZ" dirty="0" err="1"/>
              <a:t>MacMillan</a:t>
            </a:r>
            <a:r>
              <a:rPr lang="cs-CZ" dirty="0"/>
              <a:t>, 1994. ISBN 0-8147-2624-0</a:t>
            </a:r>
          </a:p>
          <a:p>
            <a:r>
              <a:rPr lang="cs-CZ" dirty="0"/>
              <a:t>KLIKOVÁ, CH., KOTLÁN, I. Hospodářská politika. Ostrava: Sokrates, 2003, 269 s. ISBN 80-86572-04-8.</a:t>
            </a:r>
          </a:p>
          <a:p>
            <a:r>
              <a:rPr lang="cs-CZ" dirty="0"/>
              <a:t>KUBIŠTA, V. a kol. Mezinárodní ekonomické vztahy. Praha: HZ Edition,1999, 378 s. ISBN 808 6009-29-7.</a:t>
            </a:r>
          </a:p>
          <a:p>
            <a:r>
              <a:rPr lang="cs-CZ" dirty="0"/>
              <a:t>KUČEROVÁ, I. Evropská unie – hospodářské politiky. Praha: Karolinum, 2006, 346 s. ISBN 80-246-1212-7.</a:t>
            </a:r>
          </a:p>
          <a:p>
            <a:r>
              <a:rPr lang="cs-CZ" dirty="0"/>
              <a:t>MEZŘICKÝ, V. a kol. Perspektivy globalizace. Praha: Portál, 2011, 232 s. ISBN 978-80-7367-846-3.</a:t>
            </a:r>
          </a:p>
          <a:p>
            <a:r>
              <a:rPr lang="cs-CZ" dirty="0"/>
              <a:t>SLANÝ, A. a kol. Makroekonomická analýza a hospodářská politika. Praha: C. H. Beck, 2003, 375 s. ISBN 80-7179-738-3.</a:t>
            </a:r>
          </a:p>
          <a:p>
            <a:r>
              <a:rPr lang="cs-CZ" dirty="0"/>
              <a:t>ROLNÝ, I., LACINA, L. Globalizace – etika – ekonomika. 2004. ISBN 80-86768-04-X.</a:t>
            </a:r>
          </a:p>
        </p:txBody>
      </p:sp>
    </p:spTree>
    <p:extLst>
      <p:ext uri="{BB962C8B-B14F-4D97-AF65-F5344CB8AC3E}">
        <p14:creationId xmlns:p14="http://schemas.microsoft.com/office/powerpoint/2010/main" val="1717049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Doporučená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KUBÍČEK, J. a kol. Hospodářská politika. Plzeň: Aleš Čeněk, 2006, 302 s. ISBN 80-86898-99-7.</a:t>
            </a:r>
          </a:p>
          <a:p>
            <a:r>
              <a:rPr lang="cs-CZ" dirty="0"/>
              <a:t>LANG, T., HEASMAN, M. Food </a:t>
            </a:r>
            <a:r>
              <a:rPr lang="cs-CZ" dirty="0" err="1"/>
              <a:t>Wars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Battle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Mouths</a:t>
            </a:r>
            <a:r>
              <a:rPr lang="cs-CZ" dirty="0"/>
              <a:t>. London: </a:t>
            </a:r>
            <a:r>
              <a:rPr lang="cs-CZ" dirty="0" err="1"/>
              <a:t>Earthscan</a:t>
            </a:r>
            <a:r>
              <a:rPr lang="cs-CZ" dirty="0"/>
              <a:t>, 2004</a:t>
            </a:r>
          </a:p>
          <a:p>
            <a:r>
              <a:rPr lang="cs-CZ" dirty="0"/>
              <a:t>MUSIL, P. Globální energetický problém a hospodářská politika. Praha: C. H. Beck, 2009, 204 s. ISBN 978-80-7400-112-3</a:t>
            </a:r>
          </a:p>
          <a:p>
            <a:r>
              <a:rPr lang="cs-CZ" dirty="0"/>
              <a:t>URBAN, L. a kol. Hospodářská politika. Praha: Victoria </a:t>
            </a:r>
            <a:r>
              <a:rPr lang="cs-CZ" dirty="0" err="1"/>
              <a:t>Publishing</a:t>
            </a:r>
            <a:r>
              <a:rPr lang="cs-CZ" dirty="0"/>
              <a:t>, 1994, 155 s. ISBN 80-85865-01-7.</a:t>
            </a:r>
          </a:p>
          <a:p>
            <a:r>
              <a:rPr lang="cs-CZ" dirty="0"/>
              <a:t>VARADZIN, F. a kol. Ekonomický růst a rozvoj. Praha: Professional </a:t>
            </a:r>
            <a:r>
              <a:rPr lang="cs-CZ" dirty="0" err="1"/>
              <a:t>Publishing</a:t>
            </a:r>
            <a:r>
              <a:rPr lang="cs-CZ" dirty="0"/>
              <a:t>, 2004, 329 s. ISBN 80-86419-61-4.</a:t>
            </a:r>
          </a:p>
        </p:txBody>
      </p:sp>
    </p:spTree>
    <p:extLst>
      <p:ext uri="{BB962C8B-B14F-4D97-AF65-F5344CB8AC3E}">
        <p14:creationId xmlns:p14="http://schemas.microsoft.com/office/powerpoint/2010/main" val="3049875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ECE181-DF3D-4178-A9AB-BEA233431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5A265A-2686-4C66-9B14-270FD39C3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Odvětví českého potravinářského průmyslu – tržní struktura – maso a produkty z masa – 2. cvičení (nikoliv 2. týden)</a:t>
            </a:r>
          </a:p>
          <a:p>
            <a:r>
              <a:rPr lang="cs-CZ" dirty="0"/>
              <a:t>Odvětví českého potravinářského průmyslu – tržní struktura – pekárenství, cukrovinky a cukr – 3. cvičení (nikoliv 3. týden)</a:t>
            </a:r>
          </a:p>
          <a:p>
            <a:r>
              <a:rPr lang="cs-CZ" dirty="0"/>
              <a:t>Odvětví českého potravinářského průmyslu – tržní struktura – alkoholické nápoje (vyjma piva) – 4. cvičení (nikoliv 4. týden)</a:t>
            </a:r>
          </a:p>
          <a:p>
            <a:r>
              <a:rPr lang="cs-CZ" dirty="0"/>
              <a:t>Odvětví českého potravinářského průmyslu – tržní struktura – ovoce a zelenina – 5. cvičení (nikoliv 5. týden)</a:t>
            </a:r>
          </a:p>
          <a:p>
            <a:r>
              <a:rPr lang="cs-CZ" dirty="0"/>
              <a:t>Odvětví českého potravinářského průmyslu – tržní struktura – mléko a mléčné produkty – 5. cvičení (nikoliv 5. týden)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957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B9DB8F-74F0-4B4C-9AAD-225F5514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Odvětví českého potravinářského průmyslu – tržní struktura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5ACEEF-1C34-4685-BBD3-3436A0676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Bilance zdrojů a užití u suroviny a finálních produktů</a:t>
            </a:r>
          </a:p>
          <a:p>
            <a:r>
              <a:rPr lang="cs-CZ" dirty="0"/>
              <a:t>Ekonomické ukazatele</a:t>
            </a:r>
          </a:p>
          <a:p>
            <a:r>
              <a:rPr lang="cs-CZ" dirty="0"/>
              <a:t>Tržní podíly, podíl firem v odvětví, vlastnická struktura</a:t>
            </a:r>
          </a:p>
          <a:p>
            <a:r>
              <a:rPr lang="cs-CZ" dirty="0"/>
              <a:t>Vývoj výše uvedeného v čase</a:t>
            </a:r>
          </a:p>
          <a:p>
            <a:r>
              <a:rPr lang="cs-CZ" dirty="0"/>
              <a:t>Situační a výhledové zprávy a samozřejmě další prameny</a:t>
            </a:r>
          </a:p>
        </p:txBody>
      </p:sp>
    </p:spTree>
    <p:extLst>
      <p:ext uri="{BB962C8B-B14F-4D97-AF65-F5344CB8AC3E}">
        <p14:creationId xmlns:p14="http://schemas.microsoft.com/office/powerpoint/2010/main" val="3735787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C8EFF6-5C55-480E-85F4-10C0D6BC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Pozor!!!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EC5841-C09A-48A5-B9D9-0286E2047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Zpracovávají studenti po 4 – 5 studentech</a:t>
            </a:r>
          </a:p>
          <a:p>
            <a:r>
              <a:rPr lang="cs-CZ" dirty="0"/>
              <a:t>24 hodin před začátkem semináře studenti mi pošlou prezentaci (</a:t>
            </a:r>
            <a:r>
              <a:rPr lang="cs-CZ" dirty="0" err="1"/>
              <a:t>ppt</a:t>
            </a:r>
            <a:r>
              <a:rPr lang="cs-CZ" dirty="0"/>
              <a:t>) na email.</a:t>
            </a:r>
          </a:p>
          <a:p>
            <a:r>
              <a:rPr lang="cs-CZ" dirty="0"/>
              <a:t>Prezentace bude trvat cca 20 minut</a:t>
            </a:r>
          </a:p>
          <a:p>
            <a:r>
              <a:rPr lang="cs-CZ" dirty="0"/>
              <a:t>Jména všech studentů podílejících se na prezentaci budou napsána na úvodním slide.</a:t>
            </a:r>
          </a:p>
        </p:txBody>
      </p:sp>
    </p:spTree>
    <p:extLst>
      <p:ext uri="{BB962C8B-B14F-4D97-AF65-F5344CB8AC3E}">
        <p14:creationId xmlns:p14="http://schemas.microsoft.com/office/powerpoint/2010/main" val="2849760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B9009F-BC7A-4B84-9B7D-82ABA1D10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Zemědělské a potravinářské minimum pro „zelené teroristy“ dnes o soběstačnosti, 26. 03. 2020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0856D7-D0BD-4595-B730-441F85CE5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/>
              <a:t>Když hodnotím české zemědělství z pohledu dosahovaných výsledků v užitkovosti a chovu jednotlivých druhů a kategorií zvířat, můžu konstatovat, že je na velmi vysoké úrovni. Skutečně patříme v rámci EU mezi ty nejúspěšnější země.</a:t>
            </a:r>
          </a:p>
          <a:p>
            <a:pPr marL="0" indent="0">
              <a:buNone/>
            </a:pPr>
            <a:r>
              <a:rPr lang="cs-CZ" dirty="0"/>
              <a:t>Problém vidím v tom, že se nám nedaří rozšířit chovy u jednotlivých druhů hospodářských zvířat a tím je naše soběstačnost velmi nízká. V součtu všech komodit (mléko, vepřové a hovězí maso, vajíčka, drůbeží maso) se soběstačnost pohybuje na úrovni 55 až 60 %.</a:t>
            </a:r>
          </a:p>
          <a:p>
            <a:pPr marL="0" indent="0">
              <a:buNone/>
            </a:pPr>
            <a:r>
              <a:rPr lang="cs-CZ" dirty="0"/>
              <a:t>Proč se nám to nedaří? Nedaří se tuto soběstačnost výrazně zvýšit, jelikož nefunguje společná zemědělská politika a jednotný trh. V nákladech na výrobu my Češi nemáme problém konkurovat, ale vlivem nerovnoměrných podpor, jak na plochu (tedy na hektar zemědělské půdy), tak u kofinancování druhého pilíře (tedy programu rozvoje venkova), ale i v národních dotacích jsou podpory následující; Holandsko, Belgie pobírá kolem 400 eur na hektar, Česká republika cca 224 eur na hektar, u kofinancování II. pilíře je Česká republika na 35 %, Spolková republika Německo a Holandsko na 60 %, Rakousko na 100 % (to je kolik dotací stát přidává z vlastních prostředků k podporám z EU pro rozvoj venkova). Národní dotace jsou u nás na úrovni přibližně 25 % ve srovnání se státy EU 14.</a:t>
            </a:r>
          </a:p>
          <a:p>
            <a:pPr marL="0" indent="0">
              <a:buNone/>
            </a:pPr>
            <a:r>
              <a:rPr lang="cs-CZ" dirty="0"/>
              <a:t>Pokud by se podařilo sjednotit (přiblížit) společnou zemědělskou politiku ve všech státech EU a nastolit jednotný trh, je velká šance k postupné změně ve zvyšování produkce vlastních domácích výrobků, tedy postupnému zvyšování soběstačnosti, s kterou se zároveň může podstatně snižovat uhlíková stopa, vždyť každý rok přijíždí do ČR s potravinami více než 100 tisíc kamiónů.</a:t>
            </a:r>
          </a:p>
          <a:p>
            <a:pPr marL="0" indent="0">
              <a:buNone/>
            </a:pPr>
            <a:r>
              <a:rPr lang="cs-CZ" dirty="0"/>
              <a:t>Zvyšování soběstačnosti je nutné i proto, že v současné době je záporné saldo agrárního sektoru 47,2 mld. Kč při nezapočítaní kladné bilance tabákového průmyslu ve výši 8 mld. Kč, je ve skutečnosti záporné saldo agrárního sektoru 55,2 mld. Kč, ještě v roce 1994 bylo kladné saldo ve výši téměř 1 mld. Kč.</a:t>
            </a:r>
          </a:p>
          <a:p>
            <a:pPr marL="0" indent="0">
              <a:buNone/>
            </a:pPr>
            <a:r>
              <a:rPr lang="cs-CZ" dirty="0"/>
              <a:t>Výzvou do budoucna k zvyšování soběstačnosti českého zemědělství je přibližování se ve výrobě úrovni Německa a Holandska. Vždyť v SRN je 2,3 krát vyšší výroba mléka na 1 hektar zemědělské půdy, 3,4 krát vyšší výroba hovězího masa na 1 ha zemědělské půdy, 5,1 krát vyšší výroba vepřového masa na 1 ha zemědělské půdy.</a:t>
            </a:r>
          </a:p>
          <a:p>
            <a:pPr marL="0" indent="0">
              <a:buNone/>
            </a:pPr>
            <a:r>
              <a:rPr lang="cs-CZ" dirty="0"/>
              <a:t>V Česku je velmi extenzivní živočišná výroba a to nepůsobí dobře na úrodnost půd, kde není dostatek organické hmoty, drobtovité struktury a </a:t>
            </a:r>
            <a:r>
              <a:rPr lang="cs-CZ" dirty="0" err="1"/>
              <a:t>zooedafonu</a:t>
            </a:r>
            <a:r>
              <a:rPr lang="cs-CZ" dirty="0"/>
              <a:t> (červy, žížaly, larvy hmyz…) atd.</a:t>
            </a:r>
          </a:p>
          <a:p>
            <a:pPr marL="0" indent="0">
              <a:buNone/>
            </a:pPr>
            <a:r>
              <a:rPr lang="cs-CZ" dirty="0"/>
              <a:t>České zemědělství čeká zásadní změna ve zvýšení stavu hospodářských zvířat, které přinesenou vyváženost mezi rostlinou a živočišnou výrobou, a tím se zvýší úrodnost půdy a současně dojde k postupnému zvyšování soběstačnosti v živočišných komoditách a k velkému omezení uhlíkové stopy.</a:t>
            </a:r>
          </a:p>
          <a:p>
            <a:pPr marL="0" indent="0">
              <a:buNone/>
            </a:pPr>
            <a:r>
              <a:rPr lang="cs-CZ" dirty="0"/>
              <a:t>Na doma vyráběné potraviny probíhají kontroly v celé vertikále výroby a spotřebitel má přesný přehled o kvalitě surovin i nad konečným zpracováním. U dovážených potravinářských výrobků tomu tak není, nikdo nezná, jak probíhá celý proces výroby či zpracování v jiných zemích EU či ve třetích zemích. O tom si povíme něco více příště.</a:t>
            </a:r>
          </a:p>
          <a:p>
            <a:pPr marL="0" indent="0">
              <a:buNone/>
            </a:pPr>
            <a:r>
              <a:rPr lang="cs-CZ" dirty="0"/>
              <a:t>Ing. Zdeněk </a:t>
            </a:r>
            <a:r>
              <a:rPr lang="cs-CZ" dirty="0" err="1"/>
              <a:t>Jandejsek</a:t>
            </a:r>
            <a:r>
              <a:rPr lang="cs-CZ" dirty="0"/>
              <a:t>, CSc., prezident AK ČR</a:t>
            </a:r>
          </a:p>
          <a:p>
            <a:pPr marL="0" indent="0">
              <a:buNone/>
            </a:pPr>
            <a:r>
              <a:rPr lang="cs-CZ" dirty="0"/>
              <a:t>http://www.akcr.cz/txt/zemedelske-a-potravinarske-minimum-pro-zelene-teroristy-dnes-o-sobestacnosti</a:t>
            </a:r>
          </a:p>
        </p:txBody>
      </p:sp>
    </p:spTree>
    <p:extLst>
      <p:ext uri="{BB962C8B-B14F-4D97-AF65-F5344CB8AC3E}">
        <p14:creationId xmlns:p14="http://schemas.microsoft.com/office/powerpoint/2010/main" val="2990418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E365F893-7A10-4191-9B77-ACB5840465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500" b="1" dirty="0"/>
              <a:t>Zemědělské a potravinářské minimum pro „zelené teroristy“ dnes o soběstačnosti </a:t>
            </a:r>
            <a:endParaRPr lang="cs-CZ" altLang="cs-CZ" dirty="0"/>
          </a:p>
        </p:txBody>
      </p:sp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9A45111C-6135-4ACE-8FEA-FCE7054F82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>
                <a:hlinkClick r:id="rId2"/>
              </a:rPr>
              <a:t>http://www.akcr.cz/txt/zemedelske-a-potravinarske-minimum-pro-zelene-teroristy-dnes-o-sobestacnosti</a:t>
            </a:r>
            <a:endParaRPr lang="cs-CZ" altLang="cs-CZ" sz="2400" dirty="0"/>
          </a:p>
          <a:p>
            <a:r>
              <a:rPr lang="cs-CZ" altLang="cs-CZ" sz="2400" dirty="0"/>
              <a:t>„V součtu všech komodit (mléko, vepřové a hovězí maso, vajíčka, drůbeží maso) se soběstačnost pohybuje na úrovni 55 až 60 %.“</a:t>
            </a:r>
          </a:p>
          <a:p>
            <a:r>
              <a:rPr lang="cs-CZ" altLang="cs-CZ" sz="2400" dirty="0"/>
              <a:t>Mléko 132,9 %</a:t>
            </a:r>
          </a:p>
          <a:p>
            <a:r>
              <a:rPr lang="cs-CZ" altLang="cs-CZ" sz="2400" dirty="0"/>
              <a:t>Hovězí maso 120,1 %</a:t>
            </a:r>
          </a:p>
          <a:p>
            <a:r>
              <a:rPr lang="cs-CZ" altLang="cs-CZ" sz="2400" dirty="0"/>
              <a:t>Vepřové maso: 51,5 %</a:t>
            </a:r>
          </a:p>
          <a:p>
            <a:r>
              <a:rPr lang="cs-CZ" altLang="cs-CZ" sz="2400" dirty="0"/>
              <a:t>Drůbež: 67,6 %</a:t>
            </a:r>
          </a:p>
          <a:p>
            <a:r>
              <a:rPr lang="cs-CZ" altLang="cs-CZ" sz="2400" dirty="0"/>
              <a:t>Vejce: 85,7 %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827BDC-EC60-409D-A7CD-45D356CE5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Velký zemědělec kritizuje nové dotace: Chleba může stát 200 korun a rohlík 15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EBD12-D28C-4874-9923-3221C0149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hlinkClick r:id="rId2"/>
              </a:rPr>
              <a:t>https://www.seznamzpravy.cz/clanek/audio-podcast-agenda-vzniknou-farmy-ktere-nevypestuji-nic-jen-ziskaji-dotace-varuje-zemedelec-187065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Vy se domníváte, že zásobování na malých nelze postavit?</a:t>
            </a:r>
          </a:p>
          <a:p>
            <a:pPr marL="0" indent="0">
              <a:buNone/>
            </a:pPr>
            <a:r>
              <a:rPr lang="cs-CZ" dirty="0"/>
              <a:t>V žádném případě. Uvidíme to na cenách. Až dojde k tomu, že chleba bude stát 200 korun a rohlík 15 korun.</a:t>
            </a:r>
          </a:p>
          <a:p>
            <a:pPr marL="0" indent="0">
              <a:buNone/>
            </a:pPr>
            <a:r>
              <a:rPr lang="cs-CZ" b="1" dirty="0"/>
              <a:t>Jaké bude zdražení u vašich produktů?</a:t>
            </a:r>
          </a:p>
          <a:p>
            <a:pPr marL="0" indent="0">
              <a:buNone/>
            </a:pPr>
            <a:r>
              <a:rPr lang="cs-CZ" dirty="0"/>
              <a:t>Takové, jaké nám připustí řetězce. My si nemůžeme stanovit ceny podle naší kalkulace a podle toho, kolik nás to stojí. My od nich dostaneme cenu, za jakou to chtějí. Buď jim to dáme, a pokud to neumíme, tak to musíme zrušit.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938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Program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Vyučující</a:t>
            </a:r>
          </a:p>
          <a:p>
            <a:r>
              <a:rPr lang="cs-CZ" b="1" dirty="0"/>
              <a:t>Cvičení obecně</a:t>
            </a:r>
          </a:p>
          <a:p>
            <a:r>
              <a:rPr lang="cs-CZ" b="1" dirty="0"/>
              <a:t>Podmínky zápočtu</a:t>
            </a:r>
          </a:p>
          <a:p>
            <a:r>
              <a:rPr lang="cs-CZ" b="1" dirty="0"/>
              <a:t>Prezentace</a:t>
            </a:r>
          </a:p>
          <a:p>
            <a:r>
              <a:rPr lang="cs-CZ" b="1" dirty="0"/>
              <a:t>Základní pojmy</a:t>
            </a:r>
          </a:p>
          <a:p>
            <a:r>
              <a:rPr lang="cs-CZ" b="1" dirty="0"/>
              <a:t>Aktuální cvičení</a:t>
            </a:r>
          </a:p>
          <a:p>
            <a:r>
              <a:rPr lang="cs-CZ" b="1" dirty="0"/>
              <a:t>Diskuze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7306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7BC0E8-419D-49E7-AC7C-339BEC597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trochu opakování</a:t>
            </a:r>
          </a:p>
        </p:txBody>
      </p:sp>
    </p:spTree>
    <p:extLst>
      <p:ext uri="{BB962C8B-B14F-4D97-AF65-F5344CB8AC3E}">
        <p14:creationId xmlns:p14="http://schemas.microsoft.com/office/powerpoint/2010/main" val="2889028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Kontrolní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Jaké funkce má ČNB?</a:t>
            </a:r>
          </a:p>
          <a:p>
            <a:r>
              <a:rPr lang="cs-CZ" dirty="0"/>
              <a:t>Jaký je aktuální veřejný dluh ČR?</a:t>
            </a:r>
          </a:p>
          <a:p>
            <a:r>
              <a:rPr lang="cs-CZ" dirty="0"/>
              <a:t>Jak si ekonomicky stojíme oproti průměru EU?</a:t>
            </a:r>
          </a:p>
          <a:p>
            <a:r>
              <a:rPr lang="cs-CZ" dirty="0"/>
              <a:t>Jaké jsou metody výpočtu HDP?</a:t>
            </a:r>
          </a:p>
          <a:p>
            <a:r>
              <a:rPr lang="cs-CZ" dirty="0"/>
              <a:t>Jaký je rozdíl mezi HDP a ČDP?</a:t>
            </a:r>
          </a:p>
          <a:p>
            <a:r>
              <a:rPr lang="cs-CZ" dirty="0"/>
              <a:t>Jaký je rozdíl mezi HDP a HNP?</a:t>
            </a:r>
          </a:p>
          <a:p>
            <a:r>
              <a:rPr lang="cs-CZ" dirty="0"/>
              <a:t>Jaký je podíl zemědělství na HDP?</a:t>
            </a:r>
          </a:p>
          <a:p>
            <a:r>
              <a:rPr lang="cs-CZ" dirty="0"/>
              <a:t>Co je to </a:t>
            </a:r>
            <a:r>
              <a:rPr lang="cs-CZ" dirty="0" err="1"/>
              <a:t>Philipsova</a:t>
            </a:r>
            <a:r>
              <a:rPr lang="cs-CZ" dirty="0"/>
              <a:t> křivka?</a:t>
            </a:r>
          </a:p>
          <a:p>
            <a:r>
              <a:rPr lang="cs-CZ" dirty="0"/>
              <a:t>Co je to </a:t>
            </a:r>
            <a:r>
              <a:rPr lang="cs-CZ" dirty="0" err="1"/>
              <a:t>Lafferova</a:t>
            </a:r>
            <a:r>
              <a:rPr lang="cs-CZ" dirty="0"/>
              <a:t> křivka?</a:t>
            </a:r>
          </a:p>
        </p:txBody>
      </p:sp>
    </p:spTree>
    <p:extLst>
      <p:ext uri="{BB962C8B-B14F-4D97-AF65-F5344CB8AC3E}">
        <p14:creationId xmlns:p14="http://schemas.microsoft.com/office/powerpoint/2010/main" val="2944547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Kontrolní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Jaké jsou hlavní tři politicko-ekonomické ideologie?</a:t>
            </a:r>
          </a:p>
          <a:p>
            <a:r>
              <a:rPr lang="cs-CZ" dirty="0"/>
              <a:t>Který stát v EU je nejvyspělejší?</a:t>
            </a:r>
          </a:p>
          <a:p>
            <a:r>
              <a:rPr lang="cs-CZ" dirty="0"/>
              <a:t>Který stát v EU je nejméně vyspělý?</a:t>
            </a:r>
          </a:p>
          <a:p>
            <a:r>
              <a:rPr lang="cs-CZ" dirty="0"/>
              <a:t>Kolik obyvatel má EU?</a:t>
            </a:r>
          </a:p>
          <a:p>
            <a:r>
              <a:rPr lang="cs-CZ" dirty="0"/>
              <a:t>Co znamená Schengenský prostor?</a:t>
            </a:r>
          </a:p>
          <a:p>
            <a:r>
              <a:rPr lang="cs-CZ" dirty="0"/>
              <a:t>Co to jsou kompetitivní a nekompetitivní produkty?</a:t>
            </a:r>
          </a:p>
          <a:p>
            <a:r>
              <a:rPr lang="cs-CZ" dirty="0"/>
              <a:t>Co je to </a:t>
            </a:r>
            <a:r>
              <a:rPr lang="cs-CZ" dirty="0" err="1"/>
              <a:t>merkantelismus</a:t>
            </a:r>
            <a:r>
              <a:rPr lang="cs-CZ" dirty="0"/>
              <a:t>?</a:t>
            </a:r>
          </a:p>
          <a:p>
            <a:r>
              <a:rPr lang="cs-CZ" dirty="0"/>
              <a:t>Kdo je předsedou Evropské rady?</a:t>
            </a:r>
          </a:p>
          <a:p>
            <a:r>
              <a:rPr lang="cs-CZ" dirty="0"/>
              <a:t>Který stát aktuálně předsedá EU?</a:t>
            </a:r>
          </a:p>
        </p:txBody>
      </p:sp>
    </p:spTree>
    <p:extLst>
      <p:ext uri="{BB962C8B-B14F-4D97-AF65-F5344CB8AC3E}">
        <p14:creationId xmlns:p14="http://schemas.microsoft.com/office/powerpoint/2010/main" val="4131646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6175802-F619-4F1D-806F-59A4A0670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88" y="604007"/>
            <a:ext cx="10335237" cy="57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24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vlastně znamená politika? </a:t>
            </a:r>
          </a:p>
          <a:p>
            <a:r>
              <a:rPr lang="cs-CZ" dirty="0"/>
              <a:t>polis = město, ve starověkém Řecku ale také stát, protože zde byly městské státy</a:t>
            </a:r>
          </a:p>
          <a:p>
            <a:r>
              <a:rPr lang="cs-CZ" dirty="0" err="1"/>
              <a:t>polites</a:t>
            </a:r>
            <a:r>
              <a:rPr lang="cs-CZ" dirty="0"/>
              <a:t> = občané </a:t>
            </a:r>
          </a:p>
          <a:p>
            <a:r>
              <a:rPr lang="cs-CZ" dirty="0" err="1"/>
              <a:t>politeia</a:t>
            </a:r>
            <a:r>
              <a:rPr lang="cs-CZ" dirty="0"/>
              <a:t> = občanství, atd.</a:t>
            </a:r>
          </a:p>
        </p:txBody>
      </p:sp>
    </p:spTree>
    <p:extLst>
      <p:ext uri="{BB962C8B-B14F-4D97-AF65-F5344CB8AC3E}">
        <p14:creationId xmlns:p14="http://schemas.microsoft.com/office/powerpoint/2010/main" val="2726632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Oikos</a:t>
            </a:r>
            <a:r>
              <a:rPr lang="cs-CZ" dirty="0"/>
              <a:t> – dům</a:t>
            </a:r>
          </a:p>
          <a:p>
            <a:r>
              <a:rPr lang="cs-CZ" dirty="0"/>
              <a:t>Nomos - řád</a:t>
            </a:r>
          </a:p>
        </p:txBody>
      </p:sp>
    </p:spTree>
    <p:extLst>
      <p:ext uri="{BB962C8B-B14F-4D97-AF65-F5344CB8AC3E}">
        <p14:creationId xmlns:p14="http://schemas.microsoft.com/office/powerpoint/2010/main" val="499591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Hospodářství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 err="1"/>
              <a:t>Ghosti</a:t>
            </a:r>
            <a:r>
              <a:rPr lang="cs-CZ" dirty="0"/>
              <a:t> – host</a:t>
            </a:r>
          </a:p>
          <a:p>
            <a:r>
              <a:rPr lang="cs-CZ" dirty="0"/>
              <a:t>Pot - pán</a:t>
            </a:r>
          </a:p>
        </p:txBody>
      </p:sp>
      <p:pic>
        <p:nvPicPr>
          <p:cNvPr id="2050" name="Picture 2" descr="Výsledek obrázku pro stvo&amp;rcaron;ení sv&amp;ecaron;ta b&amp;uring;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57650"/>
            <a:ext cx="466725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josef lada hospoda rva&amp;ccaron;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838" y="-1"/>
            <a:ext cx="5469162" cy="337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768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Hospodářská politika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Ekonomická (hospodářská) politika má být soustavou pravidel a nástrojů k zajištění blahobytu „obyvatel daného domu“, tedy občanů státu.</a:t>
            </a:r>
          </a:p>
          <a:p>
            <a:endParaRPr lang="cs-CZ" dirty="0"/>
          </a:p>
          <a:p>
            <a:r>
              <a:rPr lang="cs-CZ" dirty="0"/>
              <a:t>Je vůbec nějaké ekonomické politiky zapotřebí?</a:t>
            </a:r>
          </a:p>
          <a:p>
            <a:r>
              <a:rPr lang="cs-CZ" dirty="0"/>
              <a:t>Nemělo by být v demokratické společnosti veškeré ekonomické rozhodování ponecháno svobodnému rozhodnutí svobodných občanů?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1686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Hospodářská politika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Volný trh</a:t>
            </a:r>
          </a:p>
          <a:p>
            <a:endParaRPr lang="cs-CZ" dirty="0"/>
          </a:p>
          <a:p>
            <a:r>
              <a:rPr lang="cs-CZ" dirty="0"/>
              <a:t>Státem řízená ekonomika</a:t>
            </a:r>
          </a:p>
          <a:p>
            <a:endParaRPr lang="cs-CZ" dirty="0"/>
          </a:p>
        </p:txBody>
      </p:sp>
      <p:pic>
        <p:nvPicPr>
          <p:cNvPr id="5122" name="Picture 2" descr="Výsledek obrázku pro Neviditelná ruka tr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100789"/>
            <a:ext cx="7410450" cy="475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025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Volný trh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čisté formě neexistuje</a:t>
            </a:r>
          </a:p>
          <a:p>
            <a:r>
              <a:rPr lang="cs-CZ" dirty="0"/>
              <a:t>Nízké daně</a:t>
            </a:r>
          </a:p>
          <a:p>
            <a:r>
              <a:rPr lang="cs-CZ" dirty="0"/>
              <a:t>Slabý stát z hlediska transferů</a:t>
            </a:r>
          </a:p>
          <a:p>
            <a:r>
              <a:rPr lang="cs-CZ" dirty="0"/>
              <a:t>Minimální mandatorní výdaje</a:t>
            </a:r>
          </a:p>
          <a:p>
            <a:r>
              <a:rPr lang="cs-CZ" dirty="0"/>
              <a:t>Může být elitářský</a:t>
            </a:r>
          </a:p>
          <a:p>
            <a:r>
              <a:rPr lang="cs-CZ" dirty="0"/>
              <a:t>Podpora konkurence</a:t>
            </a:r>
          </a:p>
          <a:p>
            <a:r>
              <a:rPr lang="cs-CZ" dirty="0"/>
              <a:t>Liberalismus</a:t>
            </a:r>
          </a:p>
        </p:txBody>
      </p:sp>
    </p:spTree>
    <p:extLst>
      <p:ext uri="{BB962C8B-B14F-4D97-AF65-F5344CB8AC3E}">
        <p14:creationId xmlns:p14="http://schemas.microsoft.com/office/powerpoint/2010/main" val="337257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Vyučující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prof. Ing. Miroslav Svatoš, CSc.</a:t>
            </a:r>
          </a:p>
          <a:p>
            <a:r>
              <a:rPr lang="cs-CZ" b="1" dirty="0"/>
              <a:t>prof. Ing. Luboš Smutka, Ph.D.</a:t>
            </a:r>
          </a:p>
          <a:p>
            <a:r>
              <a:rPr lang="cs-CZ" dirty="0"/>
              <a:t>Ing. Tomáš Maier, Ph.D.</a:t>
            </a:r>
          </a:p>
          <a:p>
            <a:r>
              <a:rPr lang="cs-CZ" dirty="0"/>
              <a:t>Ing. Karel Malec, Ph.D.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1468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Státem řízená ekonomika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I ten nejliberálnější stát řídí</a:t>
            </a:r>
          </a:p>
          <a:p>
            <a:r>
              <a:rPr lang="cs-CZ" dirty="0"/>
              <a:t>Vyšší daně</a:t>
            </a:r>
          </a:p>
          <a:p>
            <a:r>
              <a:rPr lang="cs-CZ" dirty="0"/>
              <a:t>Vyšší transfery a mandatorní výdaje</a:t>
            </a:r>
          </a:p>
          <a:p>
            <a:r>
              <a:rPr lang="cs-CZ" dirty="0"/>
              <a:t>Demotivující</a:t>
            </a:r>
          </a:p>
          <a:p>
            <a:r>
              <a:rPr lang="cs-CZ" dirty="0"/>
              <a:t>Vesměs monopoly či oligopoly</a:t>
            </a:r>
          </a:p>
          <a:p>
            <a:r>
              <a:rPr lang="cs-CZ" dirty="0"/>
              <a:t>Rychlejší v rozhodování</a:t>
            </a:r>
          </a:p>
          <a:p>
            <a:r>
              <a:rPr lang="cs-CZ" dirty="0"/>
              <a:t>Socialismus</a:t>
            </a:r>
          </a:p>
          <a:p>
            <a:r>
              <a:rPr lang="cs-CZ" dirty="0"/>
              <a:t>Pečovatelský stát</a:t>
            </a:r>
          </a:p>
          <a:p>
            <a:r>
              <a:rPr lang="cs-CZ" dirty="0"/>
              <a:t>Omezuje svobodu</a:t>
            </a:r>
          </a:p>
          <a:p>
            <a:endParaRPr lang="cs-CZ" dirty="0"/>
          </a:p>
        </p:txBody>
      </p:sp>
      <p:pic>
        <p:nvPicPr>
          <p:cNvPr id="3074" name="Picture 2" descr="Výsledek obrázku pro severní korea kim &amp;ccaron;ong 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757" y="3886200"/>
            <a:ext cx="656924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676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Neviditelná ruka trhu</a:t>
            </a:r>
          </a:p>
        </p:txBody>
      </p:sp>
      <p:pic>
        <p:nvPicPr>
          <p:cNvPr id="6146" name="Picture 2" descr="https://media.novinky.cz/652/96527-top_foto1-rslw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95474"/>
            <a:ext cx="6915150" cy="389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330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Neviditelná ruka trhu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 znamená, že trh je řízen pouze tržními silami, tedy nabídkou, poptávkou a cenou. </a:t>
            </a:r>
          </a:p>
          <a:p>
            <a:r>
              <a:rPr lang="cs-CZ" dirty="0"/>
              <a:t>Jestliže užitek, tedy především zisk, plynoucí z dané aktivity převyšuje náklady, udělej to.</a:t>
            </a:r>
          </a:p>
          <a:p>
            <a:r>
              <a:rPr lang="cs-CZ" dirty="0"/>
              <a:t>Jestliže náklady převyšují užitek (zisk), nedělej to.</a:t>
            </a:r>
          </a:p>
          <a:p>
            <a:r>
              <a:rPr lang="cs-CZ" dirty="0"/>
              <a:t>Toto je základní pravidlo ekonomického rozhodování.</a:t>
            </a:r>
          </a:p>
        </p:txBody>
      </p:sp>
    </p:spTree>
    <p:extLst>
      <p:ext uri="{BB962C8B-B14F-4D97-AF65-F5344CB8AC3E}">
        <p14:creationId xmlns:p14="http://schemas.microsoft.com/office/powerpoint/2010/main" val="2773786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Neviditelná ruka trhu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Jestliže nabídka převyšuje poptávku, ceny klesají, což následně vyvolává pokles nabídky, a naopak.</a:t>
            </a:r>
          </a:p>
          <a:p>
            <a:r>
              <a:rPr lang="cs-CZ" dirty="0"/>
              <a:t>Toto je základní pravidlo volného trhu. </a:t>
            </a:r>
          </a:p>
        </p:txBody>
      </p:sp>
      <p:pic>
        <p:nvPicPr>
          <p:cNvPr id="7170" name="Picture 2" descr="Výsledek obrázku pro nabídka poptáv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167062"/>
            <a:ext cx="5905500" cy="369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hrtba.com/uploads/68560f42f717ad642ec1a7cc0e9f4df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4001294"/>
            <a:ext cx="149542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213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Nefunkčnost neviditelné ruky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opožděné reakce „neviditelné ruky trhu“</a:t>
            </a:r>
          </a:p>
          <a:p>
            <a:r>
              <a:rPr lang="cs-CZ" dirty="0"/>
              <a:t>informační asymetrie</a:t>
            </a:r>
          </a:p>
          <a:p>
            <a:r>
              <a:rPr lang="cs-CZ" dirty="0"/>
              <a:t>existence sociálních, kulturních a historických sil - „potřesení neviditelnou rukou trhu“</a:t>
            </a:r>
          </a:p>
          <a:p>
            <a:r>
              <a:rPr lang="cs-CZ" dirty="0"/>
              <a:t>politické a právní síly - „neviditelná noha trhu“</a:t>
            </a:r>
          </a:p>
        </p:txBody>
      </p:sp>
    </p:spTree>
    <p:extLst>
      <p:ext uri="{BB962C8B-B14F-4D97-AF65-F5344CB8AC3E}">
        <p14:creationId xmlns:p14="http://schemas.microsoft.com/office/powerpoint/2010/main" val="190373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Neviditelná ruka trhu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Adam Smith (1723 – 1790)</a:t>
            </a:r>
          </a:p>
          <a:p>
            <a:r>
              <a:rPr lang="cs-CZ" dirty="0"/>
              <a:t>1776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395" y="1504565"/>
            <a:ext cx="2438405" cy="363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272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Regulace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Její rozsah se pohybuje </a:t>
            </a:r>
          </a:p>
          <a:p>
            <a:r>
              <a:rPr lang="cs-CZ" dirty="0"/>
              <a:t>od téměř volného trhu </a:t>
            </a:r>
          </a:p>
          <a:p>
            <a:r>
              <a:rPr lang="cs-CZ" dirty="0"/>
              <a:t>přes sociální kapitalismus </a:t>
            </a:r>
          </a:p>
          <a:p>
            <a:r>
              <a:rPr lang="cs-CZ" dirty="0"/>
              <a:t>až po intenzivně regulované a protekcionistické trhy a “státní paternalismus”.</a:t>
            </a:r>
          </a:p>
          <a:p>
            <a:r>
              <a:rPr lang="cs-CZ" dirty="0"/>
              <a:t>Nejtěžší je stanovit právě ten “správný” rozsah regulace...</a:t>
            </a:r>
          </a:p>
        </p:txBody>
      </p:sp>
    </p:spTree>
    <p:extLst>
      <p:ext uri="{BB962C8B-B14F-4D97-AF65-F5344CB8AC3E}">
        <p14:creationId xmlns:p14="http://schemas.microsoft.com/office/powerpoint/2010/main" val="3904820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Předvstupní jednání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Zpátky do Evropy</a:t>
            </a:r>
          </a:p>
          <a:p>
            <a:r>
              <a:rPr lang="cs-CZ" dirty="0"/>
              <a:t>Asociační dohoda s ES 1991</a:t>
            </a:r>
          </a:p>
          <a:p>
            <a:r>
              <a:rPr lang="cs-CZ" dirty="0"/>
              <a:t>Rozpad Československa</a:t>
            </a:r>
          </a:p>
          <a:p>
            <a:r>
              <a:rPr lang="cs-CZ" dirty="0"/>
              <a:t>Smlouva o přidružení 1993</a:t>
            </a:r>
          </a:p>
          <a:p>
            <a:r>
              <a:rPr lang="cs-CZ" dirty="0"/>
              <a:t>Kodaňský summit 1993</a:t>
            </a:r>
          </a:p>
          <a:p>
            <a:r>
              <a:rPr lang="cs-CZ" dirty="0"/>
              <a:t>17. ledna 1996 Klausova vláda podává přihlášku</a:t>
            </a:r>
          </a:p>
          <a:p>
            <a:r>
              <a:rPr lang="cs-CZ" dirty="0"/>
              <a:t>1997: Agenda 2000</a:t>
            </a:r>
          </a:p>
        </p:txBody>
      </p:sp>
    </p:spTree>
    <p:extLst>
      <p:ext uri="{BB962C8B-B14F-4D97-AF65-F5344CB8AC3E}">
        <p14:creationId xmlns:p14="http://schemas.microsoft.com/office/powerpoint/2010/main" val="11242467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Kodaňská kritéria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5100" dirty="0"/>
              <a:t>Politická kritéria</a:t>
            </a:r>
          </a:p>
          <a:p>
            <a:endParaRPr lang="cs-CZ" dirty="0"/>
          </a:p>
          <a:p>
            <a:r>
              <a:rPr lang="cs-CZ" dirty="0"/>
              <a:t>    Institucionální stabilita</a:t>
            </a:r>
          </a:p>
          <a:p>
            <a:r>
              <a:rPr lang="cs-CZ" dirty="0"/>
              <a:t>    Demokracie a právní stát</a:t>
            </a:r>
          </a:p>
          <a:p>
            <a:r>
              <a:rPr lang="cs-CZ" dirty="0"/>
              <a:t>    Dodržování lidských práv a respektování menšin</a:t>
            </a:r>
          </a:p>
          <a:p>
            <a:endParaRPr lang="cs-CZ" dirty="0"/>
          </a:p>
          <a:p>
            <a:r>
              <a:rPr lang="cs-CZ" sz="4400" dirty="0"/>
              <a:t>Ekonomická kritéria</a:t>
            </a:r>
          </a:p>
          <a:p>
            <a:endParaRPr lang="cs-CZ" dirty="0"/>
          </a:p>
          <a:p>
            <a:r>
              <a:rPr lang="cs-CZ" dirty="0"/>
              <a:t>    Fungující tržní hospodářství</a:t>
            </a:r>
          </a:p>
          <a:p>
            <a:r>
              <a:rPr lang="cs-CZ" dirty="0"/>
              <a:t>    Schopnost vydržet tlak konkurence na vnitřním trhu EU</a:t>
            </a:r>
          </a:p>
          <a:p>
            <a:endParaRPr lang="cs-CZ" dirty="0"/>
          </a:p>
          <a:p>
            <a:r>
              <a:rPr lang="cs-CZ" sz="4400" dirty="0"/>
              <a:t>Schopnost dostát závazkům</a:t>
            </a:r>
          </a:p>
          <a:p>
            <a:endParaRPr lang="cs-CZ" dirty="0"/>
          </a:p>
          <a:p>
            <a:r>
              <a:rPr lang="cs-CZ" dirty="0"/>
              <a:t>    Schopnost dostát závazkům plynoucím ze členství v EU včetně účasti na hospodářské a měnové unii.</a:t>
            </a:r>
          </a:p>
        </p:txBody>
      </p:sp>
    </p:spTree>
    <p:extLst>
      <p:ext uri="{BB962C8B-B14F-4D97-AF65-F5344CB8AC3E}">
        <p14:creationId xmlns:p14="http://schemas.microsoft.com/office/powerpoint/2010/main" val="34544435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Transformace před vstupem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NATO 1999</a:t>
            </a:r>
          </a:p>
          <a:p>
            <a:r>
              <a:rPr lang="cs-CZ" dirty="0"/>
              <a:t>Lucemburská skupina</a:t>
            </a:r>
          </a:p>
          <a:p>
            <a:r>
              <a:rPr lang="cs-CZ" dirty="0"/>
              <a:t>Zahájení jednání 1998</a:t>
            </a:r>
          </a:p>
          <a:p>
            <a:r>
              <a:rPr lang="cs-CZ" dirty="0"/>
              <a:t>31 kapitol</a:t>
            </a:r>
          </a:p>
          <a:p>
            <a:r>
              <a:rPr lang="cs-CZ" dirty="0"/>
              <a:t>Pavel Telička</a:t>
            </a:r>
          </a:p>
          <a:p>
            <a:r>
              <a:rPr lang="cs-CZ" dirty="0"/>
              <a:t>Státní správa a soudy</a:t>
            </a:r>
          </a:p>
          <a:p>
            <a:r>
              <a:rPr lang="cs-CZ" dirty="0"/>
              <a:t>Kodaň 2002</a:t>
            </a:r>
          </a:p>
          <a:p>
            <a:r>
              <a:rPr lang="cs-CZ" dirty="0"/>
              <a:t>Hodnotící zprávy</a:t>
            </a:r>
          </a:p>
          <a:p>
            <a:r>
              <a:rPr lang="cs-CZ" sz="2500" dirty="0"/>
              <a:t>https://www.databaze-her.cz/hry/maticni-ulice/</a:t>
            </a:r>
          </a:p>
          <a:p>
            <a:endParaRPr lang="cs-CZ" dirty="0"/>
          </a:p>
        </p:txBody>
      </p:sp>
      <p:pic>
        <p:nvPicPr>
          <p:cNvPr id="8196" name="Picture 4" descr="Výsledek obrázku pro n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ýsledek obrázku pro adolf heusin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76" y="3656868"/>
            <a:ext cx="2447924" cy="320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Výsledek obrázku pro adolf heusing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3652105"/>
            <a:ext cx="2286001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AEB9080-78C6-44B0-8B62-75A5A2E1DA22}"/>
              </a:ext>
            </a:extLst>
          </p:cNvPr>
          <p:cNvSpPr txBox="1"/>
          <p:nvPr/>
        </p:nvSpPr>
        <p:spPr>
          <a:xfrm>
            <a:off x="7651424" y="2870837"/>
            <a:ext cx="4121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Nevyzpytatelné jsou cesty Páně: generál Adolf </a:t>
            </a:r>
            <a:r>
              <a:rPr lang="cs-CZ" dirty="0" err="1"/>
              <a:t>Heusinger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126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Tomáš Maier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Konzultační hodiny: Úterý 14:30 – 15:30</a:t>
            </a:r>
          </a:p>
          <a:p>
            <a:r>
              <a:rPr lang="cs-CZ" dirty="0"/>
              <a:t>Kancelář: 357</a:t>
            </a:r>
          </a:p>
          <a:p>
            <a:r>
              <a:rPr lang="cs-CZ" dirty="0"/>
              <a:t>Tel: 224 382 133</a:t>
            </a:r>
          </a:p>
          <a:p>
            <a:r>
              <a:rPr lang="cs-CZ" dirty="0"/>
              <a:t>maiert@pef.czu.cz</a:t>
            </a:r>
          </a:p>
          <a:p>
            <a:r>
              <a:rPr lang="cs-CZ" dirty="0"/>
              <a:t>https://home.czu.cz/maiert/</a:t>
            </a:r>
          </a:p>
        </p:txBody>
      </p:sp>
    </p:spTree>
    <p:extLst>
      <p:ext uri="{BB962C8B-B14F-4D97-AF65-F5344CB8AC3E}">
        <p14:creationId xmlns:p14="http://schemas.microsoft.com/office/powerpoint/2010/main" val="2875883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31 Kapitol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7 – Zemědělství</a:t>
            </a:r>
          </a:p>
          <a:p>
            <a:r>
              <a:rPr lang="cs-CZ" dirty="0"/>
              <a:t>8 – Rybolov</a:t>
            </a:r>
          </a:p>
          <a:p>
            <a:r>
              <a:rPr lang="cs-CZ" dirty="0" err="1"/>
              <a:t>Výjímky</a:t>
            </a:r>
            <a:endParaRPr lang="cs-CZ" dirty="0"/>
          </a:p>
          <a:p>
            <a:r>
              <a:rPr lang="cs-CZ" dirty="0"/>
              <a:t>Přechodná období</a:t>
            </a:r>
          </a:p>
          <a:p>
            <a:endParaRPr lang="cs-CZ" dirty="0"/>
          </a:p>
        </p:txBody>
      </p:sp>
      <p:pic>
        <p:nvPicPr>
          <p:cNvPr id="11266" name="Picture 2" descr="Výsledek obrázku pro copenhagen summit 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38100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2583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Přechodná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5200" b="1" dirty="0"/>
              <a:t>Volný pohyb kapitálu</a:t>
            </a:r>
            <a:br>
              <a:rPr lang="cs-CZ" sz="5200" dirty="0"/>
            </a:br>
            <a:r>
              <a:rPr lang="cs-CZ" sz="5200" dirty="0"/>
              <a:t>Přechodné období na nabývání zemědělské půdy a lesů v délce 7 let pro osoby, které nemají trvalý pobyt na území ČR. Po třech letech bude přechodné období revidováno.</a:t>
            </a:r>
            <a:br>
              <a:rPr lang="cs-CZ" sz="5200" dirty="0"/>
            </a:br>
            <a:r>
              <a:rPr lang="cs-CZ" sz="5200" dirty="0"/>
              <a:t>Přechodné období na nabývání nemovitostí určených k vedlejšímu bydlení pro cizozemce z ostatních členských zemí EU v délce 5 let od vstupu ČR do EU.</a:t>
            </a:r>
          </a:p>
          <a:p>
            <a:r>
              <a:rPr lang="cs-CZ" sz="5200" b="1" dirty="0"/>
              <a:t>Zemědělství</a:t>
            </a:r>
            <a:br>
              <a:rPr lang="cs-CZ" sz="5200" dirty="0"/>
            </a:br>
            <a:r>
              <a:rPr lang="cs-CZ" sz="5200" dirty="0"/>
              <a:t>Přechodné období do 31.12.2006 na dosažení plné harmonizace hygienických parametrů s podmínkami platnými v EU pro celkem 52 zpracovatelských podniků;</a:t>
            </a:r>
            <a:br>
              <a:rPr lang="cs-CZ" sz="5200" dirty="0"/>
            </a:br>
            <a:r>
              <a:rPr lang="cs-CZ" sz="5200" dirty="0"/>
              <a:t>Přechodné období do 31.12.2009 pro již používané neobohacené klecové systémy pro nosnice, které nesplňují technický požadavek na výšku klece stanovený směrnicí Rady 1999/74/ES.</a:t>
            </a:r>
          </a:p>
          <a:p>
            <a:r>
              <a:rPr lang="cs-CZ" sz="5200" b="1" dirty="0"/>
              <a:t>Daně</a:t>
            </a:r>
            <a:br>
              <a:rPr lang="cs-CZ" sz="5200" dirty="0"/>
            </a:br>
            <a:r>
              <a:rPr lang="cs-CZ" sz="5200" dirty="0"/>
              <a:t>Přechodné období pro zachování snížené sazby DPH u dodávek tepelné energie do 31.12.2007;</a:t>
            </a:r>
            <a:br>
              <a:rPr lang="cs-CZ" sz="5200" dirty="0"/>
            </a:br>
            <a:r>
              <a:rPr lang="cs-CZ" sz="5200" dirty="0"/>
              <a:t>Přechodné období na zdanění dodávek stavebních prací pro účely bydlení do 31.12.2007;</a:t>
            </a:r>
            <a:br>
              <a:rPr lang="cs-CZ" sz="5200" dirty="0"/>
            </a:br>
            <a:r>
              <a:rPr lang="cs-CZ" sz="5200" dirty="0"/>
              <a:t>Přechodné období na zachování nižších sazeb spotřební daně u cigaret a tabákových výrobků do 31.12.2006</a:t>
            </a:r>
            <a:br>
              <a:rPr lang="cs-CZ" sz="5200" dirty="0"/>
            </a:br>
            <a:r>
              <a:rPr lang="cs-CZ" sz="5200" dirty="0"/>
              <a:t>Trvalá výjimka osvobozující osoby s obratem nižším než 35 tisíc EUR od registrace plátce DPH;</a:t>
            </a:r>
            <a:br>
              <a:rPr lang="cs-CZ" sz="5200" dirty="0"/>
            </a:br>
            <a:r>
              <a:rPr lang="cs-CZ" sz="5200" dirty="0"/>
              <a:t>Trvalá výjimka na spotřební daň z lihu u pěstitelského pálení s cílem zachovat tradiční domácí výrobu ovocných destilátů.</a:t>
            </a:r>
          </a:p>
          <a:p>
            <a:r>
              <a:rPr lang="cs-CZ" sz="5200" b="1" dirty="0"/>
              <a:t>Energetika</a:t>
            </a:r>
            <a:br>
              <a:rPr lang="cs-CZ" sz="5200" b="1" dirty="0"/>
            </a:br>
            <a:r>
              <a:rPr lang="cs-CZ" sz="5200" dirty="0"/>
              <a:t>Přechodné období pro vytvoření úplných povinných nouzových zásob ropy a ropných produktů do 31. 12. 2005;</a:t>
            </a:r>
            <a:br>
              <a:rPr lang="cs-CZ" sz="5200" dirty="0"/>
            </a:br>
            <a:r>
              <a:rPr lang="cs-CZ" sz="5200" dirty="0"/>
              <a:t>Přechodné období do konce roku 2004 pro liberalizaci trhu plynem.</a:t>
            </a:r>
          </a:p>
          <a:p>
            <a:r>
              <a:rPr lang="cs-CZ" sz="5200" b="1" dirty="0"/>
              <a:t>Životní prostředí</a:t>
            </a:r>
            <a:br>
              <a:rPr lang="cs-CZ" sz="5200" b="1" dirty="0"/>
            </a:br>
            <a:r>
              <a:rPr lang="cs-CZ" sz="5200" dirty="0"/>
              <a:t>Přechodné období do 31.12.2005 na nakládání s odpady pro dosažení cílových hodnot u recyklace a opětovného využití obalu</a:t>
            </a:r>
            <a:br>
              <a:rPr lang="cs-CZ" sz="5200" dirty="0"/>
            </a:br>
            <a:r>
              <a:rPr lang="cs-CZ" sz="5200" dirty="0"/>
              <a:t>Přechodné období do 31.12.2010 na kvalitu vody. Jedná se o přechodné období pro praktickou implementaci požadavku na výstavbu čistíren odpadních vod u obcí;</a:t>
            </a:r>
            <a:br>
              <a:rPr lang="cs-CZ" sz="5200" dirty="0"/>
            </a:br>
            <a:r>
              <a:rPr lang="cs-CZ" sz="5200" dirty="0"/>
              <a:t>Přechodné období do 31.12.2007 na implementaci směrnice o omezení emisí znečišťujících látek do ovzduší z velkých spalovacích zařízení pro 2 podniky: teplárnu Přerov a Novou Huť, a.s.</a:t>
            </a:r>
          </a:p>
          <a:p>
            <a:r>
              <a:rPr lang="cs-CZ" sz="5200" b="1" dirty="0"/>
              <a:t>Různé </a:t>
            </a:r>
            <a:br>
              <a:rPr lang="cs-CZ" sz="5200" dirty="0"/>
            </a:br>
            <a:r>
              <a:rPr lang="cs-CZ" sz="5200" dirty="0"/>
              <a:t>Přechodné období v délce pěti let pro postupný náběh příspěvků do základního kapitálu a rezerv Evropské investiční banky s tím, že k první platbě dojde nejdříve v druhé polovině roku 2005.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66971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Přechodná období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>
                <a:effectLst/>
              </a:rPr>
              <a:t>Volný pohyb osob</a:t>
            </a:r>
            <a:br>
              <a:rPr lang="cs-CZ" b="1" dirty="0">
                <a:effectLst/>
              </a:rPr>
            </a:br>
            <a:r>
              <a:rPr lang="cs-CZ" dirty="0">
                <a:effectLst/>
              </a:rPr>
              <a:t>Přechodné období v délce až 7 let na omezení volného pohybu pracovních sil.</a:t>
            </a:r>
          </a:p>
          <a:p>
            <a:r>
              <a:rPr lang="cs-CZ" b="1" dirty="0">
                <a:effectLst/>
              </a:rPr>
              <a:t>Doprava</a:t>
            </a:r>
            <a:br>
              <a:rPr lang="cs-CZ" dirty="0">
                <a:effectLst/>
              </a:rPr>
            </a:br>
            <a:r>
              <a:rPr lang="cs-CZ" dirty="0">
                <a:effectLst/>
              </a:rPr>
              <a:t>Přechodné období v délce až pěti let na vnitrostátní silniční přepravu (kabotáž). Současně recipročně bude platit pro dopravce ze současných a nových členských zemí zákaz provádění kabotáže v ČR.</a:t>
            </a:r>
          </a:p>
          <a:p>
            <a:r>
              <a:rPr lang="cs-CZ" b="1" dirty="0">
                <a:effectLst/>
              </a:rPr>
              <a:t>Zemědělství</a:t>
            </a:r>
            <a:br>
              <a:rPr lang="cs-CZ" b="1" dirty="0">
                <a:effectLst/>
              </a:rPr>
            </a:br>
            <a:r>
              <a:rPr lang="cs-CZ" dirty="0">
                <a:effectLst/>
              </a:rPr>
              <a:t>Přechodné období na postupný náběh přímých plateb bude uplatněno v následujících dvou fázích:</a:t>
            </a:r>
          </a:p>
          <a:p>
            <a:r>
              <a:rPr lang="cs-CZ" dirty="0">
                <a:effectLst/>
              </a:rPr>
              <a:t>1.fáze – V roce 2004 budou v nových členských zemích zavedeny přímé platby odpovídající úrovni 25% přímých plateb poskytovaných zemědělcům v současných členských státech.. Do roku 2007 budou přímé platby každoročně dále navyšovány o 5%. To znamená, že v roce 2005 dosáhnou úrovně 30%, v roce 2006 35% a v roce 2007 40%.</a:t>
            </a:r>
          </a:p>
          <a:p>
            <a:r>
              <a:rPr lang="cs-CZ" dirty="0">
                <a:effectLst/>
              </a:rPr>
              <a:t>2. fáze - V dalších letech pak budou přímé platby postupně navyšovány o 10% až do roku 2013, kdy by mělo být dosaženo 100% úrovně přímých plateb současných členských států.</a:t>
            </a:r>
          </a:p>
          <a:p>
            <a:r>
              <a:rPr lang="cs-CZ" dirty="0">
                <a:effectLst/>
              </a:rPr>
              <a:t>EU však navíc přiznala ČR možnost dorovnání přímých plateb z národních zdrojů do úrovně 55% v roce 2004, 60% v roce 2005 a 65% v roce 2006. Od roku 2007 pak bude možné tuto úroveň pro dorovnání každoročně zvyšovat o 10% až do dosažení stoprocentní úrovně přímých plateb.</a:t>
            </a:r>
          </a:p>
        </p:txBody>
      </p:sp>
    </p:spTree>
    <p:extLst>
      <p:ext uri="{BB962C8B-B14F-4D97-AF65-F5344CB8AC3E}">
        <p14:creationId xmlns:p14="http://schemas.microsoft.com/office/powerpoint/2010/main" val="36521824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Výjimky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Registrace plátců DPH do 35 tis. EUR</a:t>
            </a:r>
          </a:p>
          <a:p>
            <a:r>
              <a:rPr lang="cs-CZ" dirty="0"/>
              <a:t>Pěstitelské pálenice</a:t>
            </a:r>
          </a:p>
          <a:p>
            <a:r>
              <a:rPr lang="cs-CZ" dirty="0"/>
              <a:t>Další daňové výjimky</a:t>
            </a:r>
          </a:p>
          <a:p>
            <a:r>
              <a:rPr lang="cs-CZ" dirty="0"/>
              <a:t>Slivovice</a:t>
            </a:r>
          </a:p>
          <a:p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702463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Referendum o vstupu</a:t>
            </a:r>
          </a:p>
        </p:txBody>
      </p:sp>
      <p:pic>
        <p:nvPicPr>
          <p:cNvPr id="10242" name="Picture 2" descr="Výsledky referenda o vstupu &amp;Ccaron;R do 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49" y="1857833"/>
            <a:ext cx="8524875" cy="500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3697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Chráněná označení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Chráněné označení původu (PDO)</a:t>
            </a:r>
          </a:p>
          <a:p>
            <a:r>
              <a:rPr lang="cs-CZ" dirty="0"/>
              <a:t>Chráněné zeměpisné označení (PGI)</a:t>
            </a:r>
          </a:p>
          <a:p>
            <a:r>
              <a:rPr lang="cs-CZ" dirty="0"/>
              <a:t>Zaručená tradiční specialita (TSG)</a:t>
            </a:r>
          </a:p>
          <a:p>
            <a:r>
              <a:rPr lang="cs-CZ" dirty="0">
                <a:hlinkClick r:id="rId2"/>
              </a:rPr>
              <a:t>http://ec.europa.eu/agriculture/quality/door/list.html</a:t>
            </a:r>
            <a:endParaRPr lang="cs-CZ" dirty="0"/>
          </a:p>
          <a:p>
            <a:endParaRPr lang="cs-CZ" dirty="0"/>
          </a:p>
        </p:txBody>
      </p:sp>
      <p:pic>
        <p:nvPicPr>
          <p:cNvPr id="12290" name="Picture 2" descr="http://ec.europa.eu/agriculture/quality/door/images/PGI6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828" y="0"/>
            <a:ext cx="1375172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ec.europa.eu/agriculture/quality/door/images/TSG6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225" y="5717177"/>
            <a:ext cx="1247775" cy="114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ec.europa.eu/agriculture/quality/door/images/PDO6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591175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3502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17500"/>
            <a:ext cx="1562100" cy="1325563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Zahra</a:t>
            </a:r>
            <a:r>
              <a:rPr lang="cs-CZ" dirty="0"/>
              <a:t>-</a:t>
            </a:r>
            <a:br>
              <a:rPr lang="cs-CZ" dirty="0"/>
            </a:br>
            <a:r>
              <a:rPr lang="cs-CZ" dirty="0" err="1"/>
              <a:t>niční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781339"/>
              </p:ext>
            </p:extLst>
          </p:nvPr>
        </p:nvGraphicFramePr>
        <p:xfrm>
          <a:off x="1562100" y="1"/>
          <a:ext cx="8524876" cy="6857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8883">
                  <a:extLst>
                    <a:ext uri="{9D8B030D-6E8A-4147-A177-3AD203B41FA5}">
                      <a16:colId xmlns:a16="http://schemas.microsoft.com/office/drawing/2014/main" val="4260754405"/>
                    </a:ext>
                  </a:extLst>
                </a:gridCol>
                <a:gridCol w="859602">
                  <a:extLst>
                    <a:ext uri="{9D8B030D-6E8A-4147-A177-3AD203B41FA5}">
                      <a16:colId xmlns:a16="http://schemas.microsoft.com/office/drawing/2014/main" val="1928410658"/>
                    </a:ext>
                  </a:extLst>
                </a:gridCol>
                <a:gridCol w="859602">
                  <a:extLst>
                    <a:ext uri="{9D8B030D-6E8A-4147-A177-3AD203B41FA5}">
                      <a16:colId xmlns:a16="http://schemas.microsoft.com/office/drawing/2014/main" val="2613451816"/>
                    </a:ext>
                  </a:extLst>
                </a:gridCol>
                <a:gridCol w="859602">
                  <a:extLst>
                    <a:ext uri="{9D8B030D-6E8A-4147-A177-3AD203B41FA5}">
                      <a16:colId xmlns:a16="http://schemas.microsoft.com/office/drawing/2014/main" val="989987519"/>
                    </a:ext>
                  </a:extLst>
                </a:gridCol>
                <a:gridCol w="859602">
                  <a:extLst>
                    <a:ext uri="{9D8B030D-6E8A-4147-A177-3AD203B41FA5}">
                      <a16:colId xmlns:a16="http://schemas.microsoft.com/office/drawing/2014/main" val="2730780798"/>
                    </a:ext>
                  </a:extLst>
                </a:gridCol>
                <a:gridCol w="859602">
                  <a:extLst>
                    <a:ext uri="{9D8B030D-6E8A-4147-A177-3AD203B41FA5}">
                      <a16:colId xmlns:a16="http://schemas.microsoft.com/office/drawing/2014/main" val="2990049746"/>
                    </a:ext>
                  </a:extLst>
                </a:gridCol>
                <a:gridCol w="684717">
                  <a:extLst>
                    <a:ext uri="{9D8B030D-6E8A-4147-A177-3AD203B41FA5}">
                      <a16:colId xmlns:a16="http://schemas.microsoft.com/office/drawing/2014/main" val="1485755884"/>
                    </a:ext>
                  </a:extLst>
                </a:gridCol>
                <a:gridCol w="904064">
                  <a:extLst>
                    <a:ext uri="{9D8B030D-6E8A-4147-A177-3AD203B41FA5}">
                      <a16:colId xmlns:a16="http://schemas.microsoft.com/office/drawing/2014/main" val="3748287928"/>
                    </a:ext>
                  </a:extLst>
                </a:gridCol>
                <a:gridCol w="711394">
                  <a:extLst>
                    <a:ext uri="{9D8B030D-6E8A-4147-A177-3AD203B41FA5}">
                      <a16:colId xmlns:a16="http://schemas.microsoft.com/office/drawing/2014/main" val="3247862865"/>
                    </a:ext>
                  </a:extLst>
                </a:gridCol>
                <a:gridCol w="1007808">
                  <a:extLst>
                    <a:ext uri="{9D8B030D-6E8A-4147-A177-3AD203B41FA5}">
                      <a16:colId xmlns:a16="http://schemas.microsoft.com/office/drawing/2014/main" val="2675495485"/>
                    </a:ext>
                  </a:extLst>
                </a:gridCol>
              </a:tblGrid>
              <a:tr h="3766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 Obrat 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 Vývoz 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 Dovoz 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 Bilance 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Změna proti předchozímu roku v %</a:t>
                      </a:r>
                      <a:endParaRPr lang="pl-PL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Krytí dovozu vývozem v %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Bilance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Bilance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ctr"/>
                </a:tc>
                <a:extLst>
                  <a:ext uri="{0D108BD9-81ED-4DB2-BD59-A6C34878D82A}">
                    <a16:rowId xmlns:a16="http://schemas.microsoft.com/office/drawing/2014/main" val="2483383885"/>
                  </a:ext>
                </a:extLst>
              </a:tr>
              <a:tr h="19803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cs-CZ" sz="1200" u="none" strike="noStrike">
                          <a:effectLst/>
                        </a:rPr>
                        <a:t>v mld. Kč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u="none" strike="noStrike">
                          <a:effectLst/>
                        </a:rPr>
                        <a:t>vývoz 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u="none" strike="noStrike">
                          <a:effectLst/>
                        </a:rPr>
                        <a:t>dovoz 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řetězový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bazický (1989)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extLst>
                  <a:ext uri="{0D108BD9-81ED-4DB2-BD59-A6C34878D82A}">
                    <a16:rowId xmlns:a16="http://schemas.microsoft.com/office/drawing/2014/main" val="3169566490"/>
                  </a:ext>
                </a:extLst>
              </a:tr>
              <a:tr h="2260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1989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427,5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216,5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211,0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5,5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.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.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102,6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-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100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extLst>
                  <a:ext uri="{0D108BD9-81ED-4DB2-BD59-A6C34878D82A}">
                    <a16:rowId xmlns:a16="http://schemas.microsoft.com/office/drawing/2014/main" val="3652574236"/>
                  </a:ext>
                </a:extLst>
              </a:tr>
              <a:tr h="2260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1990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448,0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214,1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233,9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-19,8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-1,1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10,9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91,5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-359,6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-359,6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extLst>
                  <a:ext uri="{0D108BD9-81ED-4DB2-BD59-A6C34878D82A}">
                    <a16:rowId xmlns:a16="http://schemas.microsoft.com/office/drawing/2014/main" val="4157558964"/>
                  </a:ext>
                </a:extLst>
              </a:tr>
              <a:tr h="2260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1991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442,4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233,6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208,8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24,8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9,1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-10,8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111,9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-125,5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451,2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extLst>
                  <a:ext uri="{0D108BD9-81ED-4DB2-BD59-A6C34878D82A}">
                    <a16:rowId xmlns:a16="http://schemas.microsoft.com/office/drawing/2014/main" val="3677192684"/>
                  </a:ext>
                </a:extLst>
              </a:tr>
              <a:tr h="2260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1992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541,5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248,1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293,4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-45,3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6,2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40,5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84,6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-182,6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-823,8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extLst>
                  <a:ext uri="{0D108BD9-81ED-4DB2-BD59-A6C34878D82A}">
                    <a16:rowId xmlns:a16="http://schemas.microsoft.com/office/drawing/2014/main" val="1415707182"/>
                  </a:ext>
                </a:extLst>
              </a:tr>
              <a:tr h="2260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1993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847,7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421,6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426,1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-4,5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69,9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45,2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98,9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9,9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-81,5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extLst>
                  <a:ext uri="{0D108BD9-81ED-4DB2-BD59-A6C34878D82A}">
                    <a16:rowId xmlns:a16="http://schemas.microsoft.com/office/drawing/2014/main" val="2437665037"/>
                  </a:ext>
                </a:extLst>
              </a:tr>
              <a:tr h="2260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1994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957,2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458,8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498,4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-39,5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8,8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17,0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92,1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881,9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-718,8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extLst>
                  <a:ext uri="{0D108BD9-81ED-4DB2-BD59-A6C34878D82A}">
                    <a16:rowId xmlns:a16="http://schemas.microsoft.com/office/drawing/2014/main" val="3342076609"/>
                  </a:ext>
                </a:extLst>
              </a:tr>
              <a:tr h="2260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1995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1 231,9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566,2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665,7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-99,6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23,4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33,6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85,0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251,9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-1810,4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extLst>
                  <a:ext uri="{0D108BD9-81ED-4DB2-BD59-A6C34878D82A}">
                    <a16:rowId xmlns:a16="http://schemas.microsoft.com/office/drawing/2014/main" val="2463205402"/>
                  </a:ext>
                </a:extLst>
              </a:tr>
              <a:tr h="2260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1996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1 356,4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601,7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754,7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-153,0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6,3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13,4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79,7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153,7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-2781,6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extLst>
                  <a:ext uri="{0D108BD9-81ED-4DB2-BD59-A6C34878D82A}">
                    <a16:rowId xmlns:a16="http://schemas.microsoft.com/office/drawing/2014/main" val="1438562969"/>
                  </a:ext>
                </a:extLst>
              </a:tr>
              <a:tr h="2260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1997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1 569,0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709,3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859,7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-150,5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17,9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13,9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82,5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98,3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-2735,5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extLst>
                  <a:ext uri="{0D108BD9-81ED-4DB2-BD59-A6C34878D82A}">
                    <a16:rowId xmlns:a16="http://schemas.microsoft.com/office/drawing/2014/main" val="1845684563"/>
                  </a:ext>
                </a:extLst>
              </a:tr>
              <a:tr h="2260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1998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1 748,7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834,2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914,5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-80,2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17,6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6,4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91,2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53,3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-1458,9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extLst>
                  <a:ext uri="{0D108BD9-81ED-4DB2-BD59-A6C34878D82A}">
                    <a16:rowId xmlns:a16="http://schemas.microsoft.com/office/drawing/2014/main" val="3922571245"/>
                  </a:ext>
                </a:extLst>
              </a:tr>
              <a:tr h="2260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1999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1 881,9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908,8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973,2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-64,4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8,9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6,4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93,4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80,3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-1171,1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extLst>
                  <a:ext uri="{0D108BD9-81ED-4DB2-BD59-A6C34878D82A}">
                    <a16:rowId xmlns:a16="http://schemas.microsoft.com/office/drawing/2014/main" val="3225540394"/>
                  </a:ext>
                </a:extLst>
              </a:tr>
              <a:tr h="2260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2000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2 363,0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1 121,1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1 241,9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-120,8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23,4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27,6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90,3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187,6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-2196,8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extLst>
                  <a:ext uri="{0D108BD9-81ED-4DB2-BD59-A6C34878D82A}">
                    <a16:rowId xmlns:a16="http://schemas.microsoft.com/office/drawing/2014/main" val="3132305113"/>
                  </a:ext>
                </a:extLst>
              </a:tr>
              <a:tr h="2260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2001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2 653,7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1 268,1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1 385,6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-117,4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13,1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11,6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91,5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97,2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-2134,8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extLst>
                  <a:ext uri="{0D108BD9-81ED-4DB2-BD59-A6C34878D82A}">
                    <a16:rowId xmlns:a16="http://schemas.microsoft.com/office/drawing/2014/main" val="2579604484"/>
                  </a:ext>
                </a:extLst>
              </a:tr>
              <a:tr h="2260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2002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2 580,5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1 254,9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1 325,7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-70,8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-1,0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-4,3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94,7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60,3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-1287,5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extLst>
                  <a:ext uri="{0D108BD9-81ED-4DB2-BD59-A6C34878D82A}">
                    <a16:rowId xmlns:a16="http://schemas.microsoft.com/office/drawing/2014/main" val="1922015674"/>
                  </a:ext>
                </a:extLst>
              </a:tr>
              <a:tr h="2260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2003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2 811,7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1 370,9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1 440,7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-69,8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9,2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8,7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95,2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98,6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-1269,0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extLst>
                  <a:ext uri="{0D108BD9-81ED-4DB2-BD59-A6C34878D82A}">
                    <a16:rowId xmlns:a16="http://schemas.microsoft.com/office/drawing/2014/main" val="490025256"/>
                  </a:ext>
                </a:extLst>
              </a:tr>
              <a:tr h="2260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2004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3 471,8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1 722,7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1 749,1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-26,4 </a:t>
                      </a:r>
                      <a:endParaRPr lang="cs-CZ" sz="12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25,7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21,4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98,5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37,9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-480,7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extLst>
                  <a:ext uri="{0D108BD9-81ED-4DB2-BD59-A6C34878D82A}">
                    <a16:rowId xmlns:a16="http://schemas.microsoft.com/office/drawing/2014/main" val="1287638999"/>
                  </a:ext>
                </a:extLst>
              </a:tr>
              <a:tr h="2260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2005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3 698,5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1 868,6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1 830,0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38,6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8,5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4,6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102,1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-146,1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702,3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extLst>
                  <a:ext uri="{0D108BD9-81ED-4DB2-BD59-A6C34878D82A}">
                    <a16:rowId xmlns:a16="http://schemas.microsoft.com/office/drawing/2014/main" val="156070868"/>
                  </a:ext>
                </a:extLst>
              </a:tr>
              <a:tr h="2260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2006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4 249,4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2 144,6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2 104,8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39,8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14,8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15,0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101,9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102,9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722,9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extLst>
                  <a:ext uri="{0D108BD9-81ED-4DB2-BD59-A6C34878D82A}">
                    <a16:rowId xmlns:a16="http://schemas.microsoft.com/office/drawing/2014/main" val="1230907402"/>
                  </a:ext>
                </a:extLst>
              </a:tr>
              <a:tr h="2260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2007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4 870,6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2 479,2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2 391,3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87,9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15,6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13,6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103,7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221,1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1598,5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extLst>
                  <a:ext uri="{0D108BD9-81ED-4DB2-BD59-A6C34878D82A}">
                    <a16:rowId xmlns:a16="http://schemas.microsoft.com/office/drawing/2014/main" val="3755686519"/>
                  </a:ext>
                </a:extLst>
              </a:tr>
              <a:tr h="2260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2008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4 880,2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2 473,7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2 406,5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67,2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-0,2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0,6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102,8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76,5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1222,7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extLst>
                  <a:ext uri="{0D108BD9-81ED-4DB2-BD59-A6C34878D82A}">
                    <a16:rowId xmlns:a16="http://schemas.microsoft.com/office/drawing/2014/main" val="1715379607"/>
                  </a:ext>
                </a:extLst>
              </a:tr>
              <a:tr h="2260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2009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4 127,7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2 138,6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1 989,0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149,6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-13,5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-17,3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107,5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222,4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2719,8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extLst>
                  <a:ext uri="{0D108BD9-81ED-4DB2-BD59-A6C34878D82A}">
                    <a16:rowId xmlns:a16="http://schemas.microsoft.com/office/drawing/2014/main" val="2354230196"/>
                  </a:ext>
                </a:extLst>
              </a:tr>
              <a:tr h="2260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2010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4 944,4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2 532,8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2 411,6 </a:t>
                      </a:r>
                      <a:endParaRPr lang="cs-CZ" sz="12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121,2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18,4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21,2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105,0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81,1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2204,4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extLst>
                  <a:ext uri="{0D108BD9-81ED-4DB2-BD59-A6C34878D82A}">
                    <a16:rowId xmlns:a16="http://schemas.microsoft.com/office/drawing/2014/main" val="388975174"/>
                  </a:ext>
                </a:extLst>
              </a:tr>
              <a:tr h="2260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2011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5 566,3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2 878,7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2 687,6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191,1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13,7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11,4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107,1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157,6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3475,1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extLst>
                  <a:ext uri="{0D108BD9-81ED-4DB2-BD59-A6C34878D82A}">
                    <a16:rowId xmlns:a16="http://schemas.microsoft.com/office/drawing/2014/main" val="889442828"/>
                  </a:ext>
                </a:extLst>
              </a:tr>
              <a:tr h="2260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2012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5 839,5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3 072,6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2 766,9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305,7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6,7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3,0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111,0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160,0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5558,4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extLst>
                  <a:ext uri="{0D108BD9-81ED-4DB2-BD59-A6C34878D82A}">
                    <a16:rowId xmlns:a16="http://schemas.microsoft.com/office/drawing/2014/main" val="2849096602"/>
                  </a:ext>
                </a:extLst>
              </a:tr>
              <a:tr h="2260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2013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5 998,2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3 174,7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2 823,5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351,2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3,3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2,0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112,4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114,9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6385,8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extLst>
                  <a:ext uri="{0D108BD9-81ED-4DB2-BD59-A6C34878D82A}">
                    <a16:rowId xmlns:a16="http://schemas.microsoft.com/office/drawing/2014/main" val="3486604588"/>
                  </a:ext>
                </a:extLst>
              </a:tr>
              <a:tr h="2260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2014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6 828,5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3 628,8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3 199,6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429,2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14,3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13,3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113,4 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122,2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7803,5</a:t>
                      </a:r>
                      <a:endParaRPr lang="cs-CZ" sz="12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extLst>
                  <a:ext uri="{0D108BD9-81ED-4DB2-BD59-A6C34878D82A}">
                    <a16:rowId xmlns:a16="http://schemas.microsoft.com/office/drawing/2014/main" val="720455786"/>
                  </a:ext>
                </a:extLst>
              </a:tr>
              <a:tr h="2260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2015</a:t>
                      </a:r>
                      <a:endParaRPr lang="cs-CZ" sz="12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7 360,2 </a:t>
                      </a:r>
                      <a:endParaRPr lang="cs-CZ" sz="12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3 883,2 </a:t>
                      </a:r>
                      <a:endParaRPr lang="cs-CZ" sz="12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3 477,0 </a:t>
                      </a:r>
                      <a:endParaRPr lang="cs-CZ" sz="12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406,2 </a:t>
                      </a:r>
                      <a:endParaRPr lang="cs-CZ" sz="12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107,0 </a:t>
                      </a:r>
                      <a:endParaRPr lang="cs-CZ" sz="12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108,7 </a:t>
                      </a:r>
                      <a:endParaRPr lang="cs-CZ" sz="12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111,7 </a:t>
                      </a:r>
                      <a:endParaRPr lang="cs-CZ" sz="12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94,7</a:t>
                      </a:r>
                      <a:endParaRPr lang="cs-CZ" sz="12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7386,3</a:t>
                      </a:r>
                      <a:endParaRPr lang="cs-CZ" sz="12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extLst>
                  <a:ext uri="{0D108BD9-81ED-4DB2-BD59-A6C34878D82A}">
                    <a16:rowId xmlns:a16="http://schemas.microsoft.com/office/drawing/2014/main" val="1203935113"/>
                  </a:ext>
                </a:extLst>
              </a:tr>
              <a:tr h="180813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</a:rPr>
                        <a:t> </a:t>
                      </a:r>
                      <a:endParaRPr lang="cs-CZ" sz="7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463" marR="5463" marT="5463" marB="0" anchor="b"/>
                </a:tc>
                <a:extLst>
                  <a:ext uri="{0D108BD9-81ED-4DB2-BD59-A6C34878D82A}">
                    <a16:rowId xmlns:a16="http://schemas.microsoft.com/office/drawing/2014/main" val="433627428"/>
                  </a:ext>
                </a:extLst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10210800" y="317500"/>
            <a:ext cx="1981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obchod</a:t>
            </a:r>
          </a:p>
        </p:txBody>
      </p:sp>
    </p:spTree>
    <p:extLst>
      <p:ext uri="{BB962C8B-B14F-4D97-AF65-F5344CB8AC3E}">
        <p14:creationId xmlns:p14="http://schemas.microsoft.com/office/powerpoint/2010/main" val="32733285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HDP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712" y="438150"/>
            <a:ext cx="818197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9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21D8CE-E6F7-49B8-B4D6-A6001BDC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HDP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633655-CA5D-4B3B-9A9D-D701A49DD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49" y="1695450"/>
            <a:ext cx="829627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212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610083"/>
              </p:ext>
            </p:extLst>
          </p:nvPr>
        </p:nvGraphicFramePr>
        <p:xfrm>
          <a:off x="1038225" y="0"/>
          <a:ext cx="9315453" cy="6858012"/>
        </p:xfrm>
        <a:graphic>
          <a:graphicData uri="http://schemas.openxmlformats.org/drawingml/2006/table">
            <a:tbl>
              <a:tblPr/>
              <a:tblGrid>
                <a:gridCol w="1048173">
                  <a:extLst>
                    <a:ext uri="{9D8B030D-6E8A-4147-A177-3AD203B41FA5}">
                      <a16:colId xmlns:a16="http://schemas.microsoft.com/office/drawing/2014/main" val="298371401"/>
                    </a:ext>
                  </a:extLst>
                </a:gridCol>
                <a:gridCol w="826728">
                  <a:extLst>
                    <a:ext uri="{9D8B030D-6E8A-4147-A177-3AD203B41FA5}">
                      <a16:colId xmlns:a16="http://schemas.microsoft.com/office/drawing/2014/main" val="212097318"/>
                    </a:ext>
                  </a:extLst>
                </a:gridCol>
                <a:gridCol w="826728">
                  <a:extLst>
                    <a:ext uri="{9D8B030D-6E8A-4147-A177-3AD203B41FA5}">
                      <a16:colId xmlns:a16="http://schemas.microsoft.com/office/drawing/2014/main" val="3288106567"/>
                    </a:ext>
                  </a:extLst>
                </a:gridCol>
                <a:gridCol w="826728">
                  <a:extLst>
                    <a:ext uri="{9D8B030D-6E8A-4147-A177-3AD203B41FA5}">
                      <a16:colId xmlns:a16="http://schemas.microsoft.com/office/drawing/2014/main" val="4142586774"/>
                    </a:ext>
                  </a:extLst>
                </a:gridCol>
                <a:gridCol w="826728">
                  <a:extLst>
                    <a:ext uri="{9D8B030D-6E8A-4147-A177-3AD203B41FA5}">
                      <a16:colId xmlns:a16="http://schemas.microsoft.com/office/drawing/2014/main" val="3462199196"/>
                    </a:ext>
                  </a:extLst>
                </a:gridCol>
                <a:gridCol w="826728">
                  <a:extLst>
                    <a:ext uri="{9D8B030D-6E8A-4147-A177-3AD203B41FA5}">
                      <a16:colId xmlns:a16="http://schemas.microsoft.com/office/drawing/2014/main" val="3809656633"/>
                    </a:ext>
                  </a:extLst>
                </a:gridCol>
                <a:gridCol w="826728">
                  <a:extLst>
                    <a:ext uri="{9D8B030D-6E8A-4147-A177-3AD203B41FA5}">
                      <a16:colId xmlns:a16="http://schemas.microsoft.com/office/drawing/2014/main" val="1090672647"/>
                    </a:ext>
                  </a:extLst>
                </a:gridCol>
                <a:gridCol w="826728">
                  <a:extLst>
                    <a:ext uri="{9D8B030D-6E8A-4147-A177-3AD203B41FA5}">
                      <a16:colId xmlns:a16="http://schemas.microsoft.com/office/drawing/2014/main" val="4012840869"/>
                    </a:ext>
                  </a:extLst>
                </a:gridCol>
                <a:gridCol w="826728">
                  <a:extLst>
                    <a:ext uri="{9D8B030D-6E8A-4147-A177-3AD203B41FA5}">
                      <a16:colId xmlns:a16="http://schemas.microsoft.com/office/drawing/2014/main" val="575030828"/>
                    </a:ext>
                  </a:extLst>
                </a:gridCol>
                <a:gridCol w="826728">
                  <a:extLst>
                    <a:ext uri="{9D8B030D-6E8A-4147-A177-3AD203B41FA5}">
                      <a16:colId xmlns:a16="http://schemas.microsoft.com/office/drawing/2014/main" val="1092731222"/>
                    </a:ext>
                  </a:extLst>
                </a:gridCol>
                <a:gridCol w="826728">
                  <a:extLst>
                    <a:ext uri="{9D8B030D-6E8A-4147-A177-3AD203B41FA5}">
                      <a16:colId xmlns:a16="http://schemas.microsoft.com/office/drawing/2014/main" val="51142728"/>
                    </a:ext>
                  </a:extLst>
                </a:gridCol>
              </a:tblGrid>
              <a:tr h="3481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Ukazatel</a:t>
                      </a:r>
                    </a:p>
                  </a:txBody>
                  <a:tcPr marL="6598" marR="6598" marT="659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1986</a:t>
                      </a: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1987</a:t>
                      </a: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1988</a:t>
                      </a: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1989</a:t>
                      </a: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1990</a:t>
                      </a: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1991</a:t>
                      </a: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1992</a:t>
                      </a: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1993</a:t>
                      </a: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1994</a:t>
                      </a: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1995</a:t>
                      </a: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494607"/>
                  </a:ext>
                </a:extLst>
              </a:tr>
              <a:tr h="25983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Skot celkem</a:t>
                      </a:r>
                    </a:p>
                  </a:txBody>
                  <a:tcPr marL="6598" marR="6598" marT="65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3 462 392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3 482 282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3 467 316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3 480 582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3 506 222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3 359 976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2 949 574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2 511 737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2 161 438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2 029 827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48866"/>
                  </a:ext>
                </a:extLst>
              </a:tr>
              <a:tr h="25983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z toho krávy</a:t>
                      </a:r>
                    </a:p>
                  </a:txBody>
                  <a:tcPr marL="79175" marR="6598" marT="65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1 273 254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1 264 656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1 255 680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1 247 567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1 236 218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1 195 429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1 036 276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932 454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829 729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768 236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986238"/>
                  </a:ext>
                </a:extLst>
              </a:tr>
              <a:tr h="25983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Prasata celkem</a:t>
                      </a:r>
                    </a:p>
                  </a:txBody>
                  <a:tcPr marL="6598" marR="6598" marT="65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4 332 653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4 410 674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4 617 748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4 685 333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4 789 898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4 569 304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4 609 149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4 598 821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4 070 898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3 866 568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176249"/>
                  </a:ext>
                </a:extLst>
              </a:tr>
              <a:tr h="25983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z toho prasnice</a:t>
                      </a:r>
                    </a:p>
                  </a:txBody>
                  <a:tcPr marL="79175" marR="6598" marT="65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293 915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302 333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312 179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312 414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310 869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313 006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326 277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324 245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294 610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295 328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233228"/>
                  </a:ext>
                </a:extLst>
              </a:tr>
              <a:tr h="25983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Ovce celkem</a:t>
                      </a:r>
                    </a:p>
                  </a:txBody>
                  <a:tcPr marL="6598" marR="6598" marT="65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389 361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408 664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404 225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399 023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429 714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429 106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342 069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254 301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196 030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165 345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616311"/>
                  </a:ext>
                </a:extLst>
              </a:tr>
              <a:tr h="25983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Drůbež celkem</a:t>
                      </a:r>
                    </a:p>
                  </a:txBody>
                  <a:tcPr marL="6598" marR="6598" marT="65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30 887 493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32 127 294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31 662 497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32 479 404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31 981 100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33 278 468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30 756 308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28 219 580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24 974 149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26 688 376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819707"/>
                  </a:ext>
                </a:extLst>
              </a:tr>
              <a:tr h="25983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z toho slepice</a:t>
                      </a:r>
                    </a:p>
                  </a:txBody>
                  <a:tcPr marL="79175" marR="6598" marT="65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15 336 063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15 278 193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15 347 527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15 699 434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15 437 483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15 215 376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14 893 818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13 385 218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12 555 655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12 028 561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948042"/>
                  </a:ext>
                </a:extLst>
              </a:tr>
              <a:tr h="178443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392947"/>
                  </a:ext>
                </a:extLst>
              </a:tr>
              <a:tr h="3481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Ukazatel</a:t>
                      </a:r>
                    </a:p>
                  </a:txBody>
                  <a:tcPr marL="6598" marR="6598" marT="659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1996</a:t>
                      </a: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1997</a:t>
                      </a: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1998</a:t>
                      </a: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1999</a:t>
                      </a: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2000</a:t>
                      </a: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2001</a:t>
                      </a:r>
                      <a:r>
                        <a:rPr lang="cs-CZ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2002</a:t>
                      </a:r>
                      <a:r>
                        <a:rPr lang="cs-CZ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2003</a:t>
                      </a:r>
                      <a:r>
                        <a:rPr lang="cs-CZ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2004</a:t>
                      </a:r>
                      <a:r>
                        <a:rPr lang="cs-CZ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2005</a:t>
                      </a:r>
                      <a:r>
                        <a:rPr lang="cs-CZ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361644"/>
                  </a:ext>
                </a:extLst>
              </a:tr>
              <a:tr h="25983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Skot celkem</a:t>
                      </a:r>
                    </a:p>
                  </a:txBody>
                  <a:tcPr marL="6598" marR="6598" marT="65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1 988 810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1 865 902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1 700 789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1 657 337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1 573 530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1 582 285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1 520 136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1 473 828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1 428 329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1 397 308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095315"/>
                  </a:ext>
                </a:extLst>
              </a:tr>
              <a:tr h="25983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z toho krávy</a:t>
                      </a:r>
                    </a:p>
                  </a:txBody>
                  <a:tcPr marL="79175" marR="6598" marT="65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750 593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702 301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646 838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642 026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614 787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611 395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596 295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590 322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572 887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573 724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253264"/>
                  </a:ext>
                </a:extLst>
              </a:tr>
              <a:tr h="25983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Prasata celkem</a:t>
                      </a:r>
                    </a:p>
                  </a:txBody>
                  <a:tcPr marL="6598" marR="6598" marT="65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4 016 246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4 079 590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4 012 943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4 000 720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3 687 967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3 469 802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3 440 925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3 362 801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3 126 539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2 876 834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036000"/>
                  </a:ext>
                </a:extLst>
              </a:tr>
              <a:tr h="25983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z toho prasnice</a:t>
                      </a:r>
                    </a:p>
                  </a:txBody>
                  <a:tcPr marL="79175" marR="6598" marT="65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317 517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321 832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319 664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316 599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296 811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287 933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289 195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282 722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250 842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232 499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691758"/>
                  </a:ext>
                </a:extLst>
              </a:tr>
              <a:tr h="25983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Ovce celkem</a:t>
                      </a:r>
                    </a:p>
                  </a:txBody>
                  <a:tcPr marL="6598" marR="6598" marT="65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134 009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120 921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93 557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86 047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84 108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87 539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96 286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103 129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115 852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140 197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249541"/>
                  </a:ext>
                </a:extLst>
              </a:tr>
              <a:tr h="25983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Drůbež celkem</a:t>
                      </a:r>
                    </a:p>
                  </a:txBody>
                  <a:tcPr marL="6598" marR="6598" marT="65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27 875 356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27 572 714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29 035 455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30 222 187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30 784 432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28 864 561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29 946 846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26 873 408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25 493 559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25 372 333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385820"/>
                  </a:ext>
                </a:extLst>
              </a:tr>
              <a:tr h="25983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z toho slepice</a:t>
                      </a:r>
                    </a:p>
                  </a:txBody>
                  <a:tcPr marL="79175" marR="6598" marT="65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12 030 460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11 833 185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12 279 959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11 901 600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11 739 179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6 999 406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6 837 737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7 044 423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6 394 409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5 940 971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800442"/>
                  </a:ext>
                </a:extLst>
              </a:tr>
              <a:tr h="178443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1402"/>
                  </a:ext>
                </a:extLst>
              </a:tr>
              <a:tr h="3481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Ukazatel</a:t>
                      </a:r>
                    </a:p>
                  </a:txBody>
                  <a:tcPr marL="6598" marR="6598" marT="659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2006</a:t>
                      </a:r>
                      <a:r>
                        <a:rPr lang="cs-CZ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2007</a:t>
                      </a:r>
                      <a:r>
                        <a:rPr lang="cs-CZ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2008</a:t>
                      </a:r>
                      <a:r>
                        <a:rPr lang="cs-CZ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2009</a:t>
                      </a:r>
                      <a:r>
                        <a:rPr lang="cs-CZ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2010</a:t>
                      </a:r>
                      <a:r>
                        <a:rPr lang="cs-CZ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2011</a:t>
                      </a:r>
                      <a:r>
                        <a:rPr lang="cs-CZ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2012</a:t>
                      </a:r>
                      <a:r>
                        <a:rPr lang="cs-CZ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1)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2013</a:t>
                      </a:r>
                      <a:r>
                        <a:rPr lang="cs-CZ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1)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2014</a:t>
                      </a:r>
                      <a:r>
                        <a:rPr lang="cs-CZ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2015</a:t>
                      </a:r>
                      <a:r>
                        <a:rPr lang="cs-CZ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295548"/>
                  </a:ext>
                </a:extLst>
              </a:tr>
              <a:tr h="25983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Skot celkem</a:t>
                      </a:r>
                    </a:p>
                  </a:txBody>
                  <a:tcPr marL="6598" marR="6598" marT="65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1 373 645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1 391 393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1 401 607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1 363 213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1 349 286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1 343 686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1 353 685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1 352 822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1 373 560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1 407 132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801730"/>
                  </a:ext>
                </a:extLst>
              </a:tr>
              <a:tr h="25983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z toho krávy</a:t>
                      </a:r>
                    </a:p>
                  </a:txBody>
                  <a:tcPr marL="79175" marR="6598" marT="65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563 723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564 686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568 695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559 803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551 245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551 536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551 225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551 924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563 963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580 102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954702"/>
                  </a:ext>
                </a:extLst>
              </a:tr>
              <a:tr h="25983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Prasata celkem</a:t>
                      </a:r>
                    </a:p>
                  </a:txBody>
                  <a:tcPr marL="6598" marR="6598" marT="65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2 840 375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2 830 415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2 432 984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1 971 417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1 909 232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1 749 092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1 578 827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1 586 627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1 617 061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1 559 648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447949"/>
                  </a:ext>
                </a:extLst>
              </a:tr>
              <a:tr h="25983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z toho prasnice</a:t>
                      </a:r>
                    </a:p>
                  </a:txBody>
                  <a:tcPr marL="79175" marR="6598" marT="65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228 961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224 878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179 297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142 342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132 799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112 441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100 157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102 351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102 957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96 274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995595"/>
                  </a:ext>
                </a:extLst>
              </a:tr>
              <a:tr h="25983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Ovce celkem</a:t>
                      </a:r>
                    </a:p>
                  </a:txBody>
                  <a:tcPr marL="6598" marR="6598" marT="65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148 412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168 910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183 618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183 084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196 913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209 052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221 014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220 521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225 397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231 694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850092"/>
                  </a:ext>
                </a:extLst>
              </a:tr>
              <a:tr h="25983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Drůbež celkem</a:t>
                      </a:r>
                    </a:p>
                  </a:txBody>
                  <a:tcPr marL="6598" marR="6598" marT="65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25 736 003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24 592 085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27 316 866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26 490 848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24 838 435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21 250 147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20 691 308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23 265 358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21 463 815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22 508 192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89360"/>
                  </a:ext>
                </a:extLst>
              </a:tr>
              <a:tr h="25983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z toho slepice</a:t>
                      </a:r>
                    </a:p>
                  </a:txBody>
                  <a:tcPr marL="79175" marR="6598" marT="65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6 315 609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6 287 764</a:t>
                      </a: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6 308 618</a:t>
                      </a: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6 463 805</a:t>
                      </a: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6 215 840</a:t>
                      </a: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6 137 484</a:t>
                      </a:r>
                    </a:p>
                  </a:txBody>
                  <a:tcPr marL="6598" marR="6598" marT="6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5 354 575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7 242 723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6 755 502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6 297 189</a:t>
                      </a:r>
                    </a:p>
                  </a:txBody>
                  <a:tcPr marL="6598" marR="6598" marT="6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519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065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Dopad vstupu do EU na českou ekonomiku a hospodářskou politiku ČR</a:t>
            </a:r>
          </a:p>
          <a:p>
            <a:r>
              <a:rPr lang="cs-CZ" dirty="0"/>
              <a:t>Životní prostředí</a:t>
            </a:r>
          </a:p>
          <a:p>
            <a:r>
              <a:rPr lang="pl-PL" dirty="0"/>
              <a:t>Jednání v rámci WTO a kolo z Dauhá</a:t>
            </a:r>
          </a:p>
          <a:p>
            <a:r>
              <a:rPr lang="cs-CZ" dirty="0"/>
              <a:t>SZP 2014 – 2020</a:t>
            </a:r>
          </a:p>
          <a:p>
            <a:r>
              <a:rPr lang="cs-CZ" dirty="0"/>
              <a:t>Spotřeba a výživa</a:t>
            </a:r>
          </a:p>
        </p:txBody>
      </p:sp>
    </p:spTree>
    <p:extLst>
      <p:ext uri="{BB962C8B-B14F-4D97-AF65-F5344CB8AC3E}">
        <p14:creationId xmlns:p14="http://schemas.microsoft.com/office/powerpoint/2010/main" val="7635672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ýsledek obrázku pro vým&amp;ecaron;ra vinic &amp;ccaron;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457201"/>
            <a:ext cx="12202885" cy="593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3962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26C445-641B-4D77-9FFC-04291CCDE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stavu hospodářských zvířat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788EBC93-5D84-4A3E-9985-64CD982B633A}"/>
              </a:ext>
            </a:extLst>
          </p:cNvPr>
          <p:cNvGraphicFramePr>
            <a:graphicFrameLocks noGrp="1"/>
          </p:cNvGraphicFramePr>
          <p:nvPr/>
        </p:nvGraphicFramePr>
        <p:xfrm>
          <a:off x="842406" y="2324894"/>
          <a:ext cx="10507187" cy="3352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18189">
                  <a:extLst>
                    <a:ext uri="{9D8B030D-6E8A-4147-A177-3AD203B41FA5}">
                      <a16:colId xmlns:a16="http://schemas.microsoft.com/office/drawing/2014/main" val="621979725"/>
                    </a:ext>
                  </a:extLst>
                </a:gridCol>
                <a:gridCol w="781891">
                  <a:extLst>
                    <a:ext uri="{9D8B030D-6E8A-4147-A177-3AD203B41FA5}">
                      <a16:colId xmlns:a16="http://schemas.microsoft.com/office/drawing/2014/main" val="3577874840"/>
                    </a:ext>
                  </a:extLst>
                </a:gridCol>
                <a:gridCol w="781891">
                  <a:extLst>
                    <a:ext uri="{9D8B030D-6E8A-4147-A177-3AD203B41FA5}">
                      <a16:colId xmlns:a16="http://schemas.microsoft.com/office/drawing/2014/main" val="642474605"/>
                    </a:ext>
                  </a:extLst>
                </a:gridCol>
                <a:gridCol w="781891">
                  <a:extLst>
                    <a:ext uri="{9D8B030D-6E8A-4147-A177-3AD203B41FA5}">
                      <a16:colId xmlns:a16="http://schemas.microsoft.com/office/drawing/2014/main" val="1776816325"/>
                    </a:ext>
                  </a:extLst>
                </a:gridCol>
                <a:gridCol w="781891">
                  <a:extLst>
                    <a:ext uri="{9D8B030D-6E8A-4147-A177-3AD203B41FA5}">
                      <a16:colId xmlns:a16="http://schemas.microsoft.com/office/drawing/2014/main" val="1188785286"/>
                    </a:ext>
                  </a:extLst>
                </a:gridCol>
                <a:gridCol w="781891">
                  <a:extLst>
                    <a:ext uri="{9D8B030D-6E8A-4147-A177-3AD203B41FA5}">
                      <a16:colId xmlns:a16="http://schemas.microsoft.com/office/drawing/2014/main" val="3079423581"/>
                    </a:ext>
                  </a:extLst>
                </a:gridCol>
                <a:gridCol w="781891">
                  <a:extLst>
                    <a:ext uri="{9D8B030D-6E8A-4147-A177-3AD203B41FA5}">
                      <a16:colId xmlns:a16="http://schemas.microsoft.com/office/drawing/2014/main" val="1258149609"/>
                    </a:ext>
                  </a:extLst>
                </a:gridCol>
                <a:gridCol w="781891">
                  <a:extLst>
                    <a:ext uri="{9D8B030D-6E8A-4147-A177-3AD203B41FA5}">
                      <a16:colId xmlns:a16="http://schemas.microsoft.com/office/drawing/2014/main" val="156828817"/>
                    </a:ext>
                  </a:extLst>
                </a:gridCol>
                <a:gridCol w="781891">
                  <a:extLst>
                    <a:ext uri="{9D8B030D-6E8A-4147-A177-3AD203B41FA5}">
                      <a16:colId xmlns:a16="http://schemas.microsoft.com/office/drawing/2014/main" val="2762805107"/>
                    </a:ext>
                  </a:extLst>
                </a:gridCol>
                <a:gridCol w="781891">
                  <a:extLst>
                    <a:ext uri="{9D8B030D-6E8A-4147-A177-3AD203B41FA5}">
                      <a16:colId xmlns:a16="http://schemas.microsoft.com/office/drawing/2014/main" val="681422708"/>
                    </a:ext>
                  </a:extLst>
                </a:gridCol>
                <a:gridCol w="781891">
                  <a:extLst>
                    <a:ext uri="{9D8B030D-6E8A-4147-A177-3AD203B41FA5}">
                      <a16:colId xmlns:a16="http://schemas.microsoft.com/office/drawing/2014/main" val="3536703161"/>
                    </a:ext>
                  </a:extLst>
                </a:gridCol>
                <a:gridCol w="777688">
                  <a:extLst>
                    <a:ext uri="{9D8B030D-6E8A-4147-A177-3AD203B41FA5}">
                      <a16:colId xmlns:a16="http://schemas.microsoft.com/office/drawing/2014/main" val="1092808111"/>
                    </a:ext>
                  </a:extLst>
                </a:gridCol>
                <a:gridCol w="792400">
                  <a:extLst>
                    <a:ext uri="{9D8B030D-6E8A-4147-A177-3AD203B41FA5}">
                      <a16:colId xmlns:a16="http://schemas.microsoft.com/office/drawing/2014/main" val="25998249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1926</a:t>
                      </a:r>
                      <a:endParaRPr lang="cs-CZ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1989</a:t>
                      </a:r>
                      <a:endParaRPr lang="cs-CZ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ke konci roku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2004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2010</a:t>
                      </a:r>
                      <a:endParaRPr lang="cs-CZ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2012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2013</a:t>
                      </a:r>
                      <a:endParaRPr lang="cs-CZ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2014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2015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2016</a:t>
                      </a:r>
                      <a:endParaRPr lang="cs-CZ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2017</a:t>
                      </a:r>
                      <a:endParaRPr lang="cs-CZ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 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2018</a:t>
                      </a:r>
                      <a:endParaRPr lang="cs-CZ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 1.4.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2018/1989</a:t>
                      </a:r>
                      <a:endParaRPr lang="cs-CZ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   %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1725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Skot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celkem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3 451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3 480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1 428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1 349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1 354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1 353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1 374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1 407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1 416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1 421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1 416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41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6213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 toho: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  Krávy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1 730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1 248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573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551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551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552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564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580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584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586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587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47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5451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  Dojné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  krávy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.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.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437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383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373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367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373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376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373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370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365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8188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Prasata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celkem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1 831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4 685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3 127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1 909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1 579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1 587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1 617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1 560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1 610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1 491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1 557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33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5345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 toho: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prasnice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197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312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251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133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102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96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97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91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92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29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629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Ovce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 berani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399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116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197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221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220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225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232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218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217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219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55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2160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Drůbež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celkem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14 166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(r. 1950)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32 479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25 494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24 838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20 691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23 265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21 464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22 508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21 314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21 494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23 573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73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9343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 toho: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slepice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12 210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(r. 1950)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15 699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6 394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6  216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5 355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7 243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6 755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6 297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6 116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6 836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7 990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51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9806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0100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Další dopady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Schengen</a:t>
            </a:r>
            <a:endParaRPr lang="cs-CZ" dirty="0"/>
          </a:p>
          <a:p>
            <a:r>
              <a:rPr lang="cs-CZ" dirty="0"/>
              <a:t>Ochrana spotřebitele</a:t>
            </a:r>
          </a:p>
          <a:p>
            <a:r>
              <a:rPr lang="cs-CZ" dirty="0"/>
              <a:t>Regionální rozvoj</a:t>
            </a:r>
          </a:p>
          <a:p>
            <a:r>
              <a:rPr lang="cs-CZ" dirty="0"/>
              <a:t>Regulace???</a:t>
            </a:r>
          </a:p>
          <a:p>
            <a:r>
              <a:rPr lang="cs-CZ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13329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Výhody pro běžného občana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Schengen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Euro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Tažení proti kuřákům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Zboží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Politiky nejsou ode zdi ke zdi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Standardizace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Rozvojové projekty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Práva spotřebitelů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…</a:t>
            </a:r>
          </a:p>
        </p:txBody>
      </p:sp>
      <p:pic>
        <p:nvPicPr>
          <p:cNvPr id="33796" name="Picture 5" descr="catalogimageservlet__87036_z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3294064"/>
            <a:ext cx="3563937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2996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Nevýhody pro běžného občana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Přeregulace</a:t>
            </a:r>
          </a:p>
          <a:p>
            <a:pPr eaLnBrk="1" hangingPunct="1"/>
            <a:r>
              <a:rPr lang="cs-CZ" altLang="cs-CZ"/>
              <a:t>Vše je strašně pomalé</a:t>
            </a:r>
          </a:p>
          <a:p>
            <a:pPr eaLnBrk="1" hangingPunct="1"/>
            <a:r>
              <a:rPr lang="cs-CZ" altLang="cs-CZ"/>
              <a:t>Tažení proti kuřákům</a:t>
            </a:r>
          </a:p>
          <a:p>
            <a:pPr eaLnBrk="1" hangingPunct="1"/>
            <a:r>
              <a:rPr lang="cs-CZ" altLang="cs-CZ"/>
              <a:t>Daně</a:t>
            </a:r>
          </a:p>
          <a:p>
            <a:pPr eaLnBrk="1" hangingPunct="1"/>
            <a:r>
              <a:rPr lang="cs-CZ" altLang="cs-CZ"/>
              <a:t>…</a:t>
            </a:r>
          </a:p>
        </p:txBody>
      </p:sp>
      <p:pic>
        <p:nvPicPr>
          <p:cNvPr id="34820" name="Picture 5" descr="ANd9GcQcUXrBwEYcuXbYJx88gmxq-OmSeKTTJVDonxl7dHtEgtwMVLn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3105150"/>
            <a:ext cx="44005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5596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dál?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Brexit</a:t>
            </a:r>
          </a:p>
          <a:p>
            <a:r>
              <a:rPr lang="cs-CZ" dirty="0"/>
              <a:t>Turecko</a:t>
            </a:r>
          </a:p>
          <a:p>
            <a:r>
              <a:rPr lang="cs-CZ" dirty="0"/>
              <a:t>Další rozšíření</a:t>
            </a:r>
          </a:p>
          <a:p>
            <a:r>
              <a:rPr lang="cs-CZ" dirty="0"/>
              <a:t>Obchodní smlouvy</a:t>
            </a:r>
          </a:p>
          <a:p>
            <a:r>
              <a:rPr lang="cs-CZ" dirty="0"/>
              <a:t>Zemědělství</a:t>
            </a:r>
          </a:p>
          <a:p>
            <a:r>
              <a:rPr lang="cs-CZ" dirty="0"/>
              <a:t>Emise</a:t>
            </a:r>
          </a:p>
          <a:p>
            <a:r>
              <a:rPr lang="cs-CZ" dirty="0"/>
              <a:t>Energetika</a:t>
            </a:r>
          </a:p>
          <a:p>
            <a:r>
              <a:rPr lang="cs-CZ" dirty="0"/>
              <a:t>Rusko</a:t>
            </a:r>
          </a:p>
          <a:p>
            <a:r>
              <a:rPr lang="cs-CZ" dirty="0"/>
              <a:t>Eurozóna</a:t>
            </a:r>
          </a:p>
          <a:p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0409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Program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Aktuální témata</a:t>
            </a:r>
          </a:p>
          <a:p>
            <a:r>
              <a:rPr lang="cs-CZ" sz="3600" dirty="0"/>
              <a:t>Téma dle sylabu</a:t>
            </a:r>
          </a:p>
          <a:p>
            <a:r>
              <a:rPr lang="cs-CZ" sz="3600" dirty="0"/>
              <a:t>Prezentace</a:t>
            </a:r>
          </a:p>
          <a:p>
            <a:r>
              <a:rPr lang="cs-CZ" sz="3600" dirty="0"/>
              <a:t>Diskuze</a:t>
            </a:r>
          </a:p>
        </p:txBody>
      </p:sp>
    </p:spTree>
    <p:extLst>
      <p:ext uri="{BB962C8B-B14F-4D97-AF65-F5344CB8AC3E}">
        <p14:creationId xmlns:p14="http://schemas.microsoft.com/office/powerpoint/2010/main" val="3101860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Upozornění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Přednášky a cvičení zdaleka neodrážejí celou problematiku</a:t>
            </a:r>
          </a:p>
          <a:p>
            <a:r>
              <a:rPr lang="cs-CZ" dirty="0"/>
              <a:t>Nutno rovněž sledovat aktuální dění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897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Mass</a:t>
            </a:r>
            <a:r>
              <a:rPr lang="cs-CZ" b="1" dirty="0"/>
              <a:t> media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Hospodářské noviny</a:t>
            </a:r>
          </a:p>
          <a:p>
            <a:r>
              <a:rPr lang="cs-CZ" dirty="0"/>
              <a:t>Lidové noviny</a:t>
            </a:r>
          </a:p>
          <a:p>
            <a:r>
              <a:rPr lang="cs-CZ" dirty="0"/>
              <a:t>Právo</a:t>
            </a:r>
          </a:p>
          <a:p>
            <a:r>
              <a:rPr lang="cs-CZ" dirty="0"/>
              <a:t>Mladá fronta Dnes</a:t>
            </a:r>
          </a:p>
          <a:p>
            <a:r>
              <a:rPr lang="cs-CZ" dirty="0"/>
              <a:t>E15</a:t>
            </a:r>
          </a:p>
        </p:txBody>
      </p:sp>
    </p:spTree>
    <p:extLst>
      <p:ext uri="{BB962C8B-B14F-4D97-AF65-F5344CB8AC3E}">
        <p14:creationId xmlns:p14="http://schemas.microsoft.com/office/powerpoint/2010/main" val="113723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Mass</a:t>
            </a:r>
            <a:r>
              <a:rPr lang="cs-CZ" b="1" dirty="0"/>
              <a:t> Media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Euro</a:t>
            </a:r>
          </a:p>
          <a:p>
            <a:r>
              <a:rPr lang="cs-CZ" dirty="0"/>
              <a:t>Ekonom</a:t>
            </a:r>
          </a:p>
          <a:p>
            <a:r>
              <a:rPr lang="cs-CZ" dirty="0"/>
              <a:t>Reflex</a:t>
            </a:r>
          </a:p>
          <a:p>
            <a:r>
              <a:rPr lang="cs-CZ" dirty="0" err="1"/>
              <a:t>Forbes</a:t>
            </a:r>
            <a:endParaRPr lang="cs-CZ" dirty="0"/>
          </a:p>
          <a:p>
            <a:r>
              <a:rPr lang="cs-CZ" dirty="0"/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23622599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4051</Words>
  <Application>Microsoft Office PowerPoint</Application>
  <PresentationFormat>Širokoúhlá obrazovka</PresentationFormat>
  <Paragraphs>1001</Paragraphs>
  <Slides>55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0" baseType="lpstr">
      <vt:lpstr>Arial</vt:lpstr>
      <vt:lpstr>Arial CE</vt:lpstr>
      <vt:lpstr>Calibri</vt:lpstr>
      <vt:lpstr>Calibri Light</vt:lpstr>
      <vt:lpstr>Motiv Office</vt:lpstr>
      <vt:lpstr>Hospodářská politika</vt:lpstr>
      <vt:lpstr>Program cvičení</vt:lpstr>
      <vt:lpstr>Vyučující</vt:lpstr>
      <vt:lpstr>Tomáš Maier</vt:lpstr>
      <vt:lpstr>Cvičení</vt:lpstr>
      <vt:lpstr>Program cvičení</vt:lpstr>
      <vt:lpstr>Upozornění</vt:lpstr>
      <vt:lpstr>Mass media</vt:lpstr>
      <vt:lpstr>Mass Media</vt:lpstr>
      <vt:lpstr>Instituce a organizace</vt:lpstr>
      <vt:lpstr>Podmínky zápočtu</vt:lpstr>
      <vt:lpstr>Povinná literatura</vt:lpstr>
      <vt:lpstr>Doporučená literatura</vt:lpstr>
      <vt:lpstr>Témata</vt:lpstr>
      <vt:lpstr>Odvětví českého potravinářského průmyslu – tržní struktura</vt:lpstr>
      <vt:lpstr>Pozor!!!</vt:lpstr>
      <vt:lpstr>Zemědělské a potravinářské minimum pro „zelené teroristy“ dnes o soběstačnosti, 26. 03. 2020</vt:lpstr>
      <vt:lpstr>Zemědělské a potravinářské minimum pro „zelené teroristy“ dnes o soběstačnosti </vt:lpstr>
      <vt:lpstr>Velký zemědělec kritizuje nové dotace: Chleba může stát 200 korun a rohlík 15</vt:lpstr>
      <vt:lpstr>A teď trochu opakování</vt:lpstr>
      <vt:lpstr>Kontrolní otázky</vt:lpstr>
      <vt:lpstr>Kontrolní otázky</vt:lpstr>
      <vt:lpstr>Prezentace aplikace PowerPoint</vt:lpstr>
      <vt:lpstr>Základní pojmy</vt:lpstr>
      <vt:lpstr>Ekonomika</vt:lpstr>
      <vt:lpstr>Hospodářství</vt:lpstr>
      <vt:lpstr>Hospodářská politika</vt:lpstr>
      <vt:lpstr>Hospodářská politika</vt:lpstr>
      <vt:lpstr>Volný trh</vt:lpstr>
      <vt:lpstr>Státem řízená ekonomika</vt:lpstr>
      <vt:lpstr>Neviditelná ruka trhu</vt:lpstr>
      <vt:lpstr>Neviditelná ruka trhu</vt:lpstr>
      <vt:lpstr>Neviditelná ruka trhu</vt:lpstr>
      <vt:lpstr>Nefunkčnost neviditelné ruky</vt:lpstr>
      <vt:lpstr>Neviditelná ruka trhu</vt:lpstr>
      <vt:lpstr>Regulace</vt:lpstr>
      <vt:lpstr>Předvstupní jednání</vt:lpstr>
      <vt:lpstr>Kodaňská kritéria</vt:lpstr>
      <vt:lpstr>Transformace před vstupem</vt:lpstr>
      <vt:lpstr>31 Kapitol</vt:lpstr>
      <vt:lpstr>Přechodná období</vt:lpstr>
      <vt:lpstr>Přechodná období EU</vt:lpstr>
      <vt:lpstr>Výjimky</vt:lpstr>
      <vt:lpstr>Referendum o vstupu</vt:lpstr>
      <vt:lpstr>Chráněná označení EU</vt:lpstr>
      <vt:lpstr>Zahra- niční</vt:lpstr>
      <vt:lpstr>HDP</vt:lpstr>
      <vt:lpstr>HDP</vt:lpstr>
      <vt:lpstr>Prezentace aplikace PowerPoint</vt:lpstr>
      <vt:lpstr>Prezentace aplikace PowerPoint</vt:lpstr>
      <vt:lpstr>Vývoj stavu hospodářských zvířat</vt:lpstr>
      <vt:lpstr>Další dopady</vt:lpstr>
      <vt:lpstr>Výhody pro běžného občana</vt:lpstr>
      <vt:lpstr>Nevýhody pro běžného občana</vt:lpstr>
      <vt:lpstr>Co dál?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Hospodářská politika a integrace</dc:title>
  <dc:creator>maier</dc:creator>
  <cp:lastModifiedBy>Maier Tomáš</cp:lastModifiedBy>
  <cp:revision>55</cp:revision>
  <dcterms:created xsi:type="dcterms:W3CDTF">2017-02-13T20:14:25Z</dcterms:created>
  <dcterms:modified xsi:type="dcterms:W3CDTF">2022-02-08T11:14:11Z</dcterms:modified>
</cp:coreProperties>
</file>