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16"/>
  </p:notesMasterIdLst>
  <p:sldIdLst>
    <p:sldId id="256" r:id="rId4"/>
    <p:sldId id="292" r:id="rId5"/>
    <p:sldId id="257" r:id="rId6"/>
    <p:sldId id="258" r:id="rId7"/>
    <p:sldId id="286" r:id="rId8"/>
    <p:sldId id="287" r:id="rId9"/>
    <p:sldId id="289" r:id="rId10"/>
    <p:sldId id="294" r:id="rId11"/>
    <p:sldId id="288" r:id="rId12"/>
    <p:sldId id="293" r:id="rId13"/>
    <p:sldId id="290" r:id="rId14"/>
    <p:sldId id="29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8" d="100"/>
          <a:sy n="108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79D4D-5927-44D0-BEB5-2993DC9E4B41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7532D-02D4-42C7-BFB5-FC6A4EACB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87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7532D-02D4-42C7-BFB5-FC6A4EACB83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7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8"/>
            <a:ext cx="7776864" cy="72008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624736" cy="43204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38194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8"/>
            <a:ext cx="7848872" cy="115212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38194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726756" cy="805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726756" cy="805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n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o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vation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Barbora Hřebíková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7ED84-0A89-4E85-B74F-4CC84772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0E3B5-CCBB-47C5-BB69-1BF08AEA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Without question, the greatest invention in the history of mankind is beer. Oh, I grant you that the wheel was also a fine invention, but the wheel does not go nearly as well with pizza.</a:t>
            </a:r>
            <a:endParaRPr lang="cs-CZ" dirty="0"/>
          </a:p>
          <a:p>
            <a:r>
              <a:rPr lang="cs-CZ" dirty="0"/>
              <a:t>Dave </a:t>
            </a:r>
            <a:r>
              <a:rPr lang="cs-CZ" dirty="0" err="1"/>
              <a:t>Barry</a:t>
            </a:r>
            <a:r>
              <a:rPr lang="cs-CZ" dirty="0"/>
              <a:t>, </a:t>
            </a:r>
            <a:r>
              <a:rPr lang="cs-CZ" dirty="0" err="1"/>
              <a:t>holder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Pulitzer</a:t>
            </a:r>
            <a:r>
              <a:rPr lang="cs-CZ" dirty="0"/>
              <a:t> </a:t>
            </a:r>
            <a:r>
              <a:rPr lang="cs-CZ" dirty="0" err="1"/>
              <a:t>Price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96D585-DE97-4204-81AB-E6DD20AFB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00D4F0-6354-4769-8455-FAE41A74C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6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86427C8-1F80-4251-9466-9580CDCAF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E96463-97DF-4881-BA50-DBE384E11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FD61F61-8BEF-4F13-920C-9F8069556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26348"/>
              </p:ext>
            </p:extLst>
          </p:nvPr>
        </p:nvGraphicFramePr>
        <p:xfrm>
          <a:off x="179512" y="2132856"/>
          <a:ext cx="8352927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1056">
                  <a:extLst>
                    <a:ext uri="{9D8B030D-6E8A-4147-A177-3AD203B41FA5}">
                      <a16:colId xmlns:a16="http://schemas.microsoft.com/office/drawing/2014/main" val="2498439910"/>
                    </a:ext>
                  </a:extLst>
                </a:gridCol>
                <a:gridCol w="2677693">
                  <a:extLst>
                    <a:ext uri="{9D8B030D-6E8A-4147-A177-3AD203B41FA5}">
                      <a16:colId xmlns:a16="http://schemas.microsoft.com/office/drawing/2014/main" val="588192836"/>
                    </a:ext>
                  </a:extLst>
                </a:gridCol>
                <a:gridCol w="2554178">
                  <a:extLst>
                    <a:ext uri="{9D8B030D-6E8A-4147-A177-3AD203B41FA5}">
                      <a16:colId xmlns:a16="http://schemas.microsoft.com/office/drawing/2014/main" val="23423435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Brain (cm</a:t>
                      </a:r>
                      <a:r>
                        <a:rPr lang="cs-CZ" sz="2000" baseline="30000" dirty="0">
                          <a:effectLst/>
                        </a:rPr>
                        <a:t>3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101509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Orang-utan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424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52898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Chimpanzee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86589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Gorilla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500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8145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Australopithecus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450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4.2 – 2 mil. years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49184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Homo Habilis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600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2.3 – 1.4 mil. years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95934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Homo Erectus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1000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1.9 – 0.1 mil years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671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Homo Sapiens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1400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0.2 –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41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1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Discussion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194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  <a:defRPr/>
            </a:pP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 and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Innovation 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12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Seminars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1112" y="1412776"/>
            <a:ext cx="8229600" cy="438194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Barbora Hřebíková</a:t>
            </a:r>
          </a:p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Departement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FEM, CULS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n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o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vation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Subject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content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194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Knowledge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ics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Current economic megatrends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phenomena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of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current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defRPr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Definition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classification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</a:p>
          <a:p>
            <a:pPr>
              <a:defRPr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M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icroeconomic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effects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</a:p>
          <a:p>
            <a:pPr>
              <a:defRPr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Intellectual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property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rights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defRPr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Innovative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Firms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- m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odels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of innovation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process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drivers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and barriers to successful innovation process.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Measurement of innovation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</a:p>
          <a:p>
            <a:pPr>
              <a:defRPr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and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competitiveness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Innovation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and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economic growth.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Innovation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and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labour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market.</a:t>
            </a:r>
          </a:p>
          <a:p>
            <a:pPr>
              <a:defRPr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Diffusion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</a:p>
          <a:p>
            <a:pPr>
              <a:defRPr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system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defRPr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nnovation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policy.</a:t>
            </a:r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Innovation 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Literature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Compulsory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literature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:</a:t>
            </a:r>
          </a:p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Greenhalgh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Ch.,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Rogers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M. (2010): Innovation,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Intellectual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Property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and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Growth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384 s. New Jersey: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Princeton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University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ISBN: 978-0-691-13798-8.</a:t>
            </a:r>
          </a:p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Hall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B.H., Rosenberg, N. (2010): Handbook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Innovation. Amsterdam: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North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Holland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804 s. ISBN: 978-04-445-1995-5.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marL="0" indent="0">
              <a:buNone/>
            </a:pP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Recommended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literature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:</a:t>
            </a:r>
          </a:p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Fagerberg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J.,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Mowery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D.C., Nelson, R.R. (2006):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Oxford Handbook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Innovation. Oxford: Oxford University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680 s. ISBN: 978-0-19-926455-1.</a:t>
            </a:r>
          </a:p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Feldman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P.M., Link, A.N.,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Siegel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D. (2012):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Science and Technology.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An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Overview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Initiatives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to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Foster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Innovation,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Entrepreneurship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and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Growth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New York: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Springer-Verlang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New York Inc. 135 s. ISBN: 978-14-613-5335-5.</a:t>
            </a:r>
          </a:p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Griliches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Z. (2007):  R&amp;D and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Productivity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Econometric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Evidence. Chicago: University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Chicago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400 s. ISBN 0-226-30886-3.</a:t>
            </a:r>
          </a:p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Korres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G.M. (2008):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Technical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Change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and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Growth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Inside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Knowledge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Based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Fernham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Ashgate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Publishing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Limited. 372 s.  ISBN 978-1-84014-992-0.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OECD/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Eurostat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(2018): Oslo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Manual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2018: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Guidelines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for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Collecting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, Reporting and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Using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Data on Innovation. Paris: OECD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Publishing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254 s. ISBN 978-92-64-30455-0.</a:t>
            </a:r>
          </a:p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Academic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Journals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Economics of Innovation and New Technology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lvl="1"/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Innovations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–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Journal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Innovation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&amp; Management (I-JIEM)</a:t>
            </a:r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Innovation 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9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Exam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and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Credit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19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awarded at the end of the semester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defRPr/>
            </a:pP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absence);</a:t>
            </a:r>
          </a:p>
          <a:p>
            <a:pPr lvl="1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least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points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 project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50%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914400" lvl="2" indent="0">
              <a:buNone/>
              <a:defRPr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defRPr/>
            </a:pP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30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 of the total number of points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defRPr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oral?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Innovation 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83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Semester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project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19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3rd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(30th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)!!!</a:t>
            </a:r>
          </a:p>
          <a:p>
            <a:pPr marL="0" indent="0">
              <a:buNone/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Manuscript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manuscript must not be longer than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the style of the template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9!,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Innovation 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94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Semester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project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19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give a pertinent overview of the semester project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briefly place the study in a broad context and highlight why it is important.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state of art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are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Methods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readers enough information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uantitative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must be performed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precise description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results.</a:t>
            </a:r>
          </a:p>
          <a:p>
            <a:pPr>
              <a:defRPr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summarizes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them in context of previous findings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Innovation 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27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Semester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project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19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expert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Science,</a:t>
            </a:r>
          </a:p>
          <a:p>
            <a:pPr>
              <a:buFontTx/>
              <a:buChar char="-"/>
              <a:defRPr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market.</a:t>
            </a:r>
          </a:p>
          <a:p>
            <a:pPr marL="0" indent="0">
              <a:buNone/>
              <a:defRPr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plagiarism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Innovation 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28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25128" y="620688"/>
            <a:ext cx="8229600" cy="720080"/>
          </a:xfrm>
        </p:spPr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Topics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semester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project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965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Bioeconomy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circular economy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economy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currency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Globalisation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deglobalisation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 and its impact on economy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Automatization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 changes and its economic implications 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scarcity and global competition for resources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social challenges and opportunities</a:t>
            </a: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Migration, economic welfare and development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buNone/>
              <a:defRPr/>
            </a:pP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times,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team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Innovation and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547573"/>
      </p:ext>
    </p:extLst>
  </p:cSld>
  <p:clrMapOvr>
    <a:masterClrMapping/>
  </p:clrMapOvr>
</p:sld>
</file>

<file path=ppt/theme/theme1.xml><?xml version="1.0" encoding="utf-8"?>
<a:theme xmlns:a="http://schemas.openxmlformats.org/drawingml/2006/main" name="PEF_4_EN">
  <a:themeElements>
    <a:clrScheme name="PEF">
      <a:dk1>
        <a:srgbClr val="621805"/>
      </a:dk1>
      <a:lt1>
        <a:srgbClr val="FFFFFF"/>
      </a:lt1>
      <a:dk2>
        <a:srgbClr val="621805"/>
      </a:dk2>
      <a:lt2>
        <a:srgbClr val="B62B34"/>
      </a:lt2>
      <a:accent1>
        <a:srgbClr val="FED640"/>
      </a:accent1>
      <a:accent2>
        <a:srgbClr val="FDBC40"/>
      </a:accent2>
      <a:accent3>
        <a:srgbClr val="EF8733"/>
      </a:accent3>
      <a:accent4>
        <a:srgbClr val="D02C0C"/>
      </a:accent4>
      <a:accent5>
        <a:srgbClr val="981602"/>
      </a:accent5>
      <a:accent6>
        <a:srgbClr val="631603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 - barevné pozadí">
  <a:themeElements>
    <a:clrScheme name="PEF">
      <a:dk1>
        <a:srgbClr val="621805"/>
      </a:dk1>
      <a:lt1>
        <a:srgbClr val="FFFFFF"/>
      </a:lt1>
      <a:dk2>
        <a:srgbClr val="621805"/>
      </a:dk2>
      <a:lt2>
        <a:srgbClr val="B62B34"/>
      </a:lt2>
      <a:accent1>
        <a:srgbClr val="FED640"/>
      </a:accent1>
      <a:accent2>
        <a:srgbClr val="FDBC40"/>
      </a:accent2>
      <a:accent3>
        <a:srgbClr val="EF8733"/>
      </a:accent3>
      <a:accent4>
        <a:srgbClr val="D02C0C"/>
      </a:accent4>
      <a:accent5>
        <a:srgbClr val="981602"/>
      </a:accent5>
      <a:accent6>
        <a:srgbClr val="631603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bsahové stránky - bílé pozadí">
  <a:themeElements>
    <a:clrScheme name="PEF">
      <a:dk1>
        <a:srgbClr val="621805"/>
      </a:dk1>
      <a:lt1>
        <a:srgbClr val="FFFFFF"/>
      </a:lt1>
      <a:dk2>
        <a:srgbClr val="621805"/>
      </a:dk2>
      <a:lt2>
        <a:srgbClr val="B62B34"/>
      </a:lt2>
      <a:accent1>
        <a:srgbClr val="FED640"/>
      </a:accent1>
      <a:accent2>
        <a:srgbClr val="FDBC40"/>
      </a:accent2>
      <a:accent3>
        <a:srgbClr val="EF8733"/>
      </a:accent3>
      <a:accent4>
        <a:srgbClr val="D02C0C"/>
      </a:accent4>
      <a:accent5>
        <a:srgbClr val="981602"/>
      </a:accent5>
      <a:accent6>
        <a:srgbClr val="631603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PEF_B_EN</Template>
  <TotalTime>0</TotalTime>
  <Words>880</Words>
  <Application>Microsoft Office PowerPoint</Application>
  <PresentationFormat>Předvádění na obrazovce (4:3)</PresentationFormat>
  <Paragraphs>125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Thorndale AMT</vt:lpstr>
      <vt:lpstr>Times New Roman</vt:lpstr>
      <vt:lpstr>PEF_4_EN</vt:lpstr>
      <vt:lpstr>Obsahové stránky - barevné pozadí</vt:lpstr>
      <vt:lpstr>1_Obsahové stránky - bílé pozadí</vt:lpstr>
      <vt:lpstr>Innovation and innovation economics</vt:lpstr>
      <vt:lpstr>Seminars</vt:lpstr>
      <vt:lpstr>Subject content</vt:lpstr>
      <vt:lpstr>Literature</vt:lpstr>
      <vt:lpstr>Exam and Credit</vt:lpstr>
      <vt:lpstr>Semester project</vt:lpstr>
      <vt:lpstr>Semester project</vt:lpstr>
      <vt:lpstr>Semester project</vt:lpstr>
      <vt:lpstr>Topics of semester project</vt:lpstr>
      <vt:lpstr>Citation</vt:lpstr>
      <vt:lpstr>Prezentace aplikace PowerPoint</vt:lpstr>
      <vt:lpstr>Discussion</vt:lpstr>
    </vt:vector>
  </TitlesOfParts>
  <Company>CZU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and innovation economics</dc:title>
  <dc:creator>pc</dc:creator>
  <cp:lastModifiedBy>Maier Tomáš</cp:lastModifiedBy>
  <cp:revision>124</cp:revision>
  <dcterms:created xsi:type="dcterms:W3CDTF">2020-06-15T16:16:06Z</dcterms:created>
  <dcterms:modified xsi:type="dcterms:W3CDTF">2023-10-02T12:19:37Z</dcterms:modified>
</cp:coreProperties>
</file>