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16"/>
  </p:notesMasterIdLst>
  <p:sldIdLst>
    <p:sldId id="256" r:id="rId4"/>
    <p:sldId id="257" r:id="rId5"/>
    <p:sldId id="288" r:id="rId6"/>
    <p:sldId id="260" r:id="rId7"/>
    <p:sldId id="262" r:id="rId8"/>
    <p:sldId id="261" r:id="rId9"/>
    <p:sldId id="283" r:id="rId10"/>
    <p:sldId id="285" r:id="rId11"/>
    <p:sldId id="286" r:id="rId12"/>
    <p:sldId id="289" r:id="rId13"/>
    <p:sldId id="290" r:id="rId14"/>
    <p:sldId id="28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3120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98A97-4008-4EC0-BFA0-635CA0B67D5A}" type="datetimeFigureOut">
              <a:rPr lang="cs-CZ" smtClean="0"/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4183D-D774-42F7-94A8-5A42174020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106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183D-D774-42F7-94A8-5A42174020A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5434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4183D-D774-42F7-94A8-5A42174020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0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tránka prezent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43608" y="4941168"/>
            <a:ext cx="7776864" cy="72008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5661248"/>
            <a:ext cx="6624736" cy="432048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6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1043608" y="4941168"/>
            <a:ext cx="7848872" cy="1152128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/>
            </a:lvl1pPr>
          </a:lstStyle>
          <a:p>
            <a:r>
              <a:rPr lang="cs-CZ" dirty="0"/>
              <a:t>Poděkování / Kontakt …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3008313" cy="10801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124744"/>
            <a:ext cx="5111750" cy="5328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008313" cy="42590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95049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82636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50445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71389"/>
            <a:ext cx="8229600" cy="438194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196752"/>
            <a:ext cx="2057400" cy="518457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96752"/>
            <a:ext cx="6019800" cy="518457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381947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9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8335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81126"/>
            <a:ext cx="4040188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3004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81126"/>
            <a:ext cx="4041775" cy="639762"/>
          </a:xfrm>
        </p:spPr>
        <p:txBody>
          <a:bodyPr anchor="ctr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3004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2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8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448" y="6453337"/>
            <a:ext cx="539552" cy="40466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/>
            </a:lvl1pPr>
          </a:lstStyle>
          <a:p>
            <a:fld id="{4E365EFC-0F77-4B87-BABE-1C8D3BFB968F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6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866" y="0"/>
            <a:ext cx="4968230" cy="333375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bg1"/>
                </a:solidFill>
              </a:defRPr>
            </a:lvl1pPr>
            <a:lvl2pPr>
              <a:defRPr sz="1600" b="1">
                <a:solidFill>
                  <a:schemeClr val="bg1"/>
                </a:solidFill>
              </a:defRPr>
            </a:lvl2pPr>
            <a:lvl3pPr>
              <a:defRPr sz="1600" b="1">
                <a:solidFill>
                  <a:schemeClr val="bg1"/>
                </a:solidFill>
              </a:defRPr>
            </a:lvl3pPr>
            <a:lvl4pPr>
              <a:defRPr sz="1600" b="1">
                <a:solidFill>
                  <a:schemeClr val="bg1"/>
                </a:solidFill>
              </a:defRPr>
            </a:lvl4pPr>
            <a:lvl5pPr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7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33375"/>
            <a:ext cx="4608512" cy="215305"/>
          </a:xfrm>
        </p:spPr>
        <p:txBody>
          <a:bodyPr anchor="ctr" anchorCtr="0">
            <a:noAutofit/>
          </a:bodyPr>
          <a:lstStyle>
            <a:lvl1pPr>
              <a:buNone/>
              <a:defRPr sz="1200" b="1">
                <a:solidFill>
                  <a:schemeClr val="bg1"/>
                </a:solidFill>
              </a:defRPr>
            </a:lvl1pPr>
            <a:lvl2pPr>
              <a:defRPr sz="1200" b="1">
                <a:solidFill>
                  <a:schemeClr val="bg1"/>
                </a:solidFill>
              </a:defRPr>
            </a:lvl2pPr>
            <a:lvl3pPr>
              <a:defRPr sz="1200" b="1">
                <a:solidFill>
                  <a:schemeClr val="bg1"/>
                </a:solidFill>
              </a:defRPr>
            </a:lvl3pPr>
            <a:lvl4pPr>
              <a:defRPr sz="1200" b="1">
                <a:solidFill>
                  <a:schemeClr val="bg1"/>
                </a:solidFill>
              </a:defRPr>
            </a:lvl4pPr>
            <a:lvl5pPr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Jméno Příjmení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811882" y="4941168"/>
            <a:ext cx="831641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pef-logo-cz-smal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8144" y="57463"/>
            <a:ext cx="2880320" cy="614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 descr="pef-logo-cz-small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868144" y="57463"/>
            <a:ext cx="2880320" cy="6140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doc. Ing. Zdeňka Žáková Kroupová, Ph.D.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7ED84-0A89-4E85-B74F-4CC84772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Citát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A0E3B5-CCBB-47C5-BB69-1BF08AEA3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Pivo je bezpodmínečně nejlepším vynálezem lidstva. Uznávám, že i vynález kola byl skvělý počin, avšak kolo se zdaleka nehodí k pizze tak dobře jako právě pivo.</a:t>
            </a:r>
          </a:p>
          <a:p>
            <a:r>
              <a:rPr lang="cs-CZ" dirty="0"/>
              <a:t>Dave </a:t>
            </a:r>
            <a:r>
              <a:rPr lang="cs-CZ" dirty="0" err="1"/>
              <a:t>Barry</a:t>
            </a:r>
            <a:r>
              <a:rPr lang="cs-CZ" dirty="0"/>
              <a:t>, držitel </a:t>
            </a:r>
            <a:r>
              <a:rPr lang="cs-CZ"/>
              <a:t>Pulitzerovy ceny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96D585-DE97-4204-81AB-E6DD20AFB9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00D4F0-6354-4769-8455-FAE41A74CE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86427C8-1F80-4251-9466-9580CDCAFB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E96463-97DF-4881-BA50-DBE384E113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FD61F61-8BEF-4F13-920C-9F8069556CCD}"/>
              </a:ext>
            </a:extLst>
          </p:cNvPr>
          <p:cNvGraphicFramePr>
            <a:graphicFrameLocks noGrp="1"/>
          </p:cNvGraphicFramePr>
          <p:nvPr/>
        </p:nvGraphicFramePr>
        <p:xfrm>
          <a:off x="179512" y="2132856"/>
          <a:ext cx="8352927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1056">
                  <a:extLst>
                    <a:ext uri="{9D8B030D-6E8A-4147-A177-3AD203B41FA5}">
                      <a16:colId xmlns:a16="http://schemas.microsoft.com/office/drawing/2014/main" val="2498439910"/>
                    </a:ext>
                  </a:extLst>
                </a:gridCol>
                <a:gridCol w="2677693">
                  <a:extLst>
                    <a:ext uri="{9D8B030D-6E8A-4147-A177-3AD203B41FA5}">
                      <a16:colId xmlns:a16="http://schemas.microsoft.com/office/drawing/2014/main" val="588192836"/>
                    </a:ext>
                  </a:extLst>
                </a:gridCol>
                <a:gridCol w="2554178">
                  <a:extLst>
                    <a:ext uri="{9D8B030D-6E8A-4147-A177-3AD203B41FA5}">
                      <a16:colId xmlns:a16="http://schemas.microsoft.com/office/drawing/2014/main" val="234234357"/>
                    </a:ext>
                  </a:extLst>
                </a:gridCol>
              </a:tblGrid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Brain (cm</a:t>
                      </a:r>
                      <a:r>
                        <a:rPr lang="cs-CZ" sz="2000" baseline="30000">
                          <a:effectLst/>
                        </a:rPr>
                        <a:t>2</a:t>
                      </a:r>
                      <a:r>
                        <a:rPr lang="cs-CZ" sz="2000">
                          <a:effectLst/>
                        </a:rPr>
                        <a:t>)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5101509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Orang-utan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424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852898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Chimpanzee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2865896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Gorilla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500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81454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Australopithecus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450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4.2 – 2 mil.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8491848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Habilis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600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2.3 – 1.4 mil.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959347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Erectus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1000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1.9 – 0.1 mil years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7102"/>
                  </a:ext>
                </a:extLst>
              </a:tr>
              <a:tr h="4680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Homo Sapiens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>
                          <a:effectLst/>
                        </a:rPr>
                        <a:t>1400</a:t>
                      </a:r>
                      <a:endParaRPr lang="cs-CZ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000" dirty="0">
                          <a:effectLst/>
                        </a:rPr>
                        <a:t>0.2 – 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24181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310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Úkol a diskuse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6" name="Zástupný symbol pro obsah 7"/>
          <p:cNvSpPr txBox="1">
            <a:spLocks/>
          </p:cNvSpPr>
          <p:nvPr/>
        </p:nvSpPr>
        <p:spPr>
          <a:xfrm>
            <a:off x="457200" y="1844824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Znalostní báze </a:t>
            </a:r>
            <a:r>
              <a:rPr lang="cs-CZ">
                <a:latin typeface="Times New Roman" panose="02020603050405020304" pitchFamily="18" charset="0"/>
                <a:cs typeface="Times New Roman" panose="02020603050405020304" pitchFamily="18" charset="0"/>
              </a:rPr>
              <a:t>a lidský kapitál 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role státu?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  <a:defRPr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Ukazatele</a:t>
            </a:r>
          </a:p>
          <a:p>
            <a:pPr marL="0" indent="0" algn="ctr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Komparace</a:t>
            </a:r>
          </a:p>
        </p:txBody>
      </p:sp>
    </p:spTree>
    <p:extLst>
      <p:ext uri="{BB962C8B-B14F-4D97-AF65-F5344CB8AC3E}">
        <p14:creationId xmlns:p14="http://schemas.microsoft.com/office/powerpoint/2010/main" val="3537306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Cvičící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81112" y="1412776"/>
            <a:ext cx="8229600" cy="438194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Tomáš Maier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Katedra ekonomiky, PEF, ČZU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Kancelář: E 357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Tel. spojení: 234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382 133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Email:</a:t>
            </a:r>
            <a:r>
              <a:rPr lang="en-GB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2000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maiert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@pef.czu.cz</a:t>
            </a:r>
            <a:endParaRPr lang="cs-CZ" sz="20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Konzultační hodiny: středa  12:00 – 13:00</a:t>
            </a:r>
          </a:p>
          <a:p>
            <a:pPr>
              <a:buNone/>
              <a:defRPr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web: https://home.czu.cz/maiert/uvod</a:t>
            </a:r>
            <a:endParaRPr lang="de-DE" sz="20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endParaRPr lang="cs-CZ" sz="20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Harmonogram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p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řednášek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9739" y="1484784"/>
            <a:ext cx="8229600" cy="5040560"/>
          </a:xfrm>
        </p:spPr>
        <p:txBody>
          <a:bodyPr>
            <a:normAutofit fontScale="55000" lnSpcReduction="20000"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Úvod do problematiky. Znalostní ekonomika. Inovativní ekonomie a ekonomika.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Definice inovací a jejich kategorizace. 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Mikroekonomické efekty inovací.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Role ochrany duševního vlastnictví.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Inovační firemní model. Zdroje a bariéry inovací. Financování inovací.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Metriky a statistiky inovací.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Inovace a konkurenceschopnost.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novac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e a ekonomický růst.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Inovace a trh práce.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Difúze inovací.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Národní inovační systém.</a:t>
            </a: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Politika podpory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inovací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. 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481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en-GB" dirty="0" err="1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Harmonogram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cvičení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9739" y="1484784"/>
            <a:ext cx="8229600" cy="5040560"/>
          </a:xfrm>
        </p:spPr>
        <p:txBody>
          <a:bodyPr>
            <a:normAutofit/>
          </a:bodyPr>
          <a:lstStyle/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Úvod do problematiky, zadání seminárních prací;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2.-5. Prezentace semestrálních prací, diskuse;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cs-CZ" sz="24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6. Zhodnocení seminárních prací.</a:t>
            </a:r>
            <a:endParaRPr lang="de-DE" sz="2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2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0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Literatura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Greenhalgh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Ch.,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Rogers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M. (2010):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,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Intellectual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Property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, and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.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384 s. New Jersey: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Princeton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University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ISBN: 978-0-691-13798-8.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Hall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B.H., Rosenberg, N. (2010):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Handbook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Amsterdam: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North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Holland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804 s. ISBN: 978-04-445-1995-5.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Fagerberg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J.,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Mowery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D.C., Nelson, R.R. (2006):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Oxford Handbook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Oxford: Oxford University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680 s. ISBN: 978-0-19-926455-1.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Feldman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P.M., Link, A.N.,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Siegel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D. (2012):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Economics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Science and Technology.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An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Overview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Initiatives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to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Foster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,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Entrepreneurship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, and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New York: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Springer-Verlang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New York Inc. 135 s. ISBN: 978-14-613-5335-5.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Griliches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Z. (2007): 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R&amp;D and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Productivity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Econometric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Evidence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Chicago: University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of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Chicago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400 s. ISBN 0-226-30886-3.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Korres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G.M. (2008):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Technical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Change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and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Economic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Growth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Inside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the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Knowledge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Based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Economy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Fernham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Ashgate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Publishing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Limited. 372 s.  ISBN 978-1-84014-992-0.</a:t>
            </a:r>
          </a:p>
          <a:p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Kulhavý, V. (2013):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Zlepšování a environmentální inovace v podniku.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Brno: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Muni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165 s.  ISBN: 978-80-210-6158-3.</a:t>
            </a:r>
          </a:p>
          <a:p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OECD/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Eurostat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(2018):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Oslo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Manual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2018: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Guidelines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for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Collecting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, Reporting and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Using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 Data on </a:t>
            </a:r>
            <a:r>
              <a:rPr lang="cs-CZ" sz="1400" i="1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Innovation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Paris: OECD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Publishing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254 s. ISBN 978-92-64-30455-0.</a:t>
            </a:r>
          </a:p>
          <a:p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Tidd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J.,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Bessant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J.R., 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Pavitt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, K. (2007):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Řízení inovací. Zavádění technologických tržních a organizačních změn.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Brno: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Computer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549 s. ISBN: 978-80-251-1466-7.</a:t>
            </a:r>
          </a:p>
          <a:p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Veber, J. a kol. (2016): </a:t>
            </a:r>
            <a:r>
              <a:rPr lang="cs-CZ" sz="1400" i="1" dirty="0">
                <a:latin typeface="Thorndale AMT" panose="02020603050405020304" pitchFamily="18" charset="0"/>
                <a:cs typeface="Thorndale AMT" panose="02020603050405020304" pitchFamily="18" charset="0"/>
              </a:rPr>
              <a:t>Management inovací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Praha: Management </a:t>
            </a:r>
            <a:r>
              <a:rPr lang="cs-CZ" sz="1400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press</a:t>
            </a:r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. 288 s.  ISBN: 978-80-726-1423-3.</a:t>
            </a:r>
          </a:p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r>
              <a:rPr lang="cs-CZ" sz="1400" dirty="0">
                <a:latin typeface="Thorndale AMT" panose="02020603050405020304" pitchFamily="18" charset="0"/>
                <a:cs typeface="Thorndale AMT" panose="02020603050405020304" pitchFamily="18" charset="0"/>
              </a:rPr>
              <a:t>Časopis Inovační podnikání a transfer technologií. Praha: Asociace inovačního podnikání ČR, 1993-</a:t>
            </a:r>
          </a:p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195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Podmínky zápočtu a zkoušky</a:t>
            </a:r>
            <a:endParaRPr lang="cs-CZ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9739" y="1484784"/>
            <a:ext cx="8229600" cy="5040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Zápočet: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účast na cvičeních (1 absence);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semestrální projekt (100 bodů, 50% prezentace); 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minimální počet bodů pro získání zápočtu = 60 bodů.</a:t>
            </a:r>
          </a:p>
          <a:p>
            <a:pPr algn="ctr">
              <a:buFontTx/>
              <a:buNone/>
            </a:pPr>
            <a:endParaRPr lang="cs-CZ" sz="2800" b="1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r>
              <a:rPr lang="cs-CZ" sz="2800" b="1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Zkouška: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písemný </a:t>
            </a:r>
            <a:r>
              <a:rPr lang="cs-CZ" sz="280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test (60</a:t>
            </a:r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%);</a:t>
            </a:r>
          </a:p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odborná rozprava.</a:t>
            </a:r>
          </a:p>
          <a:p>
            <a:pPr marL="0" lvl="0" indent="0">
              <a:spcAft>
                <a:spcPts val="1200"/>
              </a:spcAft>
              <a:buNone/>
            </a:pPr>
            <a:endParaRPr lang="de-DE" sz="2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2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87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Semestrální projekt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6" name="Zástupný symbol pro obsah 7"/>
          <p:cNvSpPr txBox="1">
            <a:spLocks/>
          </p:cNvSpPr>
          <p:nvPr/>
        </p:nvSpPr>
        <p:spPr>
          <a:xfrm>
            <a:off x="470915" y="1655465"/>
            <a:ext cx="8229600" cy="438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Skupina 2 studentů;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Powerpointová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prezentace: 30 minut;</a:t>
            </a:r>
          </a:p>
          <a:p>
            <a:pPr marL="0" indent="0">
              <a:buFont typeface="Arial" pitchFamily="34" charset="0"/>
              <a:buNone/>
              <a:defRPr/>
            </a:pP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Textový dokument: dle šablony na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textová verze nesmí přesáhnout 15 stran (respektujte styly šablony);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Odevzdání přes </a:t>
            </a:r>
            <a:r>
              <a:rPr lang="cs-CZ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Moodle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Termín odevzdání: 9. týden! (podrobněji bude upřesněno)</a:t>
            </a:r>
          </a:p>
        </p:txBody>
      </p:sp>
    </p:spTree>
    <p:extLst>
      <p:ext uri="{BB962C8B-B14F-4D97-AF65-F5344CB8AC3E}">
        <p14:creationId xmlns:p14="http://schemas.microsoft.com/office/powerpoint/2010/main" val="66353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Semestrální projekt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683568" y="1844824"/>
            <a:ext cx="7776864" cy="43819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  <a:defRPr/>
            </a:pP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Struktura: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Abstrakt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poskytuje relevantní seznámení s cíli, metodami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hlavními výsledky semestrálního projektu.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Úvod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představuje širší kontext analyzované problematiky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vyzdvihuje její důležitost. V úvodu uveďte přehled současného stavu poznání cíle projektu.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a metodické přístupy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měly informovat o datech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metodách použitých ve studii, a to způsobem, který poskytuje dostatek informací k opakování výzkumu. V projektu musí být provedena kvantitativní analýza!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Výsledky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poskytují přesný popis a interpretaci výsledků.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Diskuse a závěr - </a:t>
            </a: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shrnují hlavní zjištění a diskutují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s předešlým stavem poznání.</a:t>
            </a:r>
          </a:p>
          <a:p>
            <a:pPr algn="just">
              <a:defRPr/>
            </a:pPr>
            <a:r>
              <a:rPr lang="cs-C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287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  <a:latin typeface="Thorndale AMT" panose="02020603050405020304" pitchFamily="18" charset="0"/>
                <a:cs typeface="Thorndale AMT" panose="02020603050405020304" pitchFamily="18" charset="0"/>
              </a:rPr>
              <a:t>Témata semestrálního projektu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400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 algn="ctr">
              <a:buFontTx/>
              <a:buNone/>
            </a:pPr>
            <a:endParaRPr lang="de-DE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cs-CZ" sz="1400" dirty="0">
              <a:solidFill>
                <a:schemeClr val="tx2">
                  <a:lumMod val="75000"/>
                </a:schemeClr>
              </a:solidFill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57200" y="116632"/>
            <a:ext cx="4968230" cy="333375"/>
          </a:xfrm>
        </p:spPr>
        <p:txBody>
          <a:bodyPr/>
          <a:lstStyle/>
          <a:p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novace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a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inovativní</a:t>
            </a:r>
            <a:r>
              <a:rPr lang="en-US" dirty="0">
                <a:latin typeface="Thorndale AMT" panose="02020603050405020304" pitchFamily="18" charset="0"/>
                <a:cs typeface="Thorndale AMT" panose="02020603050405020304" pitchFamily="18" charset="0"/>
              </a:rPr>
              <a:t> </a:t>
            </a:r>
            <a:r>
              <a:rPr lang="en-US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ekonomika</a:t>
            </a:r>
            <a:endParaRPr lang="cs-CZ" dirty="0">
              <a:latin typeface="Thorndale AMT" panose="02020603050405020304" pitchFamily="18" charset="0"/>
              <a:cs typeface="Thorndale AMT" panose="02020603050405020304" pitchFamily="18" charset="0"/>
            </a:endParaRPr>
          </a:p>
        </p:txBody>
      </p:sp>
      <p:sp>
        <p:nvSpPr>
          <p:cNvPr id="10" name="Zástupný symbol pro obsah 7"/>
          <p:cNvSpPr txBox="1">
            <a:spLocks/>
          </p:cNvSpPr>
          <p:nvPr/>
        </p:nvSpPr>
        <p:spPr>
          <a:xfrm>
            <a:off x="683568" y="1412776"/>
            <a:ext cx="7776864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Bio-ekonomika a cirkulární ekonomika (2.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Sdílená ekonomika (2.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Digitální měny (2.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Globalizace a </a:t>
            </a:r>
            <a:r>
              <a:rPr lang="cs-CZ" dirty="0" err="1">
                <a:latin typeface="Thorndale AMT" panose="02020603050405020304" pitchFamily="18" charset="0"/>
                <a:cs typeface="Thorndale AMT" panose="02020603050405020304" pitchFamily="18" charset="0"/>
              </a:rPr>
              <a:t>deglobalizace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 (3.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Digitalizace a její ekonomické implikace(3.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Automatizace a trh práce (3.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Demografické změny a jejich ekonomické implikace (4.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Ekonomické dopady klimatických změn (4.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Vzácnost zdrojů z pohledu globální ekonomiky (4.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Ekonomické a sociální výzvy a příležitosti (5.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Migrace a ekonomický blahobyt (5.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Inovace v potravinářském průmyslu (5. cvičení)</a:t>
            </a:r>
          </a:p>
          <a:p>
            <a:pPr marL="0" indent="0" algn="ctr">
              <a:lnSpc>
                <a:spcPct val="170000"/>
              </a:lnSpc>
              <a:buNone/>
            </a:pP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Inovace v </a:t>
            </a:r>
            <a:r>
              <a:rPr lang="cs-CZ">
                <a:latin typeface="Thorndale AMT" panose="02020603050405020304" pitchFamily="18" charset="0"/>
                <a:cs typeface="Thorndale AMT" panose="02020603050405020304" pitchFamily="18" charset="0"/>
              </a:rPr>
              <a:t>zemědělství (5. </a:t>
            </a:r>
            <a:r>
              <a:rPr lang="cs-CZ" dirty="0">
                <a:latin typeface="Thorndale AMT" panose="02020603050405020304" pitchFamily="18" charset="0"/>
                <a:cs typeface="Thorndale AMT" panose="02020603050405020304" pitchFamily="18" charset="0"/>
              </a:rPr>
              <a:t>cvičení)</a:t>
            </a:r>
          </a:p>
          <a:p>
            <a:pPr marL="0" indent="0" algn="just">
              <a:buFont typeface="Arial" pitchFamily="34" charset="0"/>
              <a:buNone/>
              <a:defRPr/>
            </a:pPr>
            <a:endParaRPr lang="cs-CZ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498287"/>
      </p:ext>
    </p:extLst>
  </p:cSld>
  <p:clrMapOvr>
    <a:masterClrMapping/>
  </p:clrMapOvr>
</p:sld>
</file>

<file path=ppt/theme/theme1.xml><?xml version="1.0" encoding="utf-8"?>
<a:theme xmlns:a="http://schemas.openxmlformats.org/drawingml/2006/main" name="PEF_4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bsahové stránky - barevné pozadí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bsahové stránky - bílé pozadí">
  <a:themeElements>
    <a:clrScheme name="PEF">
      <a:dk1>
        <a:srgbClr val="621805"/>
      </a:dk1>
      <a:lt1>
        <a:srgbClr val="FFFFFF"/>
      </a:lt1>
      <a:dk2>
        <a:srgbClr val="621805"/>
      </a:dk2>
      <a:lt2>
        <a:srgbClr val="B62B34"/>
      </a:lt2>
      <a:accent1>
        <a:srgbClr val="FED640"/>
      </a:accent1>
      <a:accent2>
        <a:srgbClr val="FDBC40"/>
      </a:accent2>
      <a:accent3>
        <a:srgbClr val="EF8733"/>
      </a:accent3>
      <a:accent4>
        <a:srgbClr val="D02C0C"/>
      </a:accent4>
      <a:accent5>
        <a:srgbClr val="981602"/>
      </a:accent5>
      <a:accent6>
        <a:srgbClr val="631603"/>
      </a:accent6>
      <a:hlink>
        <a:srgbClr val="FFFFFF"/>
      </a:hlink>
      <a:folHlink>
        <a:srgbClr val="FFFFFF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PEF_B_CZ</Template>
  <TotalTime>0</TotalTime>
  <Words>986</Words>
  <Application>Microsoft Office PowerPoint</Application>
  <PresentationFormat>Předvádění na obrazovce (4:3)</PresentationFormat>
  <Paragraphs>128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Thorndale AMT</vt:lpstr>
      <vt:lpstr>Times New Roman</vt:lpstr>
      <vt:lpstr>PEF_4</vt:lpstr>
      <vt:lpstr>Obsahové stránky - barevné pozadí</vt:lpstr>
      <vt:lpstr>1_Obsahové stránky - bílé pozadí</vt:lpstr>
      <vt:lpstr>Inovace a inovativní ekonomika</vt:lpstr>
      <vt:lpstr>Cvičící</vt:lpstr>
      <vt:lpstr>Harmonogram přednášek</vt:lpstr>
      <vt:lpstr>Harmonogram cvičení</vt:lpstr>
      <vt:lpstr>Literatura</vt:lpstr>
      <vt:lpstr>Podmínky zápočtu a zkoušky</vt:lpstr>
      <vt:lpstr>Semestrální projekt</vt:lpstr>
      <vt:lpstr>Semestrální projekt</vt:lpstr>
      <vt:lpstr>Témata semestrálního projektu</vt:lpstr>
      <vt:lpstr>Citát</vt:lpstr>
      <vt:lpstr>Prezentace aplikace PowerPoint</vt:lpstr>
      <vt:lpstr>Úkol a diskuse</vt:lpstr>
    </vt:vector>
  </TitlesOfParts>
  <Company>CZU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R&amp;D, inovace a inovativní ekonomika</dc:title>
  <dc:creator>pc</dc:creator>
  <cp:lastModifiedBy>Maier Tomáš</cp:lastModifiedBy>
  <cp:revision>129</cp:revision>
  <dcterms:created xsi:type="dcterms:W3CDTF">2020-04-30T12:27:22Z</dcterms:created>
  <dcterms:modified xsi:type="dcterms:W3CDTF">2023-10-05T23:04:14Z</dcterms:modified>
</cp:coreProperties>
</file>