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Gill Sans" panose="020B0604020202020204" charset="0"/>
      <p:regular r:id="rId26"/>
      <p:bold r:id="rId27"/>
    </p:embeddedFont>
    <p:embeddedFont>
      <p:font typeface="Impact" panose="020B0806030902050204" pitchFamily="34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012e62131e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012e62131e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012e62131e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012e62131e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012e62131e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012e62131e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012e62131e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012e62131e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012e62131e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012e62131e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012e62131e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012e62131e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0171e2427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0171e2427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01b4cf4e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01b4cf4ea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01b4cf4ea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01b4cf4ea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01b4cf4ea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01b4cf4ea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012e62131e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012e62131e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012e62131e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012e62131e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012e62131e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012e62131e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012e62131e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012e62131e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012e62131e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012e62131e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012e62131e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012e62131e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012e62131e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012e62131e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012e62131e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012e62131e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012e62131e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012e62131e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tellysbilde" type="title">
  <p:cSld name="TITLE">
    <p:bg>
      <p:bgPr>
        <a:solidFill>
          <a:schemeClr val="accen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 title="scalloped circle"/>
          <p:cNvSpPr/>
          <p:nvPr/>
        </p:nvSpPr>
        <p:spPr>
          <a:xfrm>
            <a:off x="2667762" y="473202"/>
            <a:ext cx="3926681" cy="3921919"/>
          </a:xfrm>
          <a:custGeom>
            <a:avLst/>
            <a:gdLst/>
            <a:ahLst/>
            <a:cxnLst/>
            <a:rect l="l" t="t" r="r" b="b"/>
            <a:pathLst>
              <a:path w="3298" h="3294" extrusionOk="0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808892" y="823791"/>
            <a:ext cx="7738800" cy="32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Impact"/>
              <a:buNone/>
              <a:defRPr sz="7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661284" y="4484397"/>
            <a:ext cx="6033900" cy="5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sz="1500" b="1" i="0" cap="none">
                <a:solidFill>
                  <a:schemeClr val="dk2"/>
                </a:solidFill>
              </a:defRPr>
            </a:lvl1pPr>
            <a:lvl2pPr lvl="1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dt" idx="10"/>
          </p:nvPr>
        </p:nvSpPr>
        <p:spPr>
          <a:xfrm>
            <a:off x="808892" y="4781759"/>
            <a:ext cx="17472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95E0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ftr" idx="11"/>
          </p:nvPr>
        </p:nvSpPr>
        <p:spPr>
          <a:xfrm>
            <a:off x="3135249" y="4781759"/>
            <a:ext cx="30861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95E0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6800413" y="4781759"/>
            <a:ext cx="17472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  <p:sp>
        <p:nvSpPr>
          <p:cNvPr id="20" name="Google Shape;20;p2" title="left edge border"/>
          <p:cNvSpPr/>
          <p:nvPr/>
        </p:nvSpPr>
        <p:spPr>
          <a:xfrm>
            <a:off x="0" y="0"/>
            <a:ext cx="2127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ekst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 txBox="1">
            <a:spLocks noGrp="1"/>
          </p:cNvSpPr>
          <p:nvPr>
            <p:ph type="title"/>
          </p:nvPr>
        </p:nvSpPr>
        <p:spPr>
          <a:xfrm>
            <a:off x="938759" y="286789"/>
            <a:ext cx="7633800" cy="11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body" idx="1"/>
          </p:nvPr>
        </p:nvSpPr>
        <p:spPr>
          <a:xfrm rot="5400000">
            <a:off x="3408000" y="-754799"/>
            <a:ext cx="2695200" cy="76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6pPr>
            <a:lvl7pPr marL="3200400" lvl="6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8pPr>
            <a:lvl9pPr marL="4114800" lvl="8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dt" idx="10"/>
          </p:nvPr>
        </p:nvSpPr>
        <p:spPr>
          <a:xfrm>
            <a:off x="938759" y="4781759"/>
            <a:ext cx="17472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ftr" idx="11"/>
          </p:nvPr>
        </p:nvSpPr>
        <p:spPr>
          <a:xfrm>
            <a:off x="3028950" y="4781759"/>
            <a:ext cx="30861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sldNum" idx="12"/>
          </p:nvPr>
        </p:nvSpPr>
        <p:spPr>
          <a:xfrm>
            <a:off x="6457951" y="4781759"/>
            <a:ext cx="2114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ittel og tekst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2"/>
          <p:cNvSpPr txBox="1">
            <a:spLocks noGrp="1"/>
          </p:cNvSpPr>
          <p:nvPr>
            <p:ph type="title"/>
          </p:nvPr>
        </p:nvSpPr>
        <p:spPr>
          <a:xfrm rot="5400000">
            <a:off x="6009190" y="1827440"/>
            <a:ext cx="4200300" cy="11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 rot="5400000">
            <a:off x="1990114" y="-760211"/>
            <a:ext cx="4200300" cy="6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6pPr>
            <a:lvl7pPr marL="3200400" lvl="6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8pPr>
            <a:lvl9pPr marL="4114800" lvl="8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dt" idx="10"/>
          </p:nvPr>
        </p:nvSpPr>
        <p:spPr>
          <a:xfrm>
            <a:off x="938759" y="4781759"/>
            <a:ext cx="17472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3028950" y="4781759"/>
            <a:ext cx="30861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6457951" y="4781759"/>
            <a:ext cx="2114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938759" y="286789"/>
            <a:ext cx="7633800" cy="11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938759" y="4781759"/>
            <a:ext cx="17472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3028950" y="4781759"/>
            <a:ext cx="30861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6457951" y="4781759"/>
            <a:ext cx="2114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lde med tekst" type="picTx">
  <p:cSld name="PICTURE_WITH_CAPTION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>
            <a:spLocks noGrp="1"/>
          </p:cNvSpPr>
          <p:nvPr>
            <p:ph type="pic" idx="2"/>
          </p:nvPr>
        </p:nvSpPr>
        <p:spPr>
          <a:xfrm>
            <a:off x="212598" y="0"/>
            <a:ext cx="55167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4" title="right scallop background shape"/>
          <p:cNvSpPr/>
          <p:nvPr/>
        </p:nvSpPr>
        <p:spPr>
          <a:xfrm>
            <a:off x="5542359" y="0"/>
            <a:ext cx="3601641" cy="5143500"/>
          </a:xfrm>
          <a:custGeom>
            <a:avLst/>
            <a:gdLst/>
            <a:ahLst/>
            <a:cxnLst/>
            <a:rect l="l" t="t" r="r" b="b"/>
            <a:pathLst>
              <a:path w="3025" h="4320" extrusionOk="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29" name="Google Shape;29;p4" title="left edge border"/>
          <p:cNvSpPr/>
          <p:nvPr/>
        </p:nvSpPr>
        <p:spPr>
          <a:xfrm>
            <a:off x="0" y="0"/>
            <a:ext cx="2127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6253412" y="342900"/>
            <a:ext cx="2319000" cy="8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Gill Sans"/>
              <a:buNone/>
              <a:defRPr sz="1400" b="1" i="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6253412" y="1306002"/>
            <a:ext cx="2319000" cy="3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 sz="11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8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800"/>
            </a:lvl5pPr>
            <a:lvl6pPr marL="2743200" lvl="5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800"/>
            </a:lvl6pPr>
            <a:lvl7pPr marL="3200400" lvl="6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800"/>
            </a:lvl7pPr>
            <a:lvl8pPr marL="3657600" lvl="7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800"/>
            </a:lvl8pPr>
            <a:lvl9pPr marL="4114800" lvl="8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dt" idx="10"/>
          </p:nvPr>
        </p:nvSpPr>
        <p:spPr>
          <a:xfrm>
            <a:off x="574463" y="4781759"/>
            <a:ext cx="9243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ftr" idx="11"/>
          </p:nvPr>
        </p:nvSpPr>
        <p:spPr>
          <a:xfrm>
            <a:off x="1577716" y="4781759"/>
            <a:ext cx="26115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4265676" y="4781759"/>
            <a:ext cx="9258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OBJEC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938759" y="286789"/>
            <a:ext cx="7633800" cy="11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938759" y="1714501"/>
            <a:ext cx="7633800" cy="26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6pPr>
            <a:lvl7pPr marL="3200400" lvl="6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8pPr>
            <a:lvl9pPr marL="4114800" lvl="8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dt" idx="10"/>
          </p:nvPr>
        </p:nvSpPr>
        <p:spPr>
          <a:xfrm>
            <a:off x="938759" y="4781759"/>
            <a:ext cx="17472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3028950" y="4781759"/>
            <a:ext cx="30861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6457951" y="4781759"/>
            <a:ext cx="2114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eloverskrift" type="secHead">
  <p:cSld name="SECTION_HEADER">
    <p:bg>
      <p:bgPr>
        <a:solidFill>
          <a:schemeClr val="dk2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2432197" y="805416"/>
            <a:ext cx="6140400" cy="30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300"/>
              <a:buFont typeface="Impact"/>
              <a:buNone/>
              <a:defRPr sz="63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2432198" y="3869836"/>
            <a:ext cx="52632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sz="1500" b="1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dt" idx="10"/>
          </p:nvPr>
        </p:nvSpPr>
        <p:spPr>
          <a:xfrm>
            <a:off x="2427410" y="4781759"/>
            <a:ext cx="11205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>
            <a:off x="3959298" y="4781759"/>
            <a:ext cx="30861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7456826" y="4781759"/>
            <a:ext cx="11157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  <p:grpSp>
        <p:nvGrpSpPr>
          <p:cNvPr id="47" name="Google Shape;47;p6" title="left scallop shape"/>
          <p:cNvGrpSpPr/>
          <p:nvPr/>
        </p:nvGrpSpPr>
        <p:grpSpPr>
          <a:xfrm>
            <a:off x="0" y="0"/>
            <a:ext cx="2110978" cy="5143500"/>
            <a:chOff x="0" y="0"/>
            <a:chExt cx="2814638" cy="6858000"/>
          </a:xfrm>
        </p:grpSpPr>
        <p:sp>
          <p:nvSpPr>
            <p:cNvPr id="48" name="Google Shape;48;p6" title="left scallop shape"/>
            <p:cNvSpPr/>
            <p:nvPr/>
          </p:nvSpPr>
          <p:spPr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l" t="t" r="r" b="b"/>
              <a:pathLst>
                <a:path w="1773" h="4320" extrusionOk="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49" name="Google Shape;49;p6" title="left scallop inline"/>
            <p:cNvSpPr/>
            <p:nvPr/>
          </p:nvSpPr>
          <p:spPr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l" t="t" r="r" b="b"/>
              <a:pathLst>
                <a:path w="1037" h="4320" extrusionOk="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WO_OBJEC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938759" y="286789"/>
            <a:ext cx="7633800" cy="11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1"/>
          </p:nvPr>
        </p:nvSpPr>
        <p:spPr>
          <a:xfrm>
            <a:off x="942975" y="1714500"/>
            <a:ext cx="3600600" cy="27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6pPr>
            <a:lvl7pPr marL="3200400" lvl="6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8pPr>
            <a:lvl9pPr marL="4114800" lvl="8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2"/>
          </p:nvPr>
        </p:nvSpPr>
        <p:spPr>
          <a:xfrm>
            <a:off x="4985847" y="1714500"/>
            <a:ext cx="3600600" cy="27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6pPr>
            <a:lvl7pPr marL="3200400" lvl="6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8pPr>
            <a:lvl9pPr marL="4114800" lvl="8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dt" idx="10"/>
          </p:nvPr>
        </p:nvSpPr>
        <p:spPr>
          <a:xfrm>
            <a:off x="938759" y="4781759"/>
            <a:ext cx="17472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ftr" idx="11"/>
          </p:nvPr>
        </p:nvSpPr>
        <p:spPr>
          <a:xfrm>
            <a:off x="3028950" y="4781759"/>
            <a:ext cx="30861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ldNum" idx="12"/>
          </p:nvPr>
        </p:nvSpPr>
        <p:spPr>
          <a:xfrm>
            <a:off x="6457951" y="4781759"/>
            <a:ext cx="2114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TWO_OBJECTS_WITH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939546" y="285750"/>
            <a:ext cx="7629600" cy="11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"/>
          </p:nvPr>
        </p:nvSpPr>
        <p:spPr>
          <a:xfrm>
            <a:off x="938759" y="1649725"/>
            <a:ext cx="36006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2"/>
          </p:nvPr>
        </p:nvSpPr>
        <p:spPr>
          <a:xfrm>
            <a:off x="942975" y="2181826"/>
            <a:ext cx="3600600" cy="22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6pPr>
            <a:lvl7pPr marL="3200400" lvl="6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8pPr>
            <a:lvl9pPr marL="4114800" lvl="8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3"/>
          </p:nvPr>
        </p:nvSpPr>
        <p:spPr>
          <a:xfrm>
            <a:off x="4975398" y="1649725"/>
            <a:ext cx="36006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4"/>
          </p:nvPr>
        </p:nvSpPr>
        <p:spPr>
          <a:xfrm>
            <a:off x="4975398" y="2181826"/>
            <a:ext cx="3600600" cy="22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6pPr>
            <a:lvl7pPr marL="3200400" lvl="6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8pPr>
            <a:lvl9pPr marL="4114800" lvl="8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dt" idx="10"/>
          </p:nvPr>
        </p:nvSpPr>
        <p:spPr>
          <a:xfrm>
            <a:off x="938759" y="4781759"/>
            <a:ext cx="17472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ftr" idx="11"/>
          </p:nvPr>
        </p:nvSpPr>
        <p:spPr>
          <a:xfrm>
            <a:off x="3028950" y="4781759"/>
            <a:ext cx="30861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sldNum" idx="12"/>
          </p:nvPr>
        </p:nvSpPr>
        <p:spPr>
          <a:xfrm>
            <a:off x="6457951" y="4781759"/>
            <a:ext cx="2114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t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dt" idx="10"/>
          </p:nvPr>
        </p:nvSpPr>
        <p:spPr>
          <a:xfrm>
            <a:off x="938759" y="4781759"/>
            <a:ext cx="17472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ftr" idx="11"/>
          </p:nvPr>
        </p:nvSpPr>
        <p:spPr>
          <a:xfrm>
            <a:off x="3028950" y="4781759"/>
            <a:ext cx="30861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6457951" y="4781759"/>
            <a:ext cx="2114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nhold med tekst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 title="right scallop background shape"/>
          <p:cNvSpPr/>
          <p:nvPr/>
        </p:nvSpPr>
        <p:spPr>
          <a:xfrm>
            <a:off x="5542359" y="0"/>
            <a:ext cx="3601641" cy="5143500"/>
          </a:xfrm>
          <a:custGeom>
            <a:avLst/>
            <a:gdLst/>
            <a:ahLst/>
            <a:cxnLst/>
            <a:rect l="l" t="t" r="r" b="b"/>
            <a:pathLst>
              <a:path w="3025" h="4320" extrusionOk="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72" name="Google Shape;72;p10"/>
          <p:cNvSpPr txBox="1">
            <a:spLocks noGrp="1"/>
          </p:cNvSpPr>
          <p:nvPr>
            <p:ph type="title"/>
          </p:nvPr>
        </p:nvSpPr>
        <p:spPr>
          <a:xfrm>
            <a:off x="6253413" y="342899"/>
            <a:ext cx="2319000" cy="8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Gill Sans"/>
              <a:buNone/>
              <a:defRPr sz="1400" b="1" i="0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body" idx="1"/>
          </p:nvPr>
        </p:nvSpPr>
        <p:spPr>
          <a:xfrm>
            <a:off x="573788" y="690283"/>
            <a:ext cx="4618800" cy="3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619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100"/>
              <a:buChar char="–"/>
              <a:defRPr sz="21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238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500"/>
              <a:buChar char="–"/>
              <a:defRPr sz="1500"/>
            </a:lvl4pPr>
            <a:lvl5pPr marL="2286000" lvl="4" indent="-3238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500"/>
            </a:lvl5pPr>
            <a:lvl6pPr marL="2743200" lvl="5" indent="-3238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500"/>
              <a:buChar char="–"/>
              <a:defRPr sz="1500"/>
            </a:lvl6pPr>
            <a:lvl7pPr marL="3200400" lvl="6" indent="-3238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500"/>
            </a:lvl7pPr>
            <a:lvl8pPr marL="3657600" lvl="7" indent="-3238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500"/>
              <a:buChar char="–"/>
              <a:defRPr sz="1500"/>
            </a:lvl8pPr>
            <a:lvl9pPr marL="4114800" lvl="8" indent="-3238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body" idx="2"/>
          </p:nvPr>
        </p:nvSpPr>
        <p:spPr>
          <a:xfrm>
            <a:off x="6253414" y="1306002"/>
            <a:ext cx="2319000" cy="3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 sz="11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8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800"/>
            </a:lvl5pPr>
            <a:lvl6pPr marL="2743200" lvl="5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800"/>
            </a:lvl6pPr>
            <a:lvl7pPr marL="3200400" lvl="6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800"/>
            </a:lvl7pPr>
            <a:lvl8pPr marL="3657600" lvl="7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800"/>
            </a:lvl8pPr>
            <a:lvl9pPr marL="4114800" lvl="8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dt" idx="10"/>
          </p:nvPr>
        </p:nvSpPr>
        <p:spPr>
          <a:xfrm>
            <a:off x="573788" y="4781759"/>
            <a:ext cx="9249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ftr" idx="11"/>
          </p:nvPr>
        </p:nvSpPr>
        <p:spPr>
          <a:xfrm>
            <a:off x="1577715" y="4781759"/>
            <a:ext cx="26115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4268261" y="4781759"/>
            <a:ext cx="9243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  <p:sp>
        <p:nvSpPr>
          <p:cNvPr id="78" name="Google Shape;78;p10" title="left edge border"/>
          <p:cNvSpPr/>
          <p:nvPr/>
        </p:nvSpPr>
        <p:spPr>
          <a:xfrm>
            <a:off x="0" y="0"/>
            <a:ext cx="2127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38759" y="286789"/>
            <a:ext cx="7633800" cy="11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Impact"/>
              <a:buNone/>
              <a:defRPr sz="38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38759" y="1714501"/>
            <a:ext cx="7633800" cy="26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238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048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Gill Sans"/>
              <a:buChar char="–"/>
              <a:defRPr sz="11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Gill Sans"/>
              <a:buChar char="–"/>
              <a:defRPr sz="11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Gill Sans"/>
              <a:buChar char="–"/>
              <a:defRPr sz="11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938759" y="4781759"/>
            <a:ext cx="17472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81759"/>
            <a:ext cx="30861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1" y="4781759"/>
            <a:ext cx="2114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  <p:sp>
        <p:nvSpPr>
          <p:cNvPr id="11" name="Google Shape;11;p1" title="Left scallop edge"/>
          <p:cNvSpPr/>
          <p:nvPr/>
        </p:nvSpPr>
        <p:spPr>
          <a:xfrm>
            <a:off x="0" y="0"/>
            <a:ext cx="664369" cy="5143500"/>
          </a:xfrm>
          <a:custGeom>
            <a:avLst/>
            <a:gdLst/>
            <a:ahLst/>
            <a:cxnLst/>
            <a:rect l="l" t="t" r="r" b="b"/>
            <a:pathLst>
              <a:path w="558" h="4320" extrusionOk="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2" name="Google Shape;12;p1" title="right edge border"/>
          <p:cNvSpPr/>
          <p:nvPr/>
        </p:nvSpPr>
        <p:spPr>
          <a:xfrm>
            <a:off x="8931402" y="0"/>
            <a:ext cx="2127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94">
          <p15:clr>
            <a:srgbClr val="F26B43"/>
          </p15:clr>
        </p15:guide>
        <p15:guide id="2" pos="5400">
          <p15:clr>
            <a:srgbClr val="F26B43"/>
          </p15:clr>
        </p15:guide>
        <p15:guide id="3" orient="horz" pos="3006">
          <p15:clr>
            <a:srgbClr val="F26B43"/>
          </p15:clr>
        </p15:guide>
        <p15:guide id="4" orient="horz" pos="1080">
          <p15:clr>
            <a:srgbClr val="F26B43"/>
          </p15:clr>
        </p15:guide>
        <p15:guide id="5" orient="horz" pos="2790">
          <p15:clr>
            <a:srgbClr val="F26B43"/>
          </p15:clr>
        </p15:guide>
        <p15:guide id="6" orient="horz" pos="1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krheim.no/assets/downloads/Aass_produkter.pdf" TargetMode="External"/><Relationship Id="rId13" Type="http://schemas.openxmlformats.org/officeDocument/2006/relationships/hyperlink" Target="https://www.itromso.no/meninger/2020/07/02/Det-er-Mack-i-de-foldede-hender-22215117.ece" TargetMode="External"/><Relationship Id="rId3" Type="http://schemas.openxmlformats.org/officeDocument/2006/relationships/hyperlink" Target="https://bryggeriforeningen.no/tall-og-fakta/salgsstatistikk/" TargetMode="External"/><Relationship Id="rId7" Type="http://schemas.openxmlformats.org/officeDocument/2006/relationships/hyperlink" Target="https://www.ringnes.no/produkter/?beerType=37396&amp;beerType=74443&amp;beerType=37458&amp;beerType=37423&amp;p=2" TargetMode="External"/><Relationship Id="rId12" Type="http://schemas.openxmlformats.org/officeDocument/2006/relationships/hyperlink" Target="https://brewersofeurope.org/uploads/mycms-files/documents/publications/2020/economic-report-norway.pdf" TargetMode="External"/><Relationship Id="rId2" Type="http://schemas.openxmlformats.org/officeDocument/2006/relationships/notesSlide" Target="../notesSlides/notesSlide19.xml"/><Relationship Id="rId16" Type="http://schemas.openxmlformats.org/officeDocument/2006/relationships/hyperlink" Target="https://www.kk.no/helse/disse-drikkevarene-kjope-vi-mest-av-i-pandemiaret-2020/72854159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carlsberggroup.com/who-we-are/about-the-carlsberg-group/global-presence/norway/" TargetMode="External"/><Relationship Id="rId11" Type="http://schemas.openxmlformats.org/officeDocument/2006/relationships/hyperlink" Target="https://e24.no/naeringsliv/i/LA9Mjp/frykter-bestevenn-avtalen-svekker-oelkonkurransen" TargetMode="External"/><Relationship Id="rId5" Type="http://schemas.openxmlformats.org/officeDocument/2006/relationships/hyperlink" Target="https://www.ringnes.no/om-ringnes/bryggerier-og-anlegg/" TargetMode="External"/><Relationship Id="rId15" Type="http://schemas.openxmlformats.org/officeDocument/2006/relationships/hyperlink" Target="https://www.expats.cz/czech-news/article/czech-beer-consumption-in-2020-fell-to-its-lowest-level-since-the-1960s" TargetMode="External"/><Relationship Id="rId10" Type="http://schemas.openxmlformats.org/officeDocument/2006/relationships/hyperlink" Target="https://www.dn.no/marked/korona/olproduksjon/regjeringen/bryggerier-permitterer-ringnes-vurdere-a-folge-etter/2-1-943792" TargetMode="External"/><Relationship Id="rId4" Type="http://schemas.openxmlformats.org/officeDocument/2006/relationships/hyperlink" Target="https://www.aass.no/splash/aass-bryggeri/?site=aass-bryggeri" TargetMode="External"/><Relationship Id="rId9" Type="http://schemas.openxmlformats.org/officeDocument/2006/relationships/hyperlink" Target="https://brewersofeurope.org/site/countries/figures.php?doc_id=681" TargetMode="External"/><Relationship Id="rId14" Type="http://schemas.openxmlformats.org/officeDocument/2006/relationships/hyperlink" Target="https://www.skatteetaten.no/bedrift-og-organisasjon/avgifter/saravgifter/om/alkoholholdige-drikkevarer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175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2"/>
          <p:cNvSpPr txBox="1">
            <a:spLocks noGrp="1"/>
          </p:cNvSpPr>
          <p:nvPr>
            <p:ph type="title"/>
          </p:nvPr>
        </p:nvSpPr>
        <p:spPr>
          <a:xfrm>
            <a:off x="938759" y="286789"/>
            <a:ext cx="7633800" cy="1119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Consumption development</a:t>
            </a:r>
            <a:endParaRPr/>
          </a:p>
        </p:txBody>
      </p:sp>
      <p:sp>
        <p:nvSpPr>
          <p:cNvPr id="182" name="Google Shape;182;p22"/>
          <p:cNvSpPr txBox="1"/>
          <p:nvPr/>
        </p:nvSpPr>
        <p:spPr>
          <a:xfrm>
            <a:off x="1062150" y="1020325"/>
            <a:ext cx="68412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b="1">
                <a:latin typeface="Gill Sans"/>
                <a:ea typeface="Gill Sans"/>
                <a:cs typeface="Gill Sans"/>
                <a:sym typeface="Gill Sans"/>
              </a:rPr>
              <a:t>Key features of beer consumption in Norway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no">
                <a:latin typeface="Gill Sans"/>
                <a:ea typeface="Gill Sans"/>
                <a:cs typeface="Gill Sans"/>
                <a:sym typeface="Gill Sans"/>
              </a:rPr>
              <a:t>Consumption per capita in Norway: 51L / Year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○"/>
            </a:pPr>
            <a:r>
              <a:rPr lang="no">
                <a:latin typeface="Gill Sans"/>
                <a:ea typeface="Gill Sans"/>
                <a:cs typeface="Gill Sans"/>
                <a:sym typeface="Gill Sans"/>
              </a:rPr>
              <a:t>Comparison: In Czech Republic, 135L / Year by 2020 (Lowest since 1960) (Expatz.cz, 2021)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no">
                <a:latin typeface="Gill Sans"/>
                <a:ea typeface="Gill Sans"/>
                <a:cs typeface="Gill Sans"/>
                <a:sym typeface="Gill Sans"/>
              </a:rPr>
              <a:t>Significant increase in norwegian beer consumption 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no">
                <a:latin typeface="Gill Sans"/>
                <a:ea typeface="Gill Sans"/>
                <a:cs typeface="Gill Sans"/>
                <a:sym typeface="Gill Sans"/>
              </a:rPr>
              <a:t>Currently 129 breweries in Norway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latin typeface="Gill Sans"/>
                <a:ea typeface="Gill Sans"/>
                <a:cs typeface="Gill Sans"/>
                <a:sym typeface="Gill Sans"/>
              </a:rPr>
              <a:t>		**********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no">
                <a:latin typeface="Gill Sans"/>
                <a:ea typeface="Gill Sans"/>
                <a:cs typeface="Gill Sans"/>
                <a:sym typeface="Gill Sans"/>
              </a:rPr>
              <a:t>The Covid-best sellers (2020) where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latin typeface="Gill Sans"/>
                <a:ea typeface="Gill Sans"/>
                <a:cs typeface="Gill Sans"/>
                <a:sym typeface="Gill Sans"/>
              </a:rPr>
              <a:t>	hIghly dominated by fruity IPA’s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83" name="Google Shape;18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1025" y="2316650"/>
            <a:ext cx="4294375" cy="258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2"/>
          <p:cNvSpPr txBox="1"/>
          <p:nvPr/>
        </p:nvSpPr>
        <p:spPr>
          <a:xfrm>
            <a:off x="4401013" y="4835700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800">
                <a:latin typeface="Gill Sans"/>
                <a:ea typeface="Gill Sans"/>
                <a:cs typeface="Gill Sans"/>
                <a:sym typeface="Gill Sans"/>
              </a:rPr>
              <a:t>(Brewersofeurope.org, 2020)</a:t>
            </a:r>
            <a:endParaRPr sz="80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85" name="Google Shape;18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3075" y="3231551"/>
            <a:ext cx="2931476" cy="166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 txBox="1">
            <a:spLocks noGrp="1"/>
          </p:cNvSpPr>
          <p:nvPr>
            <p:ph type="title"/>
          </p:nvPr>
        </p:nvSpPr>
        <p:spPr>
          <a:xfrm>
            <a:off x="938759" y="286789"/>
            <a:ext cx="7633800" cy="1119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3"/>
          <p:cNvSpPr txBox="1">
            <a:spLocks noGrp="1"/>
          </p:cNvSpPr>
          <p:nvPr>
            <p:ph type="body" idx="1"/>
          </p:nvPr>
        </p:nvSpPr>
        <p:spPr>
          <a:xfrm>
            <a:off x="942975" y="1714500"/>
            <a:ext cx="3600600" cy="2714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3"/>
          <p:cNvSpPr txBox="1">
            <a:spLocks noGrp="1"/>
          </p:cNvSpPr>
          <p:nvPr>
            <p:ph type="body" idx="2"/>
          </p:nvPr>
        </p:nvSpPr>
        <p:spPr>
          <a:xfrm>
            <a:off x="4985847" y="1714500"/>
            <a:ext cx="3600600" cy="2714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3" name="Google Shape;19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3"/>
          <p:cNvSpPr txBox="1"/>
          <p:nvPr/>
        </p:nvSpPr>
        <p:spPr>
          <a:xfrm>
            <a:off x="83625" y="47250"/>
            <a:ext cx="4616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9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Craft beer industry</a:t>
            </a:r>
            <a:endParaRPr sz="19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9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-Example: Nøgne Ø</a:t>
            </a:r>
            <a:endParaRPr sz="19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"/>
          <p:cNvSpPr txBox="1">
            <a:spLocks noGrp="1"/>
          </p:cNvSpPr>
          <p:nvPr>
            <p:ph type="title"/>
          </p:nvPr>
        </p:nvSpPr>
        <p:spPr>
          <a:xfrm>
            <a:off x="938750" y="286795"/>
            <a:ext cx="7633800" cy="572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Production of malt and hops</a:t>
            </a:r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body" idx="1"/>
          </p:nvPr>
        </p:nvSpPr>
        <p:spPr>
          <a:xfrm>
            <a:off x="938750" y="993775"/>
            <a:ext cx="7633800" cy="3948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no"/>
              <a:t>An old tradition of producing hops and malt in norway</a:t>
            </a: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no"/>
              <a:t>The plants were already mentioned in the Frostating Act about a thousand years ago</a:t>
            </a: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no"/>
              <a:t>Cold temperatures and long summer days make it difficult to grow </a:t>
            </a: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</a:pPr>
            <a:r>
              <a:rPr lang="no"/>
              <a:t>Hop production fell from 1103ha in 1881 to 200 ha only 20 years later, before almost disappearing in the twentieth century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</a:pPr>
            <a:r>
              <a:rPr lang="no"/>
              <a:t>The production is again steadily increasing due to technology improvements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5"/>
          <p:cNvSpPr txBox="1">
            <a:spLocks noGrp="1"/>
          </p:cNvSpPr>
          <p:nvPr>
            <p:ph type="title"/>
          </p:nvPr>
        </p:nvSpPr>
        <p:spPr>
          <a:xfrm>
            <a:off x="938750" y="286795"/>
            <a:ext cx="7633800" cy="572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Production of malt and hops</a:t>
            </a:r>
            <a:endParaRPr/>
          </a:p>
        </p:txBody>
      </p:sp>
      <p:pic>
        <p:nvPicPr>
          <p:cNvPr id="206" name="Google Shape;20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949" y="911900"/>
            <a:ext cx="3865850" cy="331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4175" y="1231524"/>
            <a:ext cx="4024000" cy="237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6"/>
          <p:cNvSpPr txBox="1">
            <a:spLocks noGrp="1"/>
          </p:cNvSpPr>
          <p:nvPr>
            <p:ph type="title"/>
          </p:nvPr>
        </p:nvSpPr>
        <p:spPr>
          <a:xfrm>
            <a:off x="938750" y="286795"/>
            <a:ext cx="7633800" cy="572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Production of malt and hops</a:t>
            </a:r>
            <a:endParaRPr/>
          </a:p>
        </p:txBody>
      </p:sp>
      <p:sp>
        <p:nvSpPr>
          <p:cNvPr id="213" name="Google Shape;213;p26"/>
          <p:cNvSpPr txBox="1">
            <a:spLocks noGrp="1"/>
          </p:cNvSpPr>
          <p:nvPr>
            <p:ph type="body" idx="1"/>
          </p:nvPr>
        </p:nvSpPr>
        <p:spPr>
          <a:xfrm>
            <a:off x="938750" y="993775"/>
            <a:ext cx="7633800" cy="1477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</a:pPr>
            <a:r>
              <a:rPr lang="no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Norway's stake of the world's total malt's exports in 2019 was 4.6 per cent. The country is ranked position 8 in world exports of malt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•"/>
            </a:pPr>
            <a:r>
              <a:rPr lang="no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demand for Norway malt (cereals/grains category) decreased, with a change of -78.261 per cent compared to the year 2018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</a:pPr>
            <a:r>
              <a:rPr lang="no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Norway bought 41,443 tonnes of malt in 2019.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0726" y="2504700"/>
            <a:ext cx="6430001" cy="263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7"/>
          <p:cNvSpPr txBox="1">
            <a:spLocks noGrp="1"/>
          </p:cNvSpPr>
          <p:nvPr>
            <p:ph type="title"/>
          </p:nvPr>
        </p:nvSpPr>
        <p:spPr>
          <a:xfrm>
            <a:off x="938750" y="286795"/>
            <a:ext cx="7633800" cy="572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Production of malt and hops</a:t>
            </a:r>
            <a:endParaRPr/>
          </a:p>
        </p:txBody>
      </p:sp>
      <p:sp>
        <p:nvSpPr>
          <p:cNvPr id="220" name="Google Shape;220;p27"/>
          <p:cNvSpPr txBox="1">
            <a:spLocks noGrp="1"/>
          </p:cNvSpPr>
          <p:nvPr>
            <p:ph type="body" idx="1"/>
          </p:nvPr>
        </p:nvSpPr>
        <p:spPr>
          <a:xfrm>
            <a:off x="938750" y="859500"/>
            <a:ext cx="7633800" cy="1513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</a:pPr>
            <a:r>
              <a:rPr lang="no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Norway's stake of the world's total hop cones' exports in 2019 was 1.9%. The country holds position 11 in world exports of hop cones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</a:pPr>
            <a:r>
              <a:rPr lang="no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2019 Norway exported 1 tonnes of hop cones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</a:pPr>
            <a:r>
              <a:rPr lang="no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Norway imported 261 tonnes of hop cones in 2019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7175" y="2677100"/>
            <a:ext cx="5776949" cy="236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8"/>
          <p:cNvSpPr txBox="1">
            <a:spLocks noGrp="1"/>
          </p:cNvSpPr>
          <p:nvPr>
            <p:ph type="title"/>
          </p:nvPr>
        </p:nvSpPr>
        <p:spPr>
          <a:xfrm>
            <a:off x="938750" y="66546"/>
            <a:ext cx="7633800" cy="672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The trade of beer</a:t>
            </a:r>
            <a:endParaRPr/>
          </a:p>
        </p:txBody>
      </p:sp>
      <p:sp>
        <p:nvSpPr>
          <p:cNvPr id="227" name="Google Shape;227;p28"/>
          <p:cNvSpPr txBox="1">
            <a:spLocks noGrp="1"/>
          </p:cNvSpPr>
          <p:nvPr>
            <p:ph type="body" idx="1"/>
          </p:nvPr>
        </p:nvSpPr>
        <p:spPr>
          <a:xfrm>
            <a:off x="938750" y="738550"/>
            <a:ext cx="7633800" cy="4158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no"/>
              <a:t>Total beer sale in Norway in April 2019 was 27 718 493 liters of beer with an increase of 15% since the previous year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no"/>
              <a:t>A steady rise of beer export pre-covid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no"/>
              <a:t>Norway is still a much larger importer of beer than exporter</a:t>
            </a:r>
            <a:endParaRPr/>
          </a:p>
        </p:txBody>
      </p:sp>
      <p:pic>
        <p:nvPicPr>
          <p:cNvPr id="228" name="Google Shape;228;p28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015" y="2121450"/>
            <a:ext cx="3732108" cy="230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8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0450" y="2121450"/>
            <a:ext cx="3732099" cy="2307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9"/>
          <p:cNvSpPr txBox="1">
            <a:spLocks noGrp="1"/>
          </p:cNvSpPr>
          <p:nvPr>
            <p:ph type="title"/>
          </p:nvPr>
        </p:nvSpPr>
        <p:spPr>
          <a:xfrm>
            <a:off x="938750" y="131320"/>
            <a:ext cx="7633800" cy="633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The trade of beer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9"/>
          <p:cNvSpPr txBox="1">
            <a:spLocks noGrp="1"/>
          </p:cNvSpPr>
          <p:nvPr>
            <p:ph type="body" idx="1"/>
          </p:nvPr>
        </p:nvSpPr>
        <p:spPr>
          <a:xfrm>
            <a:off x="938759" y="764326"/>
            <a:ext cx="7633800" cy="2695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no"/>
              <a:t>Biggest importers of Norwegian beer: Germany, France, Denmark, Sweden, Great Britain</a:t>
            </a: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no"/>
              <a:t>Biggest exporters of beer to Norway: Estonia, Mexico, Denmark, Germany, Poland</a:t>
            </a:r>
            <a:endParaRPr/>
          </a:p>
        </p:txBody>
      </p:sp>
      <p:pic>
        <p:nvPicPr>
          <p:cNvPr id="236" name="Google Shape;236;p29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7425" y="1799775"/>
            <a:ext cx="5156451" cy="3188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0"/>
          <p:cNvSpPr txBox="1">
            <a:spLocks noGrp="1"/>
          </p:cNvSpPr>
          <p:nvPr>
            <p:ph type="title"/>
          </p:nvPr>
        </p:nvSpPr>
        <p:spPr>
          <a:xfrm>
            <a:off x="938750" y="286796"/>
            <a:ext cx="7633800" cy="684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KVEIK</a:t>
            </a:r>
            <a:endParaRPr/>
          </a:p>
        </p:txBody>
      </p:sp>
      <p:sp>
        <p:nvSpPr>
          <p:cNvPr id="242" name="Google Shape;242;p30"/>
          <p:cNvSpPr txBox="1">
            <a:spLocks noGrp="1"/>
          </p:cNvSpPr>
          <p:nvPr>
            <p:ph type="body" idx="1"/>
          </p:nvPr>
        </p:nvSpPr>
        <p:spPr>
          <a:xfrm>
            <a:off x="938750" y="971700"/>
            <a:ext cx="7633800" cy="3438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23850" algn="l" rtl="0">
              <a:spcBef>
                <a:spcPts val="500"/>
              </a:spcBef>
              <a:spcAft>
                <a:spcPts val="0"/>
              </a:spcAft>
              <a:buSzPts val="1500"/>
              <a:buChar char="•"/>
            </a:pPr>
            <a:r>
              <a:rPr lang="no" sz="1600"/>
              <a:t>Kveik is a collective term for a family of strains of brewing yeast that has been used in Norwegian farmhouse brewing for generations</a:t>
            </a:r>
            <a:endParaRPr sz="16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no" sz="1600"/>
              <a:t>Original meaning - </a:t>
            </a:r>
            <a:r>
              <a:rPr lang="no" sz="1600" i="1"/>
              <a:t>To start or to produce life</a:t>
            </a:r>
            <a:endParaRPr sz="1600" i="1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no" sz="1600"/>
              <a:t>Quick fermentation</a:t>
            </a:r>
            <a:endParaRPr sz="16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no" sz="1600"/>
              <a:t>Easy to harvest and long viability</a:t>
            </a:r>
            <a:endParaRPr sz="16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no" sz="1600"/>
              <a:t>Can be used to brew almost any beer</a:t>
            </a:r>
            <a:endParaRPr sz="16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no" sz="1600"/>
              <a:t>Mostly sour beer</a:t>
            </a:r>
            <a:endParaRPr sz="1600"/>
          </a:p>
        </p:txBody>
      </p:sp>
      <p:pic>
        <p:nvPicPr>
          <p:cNvPr id="243" name="Google Shape;24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7225" y="2692475"/>
            <a:ext cx="3378600" cy="225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1"/>
          <p:cNvSpPr txBox="1">
            <a:spLocks noGrp="1"/>
          </p:cNvSpPr>
          <p:nvPr>
            <p:ph type="title"/>
          </p:nvPr>
        </p:nvSpPr>
        <p:spPr>
          <a:xfrm>
            <a:off x="938750" y="286795"/>
            <a:ext cx="7633800" cy="616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Sources:</a:t>
            </a:r>
            <a:endParaRPr/>
          </a:p>
        </p:txBody>
      </p:sp>
      <p:sp>
        <p:nvSpPr>
          <p:cNvPr id="249" name="Google Shape;249;p31"/>
          <p:cNvSpPr txBox="1">
            <a:spLocks noGrp="1"/>
          </p:cNvSpPr>
          <p:nvPr>
            <p:ph type="body" idx="1"/>
          </p:nvPr>
        </p:nvSpPr>
        <p:spPr>
          <a:xfrm>
            <a:off x="938750" y="945075"/>
            <a:ext cx="7633800" cy="3464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no" sz="1183" u="sng">
                <a:solidFill>
                  <a:schemeClr val="hlink"/>
                </a:solidFill>
                <a:hlinkClick r:id="rId3"/>
              </a:rPr>
              <a:t>https://bryggeriforeningen.no/tall-og-fakta/salgsstatistikk/</a:t>
            </a:r>
            <a:endParaRPr sz="1183" u="sng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no" sz="1183" u="sng">
                <a:solidFill>
                  <a:schemeClr val="hlink"/>
                </a:solidFill>
                <a:hlinkClick r:id="rId4"/>
              </a:rPr>
              <a:t>https://www.aass.no/splash/aass-bryggeri/?site=aass-bryggeri</a:t>
            </a:r>
            <a:endParaRPr sz="1183" u="sng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2922"/>
              <a:buFont typeface="Arial"/>
              <a:buNone/>
            </a:pPr>
            <a:r>
              <a:rPr lang="no" sz="1183" u="sng">
                <a:solidFill>
                  <a:schemeClr val="hlink"/>
                </a:solidFill>
                <a:hlinkClick r:id="rId5"/>
              </a:rPr>
              <a:t>https://www.ringnes.no/om-ringnes/bryggerier-og-anlegg/</a:t>
            </a:r>
            <a:r>
              <a:rPr lang="no" sz="1183" u="sng">
                <a:solidFill>
                  <a:schemeClr val="hlink"/>
                </a:solidFill>
              </a:rPr>
              <a:t> </a:t>
            </a:r>
            <a:endParaRPr sz="1183" u="sng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2922"/>
              <a:buFont typeface="Arial"/>
              <a:buNone/>
            </a:pPr>
            <a:r>
              <a:rPr lang="no" sz="1183" u="sng">
                <a:solidFill>
                  <a:schemeClr val="hlink"/>
                </a:solidFill>
                <a:hlinkClick r:id="rId6"/>
              </a:rPr>
              <a:t>https://www.carlsberggroup.com/who-we-are/about-the-carlsberg-group/global-presence/norway/</a:t>
            </a:r>
            <a:endParaRPr sz="1183" u="sng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2922"/>
              <a:buFont typeface="Arial"/>
              <a:buNone/>
            </a:pPr>
            <a:r>
              <a:rPr lang="no" sz="1183" u="sng">
                <a:solidFill>
                  <a:schemeClr val="hlink"/>
                </a:solidFill>
                <a:hlinkClick r:id="rId7"/>
              </a:rPr>
              <a:t>https://www.ringnes.no/produkter/?beerType=37396&amp;beerType=74443&amp;beerType=37458&amp;beerType=37423&amp;p=2</a:t>
            </a:r>
            <a:r>
              <a:rPr lang="no" sz="1183">
                <a:solidFill>
                  <a:srgbClr val="2A1A00"/>
                </a:solidFill>
              </a:rPr>
              <a:t> </a:t>
            </a:r>
            <a:endParaRPr sz="1183">
              <a:solidFill>
                <a:srgbClr val="2A1A00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2922"/>
              <a:buFont typeface="Arial"/>
              <a:buNone/>
            </a:pPr>
            <a:r>
              <a:rPr lang="no" sz="1183" u="sng">
                <a:solidFill>
                  <a:schemeClr val="hlink"/>
                </a:solidFill>
                <a:hlinkClick r:id="rId8"/>
              </a:rPr>
              <a:t>http://www.ekrheim.no/assets/downloads/Aass_produkter.pdf</a:t>
            </a:r>
            <a:endParaRPr sz="1183" u="sng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2922"/>
              <a:buFont typeface="Arial"/>
              <a:buNone/>
            </a:pPr>
            <a:r>
              <a:rPr lang="no" sz="1183" u="sng">
                <a:solidFill>
                  <a:schemeClr val="hlink"/>
                </a:solidFill>
                <a:hlinkClick r:id="rId9"/>
              </a:rPr>
              <a:t>https://brewersofeurope.org/site/countries/figures.php?doc_id=681</a:t>
            </a:r>
            <a:endParaRPr sz="1183" u="sng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no" sz="1183" u="sng">
                <a:solidFill>
                  <a:schemeClr val="hlink"/>
                </a:solidFill>
                <a:hlinkClick r:id="rId10"/>
              </a:rPr>
              <a:t>https://www.dn.no/marked/korona/olproduksjon/regjeringen/bryggerier-permitterer-ringnes-vurdere-a-folge-etter/2-1-943792</a:t>
            </a:r>
            <a:endParaRPr sz="483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no" sz="1383" u="sng">
                <a:solidFill>
                  <a:schemeClr val="hlink"/>
                </a:solidFill>
                <a:hlinkClick r:id="rId11"/>
              </a:rPr>
              <a:t>https://e24.no/naeringsliv/i/LA9Mjp/frykter-bestevenn-avtalen-svekker-oelkonkurransen</a:t>
            </a:r>
            <a:r>
              <a:rPr lang="no" sz="1383"/>
              <a:t> </a:t>
            </a:r>
            <a:endParaRPr sz="1383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no" sz="1383" u="sng">
                <a:solidFill>
                  <a:schemeClr val="hlink"/>
                </a:solidFill>
                <a:hlinkClick r:id="rId12"/>
              </a:rPr>
              <a:t>https://brewersofeurope.org/uploads/mycms-files/documents/publications/2020/economic-report-norway.pdf</a:t>
            </a:r>
            <a:r>
              <a:rPr lang="no" sz="1383"/>
              <a:t> </a:t>
            </a:r>
            <a:endParaRPr sz="1383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no" sz="1383" u="sng">
                <a:solidFill>
                  <a:schemeClr val="hlink"/>
                </a:solidFill>
                <a:hlinkClick r:id="rId13"/>
              </a:rPr>
              <a:t>https://www.itromso.no/meninger/2020/07/02/Det-er-Mack-i-de-foldede-hender-22215117.ece</a:t>
            </a:r>
            <a:r>
              <a:rPr lang="no" sz="1383"/>
              <a:t> </a:t>
            </a:r>
            <a:endParaRPr sz="1383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no" sz="1383" u="sng">
                <a:solidFill>
                  <a:schemeClr val="hlink"/>
                </a:solidFill>
                <a:hlinkClick r:id="rId14"/>
              </a:rPr>
              <a:t>https://www.skatteetaten.no/bedrift-og-organisasjon/avgifter/saravgifter/om/alkoholholdige-drikkevarer/</a:t>
            </a:r>
            <a:r>
              <a:rPr lang="no" sz="1383"/>
              <a:t> </a:t>
            </a:r>
            <a:endParaRPr sz="1383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no" sz="1383" u="sng">
                <a:solidFill>
                  <a:schemeClr val="hlink"/>
                </a:solidFill>
                <a:hlinkClick r:id="rId15"/>
              </a:rPr>
              <a:t>https://www.expats.cz/czech-news/article/czech-beer-consumption-in-2020-fell-to-its-lowest-level-since-the-1960s</a:t>
            </a:r>
            <a:endParaRPr sz="1383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no" sz="1383" u="sng">
                <a:solidFill>
                  <a:schemeClr val="hlink"/>
                </a:solidFill>
                <a:hlinkClick r:id="rId16"/>
              </a:rPr>
              <a:t>https://www.kk.no/helse/disse-drikkevarene-kjope-vi-mest-av-i-pandemiaret-2020/72854159</a:t>
            </a:r>
            <a:r>
              <a:rPr lang="no" sz="1383"/>
              <a:t>  </a:t>
            </a:r>
            <a:endParaRPr sz="1383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383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483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483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>
            <a:spLocks noGrp="1"/>
          </p:cNvSpPr>
          <p:nvPr>
            <p:ph type="body" idx="1"/>
          </p:nvPr>
        </p:nvSpPr>
        <p:spPr>
          <a:xfrm>
            <a:off x="2532575" y="285699"/>
            <a:ext cx="5263200" cy="4143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lnSpcReduction="20000"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no" sz="3000"/>
              <a:t>Content:</a:t>
            </a:r>
            <a:endParaRPr sz="30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</a:endParaRPr>
          </a:p>
          <a:p>
            <a:pPr marL="457200" lvl="0" indent="-3556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no" sz="2000">
                <a:solidFill>
                  <a:schemeClr val="lt1"/>
                </a:solidFill>
              </a:rPr>
              <a:t>Introduction of the Norwegian market</a:t>
            </a:r>
            <a:endParaRPr sz="2000">
              <a:solidFill>
                <a:schemeClr val="lt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no" sz="2000">
                <a:solidFill>
                  <a:schemeClr val="lt1"/>
                </a:solidFill>
              </a:rPr>
              <a:t>Market concentration</a:t>
            </a:r>
            <a:endParaRPr sz="2000">
              <a:solidFill>
                <a:schemeClr val="lt1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</a:pPr>
            <a:r>
              <a:rPr lang="no" sz="2000">
                <a:solidFill>
                  <a:schemeClr val="lt1"/>
                </a:solidFill>
              </a:rPr>
              <a:t>Dominant producers</a:t>
            </a:r>
            <a:endParaRPr sz="2000">
              <a:solidFill>
                <a:schemeClr val="lt1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</a:pPr>
            <a:r>
              <a:rPr lang="no" sz="2000"/>
              <a:t>History and ownership</a:t>
            </a:r>
            <a:r>
              <a:rPr lang="no" sz="2000">
                <a:solidFill>
                  <a:schemeClr val="lt1"/>
                </a:solidFill>
              </a:rPr>
              <a:t> 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no" sz="2000">
                <a:solidFill>
                  <a:schemeClr val="lt1"/>
                </a:solidFill>
              </a:rPr>
              <a:t>Legislative laws and excise taxes</a:t>
            </a:r>
            <a:endParaRPr sz="2000">
              <a:solidFill>
                <a:schemeClr val="lt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no" sz="2000">
                <a:solidFill>
                  <a:schemeClr val="lt1"/>
                </a:solidFill>
              </a:rPr>
              <a:t>Consumption development</a:t>
            </a:r>
            <a:endParaRPr sz="2000">
              <a:solidFill>
                <a:schemeClr val="lt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no" sz="2000">
                <a:solidFill>
                  <a:schemeClr val="lt1"/>
                </a:solidFill>
              </a:rPr>
              <a:t>Craft beer industry</a:t>
            </a:r>
            <a:endParaRPr sz="2000">
              <a:solidFill>
                <a:schemeClr val="lt1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</a:pPr>
            <a:r>
              <a:rPr lang="no" sz="2000"/>
              <a:t>Case: Nøgne Ø brewery</a:t>
            </a:r>
            <a:endParaRPr sz="2000">
              <a:solidFill>
                <a:schemeClr val="lt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no" sz="2000">
                <a:solidFill>
                  <a:schemeClr val="lt1"/>
                </a:solidFill>
              </a:rPr>
              <a:t>Production of malt and hops</a:t>
            </a:r>
            <a:endParaRPr sz="2000">
              <a:solidFill>
                <a:schemeClr val="lt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no" sz="2000">
                <a:solidFill>
                  <a:schemeClr val="lt1"/>
                </a:solidFill>
              </a:rPr>
              <a:t>The trade of beer</a:t>
            </a:r>
            <a:endParaRPr sz="2000">
              <a:solidFill>
                <a:schemeClr val="lt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no" sz="2000">
                <a:solidFill>
                  <a:schemeClr val="lt1"/>
                </a:solidFill>
              </a:rPr>
              <a:t>KVEIK</a:t>
            </a:r>
            <a:endParaRPr sz="2000">
              <a:solidFill>
                <a:schemeClr val="lt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no" sz="2000">
                <a:solidFill>
                  <a:schemeClr val="lt1"/>
                </a:solidFill>
              </a:rPr>
              <a:t>Sources</a:t>
            </a:r>
            <a:endParaRPr sz="2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>
            <a:spLocks noGrp="1"/>
          </p:cNvSpPr>
          <p:nvPr>
            <p:ph type="title"/>
          </p:nvPr>
        </p:nvSpPr>
        <p:spPr>
          <a:xfrm>
            <a:off x="938759" y="286789"/>
            <a:ext cx="7633800" cy="1119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no" sz="4600">
                <a:solidFill>
                  <a:srgbClr val="2A1A00"/>
                </a:solidFill>
              </a:rPr>
              <a:t>Intro</a:t>
            </a:r>
            <a:endParaRPr sz="4600">
              <a:solidFill>
                <a:srgbClr val="2A1A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4600">
                <a:solidFill>
                  <a:srgbClr val="2A1A00"/>
                </a:solidFill>
              </a:rPr>
              <a:t>-The norwegian market for beer</a:t>
            </a:r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body" idx="1"/>
          </p:nvPr>
        </p:nvSpPr>
        <p:spPr>
          <a:xfrm>
            <a:off x="938759" y="1714501"/>
            <a:ext cx="7633800" cy="2695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291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Competition:</a:t>
            </a:r>
            <a:endParaRPr sz="1291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29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-The Norwegian market for beer is characterized, just as the domestic retail industry, as controlled by a small number of large producers.</a:t>
            </a:r>
            <a:endParaRPr sz="129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29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-Huge power in the distribution chain</a:t>
            </a:r>
            <a:endParaRPr sz="129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29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-Very concentrated market</a:t>
            </a:r>
            <a:endParaRPr sz="129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9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291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Logistics in Norway is characterised by:</a:t>
            </a:r>
            <a:endParaRPr sz="1291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29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•Long distances</a:t>
            </a:r>
            <a:endParaRPr sz="129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29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•High transportation costs</a:t>
            </a:r>
            <a:endParaRPr sz="129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29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•Low quality on roads</a:t>
            </a:r>
            <a:endParaRPr sz="129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>
            <a:spLocks noGrp="1"/>
          </p:cNvSpPr>
          <p:nvPr>
            <p:ph type="body" idx="1"/>
          </p:nvPr>
        </p:nvSpPr>
        <p:spPr>
          <a:xfrm>
            <a:off x="2532573" y="285761"/>
            <a:ext cx="5263200" cy="71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62500"/>
          </a:bodyPr>
          <a:lstStyle/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43242"/>
              <a:buFont typeface="Arial"/>
              <a:buNone/>
            </a:pPr>
            <a:r>
              <a:rPr lang="no" sz="2543">
                <a:solidFill>
                  <a:srgbClr val="F8B323"/>
                </a:solidFill>
                <a:latin typeface="Arial"/>
                <a:ea typeface="Arial"/>
                <a:cs typeface="Arial"/>
                <a:sym typeface="Arial"/>
              </a:rPr>
              <a:t>Main beer companies and their respective brands:</a:t>
            </a:r>
            <a:endParaRPr sz="2543">
              <a:solidFill>
                <a:srgbClr val="F8B32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" name="Google Shape;11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5700" y="999150"/>
            <a:ext cx="4668251" cy="3520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>
            <a:spLocks noGrp="1"/>
          </p:cNvSpPr>
          <p:nvPr>
            <p:ph type="pic" idx="2"/>
          </p:nvPr>
        </p:nvSpPr>
        <p:spPr>
          <a:xfrm>
            <a:off x="212598" y="0"/>
            <a:ext cx="5516700" cy="5143500"/>
          </a:xfrm>
          <a:prstGeom prst="rect">
            <a:avLst/>
          </a:prstGeom>
        </p:spPr>
      </p:sp>
      <p:sp>
        <p:nvSpPr>
          <p:cNvPr id="118" name="Google Shape;118;p17"/>
          <p:cNvSpPr txBox="1">
            <a:spLocks noGrp="1"/>
          </p:cNvSpPr>
          <p:nvPr>
            <p:ph type="title"/>
          </p:nvPr>
        </p:nvSpPr>
        <p:spPr>
          <a:xfrm>
            <a:off x="6253400" y="334525"/>
            <a:ext cx="2319000" cy="5799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4705"/>
              <a:buFont typeface="Arial"/>
              <a:buNone/>
            </a:pPr>
            <a:r>
              <a:rPr lang="no" sz="1700">
                <a:solidFill>
                  <a:srgbClr val="F8B323"/>
                </a:solidFill>
                <a:latin typeface="Arial"/>
                <a:ea typeface="Arial"/>
                <a:cs typeface="Arial"/>
                <a:sym typeface="Arial"/>
              </a:rPr>
              <a:t>Market analysis:</a:t>
            </a:r>
            <a:endParaRPr sz="1700">
              <a:solidFill>
                <a:srgbClr val="F8B32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Findings</a:t>
            </a:r>
            <a:endParaRPr sz="1200"/>
          </a:p>
        </p:txBody>
      </p:sp>
      <p:sp>
        <p:nvSpPr>
          <p:cNvPr id="119" name="Google Shape;119;p17"/>
          <p:cNvSpPr txBox="1">
            <a:spLocks noGrp="1"/>
          </p:cNvSpPr>
          <p:nvPr>
            <p:ph type="body" idx="1"/>
          </p:nvPr>
        </p:nvSpPr>
        <p:spPr>
          <a:xfrm>
            <a:off x="6253400" y="953425"/>
            <a:ext cx="2319000" cy="3475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77500"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no" sz="1458" b="1"/>
              <a:t>Overview:</a:t>
            </a:r>
            <a:endParaRPr sz="1458" b="1"/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no"/>
              <a:t>-The market is dominated by Carlsberg-Ringnes, followed by Hansa Borg.</a:t>
            </a:r>
            <a:endParaRPr/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no"/>
              <a:t>-Aass and Mack equal competitors in 2017</a:t>
            </a:r>
            <a:endParaRPr/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no" sz="1458" b="1"/>
              <a:t>Insight:</a:t>
            </a:r>
            <a:endParaRPr sz="1458" b="1"/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no"/>
              <a:t>-Hansa Borg market share declines due to “best friends agreement” with REMA 1000 (E24.no, 2017)</a:t>
            </a:r>
            <a:endParaRPr/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no"/>
              <a:t>-Quite unchanged market share for Carlsberg-Ringnes AS </a:t>
            </a:r>
            <a:endParaRPr/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no"/>
              <a:t>-Aas increases market share and take 3. posaision in front of Mack as new products is welcomed by the market</a:t>
            </a:r>
            <a:endParaRPr/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no"/>
              <a:t>-Other companies has taken advantage of the pandemic as beer-tasting becomes popular</a:t>
            </a:r>
            <a:endParaRPr/>
          </a:p>
        </p:txBody>
      </p:sp>
      <p:pic>
        <p:nvPicPr>
          <p:cNvPr id="120" name="Google Shape;12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725" y="338125"/>
            <a:ext cx="4581525" cy="275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>
          <a:xfrm>
            <a:off x="938750" y="286795"/>
            <a:ext cx="7633800" cy="633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3400"/>
              <a:t>Ownership structure and its development</a:t>
            </a:r>
            <a:endParaRPr sz="3400"/>
          </a:p>
        </p:txBody>
      </p:sp>
      <p:sp>
        <p:nvSpPr>
          <p:cNvPr id="126" name="Google Shape;126;p18"/>
          <p:cNvSpPr txBox="1"/>
          <p:nvPr/>
        </p:nvSpPr>
        <p:spPr>
          <a:xfrm>
            <a:off x="996350" y="878900"/>
            <a:ext cx="751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latin typeface="Gill Sans"/>
                <a:ea typeface="Gill Sans"/>
                <a:cs typeface="Gill Sans"/>
                <a:sym typeface="Gill Sans"/>
              </a:rPr>
              <a:t>Comparison of Ringnes AS and Aass Bryggeri: Profit maximizers vs. Family business with passion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27" name="Google Shape;12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1250" y="2464350"/>
            <a:ext cx="4027449" cy="230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3300" y="2464350"/>
            <a:ext cx="3846126" cy="230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8575" y="1468250"/>
            <a:ext cx="806950" cy="80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8"/>
          <p:cNvSpPr txBox="1"/>
          <p:nvPr/>
        </p:nvSpPr>
        <p:spPr>
          <a:xfrm>
            <a:off x="996350" y="1563925"/>
            <a:ext cx="1480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latin typeface="Gill Sans"/>
                <a:ea typeface="Gill Sans"/>
                <a:cs typeface="Gill Sans"/>
                <a:sym typeface="Gill Sans"/>
              </a:rPr>
              <a:t>Fans favourite Ringnes AS: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31" name="Google Shape;131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625" y="1499550"/>
            <a:ext cx="744350" cy="744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8"/>
          <p:cNvSpPr txBox="1"/>
          <p:nvPr/>
        </p:nvSpPr>
        <p:spPr>
          <a:xfrm>
            <a:off x="4934425" y="1547225"/>
            <a:ext cx="1296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latin typeface="Gill Sans"/>
                <a:ea typeface="Gill Sans"/>
                <a:cs typeface="Gill Sans"/>
                <a:sym typeface="Gill Sans"/>
              </a:rPr>
              <a:t>Fans favourite Aass Bryggeri: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/>
          <p:nvPr/>
        </p:nvSpPr>
        <p:spPr>
          <a:xfrm>
            <a:off x="1078900" y="285750"/>
            <a:ext cx="6699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700" b="1">
                <a:solidFill>
                  <a:srgbClr val="F8B323"/>
                </a:solidFill>
              </a:rPr>
              <a:t>Ringnes AS (Oslo ølen) - Early history 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8" name="Google Shape;138;p19"/>
          <p:cNvSpPr txBox="1"/>
          <p:nvPr/>
        </p:nvSpPr>
        <p:spPr>
          <a:xfrm>
            <a:off x="1137425" y="953425"/>
            <a:ext cx="373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9" name="Google Shape;139;p19"/>
          <p:cNvSpPr txBox="1"/>
          <p:nvPr/>
        </p:nvSpPr>
        <p:spPr>
          <a:xfrm>
            <a:off x="1208525" y="861450"/>
            <a:ext cx="3827700" cy="3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latin typeface="Gill Sans"/>
                <a:ea typeface="Gill Sans"/>
                <a:cs typeface="Gill Sans"/>
                <a:sym typeface="Gill Sans"/>
              </a:rPr>
              <a:t>Ownership: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no">
                <a:latin typeface="Gill Sans"/>
                <a:ea typeface="Gill Sans"/>
                <a:cs typeface="Gill Sans"/>
                <a:sym typeface="Gill Sans"/>
              </a:rPr>
              <a:t>1876: </a:t>
            </a:r>
            <a:r>
              <a:rPr lang="no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Established in Christiania in </a:t>
            </a:r>
            <a:r>
              <a:rPr lang="no">
                <a:latin typeface="Gill Sans"/>
                <a:ea typeface="Gill Sans"/>
                <a:cs typeface="Gill Sans"/>
                <a:sym typeface="Gill Sans"/>
              </a:rPr>
              <a:t> by Axel Heiberg, Amund and Ellef Ringnes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no">
                <a:latin typeface="Gill Sans"/>
                <a:ea typeface="Gill Sans"/>
                <a:cs typeface="Gill Sans"/>
                <a:sym typeface="Gill Sans"/>
              </a:rPr>
              <a:t>1899: The company became a joint stock company 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no">
                <a:latin typeface="Gill Sans"/>
                <a:ea typeface="Gill Sans"/>
                <a:cs typeface="Gill Sans"/>
                <a:sym typeface="Gill Sans"/>
              </a:rPr>
              <a:t>1978: Merging of Ringnes, Frydenlund and Schous under the name Ringnes AS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no">
                <a:latin typeface="Gill Sans"/>
                <a:ea typeface="Gill Sans"/>
                <a:cs typeface="Gill Sans"/>
                <a:sym typeface="Gill Sans"/>
              </a:rPr>
              <a:t>1991: Ringnes AS acquired by ORKLA ASA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no">
                <a:latin typeface="Gill Sans"/>
                <a:ea typeface="Gill Sans"/>
                <a:cs typeface="Gill Sans"/>
                <a:sym typeface="Gill Sans"/>
              </a:rPr>
              <a:t>2004 - present : Ringnes AS acquired by Danish company Carlsberg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latin typeface="Gill Sans"/>
                <a:ea typeface="Gill Sans"/>
                <a:cs typeface="Gill Sans"/>
                <a:sym typeface="Gill Sans"/>
              </a:rPr>
              <a:t>Today: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no">
                <a:latin typeface="Gill Sans"/>
                <a:ea typeface="Gill Sans"/>
                <a:cs typeface="Gill Sans"/>
                <a:sym typeface="Gill Sans"/>
              </a:rPr>
              <a:t>900 employees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no">
                <a:latin typeface="Gill Sans"/>
                <a:ea typeface="Gill Sans"/>
                <a:cs typeface="Gill Sans"/>
                <a:sym typeface="Gill Sans"/>
              </a:rPr>
              <a:t>Sold 120m L of beer in 2020 (KK.no, 2021)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no">
                <a:latin typeface="Gill Sans"/>
                <a:ea typeface="Gill Sans"/>
                <a:cs typeface="Gill Sans"/>
                <a:sym typeface="Gill Sans"/>
              </a:rPr>
              <a:t>Over 100 different beer types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no">
                <a:latin typeface="Gill Sans"/>
                <a:ea typeface="Gill Sans"/>
                <a:cs typeface="Gill Sans"/>
                <a:sym typeface="Gill Sans"/>
              </a:rPr>
              <a:t>The biggest beer company in Norway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no">
                <a:latin typeface="Gill Sans"/>
                <a:ea typeface="Gill Sans"/>
                <a:cs typeface="Gill Sans"/>
                <a:sym typeface="Gill Sans"/>
              </a:rPr>
              <a:t>Fully owned by Carlsberg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0" name="Google Shape;140;p19"/>
          <p:cNvSpPr/>
          <p:nvPr/>
        </p:nvSpPr>
        <p:spPr>
          <a:xfrm>
            <a:off x="7833750" y="1353625"/>
            <a:ext cx="186900" cy="400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9"/>
          <p:cNvSpPr/>
          <p:nvPr/>
        </p:nvSpPr>
        <p:spPr>
          <a:xfrm>
            <a:off x="7863950" y="4115925"/>
            <a:ext cx="186900" cy="361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9"/>
          <p:cNvSpPr/>
          <p:nvPr/>
        </p:nvSpPr>
        <p:spPr>
          <a:xfrm>
            <a:off x="7854600" y="3117500"/>
            <a:ext cx="186900" cy="361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" name="Google Shape;14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4188" y="0"/>
            <a:ext cx="1016150" cy="128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4774" y="0"/>
            <a:ext cx="899101" cy="128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83963" y="1781203"/>
            <a:ext cx="1188526" cy="60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92550" y="2403477"/>
            <a:ext cx="804414" cy="80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81475" y="2382413"/>
            <a:ext cx="852400" cy="84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76041" y="3521604"/>
            <a:ext cx="804426" cy="552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73077" y="4520025"/>
            <a:ext cx="1368648" cy="552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Google Shape;150;p19"/>
          <p:cNvCxnSpPr/>
          <p:nvPr/>
        </p:nvCxnSpPr>
        <p:spPr>
          <a:xfrm flipH="1">
            <a:off x="6297875" y="1154150"/>
            <a:ext cx="16500" cy="268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1" name="Google Shape;151;p19"/>
          <p:cNvSpPr txBox="1"/>
          <p:nvPr/>
        </p:nvSpPr>
        <p:spPr>
          <a:xfrm>
            <a:off x="5723963" y="577075"/>
            <a:ext cx="125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latin typeface="Gill Sans"/>
                <a:ea typeface="Gill Sans"/>
                <a:cs typeface="Gill Sans"/>
                <a:sym typeface="Gill Sans"/>
              </a:rPr>
              <a:t>Norwegian owners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52" name="Google Shape;152;p19"/>
          <p:cNvCxnSpPr/>
          <p:nvPr/>
        </p:nvCxnSpPr>
        <p:spPr>
          <a:xfrm>
            <a:off x="6314375" y="4432600"/>
            <a:ext cx="0" cy="56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3" name="Google Shape;153;p19"/>
          <p:cNvSpPr txBox="1"/>
          <p:nvPr/>
        </p:nvSpPr>
        <p:spPr>
          <a:xfrm>
            <a:off x="5723975" y="3935625"/>
            <a:ext cx="132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latin typeface="Gill Sans"/>
                <a:ea typeface="Gill Sans"/>
                <a:cs typeface="Gill Sans"/>
                <a:sym typeface="Gill Sans"/>
              </a:rPr>
              <a:t>Danish owners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>
            <a:spLocks noGrp="1"/>
          </p:cNvSpPr>
          <p:nvPr>
            <p:ph type="title"/>
          </p:nvPr>
        </p:nvSpPr>
        <p:spPr>
          <a:xfrm>
            <a:off x="938750" y="286793"/>
            <a:ext cx="7633800" cy="415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700" b="1">
                <a:solidFill>
                  <a:srgbClr val="F8B323"/>
                </a:solidFill>
                <a:latin typeface="Arial"/>
                <a:ea typeface="Arial"/>
                <a:cs typeface="Arial"/>
                <a:sym typeface="Arial"/>
              </a:rPr>
              <a:t>Aass Bryggeri (Drammens ølen) - Early history</a:t>
            </a:r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body" idx="1"/>
          </p:nvPr>
        </p:nvSpPr>
        <p:spPr>
          <a:xfrm>
            <a:off x="938750" y="878150"/>
            <a:ext cx="4288500" cy="3696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no" b="1"/>
              <a:t>Ownership:</a:t>
            </a:r>
            <a:endParaRPr b="1"/>
          </a:p>
          <a:p>
            <a:pPr marL="457200" lvl="0" indent="-310832" algn="l" rtl="0">
              <a:spcBef>
                <a:spcPts val="500"/>
              </a:spcBef>
              <a:spcAft>
                <a:spcPts val="0"/>
              </a:spcAft>
              <a:buSzPct val="93333"/>
              <a:buChar char="•"/>
            </a:pPr>
            <a:r>
              <a:rPr lang="no"/>
              <a:t>1834: Established by the brewer and baker Ole Pehrson in Drammen</a:t>
            </a:r>
            <a:endParaRPr/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SzPct val="93333"/>
              <a:buChar char="•"/>
            </a:pPr>
            <a:r>
              <a:rPr lang="no"/>
              <a:t>1842: Sold on auction due to debt problems to Halvor Ellingsen.</a:t>
            </a:r>
            <a:endParaRPr/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SzPct val="93333"/>
              <a:buChar char="•"/>
            </a:pPr>
            <a:r>
              <a:rPr lang="no"/>
              <a:t>1860: Sold to H.F Gjessing and the peasant boy Poul Lauritz Aass and renamed Gjessing &amp; Aass Bryggeri</a:t>
            </a:r>
            <a:endParaRPr/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SzPct val="93333"/>
              <a:buChar char="•"/>
            </a:pPr>
            <a:r>
              <a:rPr lang="no"/>
              <a:t>1866-present: Fully overtaken by Poul Lauritz Aass</a:t>
            </a: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no" b="1"/>
              <a:t>Today:</a:t>
            </a:r>
            <a:endParaRPr b="1"/>
          </a:p>
          <a:p>
            <a:pPr marL="457200" lvl="0" indent="-310832" algn="l" rtl="0">
              <a:spcBef>
                <a:spcPts val="500"/>
              </a:spcBef>
              <a:spcAft>
                <a:spcPts val="0"/>
              </a:spcAft>
              <a:buSzPct val="93333"/>
              <a:buChar char="•"/>
            </a:pPr>
            <a:r>
              <a:rPr lang="no"/>
              <a:t>5th generation in charge: Christian K. Aug. Aass</a:t>
            </a:r>
            <a:endParaRPr/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SzPct val="93333"/>
              <a:buChar char="•"/>
            </a:pPr>
            <a:r>
              <a:rPr lang="no"/>
              <a:t>Sold 30,1m L of beers in 2020 (Aass.no, 2021)</a:t>
            </a:r>
            <a:endParaRPr/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SzPct val="93333"/>
              <a:buChar char="•"/>
            </a:pPr>
            <a:r>
              <a:rPr lang="no"/>
              <a:t>100 employees</a:t>
            </a:r>
            <a:endParaRPr/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SzPct val="93333"/>
              <a:buChar char="•"/>
            </a:pPr>
            <a:r>
              <a:rPr lang="no"/>
              <a:t>30 different beer types</a:t>
            </a:r>
            <a:endParaRPr/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SzPct val="93333"/>
              <a:buChar char="•"/>
            </a:pPr>
            <a:r>
              <a:rPr lang="no"/>
              <a:t>The oldest brewery in Norway</a:t>
            </a:r>
            <a:endParaRPr/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SzPct val="93333"/>
              <a:buChar char="•"/>
            </a:pPr>
            <a:r>
              <a:rPr lang="no"/>
              <a:t>Fully family owned</a:t>
            </a:r>
            <a:endParaRPr/>
          </a:p>
          <a:p>
            <a:pPr marL="45720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0" name="Google Shape;16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1973" y="-1"/>
            <a:ext cx="888850" cy="113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1775" y="1530500"/>
            <a:ext cx="1287675" cy="92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1775" y="2801750"/>
            <a:ext cx="1287674" cy="857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87950" y="4156624"/>
            <a:ext cx="738075" cy="986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0"/>
          <p:cNvSpPr/>
          <p:nvPr/>
        </p:nvSpPr>
        <p:spPr>
          <a:xfrm>
            <a:off x="7901675" y="3673588"/>
            <a:ext cx="207900" cy="4683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0"/>
          <p:cNvSpPr/>
          <p:nvPr/>
        </p:nvSpPr>
        <p:spPr>
          <a:xfrm>
            <a:off x="7901663" y="2473875"/>
            <a:ext cx="207900" cy="3075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0"/>
          <p:cNvSpPr/>
          <p:nvPr/>
        </p:nvSpPr>
        <p:spPr>
          <a:xfrm>
            <a:off x="7842450" y="1137425"/>
            <a:ext cx="207900" cy="415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7" name="Google Shape;167;p20"/>
          <p:cNvCxnSpPr/>
          <p:nvPr/>
        </p:nvCxnSpPr>
        <p:spPr>
          <a:xfrm>
            <a:off x="6548550" y="861425"/>
            <a:ext cx="25200" cy="3930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8" name="Google Shape;168;p20"/>
          <p:cNvSpPr txBox="1"/>
          <p:nvPr/>
        </p:nvSpPr>
        <p:spPr>
          <a:xfrm>
            <a:off x="6067650" y="260913"/>
            <a:ext cx="987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latin typeface="Gill Sans"/>
                <a:ea typeface="Gill Sans"/>
                <a:cs typeface="Gill Sans"/>
                <a:sym typeface="Gill Sans"/>
              </a:rPr>
              <a:t>Norwegian owners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 txBox="1">
            <a:spLocks noGrp="1"/>
          </p:cNvSpPr>
          <p:nvPr>
            <p:ph type="title"/>
          </p:nvPr>
        </p:nvSpPr>
        <p:spPr>
          <a:xfrm>
            <a:off x="938750" y="286794"/>
            <a:ext cx="7633800" cy="558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2688"/>
              <a:t>Production under license and Consumer</a:t>
            </a:r>
            <a:r>
              <a:rPr lang="no"/>
              <a:t> </a:t>
            </a:r>
            <a:r>
              <a:rPr lang="no" sz="2688"/>
              <a:t>restrictions +</a:t>
            </a:r>
            <a:endParaRPr sz="2688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2688"/>
              <a:t>Legislative laws and excise taxes</a:t>
            </a:r>
            <a:endParaRPr sz="2688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8947"/>
              <a:buFont typeface="Arial"/>
              <a:buNone/>
            </a:pPr>
            <a:endParaRPr/>
          </a:p>
        </p:txBody>
      </p:sp>
      <p:sp>
        <p:nvSpPr>
          <p:cNvPr id="174" name="Google Shape;174;p21"/>
          <p:cNvSpPr txBox="1"/>
          <p:nvPr/>
        </p:nvSpPr>
        <p:spPr>
          <a:xfrm>
            <a:off x="941900" y="995225"/>
            <a:ext cx="76275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 b="1">
                <a:latin typeface="Gill Sans"/>
                <a:ea typeface="Gill Sans"/>
                <a:cs typeface="Gill Sans"/>
                <a:sym typeface="Gill Sans"/>
              </a:rPr>
              <a:t>Production under license:</a:t>
            </a:r>
            <a:endParaRPr sz="1300" b="1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Gill Sans"/>
              <a:buChar char="●"/>
            </a:pPr>
            <a:r>
              <a:rPr lang="no" sz="1300">
                <a:latin typeface="Gill Sans"/>
                <a:ea typeface="Gill Sans"/>
                <a:cs typeface="Gill Sans"/>
                <a:sym typeface="Gill Sans"/>
              </a:rPr>
              <a:t>Production and sale of alcohol requires registration as a taxable activity to the tax authorities </a:t>
            </a:r>
            <a:endParaRPr sz="1300">
              <a:latin typeface="Gill Sans"/>
              <a:ea typeface="Gill Sans"/>
              <a:cs typeface="Gill Sans"/>
              <a:sym typeface="Gill Sans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>
                <a:latin typeface="Gill Sans"/>
                <a:ea typeface="Gill Sans"/>
                <a:cs typeface="Gill Sans"/>
                <a:sym typeface="Gill Sans"/>
              </a:rPr>
              <a:t>(§. Registration duty, paragraf 1-4)</a:t>
            </a:r>
            <a:endParaRPr sz="130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Gill Sans"/>
              <a:buChar char="●"/>
            </a:pPr>
            <a:r>
              <a:rPr lang="no" sz="1300">
                <a:latin typeface="Gill Sans"/>
                <a:ea typeface="Gill Sans"/>
                <a:cs typeface="Gill Sans"/>
                <a:sym typeface="Gill Sans"/>
              </a:rPr>
              <a:t>Sale of alcohol that involves consumption at the same spot requires bar grant </a:t>
            </a:r>
            <a:endParaRPr sz="1300">
              <a:latin typeface="Gill Sans"/>
              <a:ea typeface="Gill Sans"/>
              <a:cs typeface="Gill Sans"/>
              <a:sym typeface="Gill Sans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(§. Registration duty, paragraf: 1-4)</a:t>
            </a:r>
            <a:endParaRPr sz="13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Gill Sans"/>
              <a:buChar char="●"/>
            </a:pPr>
            <a:r>
              <a:rPr lang="no" sz="13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Wholesale are not allowed to sell alcohol stronger than 4,7%. </a:t>
            </a:r>
            <a:endParaRPr sz="13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18288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Gill Sans"/>
              <a:buChar char="○"/>
            </a:pPr>
            <a:r>
              <a:rPr lang="no" sz="13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Stronger alcohol (4,7%+) is to be sold at a registered Wine monopoly </a:t>
            </a:r>
            <a:endParaRPr sz="13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18288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Gill Sans"/>
              <a:buChar char="○"/>
            </a:pPr>
            <a:r>
              <a:rPr lang="no" sz="13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Further, sales of alcohol is allowed between 08-20 in weeks. 08-18 on Saturdays. Not allowed on Sundays and other National Holidays.</a:t>
            </a:r>
            <a:endParaRPr sz="13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18288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		(§. Alcohol law, paragraf: 3-7)</a:t>
            </a:r>
            <a:endParaRPr sz="13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3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Consumer restrictions</a:t>
            </a:r>
            <a:endParaRPr sz="1300" b="1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Gill Sans"/>
              <a:buChar char="●"/>
            </a:pPr>
            <a:r>
              <a:rPr lang="no" sz="13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Since 1991: Private brewing of beer allowed only for own consumption </a:t>
            </a:r>
            <a:endParaRPr sz="13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3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                 (§. alcohol law, paragraf: 6-1)</a:t>
            </a:r>
            <a:endParaRPr sz="13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Gill Sans"/>
              <a:buChar char="○"/>
            </a:pPr>
            <a:r>
              <a:rPr lang="no" sz="13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 other terms: Not allowed to sell privately brewed beer</a:t>
            </a:r>
            <a:endParaRPr sz="13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Gill Sans"/>
              <a:buChar char="●"/>
            </a:pPr>
            <a:r>
              <a:rPr lang="no" sz="13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It is not allowed to sell alcohol to people under 18 y.o.a, but allowed to consume.</a:t>
            </a:r>
            <a:endParaRPr sz="13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Gill Sans"/>
              <a:buChar char="●"/>
            </a:pPr>
            <a:r>
              <a:rPr lang="no" sz="13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It is not allowed to sell strong alcoholic liquid (22%+) to people under 18.</a:t>
            </a:r>
            <a:endParaRPr sz="1300" b="1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 b="1">
                <a:latin typeface="Gill Sans"/>
                <a:ea typeface="Gill Sans"/>
                <a:cs typeface="Gill Sans"/>
                <a:sym typeface="Gill Sans"/>
              </a:rPr>
              <a:t>Taxes</a:t>
            </a:r>
            <a:endParaRPr sz="130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Gill Sans"/>
              <a:buChar char="●"/>
            </a:pPr>
            <a:r>
              <a:rPr lang="no" sz="1300">
                <a:latin typeface="Gill Sans"/>
                <a:ea typeface="Gill Sans"/>
                <a:cs typeface="Gill Sans"/>
                <a:sym typeface="Gill Sans"/>
              </a:rPr>
              <a:t>Increased alcohol percentage increases the tax pr. Liter when </a:t>
            </a:r>
            <a:r>
              <a:rPr lang="no" sz="1300" u="sng">
                <a:latin typeface="Gill Sans"/>
                <a:ea typeface="Gill Sans"/>
                <a:cs typeface="Gill Sans"/>
                <a:sym typeface="Gill Sans"/>
              </a:rPr>
              <a:t>importing</a:t>
            </a:r>
            <a:r>
              <a:rPr lang="no" sz="1300">
                <a:latin typeface="Gill Sans"/>
                <a:ea typeface="Gill Sans"/>
                <a:cs typeface="Gill Sans"/>
                <a:sym typeface="Gill Sans"/>
              </a:rPr>
              <a:t> alcohol. </a:t>
            </a:r>
            <a:endParaRPr sz="1300">
              <a:latin typeface="Gill Sans"/>
              <a:ea typeface="Gill Sans"/>
              <a:cs typeface="Gill Sans"/>
              <a:sym typeface="Gill Sans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Gill Sans"/>
              <a:buChar char="○"/>
            </a:pPr>
            <a:r>
              <a:rPr lang="no" sz="1300">
                <a:latin typeface="Gill Sans"/>
                <a:ea typeface="Gill Sans"/>
                <a:cs typeface="Gill Sans"/>
                <a:sym typeface="Gill Sans"/>
              </a:rPr>
              <a:t>For 3,7-4,7% alc. equals fees 2,127,- EUR pr. Liter. </a:t>
            </a:r>
            <a:endParaRPr sz="1300">
              <a:latin typeface="Gill Sans"/>
              <a:ea typeface="Gill Sans"/>
              <a:cs typeface="Gill Sans"/>
              <a:sym typeface="Gill Sans"/>
            </a:endParaRPr>
          </a:p>
          <a:p>
            <a:pPr marL="1371600" lvl="2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Gill Sans"/>
              <a:buChar char="■"/>
            </a:pPr>
            <a:r>
              <a:rPr lang="no" sz="1300">
                <a:latin typeface="Gill Sans"/>
                <a:ea typeface="Gill Sans"/>
                <a:cs typeface="Gill Sans"/>
                <a:sym typeface="Gill Sans"/>
              </a:rPr>
              <a:t>Example: Import Pilzen Urquell can 0,5L.  </a:t>
            </a:r>
            <a:r>
              <a:rPr lang="no" sz="13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0.5L*2,127EUR + price</a:t>
            </a:r>
            <a:endParaRPr sz="130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6546" y="2676021"/>
            <a:ext cx="2228700" cy="95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2700" y="4278800"/>
            <a:ext cx="806150" cy="80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ort">
  <a:themeElements>
    <a:clrScheme name="Badge">
      <a:dk1>
        <a:srgbClr val="000000"/>
      </a:dk1>
      <a:lt1>
        <a:srgbClr val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1323</Words>
  <Application>Microsoft Office PowerPoint</Application>
  <PresentationFormat>Předvádění na obrazovce (16:9)</PresentationFormat>
  <Paragraphs>154</Paragraphs>
  <Slides>19</Slides>
  <Notes>19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Calibri</vt:lpstr>
      <vt:lpstr>Arial</vt:lpstr>
      <vt:lpstr>Impact</vt:lpstr>
      <vt:lpstr>Gill Sans</vt:lpstr>
      <vt:lpstr>Kort</vt:lpstr>
      <vt:lpstr>Prezentace aplikace PowerPoint</vt:lpstr>
      <vt:lpstr>Prezentace aplikace PowerPoint</vt:lpstr>
      <vt:lpstr>Intro -The norwegian market for beer</vt:lpstr>
      <vt:lpstr>Prezentace aplikace PowerPoint</vt:lpstr>
      <vt:lpstr>Market analysis: Findings</vt:lpstr>
      <vt:lpstr>Ownership structure and its development</vt:lpstr>
      <vt:lpstr>Prezentace aplikace PowerPoint</vt:lpstr>
      <vt:lpstr>Aass Bryggeri (Drammens ølen) - Early history</vt:lpstr>
      <vt:lpstr>Production under license and Consumer restrictions + Legislative laws and excise taxes </vt:lpstr>
      <vt:lpstr>Consumption development</vt:lpstr>
      <vt:lpstr>Prezentace aplikace PowerPoint</vt:lpstr>
      <vt:lpstr>Production of malt and hops</vt:lpstr>
      <vt:lpstr>Production of malt and hops</vt:lpstr>
      <vt:lpstr>Production of malt and hops</vt:lpstr>
      <vt:lpstr>Production of malt and hops</vt:lpstr>
      <vt:lpstr>The trade of beer</vt:lpstr>
      <vt:lpstr>The trade of beer </vt:lpstr>
      <vt:lpstr>KVEIK</vt:lpstr>
      <vt:lpstr>Sources: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Stian Topland</dc:creator>
  <cp:lastModifiedBy>Maier Tomáš</cp:lastModifiedBy>
  <cp:revision>1</cp:revision>
  <dcterms:modified xsi:type="dcterms:W3CDTF">2023-03-14T06:46:59Z</dcterms:modified>
</cp:coreProperties>
</file>