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7" r:id="rId15"/>
    <p:sldId id="260" r:id="rId16"/>
    <p:sldId id="263" r:id="rId17"/>
    <p:sldId id="276" r:id="rId18"/>
    <p:sldId id="275" r:id="rId19"/>
    <p:sldId id="264" r:id="rId20"/>
    <p:sldId id="266" r:id="rId21"/>
    <p:sldId id="265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4C99AE-A5AD-4874-A077-21803A500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93C13D-7C53-488C-880C-8CBBBADEC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5A4E6-2A61-454D-A6ED-FA010C79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A5AEB5-20F3-4E59-8238-6B941F14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2BE1A2-0DB9-41B0-84DC-691D69B13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7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69A1A-D6D6-4946-9D52-2A41CF76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947400-3726-4956-914B-6642988AE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072108-AF5B-49A2-A6E7-E7E143BCD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97444F-F346-403D-8091-069716CE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101D2C-15B8-4EF9-8A28-2346CCBF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1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E3B6E4A-9539-47C0-AC8A-2F631FD21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F07CF7-4FA5-469F-AE06-56A30F64B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E19848-F542-4A46-A490-5015FE2D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BA3B87-3797-47D9-AD30-762DAE07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135694-2F6B-4527-A8A5-F8890457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55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61DAD-BA2F-4F15-8534-87935072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E4178A-9BBA-4F8E-A6D7-3FC336389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41FFA3-24F0-4F64-8FB2-67C57DD4C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2BD426-86E2-4BA0-9717-04AB3C36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89C544-DD43-44DD-B832-BBD643BF2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12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DA4E5-FB10-4C48-84DB-BD99FD5E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5CA2BE4-DD0B-4452-A0D0-C51EC1A10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1C23B0-4589-40DE-B581-A23743AC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4E74BA-E632-4337-95E3-69160C01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98F18A-5487-447F-AD61-1DE73660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2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02F18-AEB4-43EB-B204-74AEB358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CCADB-5C8D-4232-8EF8-5602FE38E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704DEB1-7FE4-49E9-90C3-01AC74EF3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F0B9A4-3194-4A24-ADAA-0CE7FF0F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B2DAEF-BA4C-4DE4-950D-56F71889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208A60-4780-4DBE-A110-2CA4516F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2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8FFD9-C7D4-4B99-BC6F-BDAA2C831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D9D36A-1256-43A1-8618-41DD4A5D6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F4F70E0-343B-494F-AF58-8CC85A934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3E6746D-6B45-4BB9-8108-DBE060309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51169B-E930-421F-8F20-2205F45ED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7517AA1-9B91-4CAA-91D5-2FFD1BB33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1604A5B-43E5-49A0-9771-05D9E0C4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27A7383-9945-4488-B07A-6183B57F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10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1A754-9BC8-4A15-AC0C-190D4E672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5B936A-3420-4F6B-BBFE-1837F0DF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419049-F81D-4550-8200-8846DCD7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C4E319-585D-451A-8086-CCEBB385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EB8E6B-E47B-4A98-8C32-4C3D432D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527A93-21C0-4682-A340-251DC7452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B0A96C-0D51-443A-A563-E63CBD45C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53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5DB2F-DB53-45A7-A64C-E5EFAB5CA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9A901E-7D9C-413C-996F-24463E8EF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B1D31A5-2B1C-4957-B89F-9497436CD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6E0B37-6C7F-48ED-84F8-422C2E94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8689AF-3AC6-4B87-B74F-9BA0BEEB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6DFC75-E642-4C7B-8630-07D3A7C70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63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352B0-79A2-4C4C-9039-20EE7D7E9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13452B-8FCF-4017-9E68-040F3F111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266D3AE-1383-49D3-8A83-5212F32FE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B8B3CF-D061-46C9-9607-D795C2FF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7859E7-4A96-44EE-884E-7785BA1FC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E2F17B-5CF3-4D15-B5CC-A840336A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07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F9B2BF1-48B7-40E3-A0E8-F94D1049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B3A6A4-80C9-4364-886E-D344A84B4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91CD88-4A73-4BA0-9863-7429490EB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69C9B-D70E-4983-89E8-A812695B7BB7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C2C184-D507-454A-B0D3-9FC3010EB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9812C9-8ECD-4022-8F0F-593943F06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147FD-85EE-4C50-9013-5F348CF5E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23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skop.cz/gallery/2/754-smlouva_o_es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E9D9-8EDA-4BFD-805C-CE384F1C8A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Společná zemědělská politika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A281B8-AD09-4ACE-97FB-9967147C81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Tomáš Maier</a:t>
            </a:r>
          </a:p>
        </p:txBody>
      </p:sp>
    </p:spTree>
    <p:extLst>
      <p:ext uri="{BB962C8B-B14F-4D97-AF65-F5344CB8AC3E}">
        <p14:creationId xmlns:p14="http://schemas.microsoft.com/office/powerpoint/2010/main" val="3541236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C801E-4FC7-4A14-A288-86B55FF4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46FAAC-A6AD-4431-8127-902EE1B62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Zemědělská půda (ha) 129,86 Kč</a:t>
            </a:r>
          </a:p>
          <a:p>
            <a:r>
              <a:rPr lang="cs-CZ" dirty="0"/>
              <a:t>Chmel (ha) 3 532,43</a:t>
            </a:r>
          </a:p>
          <a:p>
            <a:r>
              <a:rPr lang="cs-CZ" dirty="0"/>
              <a:t>Škrobové brambory (t) 1 187,93</a:t>
            </a:r>
          </a:p>
          <a:p>
            <a:r>
              <a:rPr lang="cs-CZ" dirty="0"/>
              <a:t>Přežvýkavci (VDJ) 70,19</a:t>
            </a:r>
          </a:p>
          <a:p>
            <a:r>
              <a:rPr lang="cs-CZ" dirty="0"/>
              <a:t>Krávy bez tržní produkce mléka (VDJ) 80,38</a:t>
            </a:r>
          </a:p>
          <a:p>
            <a:r>
              <a:rPr lang="cs-CZ" dirty="0"/>
              <a:t>Ovce/kozy (VDJ) 43,13</a:t>
            </a:r>
          </a:p>
        </p:txBody>
      </p:sp>
    </p:spTree>
    <p:extLst>
      <p:ext uri="{BB962C8B-B14F-4D97-AF65-F5344CB8AC3E}">
        <p14:creationId xmlns:p14="http://schemas.microsoft.com/office/powerpoint/2010/main" val="244719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3A144-DB49-4C2C-838D-EF11540D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Greening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C3E7C2-CE33-403A-B768-35976120B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Diverzifikace plodin</a:t>
            </a:r>
          </a:p>
          <a:p>
            <a:r>
              <a:rPr lang="cs-CZ" dirty="0"/>
              <a:t>Zachování stávajících trvalých travních porostů</a:t>
            </a:r>
          </a:p>
          <a:p>
            <a:r>
              <a:rPr lang="cs-CZ" dirty="0"/>
              <a:t>Vyhrazení plochy využívané v ekologickém zájmu (EFA)</a:t>
            </a:r>
          </a:p>
        </p:txBody>
      </p:sp>
    </p:spTree>
    <p:extLst>
      <p:ext uri="{BB962C8B-B14F-4D97-AF65-F5344CB8AC3E}">
        <p14:creationId xmlns:p14="http://schemas.microsoft.com/office/powerpoint/2010/main" val="3096253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77225-F77D-4090-9D1A-22C3B01EF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D01B4F2-FDD3-4249-9C3C-17543309F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231" y="1846783"/>
            <a:ext cx="7677150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27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BC78A37-7449-4926-AB1A-73C7119F6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61" y="174009"/>
            <a:ext cx="12105339" cy="650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38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7975E-66DA-45A1-A3D0-DAF1455D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 roce 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484714-6116-4DFC-9AAD-EE903EFF5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Přímé platby pokles o 11 %</a:t>
            </a:r>
          </a:p>
          <a:p>
            <a:r>
              <a:rPr lang="cs-CZ" dirty="0"/>
              <a:t>Rozvoj venkova pokles o 28 %</a:t>
            </a:r>
          </a:p>
          <a:p>
            <a:r>
              <a:rPr lang="cs-CZ" dirty="0" err="1"/>
              <a:t>Zastropování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547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ED5ED-45BA-40D0-B194-1001198C2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SZP a vstup Česka do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5CAE34-1CEE-4DE1-A301-55AEECF33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Kodaň 2002</a:t>
            </a:r>
          </a:p>
          <a:p>
            <a:r>
              <a:rPr lang="cs-CZ" dirty="0"/>
              <a:t>Přechodná období</a:t>
            </a:r>
          </a:p>
          <a:p>
            <a:r>
              <a:rPr lang="cs-CZ" dirty="0"/>
              <a:t>Výjimky</a:t>
            </a:r>
          </a:p>
          <a:p>
            <a:r>
              <a:rPr lang="cs-CZ" dirty="0"/>
              <a:t>Dopad na komodity</a:t>
            </a:r>
          </a:p>
          <a:p>
            <a:r>
              <a:rPr lang="cs-CZ" dirty="0"/>
              <a:t>Dopad na AZO</a:t>
            </a:r>
          </a:p>
        </p:txBody>
      </p:sp>
    </p:spTree>
    <p:extLst>
      <p:ext uri="{BB962C8B-B14F-4D97-AF65-F5344CB8AC3E}">
        <p14:creationId xmlns:p14="http://schemas.microsoft.com/office/powerpoint/2010/main" val="221626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43445-29C6-457B-BBCF-6AD46F99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Fondy 2007 -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6EE254-5C77-4DFD-9AFE-0F07E8C2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Evropský zemědělský záruční fond (EAGF)</a:t>
            </a:r>
          </a:p>
          <a:p>
            <a:r>
              <a:rPr lang="cs-CZ" dirty="0"/>
              <a:t>Evropský zemědělský fond pro rozvoj venkova (EAFRD)</a:t>
            </a:r>
          </a:p>
          <a:p>
            <a:r>
              <a:rPr lang="cs-CZ" dirty="0"/>
              <a:t>Evropský námořní a rybářský fond (EMFF)</a:t>
            </a:r>
          </a:p>
          <a:p>
            <a:endParaRPr lang="cs-CZ" dirty="0"/>
          </a:p>
          <a:p>
            <a:r>
              <a:rPr lang="cs-CZ" dirty="0"/>
              <a:t>SAPARD</a:t>
            </a:r>
          </a:p>
          <a:p>
            <a:r>
              <a:rPr lang="cs-CZ" dirty="0"/>
              <a:t>SZIF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223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6A2EE-3E48-4E5A-BFF3-F16BD6A7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Priority PRV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283C42-CAF6-4825-94FE-BCECE80D7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Podpora předávání znalostí a inovací v zemědělství, lesnictví a ve venkovských oblastech</a:t>
            </a:r>
          </a:p>
          <a:p>
            <a:r>
              <a:rPr lang="cs-CZ" dirty="0"/>
              <a:t>Zvýšení životaschopnosti zemědělských podniků a konkurenceschopnosti všech druhů zemědělské činnosti ve všech regionech a podpora inovativních zemědělských technologií a udržitelného obhospodařování lesů</a:t>
            </a:r>
          </a:p>
          <a:p>
            <a:r>
              <a:rPr lang="cs-CZ" dirty="0"/>
              <a:t>Podpora organizace potravinového řetězce, včetně zpracovávání zemědělských produktů a jejich uvádění na trh, dobrých životních podmínek zvířat a řízení rizik v zemědělství</a:t>
            </a:r>
          </a:p>
          <a:p>
            <a:r>
              <a:rPr lang="cs-CZ" dirty="0"/>
              <a:t>Obnova, zachování a zlepšení ekosystémů souvisejících se zemědělstvím a lesnictvím</a:t>
            </a:r>
          </a:p>
          <a:p>
            <a:r>
              <a:rPr lang="cs-CZ" dirty="0"/>
              <a:t>Podpora účinného využívání zdrojů a podpora přechodu na nízkouhlíkovou ekonomiku v odvětvích zemědělství, potravinářství a lesnictví, která je odolná vůči klimatu</a:t>
            </a:r>
          </a:p>
          <a:p>
            <a:r>
              <a:rPr lang="cs-CZ" dirty="0"/>
              <a:t>Podpora sociálního začleňování, snižování chudoby a hospodářského rozvoje ve venkovských oblastech</a:t>
            </a:r>
          </a:p>
        </p:txBody>
      </p:sp>
    </p:spTree>
    <p:extLst>
      <p:ext uri="{BB962C8B-B14F-4D97-AF65-F5344CB8AC3E}">
        <p14:creationId xmlns:p14="http://schemas.microsoft.com/office/powerpoint/2010/main" val="2866260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B7739-FCAC-41FB-AFBB-C51E7733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 - Alokace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F3618AE-D7A5-49FC-8758-D2B98A3A2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302" y="2206293"/>
            <a:ext cx="8916644" cy="4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51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A5710-F716-432C-8146-829FD6F37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IACS - SZIF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E82956-F0FB-41E6-B05C-BAD4C103C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LPIS , neboli registr půdy</a:t>
            </a:r>
          </a:p>
          <a:p>
            <a:r>
              <a:rPr lang="cs-CZ" dirty="0"/>
              <a:t>Registr zvířat</a:t>
            </a:r>
          </a:p>
          <a:p>
            <a:r>
              <a:rPr lang="cs-CZ" dirty="0"/>
              <a:t>Registr subjektů</a:t>
            </a:r>
          </a:p>
          <a:p>
            <a:r>
              <a:rPr lang="cs-CZ" dirty="0"/>
              <a:t>Další interní registry platební agentury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84E2120-D6C3-49BA-9C69-5EA562B1C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412" y="0"/>
            <a:ext cx="2290587" cy="83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3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1BA34-E99A-4C0D-936C-39803462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E33ED7-F685-4988-BAC4-839C7CDBB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Důvody</a:t>
            </a:r>
          </a:p>
          <a:p>
            <a:r>
              <a:rPr lang="cs-CZ" dirty="0"/>
              <a:t>Historie</a:t>
            </a:r>
          </a:p>
          <a:p>
            <a:r>
              <a:rPr lang="cs-CZ" dirty="0"/>
              <a:t>Římské smlouvy – články 38 – 44: </a:t>
            </a:r>
            <a:r>
              <a:rPr lang="cs-CZ" dirty="0">
                <a:hlinkClick r:id="rId2"/>
              </a:rPr>
              <a:t>http://www.euroskop.cz/gallery/2/754-smlouva_o_es.pdf</a:t>
            </a:r>
            <a:endParaRPr lang="cs-CZ" dirty="0"/>
          </a:p>
          <a:p>
            <a:r>
              <a:rPr lang="cs-CZ" dirty="0"/>
              <a:t>COPA-COGECA</a:t>
            </a:r>
          </a:p>
          <a:p>
            <a:r>
              <a:rPr lang="cs-CZ" dirty="0"/>
              <a:t>Institucionální zabezpečení:</a:t>
            </a:r>
          </a:p>
          <a:p>
            <a:pPr lvl="1"/>
            <a:r>
              <a:rPr lang="cs-CZ" dirty="0"/>
              <a:t>DG AGRI, Rada, COMAGRI, COMENVI</a:t>
            </a:r>
          </a:p>
          <a:p>
            <a:r>
              <a:rPr lang="cs-CZ" dirty="0"/>
              <a:t>Národní ministerstva</a:t>
            </a:r>
          </a:p>
        </p:txBody>
      </p:sp>
    </p:spTree>
    <p:extLst>
      <p:ext uri="{BB962C8B-B14F-4D97-AF65-F5344CB8AC3E}">
        <p14:creationId xmlns:p14="http://schemas.microsoft.com/office/powerpoint/2010/main" val="3746165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A5710-F716-432C-8146-829FD6F37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SZIF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E82956-F0FB-41E6-B05C-BAD4C103C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Přímé platby</a:t>
            </a:r>
          </a:p>
          <a:p>
            <a:r>
              <a:rPr lang="cs-CZ" dirty="0"/>
              <a:t>PRV</a:t>
            </a:r>
          </a:p>
          <a:p>
            <a:r>
              <a:rPr lang="cs-CZ" dirty="0"/>
              <a:t>SOT</a:t>
            </a:r>
          </a:p>
          <a:p>
            <a:r>
              <a:rPr lang="cs-CZ" dirty="0"/>
              <a:t>OP Rybářství</a:t>
            </a:r>
          </a:p>
          <a:p>
            <a:r>
              <a:rPr lang="cs-CZ" dirty="0"/>
              <a:t>Klasa a Regionální potravina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84E2120-D6C3-49BA-9C69-5EA562B1C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412" y="0"/>
            <a:ext cx="2290587" cy="83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2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23BD1-D965-442D-A48C-D4302A583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PGRLF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206A74-5834-4638-A35E-BD34AD496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Zemědělec</a:t>
            </a:r>
          </a:p>
          <a:p>
            <a:r>
              <a:rPr lang="cs-CZ" dirty="0"/>
              <a:t>Podpora pojištění</a:t>
            </a:r>
          </a:p>
          <a:p>
            <a:r>
              <a:rPr lang="cs-CZ" dirty="0"/>
              <a:t>Podpora pojištění lesních školek</a:t>
            </a:r>
          </a:p>
          <a:p>
            <a:r>
              <a:rPr lang="cs-CZ" dirty="0"/>
              <a:t>Podpora nákupu půdy</a:t>
            </a:r>
          </a:p>
          <a:p>
            <a:r>
              <a:rPr lang="cs-CZ" dirty="0"/>
              <a:t>Lesní hospodář</a:t>
            </a:r>
          </a:p>
          <a:p>
            <a:r>
              <a:rPr lang="cs-CZ" dirty="0"/>
              <a:t>Zpracovatel dřeva</a:t>
            </a:r>
          </a:p>
          <a:p>
            <a:r>
              <a:rPr lang="cs-CZ" dirty="0"/>
              <a:t>Pojištění lesních porostů</a:t>
            </a:r>
          </a:p>
          <a:p>
            <a:r>
              <a:rPr lang="cs-CZ" dirty="0"/>
              <a:t>Zpracovatel</a:t>
            </a:r>
          </a:p>
          <a:p>
            <a:r>
              <a:rPr lang="cs-CZ" dirty="0"/>
              <a:t>Investiční úvěry Zemědělec</a:t>
            </a:r>
          </a:p>
          <a:p>
            <a:r>
              <a:rPr lang="cs-CZ" dirty="0"/>
              <a:t>Investiční úvěry Lesnictví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F58D63C-80BE-4ED6-914D-318C39D08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694" y="204787"/>
            <a:ext cx="24669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2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71B15-4716-436A-869B-F2EB10A18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Regionální disparity v zaměstnanosti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972461E-942A-4321-AFA2-3EA7DE57E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9934"/>
            <a:ext cx="8598293" cy="584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0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B5B23-DDDA-4376-A93E-66F57ED8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SZP – prapůvod a reformy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CC0BC6-4F00-4221-B398-94B35D986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Vysoké garantované ceny</a:t>
            </a:r>
          </a:p>
          <a:p>
            <a:r>
              <a:rPr lang="cs-CZ" dirty="0"/>
              <a:t>ochrana vnitřního trhu</a:t>
            </a:r>
          </a:p>
          <a:p>
            <a:r>
              <a:rPr lang="cs-CZ" dirty="0"/>
              <a:t>podpora vývozu</a:t>
            </a:r>
          </a:p>
          <a:p>
            <a:r>
              <a:rPr lang="cs-CZ" dirty="0"/>
              <a:t>Kvóty</a:t>
            </a:r>
          </a:p>
          <a:p>
            <a:r>
              <a:rPr lang="cs-CZ" dirty="0"/>
              <a:t>Podpory odvislé od produkce</a:t>
            </a:r>
          </a:p>
          <a:p>
            <a:r>
              <a:rPr lang="cs-CZ" dirty="0"/>
              <a:t>WTO</a:t>
            </a:r>
          </a:p>
          <a:p>
            <a:r>
              <a:rPr lang="cs-CZ" dirty="0"/>
              <a:t>Regionální politika, SZP, strukturální politika, Kohezní politika</a:t>
            </a:r>
          </a:p>
          <a:p>
            <a:r>
              <a:rPr lang="cs-CZ" dirty="0"/>
              <a:t>reformy intervence (cen)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43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2F44A-2B9A-4156-B53A-52F9B99E9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Reformní prvky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FFE038-82DD-4F62-862C-AF6BD2EE6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Ray</a:t>
            </a:r>
            <a:r>
              <a:rPr lang="cs-CZ" dirty="0"/>
              <a:t> </a:t>
            </a:r>
            <a:r>
              <a:rPr lang="cs-CZ" dirty="0" err="1"/>
              <a:t>MacSharry</a:t>
            </a:r>
            <a:endParaRPr lang="cs-CZ" dirty="0"/>
          </a:p>
          <a:p>
            <a:r>
              <a:rPr lang="cs-CZ" dirty="0" err="1"/>
              <a:t>Decoupling</a:t>
            </a:r>
            <a:endParaRPr lang="cs-CZ" dirty="0"/>
          </a:p>
          <a:p>
            <a:r>
              <a:rPr lang="cs-CZ" dirty="0"/>
              <a:t>SPS</a:t>
            </a:r>
          </a:p>
          <a:p>
            <a:r>
              <a:rPr lang="cs-CZ" dirty="0"/>
              <a:t>SAPS</a:t>
            </a:r>
          </a:p>
          <a:p>
            <a:r>
              <a:rPr lang="cs-CZ" dirty="0"/>
              <a:t>Zásady správné zemědělské praxe</a:t>
            </a:r>
          </a:p>
          <a:p>
            <a:r>
              <a:rPr lang="cs-CZ" dirty="0"/>
              <a:t>Modulace</a:t>
            </a:r>
          </a:p>
          <a:p>
            <a:r>
              <a:rPr lang="cs-CZ" dirty="0" err="1"/>
              <a:t>Greening</a:t>
            </a:r>
            <a:endParaRPr lang="cs-CZ" dirty="0"/>
          </a:p>
          <a:p>
            <a:r>
              <a:rPr lang="cs-CZ" dirty="0"/>
              <a:t>Mladý zemědělec</a:t>
            </a:r>
          </a:p>
          <a:p>
            <a:r>
              <a:rPr lang="cs-CZ" dirty="0" err="1"/>
              <a:t>Zastropování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90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4F1A9-9269-4368-86DF-ECF377DF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Rozpočet SZP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2E2C54C-E3ED-4A69-9568-8E5B42911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27906"/>
            <a:ext cx="1010602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80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3AB65-FC72-4DD6-B6B8-6D4BA46F9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Pilíře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3708EB-724E-4ED3-B32B-AC726D88F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Přímé platby: 76,6 %</a:t>
            </a:r>
          </a:p>
          <a:p>
            <a:r>
              <a:rPr lang="cs-CZ" dirty="0"/>
              <a:t>Rozvoj venkova: 23,4 %</a:t>
            </a:r>
          </a:p>
        </p:txBody>
      </p:sp>
    </p:spTree>
    <p:extLst>
      <p:ext uri="{BB962C8B-B14F-4D97-AF65-F5344CB8AC3E}">
        <p14:creationId xmlns:p14="http://schemas.microsoft.com/office/powerpoint/2010/main" val="378609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93A7E-4590-4F84-A03D-2850C83B9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pilíř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65D76E-0D3E-4F9C-87B0-215FDAB41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SAPS: 3 394,11 Kč (2019)</a:t>
            </a:r>
          </a:p>
          <a:p>
            <a:r>
              <a:rPr lang="cs-CZ" dirty="0" err="1"/>
              <a:t>Greening</a:t>
            </a:r>
            <a:r>
              <a:rPr lang="cs-CZ" dirty="0"/>
              <a:t>: 1 884,30 Kč (2019)</a:t>
            </a:r>
          </a:p>
          <a:p>
            <a:r>
              <a:rPr lang="cs-CZ" dirty="0"/>
              <a:t>Mladí zemědělci: 1 697,06 Kč (2019)</a:t>
            </a:r>
          </a:p>
          <a:p>
            <a:r>
              <a:rPr lang="cs-CZ" dirty="0"/>
              <a:t>Citlivé komodity (VCS)</a:t>
            </a:r>
          </a:p>
          <a:p>
            <a:r>
              <a:rPr lang="cs-CZ" dirty="0"/>
              <a:t>PVP</a:t>
            </a:r>
          </a:p>
          <a:p>
            <a:r>
              <a:rPr lang="cs-CZ" dirty="0"/>
              <a:t>LFA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259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14D10-FC3D-4C29-B007-89B660487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Citlivé komodity (2019)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C6C5D4-1FB3-4F99-949E-CCB04EDB7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Škrobové brambory: 14 014,44 Kč/ha</a:t>
            </a:r>
          </a:p>
          <a:p>
            <a:r>
              <a:rPr lang="cs-CZ" dirty="0"/>
              <a:t>Chmel: 15 621,44 Kč/ha</a:t>
            </a:r>
          </a:p>
          <a:p>
            <a:r>
              <a:rPr lang="cs-CZ" dirty="0"/>
              <a:t>Ovoce velmi vysoká pracnost: 11 735,23 Kč/ha</a:t>
            </a:r>
          </a:p>
          <a:p>
            <a:r>
              <a:rPr lang="cs-CZ" dirty="0"/>
              <a:t>Ovoce vysoká pracnost: 7 892,29 Kč/ha</a:t>
            </a:r>
          </a:p>
          <a:p>
            <a:r>
              <a:rPr lang="cs-CZ" dirty="0"/>
              <a:t>Zelenina velmi vysoká pracnost: 10 862,63 Kč/ha</a:t>
            </a:r>
          </a:p>
          <a:p>
            <a:r>
              <a:rPr lang="cs-CZ" dirty="0"/>
              <a:t>Zelenina vysoká pracnost: 3 906,56 Kč/ha</a:t>
            </a:r>
          </a:p>
          <a:p>
            <a:r>
              <a:rPr lang="cs-CZ" dirty="0"/>
              <a:t>Konzumní brambory: 4 599,12 Kč/ha</a:t>
            </a:r>
          </a:p>
          <a:p>
            <a:r>
              <a:rPr lang="cs-CZ" dirty="0"/>
              <a:t>Cukrová řepa: 7 245,58 Kč/ha</a:t>
            </a:r>
          </a:p>
          <a:p>
            <a:r>
              <a:rPr lang="cs-CZ" dirty="0"/>
              <a:t>Bílkovinné plodiny: 2 135,99 Kč/ha</a:t>
            </a:r>
          </a:p>
          <a:p>
            <a:r>
              <a:rPr lang="cs-CZ" dirty="0"/>
              <a:t>Masná telata: 8 083,99 Kč/VDJ</a:t>
            </a:r>
          </a:p>
          <a:p>
            <a:r>
              <a:rPr lang="cs-CZ" dirty="0"/>
              <a:t>Dojnice: 3 730,46 Kč/VDJ</a:t>
            </a:r>
          </a:p>
          <a:p>
            <a:r>
              <a:rPr lang="cs-CZ" dirty="0"/>
              <a:t>Ovce a kozy: 3 865,27 Kč/VDJ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67559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Širokoúhlá obrazovka</PresentationFormat>
  <Paragraphs>113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Společná zemědělská politika</vt:lpstr>
      <vt:lpstr>Vznik</vt:lpstr>
      <vt:lpstr>Regionální disparity v zaměstnanosti</vt:lpstr>
      <vt:lpstr>SZP – prapůvod a reformy</vt:lpstr>
      <vt:lpstr>Reformní prvky</vt:lpstr>
      <vt:lpstr>Rozpočet SZP</vt:lpstr>
      <vt:lpstr>Pilíře</vt:lpstr>
      <vt:lpstr>1. pilíř</vt:lpstr>
      <vt:lpstr>Citlivé komodity (2019)</vt:lpstr>
      <vt:lpstr>PVP</vt:lpstr>
      <vt:lpstr>Greening</vt:lpstr>
      <vt:lpstr>EFA</vt:lpstr>
      <vt:lpstr>Prezentace aplikace PowerPoint</vt:lpstr>
      <vt:lpstr>Po roce 2020</vt:lpstr>
      <vt:lpstr>SZP a vstup Česka do EU</vt:lpstr>
      <vt:lpstr>Fondy 2007 - ?</vt:lpstr>
      <vt:lpstr>Priority PRV</vt:lpstr>
      <vt:lpstr>PRV - Alokace</vt:lpstr>
      <vt:lpstr>IACS - SZIF</vt:lpstr>
      <vt:lpstr>SZIF</vt:lpstr>
      <vt:lpstr>PGRLF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Společná zemědělská politika</dc:title>
  <dc:creator>Uživatel systému Windows</dc:creator>
  <cp:lastModifiedBy>Maier Tomáš</cp:lastModifiedBy>
  <cp:revision>15</cp:revision>
  <dcterms:created xsi:type="dcterms:W3CDTF">2020-04-17T21:42:23Z</dcterms:created>
  <dcterms:modified xsi:type="dcterms:W3CDTF">2021-02-28T10:52:00Z</dcterms:modified>
</cp:coreProperties>
</file>