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96"/>
  </p:notesMasterIdLst>
  <p:handoutMasterIdLst>
    <p:handoutMasterId r:id="rId97"/>
  </p:handoutMasterIdLst>
  <p:sldIdLst>
    <p:sldId id="429" r:id="rId2"/>
    <p:sldId id="430" r:id="rId3"/>
    <p:sldId id="431" r:id="rId4"/>
    <p:sldId id="534" r:id="rId5"/>
    <p:sldId id="536" r:id="rId6"/>
    <p:sldId id="535" r:id="rId7"/>
    <p:sldId id="537" r:id="rId8"/>
    <p:sldId id="486" r:id="rId9"/>
    <p:sldId id="487" r:id="rId10"/>
    <p:sldId id="321" r:id="rId11"/>
    <p:sldId id="484" r:id="rId12"/>
    <p:sldId id="485" r:id="rId13"/>
    <p:sldId id="432" r:id="rId14"/>
    <p:sldId id="433" r:id="rId15"/>
    <p:sldId id="434" r:id="rId16"/>
    <p:sldId id="435" r:id="rId17"/>
    <p:sldId id="436" r:id="rId18"/>
    <p:sldId id="437" r:id="rId19"/>
    <p:sldId id="441" r:id="rId20"/>
    <p:sldId id="319" r:id="rId21"/>
    <p:sldId id="320" r:id="rId22"/>
    <p:sldId id="316" r:id="rId23"/>
    <p:sldId id="317" r:id="rId24"/>
    <p:sldId id="318" r:id="rId25"/>
    <p:sldId id="342" r:id="rId26"/>
    <p:sldId id="343" r:id="rId27"/>
    <p:sldId id="352" r:id="rId28"/>
    <p:sldId id="442" r:id="rId29"/>
    <p:sldId id="463" r:id="rId30"/>
    <p:sldId id="464" r:id="rId31"/>
    <p:sldId id="465" r:id="rId32"/>
    <p:sldId id="466" r:id="rId33"/>
    <p:sldId id="467" r:id="rId34"/>
    <p:sldId id="468" r:id="rId35"/>
    <p:sldId id="469" r:id="rId36"/>
    <p:sldId id="470" r:id="rId37"/>
    <p:sldId id="444" r:id="rId38"/>
    <p:sldId id="445" r:id="rId39"/>
    <p:sldId id="446" r:id="rId40"/>
    <p:sldId id="447" r:id="rId41"/>
    <p:sldId id="448" r:id="rId42"/>
    <p:sldId id="397" r:id="rId43"/>
    <p:sldId id="398" r:id="rId44"/>
    <p:sldId id="399" r:id="rId45"/>
    <p:sldId id="400" r:id="rId46"/>
    <p:sldId id="401" r:id="rId47"/>
    <p:sldId id="402" r:id="rId48"/>
    <p:sldId id="471" r:id="rId49"/>
    <p:sldId id="472" r:id="rId50"/>
    <p:sldId id="473" r:id="rId51"/>
    <p:sldId id="474" r:id="rId52"/>
    <p:sldId id="475" r:id="rId53"/>
    <p:sldId id="263" r:id="rId54"/>
    <p:sldId id="449" r:id="rId55"/>
    <p:sldId id="275" r:id="rId56"/>
    <p:sldId id="286" r:id="rId57"/>
    <p:sldId id="290" r:id="rId58"/>
    <p:sldId id="450" r:id="rId59"/>
    <p:sldId id="451" r:id="rId60"/>
    <p:sldId id="452" r:id="rId61"/>
    <p:sldId id="307" r:id="rId62"/>
    <p:sldId id="308" r:id="rId63"/>
    <p:sldId id="264" r:id="rId64"/>
    <p:sldId id="291" r:id="rId65"/>
    <p:sldId id="461" r:id="rId66"/>
    <p:sldId id="462" r:id="rId67"/>
    <p:sldId id="501" r:id="rId68"/>
    <p:sldId id="499" r:id="rId69"/>
    <p:sldId id="500" r:id="rId70"/>
    <p:sldId id="502" r:id="rId71"/>
    <p:sldId id="503" r:id="rId72"/>
    <p:sldId id="504" r:id="rId73"/>
    <p:sldId id="505" r:id="rId74"/>
    <p:sldId id="507" r:id="rId75"/>
    <p:sldId id="506" r:id="rId76"/>
    <p:sldId id="508" r:id="rId77"/>
    <p:sldId id="509" r:id="rId78"/>
    <p:sldId id="510" r:id="rId79"/>
    <p:sldId id="511" r:id="rId80"/>
    <p:sldId id="512" r:id="rId81"/>
    <p:sldId id="280" r:id="rId82"/>
    <p:sldId id="292" r:id="rId83"/>
    <p:sldId id="293" r:id="rId84"/>
    <p:sldId id="524" r:id="rId85"/>
    <p:sldId id="525" r:id="rId86"/>
    <p:sldId id="526" r:id="rId87"/>
    <p:sldId id="527" r:id="rId88"/>
    <p:sldId id="528" r:id="rId89"/>
    <p:sldId id="529" r:id="rId90"/>
    <p:sldId id="530" r:id="rId91"/>
    <p:sldId id="531" r:id="rId92"/>
    <p:sldId id="532" r:id="rId93"/>
    <p:sldId id="533" r:id="rId94"/>
    <p:sldId id="327" r:id="rId95"/>
  </p:sldIdLst>
  <p:sldSz cx="9144000" cy="6858000" type="screen4x3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990000"/>
    <a:srgbClr val="CC0099"/>
    <a:srgbClr val="FFCC99"/>
    <a:srgbClr val="FFCC00"/>
    <a:srgbClr val="FFCC66"/>
    <a:srgbClr val="FF99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7893" autoAdjust="0"/>
  </p:normalViewPr>
  <p:slideViewPr>
    <p:cSldViewPr>
      <p:cViewPr varScale="1">
        <p:scale>
          <a:sx n="70" d="100"/>
          <a:sy n="70" d="100"/>
        </p:scale>
        <p:origin x="153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F1248E2-D17E-4E94-B399-C9B1E05414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0125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</a:t>
            </a:r>
          </a:p>
          <a:p>
            <a:pPr lvl="0"/>
            <a:r>
              <a:rPr lang="cs-CZ" noProof="0"/>
              <a:t>Druhá úroveň</a:t>
            </a:r>
          </a:p>
          <a:p>
            <a:pPr lvl="0"/>
            <a:r>
              <a:rPr lang="cs-CZ" noProof="0"/>
              <a:t>Třetí úroveň</a:t>
            </a:r>
          </a:p>
          <a:p>
            <a:pPr lvl="0"/>
            <a:r>
              <a:rPr lang="cs-CZ" noProof="0"/>
              <a:t>Čtvrtá úroveň</a:t>
            </a:r>
          </a:p>
          <a:p>
            <a:pPr lvl="0"/>
            <a:r>
              <a:rPr lang="cs-CZ" noProof="0"/>
              <a:t>Pátá úroveň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8475C2-273C-43A7-8CE5-3B0F1F26980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664189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715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771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479FA7-6838-4658-8C2A-09444DBAD747}" type="slidenum">
              <a:rPr kumimoji="0"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48</a:t>
            </a:fld>
            <a:endParaRPr kumimoji="0"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340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0" y="5275263"/>
            <a:ext cx="4603750" cy="6858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0" y="268288"/>
            <a:ext cx="8915400" cy="6589712"/>
          </a:xfrm>
          <a:prstGeom prst="rtTriangl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875" y="1524000"/>
            <a:ext cx="9128125" cy="13208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542925" y="3228975"/>
            <a:ext cx="0" cy="3627438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6837363" y="-9525"/>
            <a:ext cx="330200" cy="6875463"/>
            <a:chOff x="4307" y="-6"/>
            <a:chExt cx="208" cy="4331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325" y="4234"/>
              <a:ext cx="48" cy="9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cs-CZ" altLang="cs-CZ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307" y="1920"/>
              <a:ext cx="48" cy="527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cs-CZ" altLang="cs-CZ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499" y="2112"/>
              <a:ext cx="16" cy="527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cs-CZ" altLang="cs-CZ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307" y="2688"/>
              <a:ext cx="48" cy="527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cs-CZ" altLang="cs-CZ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307" y="3456"/>
              <a:ext cx="48" cy="527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cs-CZ" altLang="cs-CZ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4499" y="2880"/>
              <a:ext cx="16" cy="527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cs-CZ" altLang="cs-CZ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4499" y="3648"/>
              <a:ext cx="16" cy="527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cs-CZ" altLang="cs-CZ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4307" y="-6"/>
              <a:ext cx="48" cy="65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cs-CZ" altLang="cs-CZ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4499" y="-5"/>
              <a:ext cx="16" cy="256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cs-CZ" altLang="cs-CZ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4307" y="300"/>
              <a:ext cx="48" cy="527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cs-CZ" altLang="cs-CZ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4307" y="1068"/>
              <a:ext cx="48" cy="527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cs-CZ" altLang="cs-CZ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4499" y="492"/>
              <a:ext cx="16" cy="527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cs-CZ" altLang="cs-CZ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4499" y="1260"/>
              <a:ext cx="16" cy="527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cs-CZ" altLang="cs-CZ"/>
            </a:p>
          </p:txBody>
        </p:sp>
      </p:grpSp>
      <p:sp>
        <p:nvSpPr>
          <p:cNvPr id="22" name="Freeform 24"/>
          <p:cNvSpPr>
            <a:spLocks/>
          </p:cNvSpPr>
          <p:nvPr/>
        </p:nvSpPr>
        <p:spPr bwMode="auto">
          <a:xfrm>
            <a:off x="187325" y="404813"/>
            <a:ext cx="7489825" cy="5541962"/>
          </a:xfrm>
          <a:custGeom>
            <a:avLst/>
            <a:gdLst>
              <a:gd name="T0" fmla="*/ 2147483646 w 4718"/>
              <a:gd name="T1" fmla="*/ 2147483646 h 3491"/>
              <a:gd name="T2" fmla="*/ 2147483646 w 4718"/>
              <a:gd name="T3" fmla="*/ 0 h 3491"/>
              <a:gd name="T4" fmla="*/ 0 w 4718"/>
              <a:gd name="T5" fmla="*/ 0 h 34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718" h="3491">
                <a:moveTo>
                  <a:pt x="4718" y="3491"/>
                </a:moveTo>
                <a:lnTo>
                  <a:pt x="4718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20638" y="1676400"/>
            <a:ext cx="9128125" cy="13208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4" name="Arc 27"/>
          <p:cNvSpPr>
            <a:spLocks/>
          </p:cNvSpPr>
          <p:nvPr/>
        </p:nvSpPr>
        <p:spPr bwMode="auto">
          <a:xfrm flipH="1">
            <a:off x="5867400" y="3175"/>
            <a:ext cx="3429000" cy="6851650"/>
          </a:xfrm>
          <a:custGeom>
            <a:avLst/>
            <a:gdLst>
              <a:gd name="T0" fmla="*/ 2147483646 w 21600"/>
              <a:gd name="T1" fmla="*/ 0 h 43161"/>
              <a:gd name="T2" fmla="*/ 2147483646 w 21600"/>
              <a:gd name="T3" fmla="*/ 2147483646 h 43161"/>
              <a:gd name="T4" fmla="*/ 0 w 21600"/>
              <a:gd name="T5" fmla="*/ 2147483646 h 4316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61" fill="none" extrusionOk="0">
                <a:moveTo>
                  <a:pt x="1002" y="0"/>
                </a:moveTo>
                <a:cubicBezTo>
                  <a:pt x="12529" y="536"/>
                  <a:pt x="21600" y="10037"/>
                  <a:pt x="21600" y="21577"/>
                </a:cubicBezTo>
                <a:cubicBezTo>
                  <a:pt x="21600" y="33187"/>
                  <a:pt x="12421" y="42720"/>
                  <a:pt x="820" y="43161"/>
                </a:cubicBezTo>
              </a:path>
              <a:path w="21600" h="43161" stroke="0" extrusionOk="0">
                <a:moveTo>
                  <a:pt x="1002" y="0"/>
                </a:moveTo>
                <a:cubicBezTo>
                  <a:pt x="12529" y="536"/>
                  <a:pt x="21600" y="10037"/>
                  <a:pt x="21600" y="21577"/>
                </a:cubicBezTo>
                <a:cubicBezTo>
                  <a:pt x="21600" y="33187"/>
                  <a:pt x="12421" y="42720"/>
                  <a:pt x="820" y="43161"/>
                </a:cubicBezTo>
                <a:lnTo>
                  <a:pt x="0" y="21577"/>
                </a:lnTo>
                <a:lnTo>
                  <a:pt x="1002" y="0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7908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28650" y="3171825"/>
            <a:ext cx="4970463" cy="2044700"/>
          </a:xfrm>
        </p:spPr>
        <p:txBody>
          <a:bodyPr/>
          <a:lstStyle>
            <a:lvl1pPr marL="0" indent="0">
              <a:lnSpc>
                <a:spcPct val="85000"/>
              </a:lnSpc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/>
              <a:t>Klepnutím upravíte styl předlohy podnadpisu.</a:t>
            </a:r>
          </a:p>
        </p:txBody>
      </p:sp>
      <p:sp>
        <p:nvSpPr>
          <p:cNvPr id="37914" name="Rectangle 26"/>
          <p:cNvSpPr>
            <a:spLocks noGrp="1" noChangeArrowheads="1"/>
          </p:cNvSpPr>
          <p:nvPr>
            <p:ph type="ctrTitle" sz="quarter"/>
          </p:nvPr>
        </p:nvSpPr>
        <p:spPr>
          <a:xfrm>
            <a:off x="419100" y="1524000"/>
            <a:ext cx="8477250" cy="137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Klepnutím upravíte styl předlohy nadpisu.</a:t>
            </a:r>
          </a:p>
        </p:txBody>
      </p:sp>
      <p:sp>
        <p:nvSpPr>
          <p:cNvPr id="25" name="Rectangle 21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5257800"/>
            <a:ext cx="3908425" cy="3429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" name="Rectangle 22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800" y="5638800"/>
            <a:ext cx="3908425" cy="304800"/>
          </a:xfrm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7" name="Rectangle 2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356350"/>
            <a:ext cx="1908175" cy="5016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038" tIns="46038" rIns="46038" bIns="46038"/>
          <a:lstStyle>
            <a:lvl2pPr marL="114300" lvl="1" algn="r">
              <a:lnSpc>
                <a:spcPct val="110000"/>
              </a:lnSpc>
              <a:defRPr sz="1400"/>
            </a:lvl2pPr>
          </a:lstStyle>
          <a:p>
            <a:pPr lvl="1">
              <a:defRPr/>
            </a:pPr>
            <a:fld id="{9A5A8E1F-1B27-4BC7-AE3D-60621D6616FA}" type="slidenum">
              <a:rPr lang="cs-CZ" altLang="cs-CZ"/>
              <a:pPr lvl="1"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6747736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A95B1-94E7-47A5-B368-2BEC012AD0F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3715845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07188" y="1081088"/>
            <a:ext cx="2105025" cy="4910137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90525" y="1081088"/>
            <a:ext cx="6164263" cy="491013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5D443-2620-4B1D-A656-7764C775DDD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1962194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0525" y="1081088"/>
            <a:ext cx="8421688" cy="12414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69925" y="2574925"/>
            <a:ext cx="4948238" cy="34163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69426-77D9-44DD-82A8-B8BB4F2F758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6098244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390525" y="1081088"/>
            <a:ext cx="8421688" cy="491013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C8A88-8504-4F4F-AD2C-71AD98F263B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6565531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3492599" y="6308551"/>
            <a:ext cx="3815705" cy="287337"/>
          </a:xfrm>
        </p:spPr>
        <p:txBody>
          <a:bodyPr anchor="ctr"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9" name="Zástupný symbol pro text 6"/>
          <p:cNvSpPr>
            <a:spLocks noGrp="1"/>
          </p:cNvSpPr>
          <p:nvPr>
            <p:ph type="body" sz="quarter" idx="11"/>
          </p:nvPr>
        </p:nvSpPr>
        <p:spPr>
          <a:xfrm>
            <a:off x="3492599" y="6595888"/>
            <a:ext cx="3815705" cy="262112"/>
          </a:xfrm>
        </p:spPr>
        <p:txBody>
          <a:bodyPr anchor="ctr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9778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9E3C7-0556-40CC-9A41-3E8828485C5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8798556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6DB6-F426-47C8-A4A9-065FBBC202A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48893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69925" y="2574925"/>
            <a:ext cx="2397125" cy="341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219450" y="2574925"/>
            <a:ext cx="2398713" cy="341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EA2D3-B835-4484-BBC6-F37BD05A002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04625622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65415-9513-489D-B5E3-FD4CF9FFE5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8482005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312B9-F451-4FB7-A601-B3A529A24A8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0582204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28472-4817-4D43-A6B0-917F6E104B1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7395228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2A1EE-12EE-4221-9AA2-90EB5316C6E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5011872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B2720-21AD-4E2F-A687-C62A8EB3835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7680384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6472F"/>
            </a:gs>
            <a:gs pos="100000">
              <a:srgbClr val="FFCC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ChangeArrowheads="1"/>
          </p:cNvSpPr>
          <p:nvPr/>
        </p:nvSpPr>
        <p:spPr bwMode="auto">
          <a:xfrm>
            <a:off x="0" y="265113"/>
            <a:ext cx="8915400" cy="6589712"/>
          </a:xfrm>
          <a:prstGeom prst="rtTriangle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5638800" y="5275263"/>
            <a:ext cx="3389313" cy="6858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5875" y="1066800"/>
            <a:ext cx="9128125" cy="13208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1081088"/>
            <a:ext cx="8421688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upravíte styl předlohy nadpisu.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9925" y="2574925"/>
            <a:ext cx="4948238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upravíte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8575" y="6119813"/>
            <a:ext cx="39084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68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5797167-8A91-425F-8034-8A7EA6EE8AD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033" name="Arc 9"/>
          <p:cNvSpPr>
            <a:spLocks/>
          </p:cNvSpPr>
          <p:nvPr/>
        </p:nvSpPr>
        <p:spPr bwMode="auto">
          <a:xfrm flipH="1">
            <a:off x="5719763" y="3175"/>
            <a:ext cx="3429000" cy="6851650"/>
          </a:xfrm>
          <a:custGeom>
            <a:avLst/>
            <a:gdLst>
              <a:gd name="T0" fmla="*/ 2147483646 w 21600"/>
              <a:gd name="T1" fmla="*/ 0 h 43161"/>
              <a:gd name="T2" fmla="*/ 2147483646 w 21600"/>
              <a:gd name="T3" fmla="*/ 2147483646 h 43161"/>
              <a:gd name="T4" fmla="*/ 0 w 21600"/>
              <a:gd name="T5" fmla="*/ 2147483646 h 4316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61" fill="none" extrusionOk="0">
                <a:moveTo>
                  <a:pt x="1002" y="0"/>
                </a:moveTo>
                <a:cubicBezTo>
                  <a:pt x="12529" y="536"/>
                  <a:pt x="21600" y="10037"/>
                  <a:pt x="21600" y="21577"/>
                </a:cubicBezTo>
                <a:cubicBezTo>
                  <a:pt x="21600" y="33187"/>
                  <a:pt x="12421" y="42720"/>
                  <a:pt x="820" y="43161"/>
                </a:cubicBezTo>
              </a:path>
              <a:path w="21600" h="43161" stroke="0" extrusionOk="0">
                <a:moveTo>
                  <a:pt x="1002" y="0"/>
                </a:moveTo>
                <a:cubicBezTo>
                  <a:pt x="12529" y="536"/>
                  <a:pt x="21600" y="10037"/>
                  <a:pt x="21600" y="21577"/>
                </a:cubicBezTo>
                <a:cubicBezTo>
                  <a:pt x="21600" y="33187"/>
                  <a:pt x="12421" y="42720"/>
                  <a:pt x="820" y="43161"/>
                </a:cubicBezTo>
                <a:lnTo>
                  <a:pt x="0" y="21577"/>
                </a:lnTo>
                <a:lnTo>
                  <a:pt x="1002" y="0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34" name="Arc 10"/>
          <p:cNvSpPr>
            <a:spLocks/>
          </p:cNvSpPr>
          <p:nvPr/>
        </p:nvSpPr>
        <p:spPr bwMode="auto">
          <a:xfrm flipV="1">
            <a:off x="6932613" y="-838200"/>
            <a:ext cx="2211387" cy="2362200"/>
          </a:xfrm>
          <a:custGeom>
            <a:avLst/>
            <a:gdLst>
              <a:gd name="T0" fmla="*/ 0 w 20223"/>
              <a:gd name="T1" fmla="*/ 2147483646 h 21599"/>
              <a:gd name="T2" fmla="*/ 2147483646 w 20223"/>
              <a:gd name="T3" fmla="*/ 0 h 21599"/>
              <a:gd name="T4" fmla="*/ 2147483646 w 20223"/>
              <a:gd name="T5" fmla="*/ 2147483646 h 215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223" h="21599" fill="none" extrusionOk="0">
                <a:moveTo>
                  <a:pt x="0" y="14009"/>
                </a:moveTo>
                <a:cubicBezTo>
                  <a:pt x="3132" y="5662"/>
                  <a:pt x="11071" y="98"/>
                  <a:pt x="19986" y="0"/>
                </a:cubicBezTo>
              </a:path>
              <a:path w="20223" h="21599" stroke="0" extrusionOk="0">
                <a:moveTo>
                  <a:pt x="0" y="14009"/>
                </a:moveTo>
                <a:cubicBezTo>
                  <a:pt x="3132" y="5662"/>
                  <a:pt x="11071" y="98"/>
                  <a:pt x="19986" y="0"/>
                </a:cubicBezTo>
                <a:lnTo>
                  <a:pt x="20223" y="21599"/>
                </a:lnTo>
                <a:lnTo>
                  <a:pt x="0" y="14009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rot="2975352" flipH="1">
            <a:off x="6092825" y="1331913"/>
            <a:ext cx="3608388" cy="301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7243763" y="-12700"/>
            <a:ext cx="1587" cy="68119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0" y="5969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6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30" r:id="rId14"/>
  </p:sldLayoutIdLst>
  <p:transition spd="med">
    <p:wipe dir="r"/>
  </p:transition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 Narrow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 Narrow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 Narrow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 Narrow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 pitchFamily="2" charset="2"/>
        <a:buChar char="u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kumimoji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kumimoji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kumimoji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kumimoji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kumimoji="1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7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://en.wikipedia.org/wiki/Image:World_Bank_income_groups.png" TargetMode="Externa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://625a67jdkieobo1f-hy6q84e83.hop.clickbank.net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://625a67jdkieobo1f-hy6q84e83.hop.clickbank.net/" TargetMode="Externa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Podnadpis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32099" name="Nadpis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cs-CZ" altLang="cs-CZ"/>
              <a:t>Světový obchod</a:t>
            </a:r>
          </a:p>
        </p:txBody>
      </p:sp>
      <p:sp>
        <p:nvSpPr>
          <p:cNvPr id="13210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30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ClrTx/>
              <a:buSzTx/>
              <a:buFontTx/>
              <a:buNone/>
            </a:pPr>
            <a:fld id="{124260D2-E960-4117-9A90-C11EC978FB96}" type="slidenum">
              <a:rPr kumimoji="0" lang="cs-CZ" altLang="cs-CZ" sz="1400" smtClean="0">
                <a:latin typeface="Times New Roman" panose="02020603050405020304" pitchFamily="18" charset="0"/>
              </a:rPr>
              <a:pPr lvl="1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kumimoji="0" lang="cs-CZ" altLang="cs-CZ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421687" cy="1241425"/>
          </a:xfrm>
        </p:spPr>
        <p:txBody>
          <a:bodyPr/>
          <a:lstStyle/>
          <a:p>
            <a:r>
              <a:rPr lang="cs-CZ" altLang="cs-CZ"/>
              <a:t>Globální obchod</a:t>
            </a:r>
          </a:p>
        </p:txBody>
      </p:sp>
      <p:pic>
        <p:nvPicPr>
          <p:cNvPr id="13721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91440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01065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27488"/>
            <a:ext cx="8834437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6350"/>
            <a:ext cx="9112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421687" cy="1241425"/>
          </a:xfrm>
        </p:spPr>
        <p:txBody>
          <a:bodyPr/>
          <a:lstStyle/>
          <a:p>
            <a:r>
              <a:rPr lang="cs-CZ" altLang="cs-CZ"/>
              <a:t>Světový obchod a HDP</a:t>
            </a:r>
          </a:p>
        </p:txBody>
      </p:sp>
      <p:pic>
        <p:nvPicPr>
          <p:cNvPr id="14029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484313"/>
            <a:ext cx="7416800" cy="5084762"/>
          </a:xfrm>
        </p:spPr>
      </p:pic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https://encrypted-tbn1.gstatic.com/images?q=tbn:ANd9GcQLw7-dJQqNMgx45d2HFbCInVhKZBUIN8ydCyCJ1E6Flk0Hxr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484313"/>
            <a:ext cx="8499475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8313" y="0"/>
            <a:ext cx="8421687" cy="12414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 Narrow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 Narrow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 Narrow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 Narrow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cs-CZ" altLang="cs-CZ" kern="0"/>
              <a:t>Světový obchod a HDP</a:t>
            </a:r>
            <a:endParaRPr lang="cs-CZ" altLang="cs-CZ" kern="0" dirty="0"/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1150"/>
            <a:ext cx="9144000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altLang="cs-CZ"/>
              <a:t>Vzájemný vztah mezi obchodem a HDP (1992-2009)</a:t>
            </a:r>
          </a:p>
        </p:txBody>
      </p:sp>
      <p:pic>
        <p:nvPicPr>
          <p:cNvPr id="1423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8125"/>
            <a:ext cx="13684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7772400" cy="1143000"/>
          </a:xfrm>
        </p:spPr>
        <p:txBody>
          <a:bodyPr/>
          <a:lstStyle/>
          <a:p>
            <a:r>
              <a:rPr lang="cs-CZ" altLang="cs-CZ" b="1"/>
              <a:t>Liberalizace světového obchodu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3"/>
          <a:stretch>
            <a:fillRect/>
          </a:stretch>
        </p:blipFill>
        <p:spPr bwMode="auto">
          <a:xfrm>
            <a:off x="0" y="1484313"/>
            <a:ext cx="9144000" cy="514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88913"/>
            <a:ext cx="7589837" cy="616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cs-CZ" sz="2400"/>
              <a:t>World merchandise trade volume by major product group, 1950-2010 (Volume indices, 1950=100)</a:t>
            </a:r>
            <a:endParaRPr lang="cs-CZ" altLang="cs-CZ" sz="2400"/>
          </a:p>
        </p:txBody>
      </p:sp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3925"/>
            <a:ext cx="914400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4643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81025"/>
            <a:ext cx="8048625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DE13C54-15B9-42E4-8E9A-3E5CCE412F19}" type="slidenum">
              <a:rPr kumimoji="0" lang="cs-CZ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kumimoji="0" lang="cs-CZ" altLang="cs-CZ" sz="1400">
              <a:latin typeface="Times New Roman" panose="02020603050405020304" pitchFamily="18" charset="0"/>
            </a:endParaRPr>
          </a:p>
        </p:txBody>
      </p:sp>
      <p:sp>
        <p:nvSpPr>
          <p:cNvPr id="133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cs-CZ" altLang="cs-CZ" sz="2800" b="1" dirty="0"/>
              <a:t>Světový HDP a obchod </a:t>
            </a:r>
            <a:r>
              <a:rPr lang="en-US" altLang="cs-CZ" sz="2800" b="1" dirty="0"/>
              <a:t>(millions of USD)</a:t>
            </a:r>
            <a:r>
              <a:rPr lang="cs-CZ" altLang="cs-CZ" sz="2800" b="1" dirty="0"/>
              <a:t> 2017</a:t>
            </a:r>
            <a:br>
              <a:rPr lang="en-US" altLang="cs-CZ" sz="2800" dirty="0"/>
            </a:br>
            <a:endParaRPr lang="en-US" altLang="cs-CZ" sz="2800" dirty="0"/>
          </a:p>
        </p:txBody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675687" cy="39497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3600" b="1" i="1" dirty="0"/>
              <a:t>HDP</a:t>
            </a:r>
            <a:r>
              <a:rPr lang="en-US" altLang="cs-CZ" sz="3600" b="1" i="1" dirty="0"/>
              <a:t>		</a:t>
            </a:r>
            <a:r>
              <a:rPr lang="cs-CZ" altLang="cs-CZ" sz="3600" b="1" dirty="0"/>
              <a:t>78 bil. USD</a:t>
            </a:r>
            <a:endParaRPr lang="en-US" altLang="cs-CZ" sz="3600" b="1" dirty="0"/>
          </a:p>
          <a:p>
            <a:pPr>
              <a:lnSpc>
                <a:spcPct val="80000"/>
              </a:lnSpc>
              <a:buFontTx/>
              <a:buNone/>
            </a:pPr>
            <a:endParaRPr lang="en-US" altLang="cs-CZ" sz="3600" dirty="0"/>
          </a:p>
          <a:p>
            <a:pPr>
              <a:lnSpc>
                <a:spcPct val="80000"/>
              </a:lnSpc>
              <a:buFontTx/>
              <a:buNone/>
            </a:pPr>
            <a:endParaRPr lang="en-US" altLang="cs-CZ" sz="3600" dirty="0"/>
          </a:p>
          <a:p>
            <a:pPr>
              <a:lnSpc>
                <a:spcPct val="80000"/>
              </a:lnSpc>
              <a:buFontTx/>
              <a:buNone/>
            </a:pPr>
            <a:endParaRPr lang="en-US" altLang="cs-CZ" sz="3600" dirty="0"/>
          </a:p>
          <a:p>
            <a:pPr>
              <a:lnSpc>
                <a:spcPct val="80000"/>
              </a:lnSpc>
            </a:pPr>
            <a:r>
              <a:rPr lang="cs-CZ" altLang="cs-CZ" sz="3600" b="1" dirty="0"/>
              <a:t>Zbožový obchod </a:t>
            </a:r>
            <a:r>
              <a:rPr lang="en-US" altLang="cs-CZ" sz="3600" dirty="0"/>
              <a:t>	</a:t>
            </a:r>
            <a:r>
              <a:rPr lang="cs-CZ" altLang="cs-CZ" sz="3600" dirty="0"/>
              <a:t>	17.7 bil. USD</a:t>
            </a:r>
            <a:endParaRPr lang="en-US" altLang="cs-CZ" sz="3600" dirty="0"/>
          </a:p>
          <a:p>
            <a:pPr>
              <a:lnSpc>
                <a:spcPct val="80000"/>
              </a:lnSpc>
            </a:pPr>
            <a:r>
              <a:rPr lang="cs-CZ" altLang="cs-CZ" sz="3600" b="1" dirty="0"/>
              <a:t>Obchod se službami</a:t>
            </a:r>
            <a:r>
              <a:rPr lang="en-US" altLang="cs-CZ" sz="3600" dirty="0"/>
              <a:t>	 </a:t>
            </a:r>
            <a:r>
              <a:rPr lang="cs-CZ" altLang="cs-CZ" sz="3600" dirty="0"/>
              <a:t> 5.28 bil. USD</a:t>
            </a:r>
            <a:endParaRPr lang="en-US" altLang="cs-CZ" sz="3600" dirty="0"/>
          </a:p>
          <a:p>
            <a:pPr>
              <a:lnSpc>
                <a:spcPct val="80000"/>
              </a:lnSpc>
            </a:pPr>
            <a:r>
              <a:rPr lang="cs-CZ" altLang="cs-CZ" sz="3600" b="1" dirty="0"/>
              <a:t>Obchod celkem </a:t>
            </a:r>
            <a:r>
              <a:rPr lang="en-US" altLang="cs-CZ" sz="3600" dirty="0"/>
              <a:t>	</a:t>
            </a:r>
            <a:r>
              <a:rPr lang="cs-CZ" altLang="cs-CZ" sz="3600" dirty="0"/>
              <a:t>	22.98 bil. USD</a:t>
            </a:r>
          </a:p>
        </p:txBody>
      </p:sp>
    </p:spTree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421687" cy="692150"/>
          </a:xfrm>
        </p:spPr>
        <p:txBody>
          <a:bodyPr/>
          <a:lstStyle/>
          <a:p>
            <a:r>
              <a:rPr lang="cs-CZ" altLang="cs-CZ"/>
              <a:t>Globální obchod se zbožím - export</a:t>
            </a:r>
          </a:p>
        </p:txBody>
      </p:sp>
      <p:pic>
        <p:nvPicPr>
          <p:cNvPr id="14745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421687" cy="620713"/>
          </a:xfrm>
        </p:spPr>
        <p:txBody>
          <a:bodyPr/>
          <a:lstStyle/>
          <a:p>
            <a:r>
              <a:rPr lang="cs-CZ" altLang="cs-CZ"/>
              <a:t>Globální obchod se zbožím - import</a:t>
            </a:r>
          </a:p>
        </p:txBody>
      </p:sp>
      <p:pic>
        <p:nvPicPr>
          <p:cNvPr id="14848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44000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421687" cy="1241425"/>
          </a:xfrm>
        </p:spPr>
        <p:txBody>
          <a:bodyPr/>
          <a:lstStyle/>
          <a:p>
            <a:r>
              <a:rPr lang="cs-CZ" altLang="cs-CZ"/>
              <a:t>Struktura globální produkce ve vztahu k obchodu I.</a:t>
            </a:r>
          </a:p>
        </p:txBody>
      </p:sp>
      <p:pic>
        <p:nvPicPr>
          <p:cNvPr id="14950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8563"/>
            <a:ext cx="9144000" cy="49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421687" cy="620713"/>
          </a:xfrm>
        </p:spPr>
        <p:txBody>
          <a:bodyPr/>
          <a:lstStyle/>
          <a:p>
            <a:r>
              <a:rPr lang="cs-CZ" altLang="cs-CZ"/>
              <a:t>Podíl obchodu se službami na HDP</a:t>
            </a:r>
          </a:p>
        </p:txBody>
      </p:sp>
      <p:pic>
        <p:nvPicPr>
          <p:cNvPr id="15053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2050"/>
            <a:ext cx="914400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421688" cy="620713"/>
          </a:xfrm>
        </p:spPr>
        <p:txBody>
          <a:bodyPr/>
          <a:lstStyle/>
          <a:p>
            <a:r>
              <a:rPr lang="cs-CZ" altLang="cs-CZ"/>
              <a:t>Podíl obchodu se zbožím na HDP</a:t>
            </a:r>
          </a:p>
        </p:txBody>
      </p:sp>
      <p:pic>
        <p:nvPicPr>
          <p:cNvPr id="15155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0588"/>
            <a:ext cx="9144000" cy="520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Zástupný symbol pro číslo snímku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09D7E70-E7F2-49CC-8721-16193128EBCA}" type="slidenum">
              <a:rPr kumimoji="0" lang="cs-CZ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kumimoji="0" lang="cs-CZ" altLang="cs-CZ" sz="1400">
              <a:latin typeface="Times New Roman" panose="02020603050405020304" pitchFamily="18" charset="0"/>
            </a:endParaRPr>
          </a:p>
        </p:txBody>
      </p:sp>
      <p:pic>
        <p:nvPicPr>
          <p:cNvPr id="152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836613"/>
            <a:ext cx="397192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258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836613"/>
            <a:ext cx="364807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Zástupný symbol pro číslo snímku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A3170EC-7393-472B-A1F8-952D1D1ED223}" type="slidenum">
              <a:rPr kumimoji="0" lang="cs-CZ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kumimoji="0" lang="cs-CZ" altLang="cs-CZ" sz="1400">
              <a:latin typeface="Times New Roman" panose="02020603050405020304" pitchFamily="18" charset="0"/>
            </a:endParaRPr>
          </a:p>
        </p:txBody>
      </p:sp>
      <p:pic>
        <p:nvPicPr>
          <p:cNvPr id="153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3" y="404813"/>
            <a:ext cx="5500687" cy="601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Zástupný symbol pro číslo snímku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4E36D54-C613-4484-8557-1B47AF46EF7D}" type="slidenum">
              <a:rPr kumimoji="0" lang="cs-CZ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kumimoji="0" lang="cs-CZ" altLang="cs-CZ" sz="1400">
              <a:latin typeface="Times New Roman" panose="02020603050405020304" pitchFamily="18" charset="0"/>
            </a:endParaRPr>
          </a:p>
        </p:txBody>
      </p:sp>
      <p:pic>
        <p:nvPicPr>
          <p:cNvPr id="154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49275"/>
            <a:ext cx="4635500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6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549275"/>
            <a:ext cx="3676650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6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492750"/>
            <a:ext cx="32035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Podnadpis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55651" name="Nadpis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cs-CZ" altLang="cs-CZ"/>
              <a:t>Liberalizace a budoucí vývoj světové ekonomiky</a:t>
            </a:r>
          </a:p>
        </p:txBody>
      </p:sp>
      <p:sp>
        <p:nvSpPr>
          <p:cNvPr id="15565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30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ClrTx/>
              <a:buSzTx/>
              <a:buFontTx/>
              <a:buNone/>
            </a:pPr>
            <a:fld id="{07ED0807-6F91-4688-8158-C1049C28CEB0}" type="slidenum">
              <a:rPr kumimoji="0" lang="cs-CZ" altLang="cs-CZ" sz="1400" smtClean="0">
                <a:latin typeface="Times New Roman" panose="02020603050405020304" pitchFamily="18" charset="0"/>
              </a:rPr>
              <a:pPr lvl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kumimoji="0" lang="cs-CZ" altLang="cs-CZ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56675" name="Zástupný symbol pro číslo snímku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C80CA82-6D10-4C19-9ED3-5E2BC988E1EA}" type="slidenum">
              <a:rPr kumimoji="0" lang="cs-CZ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kumimoji="0" lang="cs-CZ" altLang="cs-CZ" sz="1400">
              <a:latin typeface="Times New Roman" panose="02020603050405020304" pitchFamily="18" charset="0"/>
            </a:endParaRPr>
          </a:p>
        </p:txBody>
      </p:sp>
      <p:pic>
        <p:nvPicPr>
          <p:cNvPr id="156676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163638"/>
            <a:ext cx="782955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34147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8" y="99899"/>
            <a:ext cx="9049766" cy="6658201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číslo snímku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41B546D-DD11-4D8D-99FA-5519D2DDC273}" type="slidenum">
              <a:rPr kumimoji="0" lang="cs-CZ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kumimoji="0" lang="cs-CZ" altLang="cs-CZ" sz="1400">
              <a:latin typeface="Times New Roman" panose="02020603050405020304" pitchFamily="18" charset="0"/>
            </a:endParaRPr>
          </a:p>
        </p:txBody>
      </p:sp>
      <p:pic>
        <p:nvPicPr>
          <p:cNvPr id="157699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5888"/>
            <a:ext cx="6373812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číslo snímku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68870B8-93FB-4667-9D64-05997F18C49B}" type="slidenum">
              <a:rPr kumimoji="0" lang="cs-CZ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kumimoji="0" lang="cs-CZ" altLang="cs-CZ" sz="1400">
              <a:latin typeface="Times New Roman" panose="02020603050405020304" pitchFamily="18" charset="0"/>
            </a:endParaRPr>
          </a:p>
        </p:txBody>
      </p:sp>
      <p:pic>
        <p:nvPicPr>
          <p:cNvPr id="15872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8913"/>
            <a:ext cx="7932738" cy="599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Zástupný symbol pro číslo snímku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92276C7-2552-4630-97D6-B68EA19A978C}" type="slidenum">
              <a:rPr kumimoji="0" lang="cs-CZ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kumimoji="0" lang="cs-CZ" altLang="cs-CZ" sz="1400">
              <a:latin typeface="Times New Roman" panose="02020603050405020304" pitchFamily="18" charset="0"/>
            </a:endParaRPr>
          </a:p>
        </p:txBody>
      </p:sp>
      <p:pic>
        <p:nvPicPr>
          <p:cNvPr id="159747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577137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číslo snímku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4E28389-CDBC-439D-8C57-40911EDB8ED2}" type="slidenum">
              <a:rPr kumimoji="0" lang="cs-CZ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kumimoji="0" lang="cs-CZ" altLang="cs-CZ" sz="1400">
              <a:latin typeface="Times New Roman" panose="02020603050405020304" pitchFamily="18" charset="0"/>
            </a:endParaRPr>
          </a:p>
        </p:txBody>
      </p:sp>
      <p:pic>
        <p:nvPicPr>
          <p:cNvPr id="160771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4813"/>
            <a:ext cx="7839075" cy="583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Zástupný symbol pro číslo snímku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85A5D8-7A30-4BDF-AAC7-6F652F512E61}" type="slidenum">
              <a:rPr kumimoji="0" lang="cs-CZ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kumimoji="0" lang="cs-CZ" altLang="cs-CZ" sz="1400">
              <a:latin typeface="Times New Roman" panose="02020603050405020304" pitchFamily="18" charset="0"/>
            </a:endParaRPr>
          </a:p>
        </p:txBody>
      </p:sp>
      <p:pic>
        <p:nvPicPr>
          <p:cNvPr id="16179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1004888"/>
            <a:ext cx="772795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Zástupný symbol pro číslo snímku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2BDDA30-B2CB-47F4-B9BD-A2F5F3CFEAC8}" type="slidenum">
              <a:rPr kumimoji="0" lang="cs-CZ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kumimoji="0" lang="cs-CZ" altLang="cs-CZ" sz="1400">
              <a:latin typeface="Times New Roman" panose="02020603050405020304" pitchFamily="18" charset="0"/>
            </a:endParaRPr>
          </a:p>
        </p:txBody>
      </p:sp>
      <p:pic>
        <p:nvPicPr>
          <p:cNvPr id="162819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30163"/>
            <a:ext cx="5541962" cy="678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Zástupný symbol pro číslo snímku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F5ACA0F-F497-4749-85F8-295226408ED6}" type="slidenum">
              <a:rPr kumimoji="0" lang="cs-CZ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kumimoji="0" lang="cs-CZ" altLang="cs-CZ" sz="1400">
              <a:latin typeface="Times New Roman" panose="02020603050405020304" pitchFamily="18" charset="0"/>
            </a:endParaRPr>
          </a:p>
        </p:txBody>
      </p:sp>
      <p:pic>
        <p:nvPicPr>
          <p:cNvPr id="16384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115888"/>
            <a:ext cx="5491162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0"/>
            <a:ext cx="7381875" cy="674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0"/>
            <a:ext cx="74707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9525"/>
            <a:ext cx="9094787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328472-4817-4D43-A6B0-917F6E104B1B}" type="slidenum">
              <a:rPr lang="cs-CZ" altLang="cs-CZ" smtClean="0"/>
              <a:pPr>
                <a:defRPr/>
              </a:pPr>
              <a:t>4</a:t>
            </a:fld>
            <a:endParaRPr lang="cs-CZ" alt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024" y="867780"/>
            <a:ext cx="6487951" cy="512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05277"/>
      </p:ext>
    </p:extLst>
  </p:cSld>
  <p:clrMapOvr>
    <a:masterClrMapping/>
  </p:clrMapOvr>
  <p:transition spd="med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88913"/>
            <a:ext cx="9032875" cy="640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01600"/>
            <a:ext cx="9043988" cy="642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číslo snímku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4E8DF11-3A26-4653-9C5F-33FC0F87F583}" type="slidenum">
              <a:rPr kumimoji="0" lang="cs-CZ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kumimoji="0" lang="cs-CZ" altLang="cs-CZ" sz="1400">
              <a:latin typeface="Times New Roman" panose="02020603050405020304" pitchFamily="18" charset="0"/>
            </a:endParaRPr>
          </a:p>
        </p:txBody>
      </p:sp>
      <p:pic>
        <p:nvPicPr>
          <p:cNvPr id="169987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5888"/>
            <a:ext cx="8447087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Zástupný symbol pro číslo snímku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97A973B-B32E-4F7E-A171-831ADC06C244}" type="slidenum">
              <a:rPr kumimoji="0" lang="cs-CZ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kumimoji="0" lang="cs-CZ" altLang="cs-CZ" sz="1400">
              <a:latin typeface="Times New Roman" panose="02020603050405020304" pitchFamily="18" charset="0"/>
            </a:endParaRPr>
          </a:p>
        </p:txBody>
      </p:sp>
      <p:pic>
        <p:nvPicPr>
          <p:cNvPr id="171011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8712200" cy="39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Zástupný symbol pro číslo snímku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4B3B02-72B0-47EF-ADC1-DB98B7D175B1}" type="slidenum">
              <a:rPr kumimoji="0" lang="cs-CZ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kumimoji="0" lang="cs-CZ" altLang="cs-CZ" sz="1400">
              <a:latin typeface="Times New Roman" panose="02020603050405020304" pitchFamily="18" charset="0"/>
            </a:endParaRPr>
          </a:p>
        </p:txBody>
      </p:sp>
      <p:pic>
        <p:nvPicPr>
          <p:cNvPr id="17203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8493125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Zástupný symbol pro číslo snímku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ABD3261-CD9A-4915-923C-407DAB3B870F}" type="slidenum">
              <a:rPr kumimoji="0" lang="cs-CZ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kumimoji="0" lang="cs-CZ" altLang="cs-CZ" sz="1400">
              <a:latin typeface="Times New Roman" panose="02020603050405020304" pitchFamily="18" charset="0"/>
            </a:endParaRPr>
          </a:p>
        </p:txBody>
      </p:sp>
      <p:pic>
        <p:nvPicPr>
          <p:cNvPr id="173059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6359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Zástupný symbol pro číslo snímku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C911AE-593A-4576-949D-70B4EA080B46}" type="slidenum">
              <a:rPr kumimoji="0" lang="cs-CZ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kumimoji="0" lang="cs-CZ" altLang="cs-CZ" sz="1400">
              <a:latin typeface="Times New Roman" panose="02020603050405020304" pitchFamily="18" charset="0"/>
            </a:endParaRPr>
          </a:p>
        </p:txBody>
      </p:sp>
      <p:pic>
        <p:nvPicPr>
          <p:cNvPr id="17408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1913"/>
            <a:ext cx="5926137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Zástupný symbol pro číslo snímku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A63F3F-D965-48B8-BB77-357ECBCEA964}" type="slidenum">
              <a:rPr kumimoji="0" lang="cs-CZ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kumimoji="0" lang="cs-CZ" altLang="cs-CZ" sz="1400">
              <a:latin typeface="Times New Roman" panose="02020603050405020304" pitchFamily="18" charset="0"/>
            </a:endParaRPr>
          </a:p>
        </p:txBody>
      </p:sp>
      <p:pic>
        <p:nvPicPr>
          <p:cNvPr id="175107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80518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04800"/>
            <a:ext cx="898207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34988"/>
            <a:ext cx="8863013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328472-4817-4D43-A6B0-917F6E104B1B}" type="slidenum">
              <a:rPr lang="cs-CZ" altLang="cs-CZ" smtClean="0"/>
              <a:pPr>
                <a:defRPr/>
              </a:pPr>
              <a:t>5</a:t>
            </a:fld>
            <a:endParaRPr lang="cs-CZ" alt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16632"/>
            <a:ext cx="6177151" cy="668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68788"/>
      </p:ext>
    </p:extLst>
  </p:cSld>
  <p:clrMapOvr>
    <a:masterClrMapping/>
  </p:clrMapOvr>
  <p:transition spd="med"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950" y="333375"/>
            <a:ext cx="8785225" cy="574675"/>
          </a:xfrm>
        </p:spPr>
        <p:txBody>
          <a:bodyPr/>
          <a:lstStyle/>
          <a:p>
            <a:pPr>
              <a:defRPr/>
            </a:pPr>
            <a:r>
              <a:rPr lang="cs-CZ" sz="2800" dirty="0">
                <a:solidFill>
                  <a:schemeClr val="accent2">
                    <a:lumMod val="25000"/>
                  </a:schemeClr>
                </a:solidFill>
              </a:rPr>
              <a:t>Podíl nadnárodních firem na obchodu s palmovým olejem</a:t>
            </a:r>
            <a:br>
              <a:rPr lang="cs-CZ" sz="28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cs-CZ" sz="2000" i="1" dirty="0">
                <a:solidFill>
                  <a:schemeClr val="accent2">
                    <a:lumMod val="25000"/>
                  </a:schemeClr>
                </a:solidFill>
              </a:rPr>
              <a:t>Wilmar = kapitálově propojen s ADM</a:t>
            </a:r>
          </a:p>
        </p:txBody>
      </p:sp>
      <p:pic>
        <p:nvPicPr>
          <p:cNvPr id="1792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96975"/>
            <a:ext cx="6769100" cy="5526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8750"/>
            <a:ext cx="7129462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6443663" cy="69215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cs-CZ" sz="2000" dirty="0">
                <a:solidFill>
                  <a:schemeClr val="accent3">
                    <a:lumMod val="75000"/>
                  </a:schemeClr>
                </a:solidFill>
              </a:rPr>
              <a:t>Největší nadnárodní společnosti, 2011, tržby v bil. dolarech</a:t>
            </a:r>
          </a:p>
        </p:txBody>
      </p:sp>
    </p:spTree>
  </p:cSld>
  <p:clrMapOvr>
    <a:masterClrMapping/>
  </p:clrMapOvr>
  <p:transition spd="med"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692150"/>
            <a:ext cx="9102725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421688" cy="1241425"/>
          </a:xfrm>
        </p:spPr>
        <p:txBody>
          <a:bodyPr/>
          <a:lstStyle/>
          <a:p>
            <a:r>
              <a:rPr lang="cs-CZ" altLang="cs-CZ" b="1">
                <a:solidFill>
                  <a:srgbClr val="FFCC00"/>
                </a:solidFill>
              </a:rPr>
              <a:t>3. Ekonomická úroveň</a:t>
            </a:r>
            <a:endParaRPr lang="cs-CZ" altLang="cs-CZ" b="1">
              <a:solidFill>
                <a:srgbClr val="0000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9925" y="2574925"/>
            <a:ext cx="7407275" cy="3416300"/>
          </a:xfrm>
        </p:spPr>
        <p:txBody>
          <a:bodyPr/>
          <a:lstStyle/>
          <a:p>
            <a:pPr algn="just">
              <a:buFont typeface="Symbol" panose="05050102010706020507" pitchFamily="18" charset="2"/>
              <a:buNone/>
            </a:pPr>
            <a:r>
              <a:rPr lang="cs-CZ" altLang="cs-CZ"/>
              <a:t>  </a:t>
            </a:r>
            <a:r>
              <a:rPr lang="cs-CZ" altLang="cs-CZ" b="1"/>
              <a:t>měříme vyspělost dané země (tj. sledujeme</a:t>
            </a:r>
            <a:br>
              <a:rPr lang="cs-CZ" altLang="cs-CZ" b="1"/>
            </a:br>
            <a:r>
              <a:rPr lang="cs-CZ" altLang="cs-CZ" b="1"/>
              <a:t> spíše kvalitativní stránku zkoumaných jevů)</a:t>
            </a:r>
            <a:endParaRPr lang="cs-CZ" altLang="cs-CZ"/>
          </a:p>
          <a:p>
            <a:pPr algn="just">
              <a:buFont typeface="Symbol" panose="05050102010706020507" pitchFamily="18" charset="2"/>
              <a:buNone/>
            </a:pPr>
            <a:endParaRPr lang="cs-CZ" altLang="cs-CZ"/>
          </a:p>
          <a:p>
            <a:pPr algn="just">
              <a:buClr>
                <a:srgbClr val="000000"/>
              </a:buClr>
              <a:buFont typeface="Symbol" panose="05050102010706020507" pitchFamily="18" charset="2"/>
              <a:buChar char="¨"/>
            </a:pPr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https://upload.wikimedia.org/wikipedia/commons/thumb/1/16/World_GDP_per_capita_1500_to_2003.png/1280px-World_GDP_per_capita_1500_to_20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2563"/>
            <a:ext cx="8880475" cy="667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22" name="Object 2"/>
          <p:cNvGraphicFramePr>
            <a:graphicFrameLocks noChangeAspect="1"/>
          </p:cNvGraphicFramePr>
          <p:nvPr/>
        </p:nvGraphicFramePr>
        <p:xfrm>
          <a:off x="76200" y="1524000"/>
          <a:ext cx="8991600" cy="517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3" name="Rastrový obrázek" r:id="rId3" imgW="7354327" imgH="4229690" progId="Obraz programu Malování">
                  <p:embed/>
                </p:oleObj>
              </mc:Choice>
              <mc:Fallback>
                <p:oleObj name="Rastrový obrázek" r:id="rId3" imgW="7354327" imgH="4229690" progId="Obraz programu Malování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524000"/>
                        <a:ext cx="8991600" cy="517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3" name="Object 3"/>
          <p:cNvGraphicFramePr>
            <a:graphicFrameLocks noChangeAspect="1"/>
          </p:cNvGraphicFramePr>
          <p:nvPr/>
        </p:nvGraphicFramePr>
        <p:xfrm>
          <a:off x="3810000" y="152400"/>
          <a:ext cx="51816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4" name="Rastrový obrázek" r:id="rId5" imgW="5761905" imgH="1066667" progId="Obraz programu Malování">
                  <p:embed/>
                </p:oleObj>
              </mc:Choice>
              <mc:Fallback>
                <p:oleObj name="Rastrový obrázek" r:id="rId5" imgW="5761905" imgH="1066667" progId="Obraz programu Malování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52400"/>
                        <a:ext cx="51816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304800" y="5334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cs-CZ" altLang="cs-CZ" b="1">
                <a:latin typeface="Times New Roman" panose="02020603050405020304" pitchFamily="18" charset="0"/>
              </a:rPr>
              <a:t>HNP na obyvatele</a:t>
            </a:r>
          </a:p>
        </p:txBody>
      </p:sp>
    </p:spTree>
  </p:cSld>
  <p:clrMapOvr>
    <a:masterClrMapping/>
  </p:clrMapOvr>
  <p:transition spd="med"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421688" cy="765175"/>
          </a:xfrm>
        </p:spPr>
        <p:txBody>
          <a:bodyPr/>
          <a:lstStyle/>
          <a:p>
            <a:r>
              <a:rPr lang="cs-CZ" altLang="cs-CZ"/>
              <a:t>GDP/capita</a:t>
            </a:r>
          </a:p>
        </p:txBody>
      </p:sp>
      <p:pic>
        <p:nvPicPr>
          <p:cNvPr id="1853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25538"/>
            <a:ext cx="9144000" cy="5732462"/>
          </a:xfrm>
        </p:spPr>
      </p:pic>
    </p:spTree>
  </p:cSld>
  <p:clrMapOvr>
    <a:masterClrMapping/>
  </p:clrMapOvr>
  <p:transition spd="med"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5" descr="     High income      Upper-middle income      Lower-middle income      Low income">
            <a:hlinkClick r:id="rId2" tooltip="     High income      Upper-middle income      Lower-middle income      Low inc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88201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4788" name="Group 36"/>
          <p:cNvGraphicFramePr>
            <a:graphicFrameLocks noGrp="1"/>
          </p:cNvGraphicFramePr>
          <p:nvPr>
            <p:ph/>
          </p:nvPr>
        </p:nvGraphicFramePr>
        <p:xfrm>
          <a:off x="468313" y="5276850"/>
          <a:ext cx="3095625" cy="1584325"/>
        </p:xfrm>
        <a:graphic>
          <a:graphicData uri="http://schemas.openxmlformats.org/drawingml/2006/table">
            <a:tbl>
              <a:tblPr/>
              <a:tblGrid>
                <a:gridCol w="3095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08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 High income    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43" marB="456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Upper-middle income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43" marB="456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Lower-middle income  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43" marB="456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 income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43" marB="456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1750"/>
            <a:ext cx="89154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5"/>
          <p:cNvSpPr>
            <a:spLocks noChangeArrowheads="1"/>
          </p:cNvSpPr>
          <p:nvPr/>
        </p:nvSpPr>
        <p:spPr bwMode="auto">
          <a:xfrm>
            <a:off x="1042988" y="476250"/>
            <a:ext cx="6661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Chad: The Aboubakar family of Breidjing Camp - 3 adults, 3 kids</a:t>
            </a:r>
            <a:endParaRPr kumimoji="0" lang="cs-CZ" altLang="cs-CZ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Food expenditure for one week: 685 CFA Francs or $1.23 </a:t>
            </a:r>
            <a:endParaRPr kumimoji="0" lang="cs-CZ" altLang="cs-CZ"/>
          </a:p>
        </p:txBody>
      </p:sp>
      <p:pic>
        <p:nvPicPr>
          <p:cNvPr id="188419" name="obrázek 22" descr="Food Famil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54150"/>
            <a:ext cx="685800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0" name="Rectangle 6"/>
          <p:cNvSpPr>
            <a:spLocks noChangeArrowheads="1"/>
          </p:cNvSpPr>
          <p:nvPr/>
        </p:nvSpPr>
        <p:spPr bwMode="auto">
          <a:xfrm>
            <a:off x="1143000" y="4865688"/>
            <a:ext cx="1841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cs-CZ" sz="1350"/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328472-4817-4D43-A6B0-917F6E104B1B}" type="slidenum">
              <a:rPr lang="cs-CZ" altLang="cs-CZ" smtClean="0"/>
              <a:pPr>
                <a:defRPr/>
              </a:pPr>
              <a:t>6</a:t>
            </a:fld>
            <a:endParaRPr lang="cs-CZ" alt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42000"/>
            <a:ext cx="5760639" cy="641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55340"/>
      </p:ext>
    </p:extLst>
  </p:cSld>
  <p:clrMapOvr>
    <a:masterClrMapping/>
  </p:clrMapOvr>
  <p:transition spd="med">
    <p:wipe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5"/>
          <p:cNvSpPr>
            <a:spLocks noChangeArrowheads="1"/>
          </p:cNvSpPr>
          <p:nvPr/>
        </p:nvSpPr>
        <p:spPr bwMode="auto">
          <a:xfrm>
            <a:off x="971550" y="549275"/>
            <a:ext cx="6858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Germany: The Melander family of Bargteheide - 2 adults, 2 teenagers</a:t>
            </a:r>
            <a:endParaRPr kumimoji="0" lang="cs-CZ" altLang="cs-CZ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Food expenditure for one week: 375.39 Euros or $500.07 </a:t>
            </a:r>
            <a:br>
              <a:rPr kumimoji="0"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cs-CZ" altLang="cs-CZ"/>
          </a:p>
        </p:txBody>
      </p:sp>
      <p:pic>
        <p:nvPicPr>
          <p:cNvPr id="189443" name="obrázek 13" descr="Food Famil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806575"/>
            <a:ext cx="6345237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4" name="Rectangle 6"/>
          <p:cNvSpPr>
            <a:spLocks noChangeArrowheads="1"/>
          </p:cNvSpPr>
          <p:nvPr/>
        </p:nvSpPr>
        <p:spPr bwMode="auto">
          <a:xfrm>
            <a:off x="1143000" y="4862513"/>
            <a:ext cx="1841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cs-CZ" sz="1350"/>
          </a:p>
        </p:txBody>
      </p:sp>
    </p:spTree>
  </p:cSld>
  <p:clrMapOvr>
    <a:masterClrMapping/>
  </p:clrMapOvr>
  <p:transition spd="med"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421687" cy="620713"/>
          </a:xfrm>
        </p:spPr>
        <p:txBody>
          <a:bodyPr/>
          <a:lstStyle/>
          <a:p>
            <a:r>
              <a:rPr lang="cs-CZ" altLang="cs-CZ"/>
              <a:t>GDP/capita</a:t>
            </a:r>
          </a:p>
        </p:txBody>
      </p:sp>
      <p:pic>
        <p:nvPicPr>
          <p:cNvPr id="19046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421687" cy="692150"/>
          </a:xfrm>
        </p:spPr>
        <p:txBody>
          <a:bodyPr/>
          <a:lstStyle/>
          <a:p>
            <a:r>
              <a:rPr lang="cs-CZ" altLang="cs-CZ"/>
              <a:t>GDP/capita realita</a:t>
            </a:r>
          </a:p>
        </p:txBody>
      </p:sp>
      <p:pic>
        <p:nvPicPr>
          <p:cNvPr id="19149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836613"/>
            <a:ext cx="8999537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421687" cy="454025"/>
          </a:xfrm>
        </p:spPr>
        <p:txBody>
          <a:bodyPr/>
          <a:lstStyle/>
          <a:p>
            <a:r>
              <a:rPr lang="cs-CZ" altLang="cs-CZ" sz="3200" b="1">
                <a:solidFill>
                  <a:srgbClr val="FFCC99"/>
                </a:solidFill>
              </a:rPr>
              <a:t>HDP/obyv., USD </a:t>
            </a:r>
            <a:r>
              <a:rPr lang="cs-CZ" altLang="cs-CZ" sz="1800">
                <a:solidFill>
                  <a:srgbClr val="FFCC99"/>
                </a:solidFill>
              </a:rPr>
              <a:t>(FAO)</a:t>
            </a:r>
            <a:endParaRPr lang="cs-CZ" altLang="cs-CZ">
              <a:solidFill>
                <a:srgbClr val="FFCC99"/>
              </a:solidFill>
            </a:endParaRPr>
          </a:p>
        </p:txBody>
      </p:sp>
      <p:sp>
        <p:nvSpPr>
          <p:cNvPr id="192515" name="Text Box 6"/>
          <p:cNvSpPr txBox="1">
            <a:spLocks noChangeArrowheads="1"/>
          </p:cNvSpPr>
          <p:nvPr/>
        </p:nvSpPr>
        <p:spPr bwMode="auto">
          <a:xfrm>
            <a:off x="58674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cs-CZ" altLang="cs-CZ">
                <a:latin typeface="Times New Roman" panose="02020603050405020304" pitchFamily="18" charset="0"/>
              </a:rPr>
              <a:t>Ekonomická úroveň</a:t>
            </a:r>
          </a:p>
        </p:txBody>
      </p:sp>
      <p:sp>
        <p:nvSpPr>
          <p:cNvPr id="192516" name="Line 1047"/>
          <p:cNvSpPr>
            <a:spLocks noChangeShapeType="1"/>
          </p:cNvSpPr>
          <p:nvPr/>
        </p:nvSpPr>
        <p:spPr bwMode="auto">
          <a:xfrm>
            <a:off x="4227513" y="12223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92517" name="Picture 15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1263"/>
            <a:ext cx="9144000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115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r>
              <a:rPr lang="cs-CZ" altLang="cs-CZ" sz="3600"/>
              <a:t>GDP per capita, constant prices, US$ (UN estimates)</a:t>
            </a:r>
          </a:p>
        </p:txBody>
      </p:sp>
      <p:pic>
        <p:nvPicPr>
          <p:cNvPr id="193539" name="Picture 23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Nadpis 1"/>
          <p:cNvSpPr>
            <a:spLocks noGrp="1"/>
          </p:cNvSpPr>
          <p:nvPr>
            <p:ph type="title"/>
          </p:nvPr>
        </p:nvSpPr>
        <p:spPr>
          <a:xfrm>
            <a:off x="395288" y="44450"/>
            <a:ext cx="8421687" cy="576263"/>
          </a:xfrm>
        </p:spPr>
        <p:txBody>
          <a:bodyPr/>
          <a:lstStyle/>
          <a:p>
            <a:r>
              <a:rPr lang="cs-CZ" altLang="cs-CZ"/>
              <a:t>HDP/obyvatele svět, 2015</a:t>
            </a:r>
          </a:p>
        </p:txBody>
      </p:sp>
      <p:sp>
        <p:nvSpPr>
          <p:cNvPr id="194563" name="Zástupný symbol pro číslo snímku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D79A659-383C-4A60-8DE4-31D074CDEBC4}" type="slidenum">
              <a:rPr kumimoji="0" lang="cs-CZ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kumimoji="0" lang="cs-CZ" altLang="cs-CZ" sz="1400">
              <a:latin typeface="Times New Roman" panose="02020603050405020304" pitchFamily="18" charset="0"/>
            </a:endParaRPr>
          </a:p>
        </p:txBody>
      </p:sp>
      <p:pic>
        <p:nvPicPr>
          <p:cNvPr id="19456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7713"/>
            <a:ext cx="9036050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Nadpis 1"/>
          <p:cNvSpPr>
            <a:spLocks noGrp="1"/>
          </p:cNvSpPr>
          <p:nvPr>
            <p:ph type="title"/>
          </p:nvPr>
        </p:nvSpPr>
        <p:spPr>
          <a:xfrm>
            <a:off x="468313" y="0"/>
            <a:ext cx="8421687" cy="620713"/>
          </a:xfrm>
        </p:spPr>
        <p:txBody>
          <a:bodyPr/>
          <a:lstStyle/>
          <a:p>
            <a:r>
              <a:rPr lang="cs-CZ" altLang="cs-CZ"/>
              <a:t>HDP svět, 2015 na obyvatele v PPP, IMF</a:t>
            </a:r>
          </a:p>
        </p:txBody>
      </p:sp>
      <p:sp>
        <p:nvSpPr>
          <p:cNvPr id="195587" name="Zástupný symbol pro číslo snímku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D2D1978-165E-48B7-8523-6A1D17C33F41}" type="slidenum">
              <a:rPr kumimoji="0" lang="cs-CZ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kumimoji="0" lang="cs-CZ" altLang="cs-CZ" sz="1400">
              <a:latin typeface="Times New Roman" panose="02020603050405020304" pitchFamily="18" charset="0"/>
            </a:endParaRPr>
          </a:p>
        </p:txBody>
      </p:sp>
      <p:pic>
        <p:nvPicPr>
          <p:cNvPr id="195588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85825"/>
            <a:ext cx="8964612" cy="587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Nadpis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cs-CZ" altLang="cs-CZ"/>
              <a:t>Index lidského rozvoje </a:t>
            </a:r>
          </a:p>
        </p:txBody>
      </p:sp>
      <p:sp>
        <p:nvSpPr>
          <p:cNvPr id="196611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30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ClrTx/>
              <a:buSzTx/>
              <a:buFontTx/>
              <a:buNone/>
            </a:pPr>
            <a:fld id="{91BBFD04-7FC7-454D-B80E-D963AC215C2F}" type="slidenum">
              <a:rPr kumimoji="0" lang="cs-CZ" altLang="cs-CZ" sz="1400" smtClean="0">
                <a:latin typeface="Times New Roman" panose="02020603050405020304" pitchFamily="18" charset="0"/>
              </a:rPr>
              <a:pPr lvl="1"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kumimoji="0" lang="cs-CZ" altLang="cs-CZ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Zástupný symbol pro číslo snímku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82FC386-EFD5-4D70-9AC6-05A19D313B4F}" type="slidenum">
              <a:rPr kumimoji="0" lang="cs-CZ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kumimoji="0" lang="cs-CZ" altLang="cs-CZ" sz="1400">
              <a:latin typeface="Times New Roman" panose="02020603050405020304" pitchFamily="18" charset="0"/>
            </a:endParaRPr>
          </a:p>
        </p:txBody>
      </p:sp>
      <p:pic>
        <p:nvPicPr>
          <p:cNvPr id="19763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397875" cy="628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Zástupný symbol pro číslo snímku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ACB7FA7-0F22-403D-BF5D-E40085B49C81}" type="slidenum">
              <a:rPr kumimoji="0" lang="cs-CZ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kumimoji="0" lang="cs-CZ" altLang="cs-CZ" sz="1400">
              <a:latin typeface="Times New Roman" panose="02020603050405020304" pitchFamily="18" charset="0"/>
            </a:endParaRPr>
          </a:p>
        </p:txBody>
      </p:sp>
      <p:pic>
        <p:nvPicPr>
          <p:cNvPr id="198659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5888"/>
            <a:ext cx="8586788" cy="663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328472-4817-4D43-A6B0-917F6E104B1B}" type="slidenum">
              <a:rPr lang="cs-CZ" altLang="cs-CZ" smtClean="0"/>
              <a:pPr>
                <a:defRPr/>
              </a:pPr>
              <a:t>7</a:t>
            </a:fld>
            <a:endParaRPr lang="cs-CZ" alt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24" y="833760"/>
            <a:ext cx="7575751" cy="519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43016"/>
      </p:ext>
    </p:extLst>
  </p:cSld>
  <p:clrMapOvr>
    <a:masterClrMapping/>
  </p:clrMapOvr>
  <p:transition spd="med">
    <p:wipe dir="r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Zástupný symbol pro číslo snímku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1EED0C-2688-494D-8DC3-0C9FEBC6F051}" type="slidenum">
              <a:rPr kumimoji="0" lang="cs-CZ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70</a:t>
            </a:fld>
            <a:endParaRPr kumimoji="0" lang="cs-CZ" altLang="cs-CZ" sz="1400">
              <a:latin typeface="Times New Roman" panose="02020603050405020304" pitchFamily="18" charset="0"/>
            </a:endParaRPr>
          </a:p>
        </p:txBody>
      </p:sp>
      <p:pic>
        <p:nvPicPr>
          <p:cNvPr id="19968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71513"/>
            <a:ext cx="7124700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2"/>
          <p:cNvSpPr txBox="1">
            <a:spLocks/>
          </p:cNvSpPr>
          <p:nvPr/>
        </p:nvSpPr>
        <p:spPr>
          <a:xfrm>
            <a:off x="390525" y="115888"/>
            <a:ext cx="8477250" cy="1371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 Narrow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 Narrow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 Narrow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 Narrow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cs-CZ" kern="0" dirty="0"/>
              <a:t>Vysoká hodnota HDI</a:t>
            </a:r>
          </a:p>
        </p:txBody>
      </p:sp>
    </p:spTree>
  </p:cSld>
  <p:clrMapOvr>
    <a:masterClrMapping/>
  </p:clrMapOvr>
  <p:transition spd="med">
    <p:wipe dir="r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Nadpis 1"/>
          <p:cNvSpPr>
            <a:spLocks noGrp="1"/>
          </p:cNvSpPr>
          <p:nvPr>
            <p:ph type="title"/>
          </p:nvPr>
        </p:nvSpPr>
        <p:spPr>
          <a:xfrm>
            <a:off x="395288" y="12700"/>
            <a:ext cx="8421687" cy="608013"/>
          </a:xfrm>
        </p:spPr>
        <p:txBody>
          <a:bodyPr/>
          <a:lstStyle/>
          <a:p>
            <a:r>
              <a:rPr lang="cs-CZ" altLang="cs-CZ"/>
              <a:t>Střední hodnota HDI</a:t>
            </a:r>
          </a:p>
        </p:txBody>
      </p:sp>
      <p:sp>
        <p:nvSpPr>
          <p:cNvPr id="200707" name="Zástupný symbol pro číslo snímku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98F528D-30FC-446D-9F47-FDEB205FC955}" type="slidenum">
              <a:rPr kumimoji="0" lang="cs-CZ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71</a:t>
            </a:fld>
            <a:endParaRPr kumimoji="0" lang="cs-CZ" altLang="cs-CZ" sz="1400">
              <a:latin typeface="Times New Roman" panose="02020603050405020304" pitchFamily="18" charset="0"/>
            </a:endParaRPr>
          </a:p>
        </p:txBody>
      </p:sp>
      <p:pic>
        <p:nvPicPr>
          <p:cNvPr id="200708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836613"/>
            <a:ext cx="6513512" cy="590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Nadpis 1"/>
          <p:cNvSpPr>
            <a:spLocks noGrp="1"/>
          </p:cNvSpPr>
          <p:nvPr>
            <p:ph type="title"/>
          </p:nvPr>
        </p:nvSpPr>
        <p:spPr>
          <a:xfrm>
            <a:off x="395288" y="9525"/>
            <a:ext cx="8421687" cy="611188"/>
          </a:xfrm>
        </p:spPr>
        <p:txBody>
          <a:bodyPr/>
          <a:lstStyle/>
          <a:p>
            <a:r>
              <a:rPr lang="cs-CZ" altLang="cs-CZ"/>
              <a:t>Nízká hodnota HDI</a:t>
            </a:r>
          </a:p>
        </p:txBody>
      </p:sp>
      <p:sp>
        <p:nvSpPr>
          <p:cNvPr id="201731" name="Zástupný symbol pro číslo snímku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387372A-2787-412B-B222-E8795EC9F5E8}" type="slidenum">
              <a:rPr kumimoji="0" lang="cs-CZ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72</a:t>
            </a:fld>
            <a:endParaRPr kumimoji="0" lang="cs-CZ" altLang="cs-CZ" sz="1400">
              <a:latin typeface="Times New Roman" panose="02020603050405020304" pitchFamily="18" charset="0"/>
            </a:endParaRPr>
          </a:p>
        </p:txBody>
      </p:sp>
      <p:pic>
        <p:nvPicPr>
          <p:cNvPr id="201732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630238"/>
            <a:ext cx="6805613" cy="594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02755" name="Zástupný symbol pro číslo snímku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888237A-1784-4E56-84CC-88876EE87412}" type="slidenum">
              <a:rPr kumimoji="0" lang="cs-CZ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73</a:t>
            </a:fld>
            <a:endParaRPr kumimoji="0" lang="cs-CZ" altLang="cs-CZ" sz="1400">
              <a:latin typeface="Times New Roman" panose="02020603050405020304" pitchFamily="18" charset="0"/>
            </a:endParaRPr>
          </a:p>
        </p:txBody>
      </p:sp>
      <p:pic>
        <p:nvPicPr>
          <p:cNvPr id="202756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130175"/>
            <a:ext cx="5789612" cy="649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Distribuce bohatství/majetku</a:t>
            </a:r>
          </a:p>
        </p:txBody>
      </p:sp>
      <p:sp>
        <p:nvSpPr>
          <p:cNvPr id="203779" name="Zástupný symbol pro číslo snímku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6AC8743-B5DC-4CB5-BA53-9B7F347F78C9}" type="slidenum">
              <a:rPr kumimoji="0" lang="cs-CZ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74</a:t>
            </a:fld>
            <a:endParaRPr kumimoji="0" lang="cs-CZ" altLang="cs-CZ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Zástupný symbol pro číslo snímku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3D79B6-F7CE-402E-ACBF-E0D690FD79CF}" type="slidenum">
              <a:rPr kumimoji="0" lang="cs-CZ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75</a:t>
            </a:fld>
            <a:endParaRPr kumimoji="0" lang="cs-CZ" altLang="cs-CZ" sz="1400">
              <a:latin typeface="Times New Roman" panose="02020603050405020304" pitchFamily="18" charset="0"/>
            </a:endParaRPr>
          </a:p>
        </p:txBody>
      </p:sp>
      <p:pic>
        <p:nvPicPr>
          <p:cNvPr id="20480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0350"/>
            <a:ext cx="8024812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Zástupný symbol pro číslo snímku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731A7B3-6468-4FE7-8A24-E28570A57416}" type="slidenum">
              <a:rPr kumimoji="0" lang="cs-CZ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76</a:t>
            </a:fld>
            <a:endParaRPr kumimoji="0" lang="cs-CZ" altLang="cs-CZ" sz="1400">
              <a:latin typeface="Times New Roman" panose="02020603050405020304" pitchFamily="18" charset="0"/>
            </a:endParaRPr>
          </a:p>
        </p:txBody>
      </p:sp>
      <p:pic>
        <p:nvPicPr>
          <p:cNvPr id="205827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8315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Zástupný symbol pro číslo snímku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39FAB3-27BA-479D-97C9-27A90462B83D}" type="slidenum">
              <a:rPr kumimoji="0" lang="cs-CZ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77</a:t>
            </a:fld>
            <a:endParaRPr kumimoji="0" lang="cs-CZ" altLang="cs-CZ" sz="1400">
              <a:latin typeface="Times New Roman" panose="02020603050405020304" pitchFamily="18" charset="0"/>
            </a:endParaRPr>
          </a:p>
        </p:txBody>
      </p:sp>
      <p:pic>
        <p:nvPicPr>
          <p:cNvPr id="206851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163"/>
            <a:ext cx="8450262" cy="678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Zástupný symbol pro číslo snímku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E66519-7690-4AA2-98A9-4DA1C203D878}" type="slidenum">
              <a:rPr kumimoji="0" lang="cs-CZ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78</a:t>
            </a:fld>
            <a:endParaRPr kumimoji="0" lang="cs-CZ" altLang="cs-CZ" sz="1400">
              <a:latin typeface="Times New Roman" panose="02020603050405020304" pitchFamily="18" charset="0"/>
            </a:endParaRPr>
          </a:p>
        </p:txBody>
      </p:sp>
      <p:pic>
        <p:nvPicPr>
          <p:cNvPr id="20787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8715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Zástupný symbol pro číslo snímku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4B95903-BD26-481D-9A80-13E664E079A9}" type="slidenum">
              <a:rPr kumimoji="0" lang="cs-CZ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79</a:t>
            </a:fld>
            <a:endParaRPr kumimoji="0" lang="cs-CZ" altLang="cs-CZ" sz="1400">
              <a:latin typeface="Times New Roman" panose="02020603050405020304" pitchFamily="18" charset="0"/>
            </a:endParaRPr>
          </a:p>
        </p:txBody>
      </p:sp>
      <p:pic>
        <p:nvPicPr>
          <p:cNvPr id="208899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-20638"/>
            <a:ext cx="7991475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Zástupný symbol pro číslo snímku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B8B5113-FB11-4902-ABCC-3E2B619F7E4F}" type="slidenum">
              <a:rPr kumimoji="0" lang="cs-CZ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kumimoji="0" lang="cs-CZ" altLang="cs-CZ" sz="1400">
              <a:latin typeface="Times New Roman" panose="02020603050405020304" pitchFamily="18" charset="0"/>
            </a:endParaRPr>
          </a:p>
        </p:txBody>
      </p:sp>
      <p:pic>
        <p:nvPicPr>
          <p:cNvPr id="135171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Zástupný symbol pro číslo snímku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313E85E-B41A-4BCA-99A4-986CB17F9BBD}" type="slidenum">
              <a:rPr kumimoji="0" lang="cs-CZ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80</a:t>
            </a:fld>
            <a:endParaRPr kumimoji="0" lang="cs-CZ" altLang="cs-CZ" sz="1400">
              <a:latin typeface="Times New Roman" panose="02020603050405020304" pitchFamily="18" charset="0"/>
            </a:endParaRPr>
          </a:p>
        </p:txBody>
      </p:sp>
      <p:pic>
        <p:nvPicPr>
          <p:cNvPr id="20992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938"/>
            <a:ext cx="8262938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21688" cy="1035050"/>
          </a:xfrm>
        </p:spPr>
        <p:txBody>
          <a:bodyPr/>
          <a:lstStyle/>
          <a:p>
            <a:r>
              <a:rPr lang="cs-CZ" altLang="cs-CZ" b="1">
                <a:solidFill>
                  <a:srgbClr val="FFCC99"/>
                </a:solidFill>
              </a:rPr>
              <a:t>4. Dynamika růstu</a:t>
            </a:r>
            <a:endParaRPr lang="cs-CZ" altLang="cs-CZ" b="1">
              <a:solidFill>
                <a:srgbClr val="00000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86000"/>
            <a:ext cx="7772400" cy="4114800"/>
          </a:xfrm>
        </p:spPr>
        <p:txBody>
          <a:bodyPr/>
          <a:lstStyle/>
          <a:p>
            <a:pPr algn="just">
              <a:buFont typeface="Symbol" panose="05050102010706020507" pitchFamily="18" charset="2"/>
              <a:buNone/>
            </a:pPr>
            <a:r>
              <a:rPr lang="cs-CZ" altLang="cs-CZ"/>
              <a:t>  vyjadřuje se zpravidla vývojovými trendy, indexy</a:t>
            </a:r>
          </a:p>
          <a:p>
            <a:pPr algn="just">
              <a:buFont typeface="Symbol" panose="05050102010706020507" pitchFamily="18" charset="2"/>
              <a:buNone/>
            </a:pPr>
            <a:endParaRPr lang="cs-CZ" altLang="cs-CZ"/>
          </a:p>
          <a:p>
            <a:pPr algn="just">
              <a:buFont typeface="Symbol" panose="05050102010706020507" pitchFamily="18" charset="2"/>
              <a:buChar char="·"/>
            </a:pPr>
            <a:r>
              <a:rPr lang="cs-CZ" altLang="cs-CZ" sz="2100"/>
              <a:t>tempo růstu HNP</a:t>
            </a:r>
          </a:p>
          <a:p>
            <a:pPr algn="just">
              <a:buFont typeface="Symbol" panose="05050102010706020507" pitchFamily="18" charset="2"/>
              <a:buChar char="·"/>
            </a:pPr>
            <a:r>
              <a:rPr lang="cs-CZ" altLang="cs-CZ" sz="2100"/>
              <a:t>tempo růstu HDP</a:t>
            </a:r>
          </a:p>
          <a:p>
            <a:pPr algn="just">
              <a:buFont typeface="Symbol" panose="05050102010706020507" pitchFamily="18" charset="2"/>
              <a:buChar char="·"/>
            </a:pPr>
            <a:r>
              <a:rPr lang="cs-CZ" altLang="cs-CZ" sz="2100"/>
              <a:t>tempo růstu průmyslové produkce, zemědělské produkce, jednotlivých výrobků či zemědělských komodit</a:t>
            </a:r>
            <a:endParaRPr lang="cs-CZ" altLang="cs-CZ" sz="21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421687" cy="1241425"/>
          </a:xfrm>
        </p:spPr>
        <p:txBody>
          <a:bodyPr/>
          <a:lstStyle/>
          <a:p>
            <a:r>
              <a:rPr lang="en-US" altLang="cs-CZ" sz="2800"/>
              <a:t>GDP per capita, annual growth rate, 2000 US$ (UN DPAD/Link estimates)</a:t>
            </a:r>
            <a:endParaRPr lang="cs-CZ" altLang="cs-CZ" sz="2800"/>
          </a:p>
        </p:txBody>
      </p:sp>
      <p:pic>
        <p:nvPicPr>
          <p:cNvPr id="211971" name="Picture 10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532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36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</p:spPr>
        <p:txBody>
          <a:bodyPr/>
          <a:lstStyle/>
          <a:p>
            <a:r>
              <a:rPr lang="en-US" altLang="cs-CZ" sz="3600"/>
              <a:t>GDP growth rate, US$ (UN DPAD/Link estimates) </a:t>
            </a:r>
            <a:endParaRPr lang="cs-CZ" altLang="cs-CZ" sz="3600"/>
          </a:p>
        </p:txBody>
      </p:sp>
      <p:pic>
        <p:nvPicPr>
          <p:cNvPr id="212995" name="Picture 23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8863"/>
            <a:ext cx="9144000" cy="553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Transfér těžiště světové ekonomiky</a:t>
            </a:r>
          </a:p>
        </p:txBody>
      </p:sp>
      <p:sp>
        <p:nvSpPr>
          <p:cNvPr id="214019" name="Zástupný symbol pro číslo snímku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4A9F53-5FF1-4CB0-9BD7-54D601F99374}" type="slidenum">
              <a:rPr kumimoji="0" lang="cs-CZ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84</a:t>
            </a:fld>
            <a:endParaRPr kumimoji="0" lang="cs-CZ" altLang="cs-CZ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15043" name="Zástupný symbol pro číslo snímku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4250BB0-2BB4-4697-AA98-DA77A5CB79BD}" type="slidenum">
              <a:rPr kumimoji="0" lang="en-GB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85</a:t>
            </a:fld>
            <a:endParaRPr kumimoji="0" lang="en-GB" altLang="cs-CZ" sz="1400">
              <a:latin typeface="Times New Roman" panose="02020603050405020304" pitchFamily="18" charset="0"/>
            </a:endParaRPr>
          </a:p>
        </p:txBody>
      </p:sp>
      <p:pic>
        <p:nvPicPr>
          <p:cNvPr id="21504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Zástupný symbol pro číslo snímku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B22048-21A5-4D11-B99A-0203AC21C7A7}" type="slidenum">
              <a:rPr kumimoji="0" lang="en-GB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86</a:t>
            </a:fld>
            <a:endParaRPr kumimoji="0" lang="en-GB" altLang="cs-CZ" sz="1400">
              <a:latin typeface="Times New Roman" panose="02020603050405020304" pitchFamily="18" charset="0"/>
            </a:endParaRPr>
          </a:p>
        </p:txBody>
      </p:sp>
      <p:pic>
        <p:nvPicPr>
          <p:cNvPr id="216067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Zástupný symbol pro číslo snímku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C308A3E-0791-4F06-8686-75C434F44405}" type="slidenum">
              <a:rPr kumimoji="0" lang="en-GB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87</a:t>
            </a:fld>
            <a:endParaRPr kumimoji="0" lang="en-GB" altLang="cs-CZ" sz="1400">
              <a:latin typeface="Times New Roman" panose="02020603050405020304" pitchFamily="18" charset="0"/>
            </a:endParaRPr>
          </a:p>
        </p:txBody>
      </p:sp>
      <p:pic>
        <p:nvPicPr>
          <p:cNvPr id="217091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527050"/>
            <a:ext cx="9142412" cy="631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051050" y="0"/>
            <a:ext cx="6635750" cy="9350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kern="0" dirty="0" err="1"/>
              <a:t>Global</a:t>
            </a:r>
            <a:r>
              <a:rPr lang="cs-CZ" altLang="cs-CZ" kern="0" dirty="0"/>
              <a:t> </a:t>
            </a:r>
            <a:r>
              <a:rPr lang="cs-CZ" altLang="cs-CZ" kern="0" dirty="0" err="1"/>
              <a:t>household</a:t>
            </a:r>
            <a:r>
              <a:rPr lang="cs-CZ" altLang="cs-CZ" kern="0" dirty="0"/>
              <a:t> </a:t>
            </a:r>
            <a:r>
              <a:rPr lang="cs-CZ" altLang="cs-CZ" kern="0" dirty="0" err="1"/>
              <a:t>consumption</a:t>
            </a:r>
            <a:r>
              <a:rPr lang="cs-CZ" altLang="cs-CZ" kern="0" dirty="0"/>
              <a:t> </a:t>
            </a:r>
            <a:endParaRPr lang="en-GB" altLang="cs-CZ" kern="0" dirty="0"/>
          </a:p>
        </p:txBody>
      </p:sp>
    </p:spTree>
  </p:cSld>
  <p:clrMapOvr>
    <a:masterClrMapping/>
  </p:clrMapOvr>
  <p:transition spd="med">
    <p:wipe dir="r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Zástupný symbol pro číslo snímku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0C7F18B-9E6E-4C16-84B9-DD98F46F8A2B}" type="slidenum">
              <a:rPr kumimoji="0" lang="en-GB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88</a:t>
            </a:fld>
            <a:endParaRPr kumimoji="0" lang="en-GB" altLang="cs-CZ" sz="1400">
              <a:latin typeface="Times New Roman" panose="02020603050405020304" pitchFamily="18" charset="0"/>
            </a:endParaRPr>
          </a:p>
        </p:txBody>
      </p:sp>
      <p:pic>
        <p:nvPicPr>
          <p:cNvPr id="21811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Zástupný symbol pro číslo snímku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D387924-284D-4C03-B078-31FB568E863F}" type="slidenum">
              <a:rPr kumimoji="0" lang="en-GB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89</a:t>
            </a:fld>
            <a:endParaRPr kumimoji="0" lang="en-GB" altLang="cs-CZ" sz="1400">
              <a:latin typeface="Times New Roman" panose="02020603050405020304" pitchFamily="18" charset="0"/>
            </a:endParaRPr>
          </a:p>
        </p:txBody>
      </p:sp>
      <p:pic>
        <p:nvPicPr>
          <p:cNvPr id="219139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Zástupný symbol pro číslo snímku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2E6208-11CF-4E60-82DD-416581CC89C3}" type="slidenum">
              <a:rPr kumimoji="0" lang="cs-CZ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kumimoji="0" lang="cs-CZ" altLang="cs-CZ" sz="1400">
              <a:latin typeface="Times New Roman" panose="02020603050405020304" pitchFamily="18" charset="0"/>
            </a:endParaRPr>
          </a:p>
        </p:txBody>
      </p:sp>
      <p:pic>
        <p:nvPicPr>
          <p:cNvPr id="13619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4925"/>
            <a:ext cx="8875713" cy="677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Zástupný symbol pro číslo snímku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00BDE5B-D52C-498F-A8D7-D9156D20FE48}" type="slidenum">
              <a:rPr kumimoji="0" lang="en-GB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90</a:t>
            </a:fld>
            <a:endParaRPr kumimoji="0" lang="en-GB" altLang="cs-CZ" sz="1400">
              <a:latin typeface="Times New Roman" panose="02020603050405020304" pitchFamily="18" charset="0"/>
            </a:endParaRPr>
          </a:p>
        </p:txBody>
      </p:sp>
      <p:pic>
        <p:nvPicPr>
          <p:cNvPr id="22016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Zástupný symbol pro číslo snímku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275D3DE-43E4-4DB2-A191-370B8AD31DFF}" type="slidenum">
              <a:rPr kumimoji="0" lang="en-GB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91</a:t>
            </a:fld>
            <a:endParaRPr kumimoji="0" lang="en-GB" altLang="cs-CZ" sz="1400">
              <a:latin typeface="Times New Roman" panose="02020603050405020304" pitchFamily="18" charset="0"/>
            </a:endParaRPr>
          </a:p>
        </p:txBody>
      </p:sp>
      <p:pic>
        <p:nvPicPr>
          <p:cNvPr id="221187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Zástupný symbol pro číslo snímku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D7D466C-FF60-44A0-8BE4-8BBE8D72702C}" type="slidenum">
              <a:rPr kumimoji="0" lang="en-GB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92</a:t>
            </a:fld>
            <a:endParaRPr kumimoji="0" lang="en-GB" altLang="cs-CZ" sz="1400">
              <a:latin typeface="Times New Roman" panose="02020603050405020304" pitchFamily="18" charset="0"/>
            </a:endParaRPr>
          </a:p>
        </p:txBody>
      </p:sp>
      <p:pic>
        <p:nvPicPr>
          <p:cNvPr id="222211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Zástupný symbol pro číslo snímku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F94A5C1-8EAF-414F-8B58-5758EECBB61A}" type="slidenum">
              <a:rPr kumimoji="0" lang="en-GB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93</a:t>
            </a:fld>
            <a:endParaRPr kumimoji="0" lang="en-GB" altLang="cs-CZ" sz="1400">
              <a:latin typeface="Times New Roman" panose="02020603050405020304" pitchFamily="18" charset="0"/>
            </a:endParaRPr>
          </a:p>
        </p:txBody>
      </p:sp>
      <p:pic>
        <p:nvPicPr>
          <p:cNvPr id="22323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E33F45-009B-4D52-8695-9C240B0D3C34}" type="slidenum">
              <a:rPr kumimoji="0" lang="cs-CZ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94</a:t>
            </a:fld>
            <a:endParaRPr kumimoji="0" lang="cs-CZ" altLang="cs-CZ" sz="1400">
              <a:latin typeface="Times New Roman" panose="02020603050405020304" pitchFamily="18" charset="0"/>
            </a:endParaRPr>
          </a:p>
        </p:txBody>
      </p:sp>
      <p:sp>
        <p:nvSpPr>
          <p:cNvPr id="224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Děkuji za pozornost</a:t>
            </a:r>
          </a:p>
        </p:txBody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Dotazy???</a:t>
            </a:r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Doporučená strategie (standardní)">
  <a:themeElements>
    <a:clrScheme name="">
      <a:dk1>
        <a:srgbClr val="000000"/>
      </a:dk1>
      <a:lt1>
        <a:srgbClr val="FFFFFF"/>
      </a:lt1>
      <a:dk2>
        <a:srgbClr val="996633"/>
      </a:dk2>
      <a:lt2>
        <a:srgbClr val="FFCC66"/>
      </a:lt2>
      <a:accent1>
        <a:srgbClr val="D60093"/>
      </a:accent1>
      <a:accent2>
        <a:srgbClr val="FFFF66"/>
      </a:accent2>
      <a:accent3>
        <a:srgbClr val="CAB8AD"/>
      </a:accent3>
      <a:accent4>
        <a:srgbClr val="DADADA"/>
      </a:accent4>
      <a:accent5>
        <a:srgbClr val="E8AAC8"/>
      </a:accent5>
      <a:accent6>
        <a:srgbClr val="E7E75C"/>
      </a:accent6>
      <a:hlink>
        <a:srgbClr val="FF9933"/>
      </a:hlink>
      <a:folHlink>
        <a:srgbClr val="FFCCFF"/>
      </a:folHlink>
    </a:clrScheme>
    <a:fontScheme name="Doporučená strategie (standardní)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oporučená strategie (standardní) 1">
        <a:dk1>
          <a:srgbClr val="000000"/>
        </a:dk1>
        <a:lt1>
          <a:srgbClr val="FFFFFF"/>
        </a:lt1>
        <a:dk2>
          <a:srgbClr val="996633"/>
        </a:dk2>
        <a:lt2>
          <a:srgbClr val="FF9900"/>
        </a:lt2>
        <a:accent1>
          <a:srgbClr val="D60093"/>
        </a:accent1>
        <a:accent2>
          <a:srgbClr val="FFFF66"/>
        </a:accent2>
        <a:accent3>
          <a:srgbClr val="CAB8AD"/>
        </a:accent3>
        <a:accent4>
          <a:srgbClr val="DADADA"/>
        </a:accent4>
        <a:accent5>
          <a:srgbClr val="E8AAC8"/>
        </a:accent5>
        <a:accent6>
          <a:srgbClr val="E7E75C"/>
        </a:accent6>
        <a:hlink>
          <a:srgbClr val="FF9933"/>
        </a:hlink>
        <a:folHlink>
          <a:srgbClr val="FF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poručená strategie (standardní) 2">
        <a:dk1>
          <a:srgbClr val="FFFFCC"/>
        </a:dk1>
        <a:lt1>
          <a:srgbClr val="FFFFFF"/>
        </a:lt1>
        <a:dk2>
          <a:srgbClr val="FFFFCC"/>
        </a:dk2>
        <a:lt2>
          <a:srgbClr val="996600"/>
        </a:lt2>
        <a:accent1>
          <a:srgbClr val="FFCC00"/>
        </a:accent1>
        <a:accent2>
          <a:srgbClr val="6666FF"/>
        </a:accent2>
        <a:accent3>
          <a:srgbClr val="FFFFE2"/>
        </a:accent3>
        <a:accent4>
          <a:srgbClr val="DADADA"/>
        </a:accent4>
        <a:accent5>
          <a:srgbClr val="FFE2AA"/>
        </a:accent5>
        <a:accent6>
          <a:srgbClr val="5C5CE7"/>
        </a:accent6>
        <a:hlink>
          <a:srgbClr val="9999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poručená strategie (standardní)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poručená strategie (standardní) 4">
        <a:dk1>
          <a:srgbClr val="000000"/>
        </a:dk1>
        <a:lt1>
          <a:srgbClr val="FFFFFF"/>
        </a:lt1>
        <a:dk2>
          <a:srgbClr val="990066"/>
        </a:dk2>
        <a:lt2>
          <a:srgbClr val="008080"/>
        </a:lt2>
        <a:accent1>
          <a:srgbClr val="D60093"/>
        </a:accent1>
        <a:accent2>
          <a:srgbClr val="FFFF66"/>
        </a:accent2>
        <a:accent3>
          <a:srgbClr val="CAAAB8"/>
        </a:accent3>
        <a:accent4>
          <a:srgbClr val="DADADA"/>
        </a:accent4>
        <a:accent5>
          <a:srgbClr val="E8AAC8"/>
        </a:accent5>
        <a:accent6>
          <a:srgbClr val="E7E75C"/>
        </a:accent6>
        <a:hlink>
          <a:srgbClr val="FF9933"/>
        </a:hlink>
        <a:folHlink>
          <a:srgbClr val="FF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Office\Sablony\Prezentace\Doporučená strategie (standardní).pot</Template>
  <TotalTime>2488</TotalTime>
  <Words>430</Words>
  <Application>Microsoft Office PowerPoint</Application>
  <PresentationFormat>Předvádění na obrazovce (4:3)</PresentationFormat>
  <Paragraphs>113</Paragraphs>
  <Slides>94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94</vt:i4>
      </vt:variant>
    </vt:vector>
  </HeadingPairs>
  <TitlesOfParts>
    <vt:vector size="102" baseType="lpstr">
      <vt:lpstr>Arial</vt:lpstr>
      <vt:lpstr>Arial Narrow</vt:lpstr>
      <vt:lpstr>Monotype Sorts</vt:lpstr>
      <vt:lpstr>Symbol</vt:lpstr>
      <vt:lpstr>Times New Roman</vt:lpstr>
      <vt:lpstr>Wingdings</vt:lpstr>
      <vt:lpstr>Doporučená strategie (standardní)</vt:lpstr>
      <vt:lpstr>Rastrový obrázek</vt:lpstr>
      <vt:lpstr>Světový obchod</vt:lpstr>
      <vt:lpstr>Světový HDP a obchod (millions of USD) 2017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Globální obchod</vt:lpstr>
      <vt:lpstr>Prezentace aplikace PowerPoint</vt:lpstr>
      <vt:lpstr>Prezentace aplikace PowerPoint</vt:lpstr>
      <vt:lpstr>Světový obchod a HDP</vt:lpstr>
      <vt:lpstr>Prezentace aplikace PowerPoint</vt:lpstr>
      <vt:lpstr>Vzájemný vztah mezi obchodem a HDP (1992-2009)</vt:lpstr>
      <vt:lpstr>Liberalizace světového obchodu</vt:lpstr>
      <vt:lpstr>Prezentace aplikace PowerPoint</vt:lpstr>
      <vt:lpstr>World merchandise trade volume by major product group, 1950-2010 (Volume indices, 1950=100)</vt:lpstr>
      <vt:lpstr>Prezentace aplikace PowerPoint</vt:lpstr>
      <vt:lpstr>Globální obchod se zbožím - export</vt:lpstr>
      <vt:lpstr>Globální obchod se zbožím - import</vt:lpstr>
      <vt:lpstr>Struktura globální produkce ve vztahu k obchodu I.</vt:lpstr>
      <vt:lpstr>Podíl obchodu se službami na HDP</vt:lpstr>
      <vt:lpstr>Podíl obchodu se zbožím na HDP</vt:lpstr>
      <vt:lpstr>Prezentace aplikace PowerPoint</vt:lpstr>
      <vt:lpstr>Prezentace aplikace PowerPoint</vt:lpstr>
      <vt:lpstr>Prezentace aplikace PowerPoint</vt:lpstr>
      <vt:lpstr>Liberalizace a budoucí vývoj světové ekonomiky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Podíl nadnárodních firem na obchodu s palmovým olejem Wilmar = kapitálově propojen s ADM</vt:lpstr>
      <vt:lpstr>Největší nadnárodní společnosti, 2011, tržby v bil. dolarech</vt:lpstr>
      <vt:lpstr>Prezentace aplikace PowerPoint</vt:lpstr>
      <vt:lpstr>3. Ekonomická úroveň</vt:lpstr>
      <vt:lpstr>Prezentace aplikace PowerPoint</vt:lpstr>
      <vt:lpstr>Prezentace aplikace PowerPoint</vt:lpstr>
      <vt:lpstr>GDP/capita</vt:lpstr>
      <vt:lpstr>Prezentace aplikace PowerPoint</vt:lpstr>
      <vt:lpstr>Prezentace aplikace PowerPoint</vt:lpstr>
      <vt:lpstr>Prezentace aplikace PowerPoint</vt:lpstr>
      <vt:lpstr>Prezentace aplikace PowerPoint</vt:lpstr>
      <vt:lpstr>GDP/capita</vt:lpstr>
      <vt:lpstr>GDP/capita realita</vt:lpstr>
      <vt:lpstr>HDP/obyv., USD (FAO)</vt:lpstr>
      <vt:lpstr>GDP per capita, constant prices, US$ (UN estimates)</vt:lpstr>
      <vt:lpstr>HDP/obyvatele svět, 2015</vt:lpstr>
      <vt:lpstr>HDP svět, 2015 na obyvatele v PPP, IMF</vt:lpstr>
      <vt:lpstr>Index lidského rozvoje </vt:lpstr>
      <vt:lpstr>Prezentace aplikace PowerPoint</vt:lpstr>
      <vt:lpstr>Prezentace aplikace PowerPoint</vt:lpstr>
      <vt:lpstr>Prezentace aplikace PowerPoint</vt:lpstr>
      <vt:lpstr>Střední hodnota HDI</vt:lpstr>
      <vt:lpstr>Nízká hodnota HDI</vt:lpstr>
      <vt:lpstr>Prezentace aplikace PowerPoint</vt:lpstr>
      <vt:lpstr>Distribuce bohatství/majetku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4. Dynamika růstu</vt:lpstr>
      <vt:lpstr>GDP per capita, annual growth rate, 2000 US$ (UN DPAD/Link estimates)</vt:lpstr>
      <vt:lpstr>GDP growth rate, US$ (UN DPAD/Link estimates) </vt:lpstr>
      <vt:lpstr>Transfér těžiště světové ekonomiky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>czu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Ekonomické ukazatele</dc:title>
  <dc:creator>Zdena</dc:creator>
  <cp:lastModifiedBy>Uživatel systému Windows</cp:lastModifiedBy>
  <cp:revision>145</cp:revision>
  <dcterms:created xsi:type="dcterms:W3CDTF">2000-07-10T10:01:38Z</dcterms:created>
  <dcterms:modified xsi:type="dcterms:W3CDTF">2020-04-05T10:16:49Z</dcterms:modified>
</cp:coreProperties>
</file>