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3" r:id="rId7"/>
    <p:sldId id="261" r:id="rId8"/>
    <p:sldId id="291" r:id="rId9"/>
    <p:sldId id="262" r:id="rId10"/>
    <p:sldId id="263" r:id="rId11"/>
    <p:sldId id="264" r:id="rId12"/>
    <p:sldId id="265" r:id="rId13"/>
    <p:sldId id="267" r:id="rId14"/>
    <p:sldId id="292" r:id="rId15"/>
    <p:sldId id="266" r:id="rId16"/>
    <p:sldId id="284" r:id="rId17"/>
    <p:sldId id="285" r:id="rId18"/>
    <p:sldId id="286" r:id="rId19"/>
    <p:sldId id="287" r:id="rId20"/>
    <p:sldId id="289" r:id="rId21"/>
    <p:sldId id="288" r:id="rId22"/>
    <p:sldId id="290" r:id="rId23"/>
    <p:sldId id="293" r:id="rId24"/>
    <p:sldId id="294" r:id="rId25"/>
    <p:sldId id="268" r:id="rId26"/>
    <p:sldId id="269" r:id="rId27"/>
    <p:sldId id="270" r:id="rId28"/>
    <p:sldId id="273" r:id="rId29"/>
    <p:sldId id="271" r:id="rId30"/>
    <p:sldId id="272" r:id="rId31"/>
    <p:sldId id="274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M:\strediska\2023\Se&#353;it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M:\strediska\2023\Se&#353;it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M:\strediska\2023\Se&#353;it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M:\strediska\2023\Se&#353;it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HDP bil. Kč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HDP!$B$1</c:f>
              <c:strCache>
                <c:ptCount val="1"/>
                <c:pt idx="0">
                  <c:v>HDP celkem v bil.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HDP!$A$2:$A$113</c:f>
              <c:numCache>
                <c:formatCode>General</c:formatCode>
                <c:ptCount val="112"/>
                <c:pt idx="0">
                  <c:v>1995</c:v>
                </c:pt>
                <c:pt idx="1">
                  <c:v>1995</c:v>
                </c:pt>
                <c:pt idx="2">
                  <c:v>1995</c:v>
                </c:pt>
                <c:pt idx="3">
                  <c:v>1995</c:v>
                </c:pt>
                <c:pt idx="4">
                  <c:v>1996</c:v>
                </c:pt>
                <c:pt idx="5">
                  <c:v>1996</c:v>
                </c:pt>
                <c:pt idx="6">
                  <c:v>1996</c:v>
                </c:pt>
                <c:pt idx="7">
                  <c:v>1996</c:v>
                </c:pt>
                <c:pt idx="8">
                  <c:v>1997</c:v>
                </c:pt>
                <c:pt idx="9">
                  <c:v>1997</c:v>
                </c:pt>
                <c:pt idx="10">
                  <c:v>1997</c:v>
                </c:pt>
                <c:pt idx="11">
                  <c:v>1997</c:v>
                </c:pt>
                <c:pt idx="12">
                  <c:v>1998</c:v>
                </c:pt>
                <c:pt idx="13">
                  <c:v>1998</c:v>
                </c:pt>
                <c:pt idx="14">
                  <c:v>1998</c:v>
                </c:pt>
                <c:pt idx="15">
                  <c:v>1998</c:v>
                </c:pt>
                <c:pt idx="16">
                  <c:v>1999</c:v>
                </c:pt>
                <c:pt idx="17">
                  <c:v>1999</c:v>
                </c:pt>
                <c:pt idx="18">
                  <c:v>1999</c:v>
                </c:pt>
                <c:pt idx="19">
                  <c:v>1999</c:v>
                </c:pt>
                <c:pt idx="20">
                  <c:v>2000</c:v>
                </c:pt>
                <c:pt idx="21">
                  <c:v>2000</c:v>
                </c:pt>
                <c:pt idx="22">
                  <c:v>2000</c:v>
                </c:pt>
                <c:pt idx="23">
                  <c:v>2000</c:v>
                </c:pt>
                <c:pt idx="24">
                  <c:v>2001</c:v>
                </c:pt>
                <c:pt idx="25">
                  <c:v>2001</c:v>
                </c:pt>
                <c:pt idx="26">
                  <c:v>2001</c:v>
                </c:pt>
                <c:pt idx="27">
                  <c:v>2001</c:v>
                </c:pt>
                <c:pt idx="28">
                  <c:v>2002</c:v>
                </c:pt>
                <c:pt idx="29">
                  <c:v>2002</c:v>
                </c:pt>
                <c:pt idx="30">
                  <c:v>2002</c:v>
                </c:pt>
                <c:pt idx="31">
                  <c:v>2002</c:v>
                </c:pt>
                <c:pt idx="32">
                  <c:v>2003</c:v>
                </c:pt>
                <c:pt idx="33">
                  <c:v>2003</c:v>
                </c:pt>
                <c:pt idx="34">
                  <c:v>2003</c:v>
                </c:pt>
                <c:pt idx="35">
                  <c:v>2003</c:v>
                </c:pt>
                <c:pt idx="36">
                  <c:v>2004</c:v>
                </c:pt>
                <c:pt idx="37">
                  <c:v>2004</c:v>
                </c:pt>
                <c:pt idx="38">
                  <c:v>2004</c:v>
                </c:pt>
                <c:pt idx="39">
                  <c:v>2004</c:v>
                </c:pt>
                <c:pt idx="40">
                  <c:v>2005</c:v>
                </c:pt>
                <c:pt idx="41">
                  <c:v>2005</c:v>
                </c:pt>
                <c:pt idx="42">
                  <c:v>2005</c:v>
                </c:pt>
                <c:pt idx="43">
                  <c:v>2005</c:v>
                </c:pt>
                <c:pt idx="44">
                  <c:v>2006</c:v>
                </c:pt>
                <c:pt idx="45">
                  <c:v>2006</c:v>
                </c:pt>
                <c:pt idx="46">
                  <c:v>2006</c:v>
                </c:pt>
                <c:pt idx="47">
                  <c:v>2006</c:v>
                </c:pt>
                <c:pt idx="48">
                  <c:v>2007</c:v>
                </c:pt>
                <c:pt idx="49">
                  <c:v>2007</c:v>
                </c:pt>
                <c:pt idx="50">
                  <c:v>2007</c:v>
                </c:pt>
                <c:pt idx="51">
                  <c:v>2007</c:v>
                </c:pt>
                <c:pt idx="52">
                  <c:v>2008</c:v>
                </c:pt>
                <c:pt idx="53">
                  <c:v>2008</c:v>
                </c:pt>
                <c:pt idx="54">
                  <c:v>2008</c:v>
                </c:pt>
                <c:pt idx="55">
                  <c:v>2008</c:v>
                </c:pt>
                <c:pt idx="56">
                  <c:v>2009</c:v>
                </c:pt>
                <c:pt idx="57">
                  <c:v>2009</c:v>
                </c:pt>
                <c:pt idx="58">
                  <c:v>2009</c:v>
                </c:pt>
                <c:pt idx="59">
                  <c:v>2009</c:v>
                </c:pt>
                <c:pt idx="60">
                  <c:v>2010</c:v>
                </c:pt>
                <c:pt idx="61">
                  <c:v>2010</c:v>
                </c:pt>
                <c:pt idx="62">
                  <c:v>2010</c:v>
                </c:pt>
                <c:pt idx="63">
                  <c:v>2010</c:v>
                </c:pt>
                <c:pt idx="64">
                  <c:v>2011</c:v>
                </c:pt>
                <c:pt idx="65">
                  <c:v>2011</c:v>
                </c:pt>
                <c:pt idx="66">
                  <c:v>2011</c:v>
                </c:pt>
                <c:pt idx="67">
                  <c:v>2011</c:v>
                </c:pt>
                <c:pt idx="68">
                  <c:v>2012</c:v>
                </c:pt>
                <c:pt idx="69">
                  <c:v>2012</c:v>
                </c:pt>
                <c:pt idx="70">
                  <c:v>2012</c:v>
                </c:pt>
                <c:pt idx="71">
                  <c:v>2012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2014</c:v>
                </c:pt>
                <c:pt idx="77">
                  <c:v>2014</c:v>
                </c:pt>
                <c:pt idx="78">
                  <c:v>2014</c:v>
                </c:pt>
                <c:pt idx="79">
                  <c:v>2014</c:v>
                </c:pt>
                <c:pt idx="80">
                  <c:v>2015</c:v>
                </c:pt>
                <c:pt idx="81">
                  <c:v>2015</c:v>
                </c:pt>
                <c:pt idx="82">
                  <c:v>2015</c:v>
                </c:pt>
                <c:pt idx="83">
                  <c:v>2015</c:v>
                </c:pt>
                <c:pt idx="84">
                  <c:v>2016</c:v>
                </c:pt>
                <c:pt idx="85">
                  <c:v>2016</c:v>
                </c:pt>
                <c:pt idx="86">
                  <c:v>2016</c:v>
                </c:pt>
                <c:pt idx="87">
                  <c:v>2016</c:v>
                </c:pt>
                <c:pt idx="88">
                  <c:v>2017</c:v>
                </c:pt>
                <c:pt idx="89">
                  <c:v>2017</c:v>
                </c:pt>
                <c:pt idx="90">
                  <c:v>2017</c:v>
                </c:pt>
                <c:pt idx="91">
                  <c:v>2017</c:v>
                </c:pt>
                <c:pt idx="92">
                  <c:v>2018</c:v>
                </c:pt>
                <c:pt idx="93">
                  <c:v>2018</c:v>
                </c:pt>
                <c:pt idx="94">
                  <c:v>2018</c:v>
                </c:pt>
                <c:pt idx="95">
                  <c:v>2018</c:v>
                </c:pt>
                <c:pt idx="96">
                  <c:v>2019</c:v>
                </c:pt>
                <c:pt idx="97">
                  <c:v>2019</c:v>
                </c:pt>
                <c:pt idx="98">
                  <c:v>2019</c:v>
                </c:pt>
                <c:pt idx="99">
                  <c:v>2019</c:v>
                </c:pt>
                <c:pt idx="100">
                  <c:v>2020</c:v>
                </c:pt>
                <c:pt idx="101">
                  <c:v>2020</c:v>
                </c:pt>
                <c:pt idx="102">
                  <c:v>2020</c:v>
                </c:pt>
                <c:pt idx="103">
                  <c:v>2020</c:v>
                </c:pt>
                <c:pt idx="104">
                  <c:v>2021</c:v>
                </c:pt>
                <c:pt idx="105">
                  <c:v>2021</c:v>
                </c:pt>
                <c:pt idx="106">
                  <c:v>2021</c:v>
                </c:pt>
                <c:pt idx="107">
                  <c:v>2021</c:v>
                </c:pt>
                <c:pt idx="108">
                  <c:v>2022</c:v>
                </c:pt>
                <c:pt idx="109">
                  <c:v>2022</c:v>
                </c:pt>
                <c:pt idx="110">
                  <c:v>2022</c:v>
                </c:pt>
                <c:pt idx="111">
                  <c:v>2022</c:v>
                </c:pt>
              </c:numCache>
            </c:numRef>
          </c:xVal>
          <c:yVal>
            <c:numRef>
              <c:f>HDP!$B$2:$B$113</c:f>
              <c:numCache>
                <c:formatCode>#,##0</c:formatCode>
                <c:ptCount val="112"/>
                <c:pt idx="0">
                  <c:v>351.52300000000002</c:v>
                </c:pt>
                <c:pt idx="1">
                  <c:v>395.80399999999997</c:v>
                </c:pt>
                <c:pt idx="2">
                  <c:v>415.36399999999998</c:v>
                </c:pt>
                <c:pt idx="3">
                  <c:v>433.61500000000001</c:v>
                </c:pt>
                <c:pt idx="4">
                  <c:v>409.767</c:v>
                </c:pt>
                <c:pt idx="5">
                  <c:v>456.98</c:v>
                </c:pt>
                <c:pt idx="6">
                  <c:v>472.51400000000001</c:v>
                </c:pt>
                <c:pt idx="7">
                  <c:v>489.99400000000003</c:v>
                </c:pt>
                <c:pt idx="8">
                  <c:v>441.33600000000001</c:v>
                </c:pt>
                <c:pt idx="9">
                  <c:v>491.27199999999999</c:v>
                </c:pt>
                <c:pt idx="10">
                  <c:v>508.16300000000001</c:v>
                </c:pt>
                <c:pt idx="11">
                  <c:v>530.25300000000004</c:v>
                </c:pt>
                <c:pt idx="12">
                  <c:v>485.04</c:v>
                </c:pt>
                <c:pt idx="13">
                  <c:v>546.40499999999997</c:v>
                </c:pt>
                <c:pt idx="14">
                  <c:v>560.35799999999995</c:v>
                </c:pt>
                <c:pt idx="15">
                  <c:v>564.82100000000003</c:v>
                </c:pt>
                <c:pt idx="16">
                  <c:v>506.46300000000002</c:v>
                </c:pt>
                <c:pt idx="17">
                  <c:v>566.822</c:v>
                </c:pt>
                <c:pt idx="18">
                  <c:v>577.20100000000002</c:v>
                </c:pt>
                <c:pt idx="19">
                  <c:v>602.49699999999996</c:v>
                </c:pt>
                <c:pt idx="20">
                  <c:v>540.69000000000005</c:v>
                </c:pt>
                <c:pt idx="21">
                  <c:v>598.35</c:v>
                </c:pt>
                <c:pt idx="22">
                  <c:v>612.97900000000004</c:v>
                </c:pt>
                <c:pt idx="23">
                  <c:v>634.27</c:v>
                </c:pt>
                <c:pt idx="24">
                  <c:v>584.47199999999998</c:v>
                </c:pt>
                <c:pt idx="25">
                  <c:v>643.33199999999999</c:v>
                </c:pt>
                <c:pt idx="26">
                  <c:v>660.93</c:v>
                </c:pt>
                <c:pt idx="27">
                  <c:v>690.39200000000005</c:v>
                </c:pt>
                <c:pt idx="28">
                  <c:v>618.72400000000005</c:v>
                </c:pt>
                <c:pt idx="29">
                  <c:v>680.53</c:v>
                </c:pt>
                <c:pt idx="30">
                  <c:v>688.13599999999997</c:v>
                </c:pt>
                <c:pt idx="31">
                  <c:v>703.59199999999998</c:v>
                </c:pt>
                <c:pt idx="32">
                  <c:v>649.16800000000001</c:v>
                </c:pt>
                <c:pt idx="33">
                  <c:v>710.39200000000005</c:v>
                </c:pt>
                <c:pt idx="34">
                  <c:v>721.81100000000004</c:v>
                </c:pt>
                <c:pt idx="35">
                  <c:v>742.08100000000002</c:v>
                </c:pt>
                <c:pt idx="36">
                  <c:v>700.98</c:v>
                </c:pt>
                <c:pt idx="37">
                  <c:v>761.35299999999995</c:v>
                </c:pt>
                <c:pt idx="38">
                  <c:v>781.67399999999998</c:v>
                </c:pt>
                <c:pt idx="39">
                  <c:v>835.2</c:v>
                </c:pt>
                <c:pt idx="40">
                  <c:v>756.33600000000001</c:v>
                </c:pt>
                <c:pt idx="41">
                  <c:v>822.654</c:v>
                </c:pt>
                <c:pt idx="42">
                  <c:v>828.94600000000003</c:v>
                </c:pt>
                <c:pt idx="43">
                  <c:v>877.66499999999996</c:v>
                </c:pt>
                <c:pt idx="44">
                  <c:v>806.78499999999997</c:v>
                </c:pt>
                <c:pt idx="45">
                  <c:v>876.08699999999999</c:v>
                </c:pt>
                <c:pt idx="46">
                  <c:v>900.4</c:v>
                </c:pt>
                <c:pt idx="47">
                  <c:v>947.60900000000004</c:v>
                </c:pt>
                <c:pt idx="48">
                  <c:v>891.83399999999995</c:v>
                </c:pt>
                <c:pt idx="49">
                  <c:v>956.899</c:v>
                </c:pt>
                <c:pt idx="50">
                  <c:v>983.20299999999997</c:v>
                </c:pt>
                <c:pt idx="51">
                  <c:v>1027.597</c:v>
                </c:pt>
                <c:pt idx="52">
                  <c:v>938.36699999999996</c:v>
                </c:pt>
                <c:pt idx="53">
                  <c:v>1022.711</c:v>
                </c:pt>
                <c:pt idx="54">
                  <c:v>1046.1949999999999</c:v>
                </c:pt>
                <c:pt idx="55">
                  <c:v>1035.587</c:v>
                </c:pt>
                <c:pt idx="56">
                  <c:v>937.72299999999996</c:v>
                </c:pt>
                <c:pt idx="57">
                  <c:v>992.35599999999999</c:v>
                </c:pt>
                <c:pt idx="58">
                  <c:v>994.13400000000001</c:v>
                </c:pt>
                <c:pt idx="59">
                  <c:v>1030.107</c:v>
                </c:pt>
                <c:pt idx="60">
                  <c:v>923.73800000000006</c:v>
                </c:pt>
                <c:pt idx="61">
                  <c:v>1012.4880000000001</c:v>
                </c:pt>
                <c:pt idx="62">
                  <c:v>1014.98</c:v>
                </c:pt>
                <c:pt idx="63">
                  <c:v>1041.664</c:v>
                </c:pt>
                <c:pt idx="64">
                  <c:v>942.71400000000006</c:v>
                </c:pt>
                <c:pt idx="65">
                  <c:v>1025.5440000000001</c:v>
                </c:pt>
                <c:pt idx="66">
                  <c:v>1029.7370000000001</c:v>
                </c:pt>
                <c:pt idx="67">
                  <c:v>1064.328</c:v>
                </c:pt>
                <c:pt idx="68">
                  <c:v>963.68100000000004</c:v>
                </c:pt>
                <c:pt idx="69">
                  <c:v>1029.962</c:v>
                </c:pt>
                <c:pt idx="70">
                  <c:v>1030.184</c:v>
                </c:pt>
                <c:pt idx="71">
                  <c:v>1065.085</c:v>
                </c:pt>
                <c:pt idx="72">
                  <c:v>955.88900000000024</c:v>
                </c:pt>
                <c:pt idx="73">
                  <c:v>1034.83</c:v>
                </c:pt>
                <c:pt idx="74">
                  <c:v>1052.33</c:v>
                </c:pt>
                <c:pt idx="75">
                  <c:v>1099.7619999999999</c:v>
                </c:pt>
                <c:pt idx="76">
                  <c:v>997.95100000000002</c:v>
                </c:pt>
                <c:pt idx="77">
                  <c:v>1088.654</c:v>
                </c:pt>
                <c:pt idx="78">
                  <c:v>1116.501</c:v>
                </c:pt>
                <c:pt idx="79">
                  <c:v>1142.6600000000001</c:v>
                </c:pt>
                <c:pt idx="80">
                  <c:v>1066.579</c:v>
                </c:pt>
                <c:pt idx="81">
                  <c:v>1163.326</c:v>
                </c:pt>
                <c:pt idx="82">
                  <c:v>1184.154</c:v>
                </c:pt>
                <c:pt idx="83">
                  <c:v>1211.319</c:v>
                </c:pt>
                <c:pt idx="84">
                  <c:v>1114.961</c:v>
                </c:pt>
                <c:pt idx="85">
                  <c:v>1215.075</c:v>
                </c:pt>
                <c:pt idx="86">
                  <c:v>1216.961</c:v>
                </c:pt>
                <c:pt idx="87">
                  <c:v>1249.876</c:v>
                </c:pt>
                <c:pt idx="88">
                  <c:v>1168.6420000000001</c:v>
                </c:pt>
                <c:pt idx="89">
                  <c:v>1285.296</c:v>
                </c:pt>
                <c:pt idx="90">
                  <c:v>1305.0419999999999</c:v>
                </c:pt>
                <c:pt idx="91">
                  <c:v>1351.7629999999999</c:v>
                </c:pt>
                <c:pt idx="92">
                  <c:v>1248.05</c:v>
                </c:pt>
                <c:pt idx="93">
                  <c:v>1359.24</c:v>
                </c:pt>
                <c:pt idx="94">
                  <c:v>1374.9970000000001</c:v>
                </c:pt>
                <c:pt idx="95">
                  <c:v>1428.4739999999999</c:v>
                </c:pt>
                <c:pt idx="96">
                  <c:v>1334.021</c:v>
                </c:pt>
                <c:pt idx="97">
                  <c:v>1451.1379999999999</c:v>
                </c:pt>
                <c:pt idx="98">
                  <c:v>1483.133</c:v>
                </c:pt>
                <c:pt idx="99">
                  <c:v>1523.2059999999999</c:v>
                </c:pt>
                <c:pt idx="100">
                  <c:v>1369.9369999999999</c:v>
                </c:pt>
                <c:pt idx="101">
                  <c:v>1350.5360000000001</c:v>
                </c:pt>
                <c:pt idx="102">
                  <c:v>1464.2170000000001</c:v>
                </c:pt>
                <c:pt idx="103">
                  <c:v>1524.441</c:v>
                </c:pt>
                <c:pt idx="104">
                  <c:v>1383.5139999999999</c:v>
                </c:pt>
                <c:pt idx="105">
                  <c:v>1536.8340000000001</c:v>
                </c:pt>
                <c:pt idx="106">
                  <c:v>1577.117</c:v>
                </c:pt>
                <c:pt idx="107">
                  <c:v>1611.252</c:v>
                </c:pt>
                <c:pt idx="108">
                  <c:v>1540.164</c:v>
                </c:pt>
                <c:pt idx="109">
                  <c:v>1698.664</c:v>
                </c:pt>
                <c:pt idx="110">
                  <c:v>1758.143</c:v>
                </c:pt>
                <c:pt idx="111">
                  <c:v>1785.835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F87-4D40-8942-9DEC6BBF3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6994912"/>
        <c:axId val="1587008640"/>
      </c:scatterChart>
      <c:valAx>
        <c:axId val="1586994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87008640"/>
        <c:crosses val="autoZero"/>
        <c:crossBetween val="midCat"/>
      </c:valAx>
      <c:valAx>
        <c:axId val="158700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86994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'saldo celkem'!$B$1</c:f>
              <c:strCache>
                <c:ptCount val="1"/>
                <c:pt idx="0">
                  <c:v>saldo celkem v mld.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'saldo celkem'!$A$2:$A$113</c:f>
              <c:numCache>
                <c:formatCode>General</c:formatCode>
                <c:ptCount val="112"/>
                <c:pt idx="0">
                  <c:v>1995</c:v>
                </c:pt>
                <c:pt idx="1">
                  <c:v>1995</c:v>
                </c:pt>
                <c:pt idx="2">
                  <c:v>1995</c:v>
                </c:pt>
                <c:pt idx="3">
                  <c:v>1995</c:v>
                </c:pt>
                <c:pt idx="4">
                  <c:v>1996</c:v>
                </c:pt>
                <c:pt idx="5">
                  <c:v>1996</c:v>
                </c:pt>
                <c:pt idx="6">
                  <c:v>1996</c:v>
                </c:pt>
                <c:pt idx="7">
                  <c:v>1996</c:v>
                </c:pt>
                <c:pt idx="8">
                  <c:v>1997</c:v>
                </c:pt>
                <c:pt idx="9">
                  <c:v>1997</c:v>
                </c:pt>
                <c:pt idx="10">
                  <c:v>1997</c:v>
                </c:pt>
                <c:pt idx="11">
                  <c:v>1997</c:v>
                </c:pt>
                <c:pt idx="12">
                  <c:v>1998</c:v>
                </c:pt>
                <c:pt idx="13">
                  <c:v>1998</c:v>
                </c:pt>
                <c:pt idx="14">
                  <c:v>1998</c:v>
                </c:pt>
                <c:pt idx="15">
                  <c:v>1998</c:v>
                </c:pt>
                <c:pt idx="16">
                  <c:v>1999</c:v>
                </c:pt>
                <c:pt idx="17">
                  <c:v>1999</c:v>
                </c:pt>
                <c:pt idx="18">
                  <c:v>1999</c:v>
                </c:pt>
                <c:pt idx="19">
                  <c:v>1999</c:v>
                </c:pt>
                <c:pt idx="20">
                  <c:v>2000</c:v>
                </c:pt>
                <c:pt idx="21">
                  <c:v>2000</c:v>
                </c:pt>
                <c:pt idx="22">
                  <c:v>2000</c:v>
                </c:pt>
                <c:pt idx="23">
                  <c:v>2000</c:v>
                </c:pt>
                <c:pt idx="24">
                  <c:v>2001</c:v>
                </c:pt>
                <c:pt idx="25">
                  <c:v>2001</c:v>
                </c:pt>
                <c:pt idx="26">
                  <c:v>2001</c:v>
                </c:pt>
                <c:pt idx="27">
                  <c:v>2001</c:v>
                </c:pt>
                <c:pt idx="28">
                  <c:v>2002</c:v>
                </c:pt>
                <c:pt idx="29">
                  <c:v>2002</c:v>
                </c:pt>
                <c:pt idx="30">
                  <c:v>2002</c:v>
                </c:pt>
                <c:pt idx="31">
                  <c:v>2002</c:v>
                </c:pt>
                <c:pt idx="32">
                  <c:v>2003</c:v>
                </c:pt>
                <c:pt idx="33">
                  <c:v>2003</c:v>
                </c:pt>
                <c:pt idx="34">
                  <c:v>2003</c:v>
                </c:pt>
                <c:pt idx="35">
                  <c:v>2003</c:v>
                </c:pt>
                <c:pt idx="36">
                  <c:v>2004</c:v>
                </c:pt>
                <c:pt idx="37">
                  <c:v>2004</c:v>
                </c:pt>
                <c:pt idx="38">
                  <c:v>2004</c:v>
                </c:pt>
                <c:pt idx="39">
                  <c:v>2004</c:v>
                </c:pt>
                <c:pt idx="40">
                  <c:v>2005</c:v>
                </c:pt>
                <c:pt idx="41">
                  <c:v>2005</c:v>
                </c:pt>
                <c:pt idx="42">
                  <c:v>2005</c:v>
                </c:pt>
                <c:pt idx="43">
                  <c:v>2005</c:v>
                </c:pt>
                <c:pt idx="44">
                  <c:v>2006</c:v>
                </c:pt>
                <c:pt idx="45">
                  <c:v>2006</c:v>
                </c:pt>
                <c:pt idx="46">
                  <c:v>2006</c:v>
                </c:pt>
                <c:pt idx="47">
                  <c:v>2006</c:v>
                </c:pt>
                <c:pt idx="48">
                  <c:v>2007</c:v>
                </c:pt>
                <c:pt idx="49">
                  <c:v>2007</c:v>
                </c:pt>
                <c:pt idx="50">
                  <c:v>2007</c:v>
                </c:pt>
                <c:pt idx="51">
                  <c:v>2007</c:v>
                </c:pt>
                <c:pt idx="52">
                  <c:v>2008</c:v>
                </c:pt>
                <c:pt idx="53">
                  <c:v>2008</c:v>
                </c:pt>
                <c:pt idx="54">
                  <c:v>2008</c:v>
                </c:pt>
                <c:pt idx="55">
                  <c:v>2008</c:v>
                </c:pt>
                <c:pt idx="56">
                  <c:v>2009</c:v>
                </c:pt>
                <c:pt idx="57">
                  <c:v>2009</c:v>
                </c:pt>
                <c:pt idx="58">
                  <c:v>2009</c:v>
                </c:pt>
                <c:pt idx="59">
                  <c:v>2009</c:v>
                </c:pt>
                <c:pt idx="60">
                  <c:v>2010</c:v>
                </c:pt>
                <c:pt idx="61">
                  <c:v>2010</c:v>
                </c:pt>
                <c:pt idx="62">
                  <c:v>2010</c:v>
                </c:pt>
                <c:pt idx="63">
                  <c:v>2010</c:v>
                </c:pt>
                <c:pt idx="64">
                  <c:v>2011</c:v>
                </c:pt>
                <c:pt idx="65">
                  <c:v>2011</c:v>
                </c:pt>
                <c:pt idx="66">
                  <c:v>2011</c:v>
                </c:pt>
                <c:pt idx="67">
                  <c:v>2011</c:v>
                </c:pt>
                <c:pt idx="68">
                  <c:v>2012</c:v>
                </c:pt>
                <c:pt idx="69">
                  <c:v>2012</c:v>
                </c:pt>
                <c:pt idx="70">
                  <c:v>2012</c:v>
                </c:pt>
                <c:pt idx="71">
                  <c:v>2012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2014</c:v>
                </c:pt>
                <c:pt idx="77">
                  <c:v>2014</c:v>
                </c:pt>
                <c:pt idx="78">
                  <c:v>2014</c:v>
                </c:pt>
                <c:pt idx="79">
                  <c:v>2014</c:v>
                </c:pt>
                <c:pt idx="80">
                  <c:v>2015</c:v>
                </c:pt>
                <c:pt idx="81">
                  <c:v>2015</c:v>
                </c:pt>
                <c:pt idx="82">
                  <c:v>2015</c:v>
                </c:pt>
                <c:pt idx="83">
                  <c:v>2015</c:v>
                </c:pt>
                <c:pt idx="84">
                  <c:v>2016</c:v>
                </c:pt>
                <c:pt idx="85">
                  <c:v>2016</c:v>
                </c:pt>
                <c:pt idx="86">
                  <c:v>2016</c:v>
                </c:pt>
                <c:pt idx="87">
                  <c:v>2016</c:v>
                </c:pt>
                <c:pt idx="88">
                  <c:v>2017</c:v>
                </c:pt>
                <c:pt idx="89">
                  <c:v>2017</c:v>
                </c:pt>
                <c:pt idx="90">
                  <c:v>2017</c:v>
                </c:pt>
                <c:pt idx="91">
                  <c:v>2017</c:v>
                </c:pt>
                <c:pt idx="92">
                  <c:v>2018</c:v>
                </c:pt>
                <c:pt idx="93">
                  <c:v>2018</c:v>
                </c:pt>
                <c:pt idx="94">
                  <c:v>2018</c:v>
                </c:pt>
                <c:pt idx="95">
                  <c:v>2018</c:v>
                </c:pt>
                <c:pt idx="96">
                  <c:v>2019</c:v>
                </c:pt>
                <c:pt idx="97">
                  <c:v>2019</c:v>
                </c:pt>
                <c:pt idx="98">
                  <c:v>2019</c:v>
                </c:pt>
                <c:pt idx="99">
                  <c:v>2019</c:v>
                </c:pt>
                <c:pt idx="100">
                  <c:v>2020</c:v>
                </c:pt>
                <c:pt idx="101">
                  <c:v>2020</c:v>
                </c:pt>
                <c:pt idx="102">
                  <c:v>2020</c:v>
                </c:pt>
                <c:pt idx="103">
                  <c:v>2020</c:v>
                </c:pt>
                <c:pt idx="104">
                  <c:v>2021</c:v>
                </c:pt>
                <c:pt idx="105">
                  <c:v>2021</c:v>
                </c:pt>
                <c:pt idx="106">
                  <c:v>2021</c:v>
                </c:pt>
                <c:pt idx="107">
                  <c:v>2021</c:v>
                </c:pt>
                <c:pt idx="108">
                  <c:v>2022</c:v>
                </c:pt>
                <c:pt idx="109">
                  <c:v>2022</c:v>
                </c:pt>
                <c:pt idx="110">
                  <c:v>2022</c:v>
                </c:pt>
                <c:pt idx="111">
                  <c:v>2022</c:v>
                </c:pt>
              </c:numCache>
            </c:numRef>
          </c:xVal>
          <c:yVal>
            <c:numRef>
              <c:f>'saldo celkem'!$B$2:$B$113</c:f>
              <c:numCache>
                <c:formatCode>#,##0</c:formatCode>
                <c:ptCount val="112"/>
                <c:pt idx="0">
                  <c:v>-7.9359999999999999</c:v>
                </c:pt>
                <c:pt idx="1">
                  <c:v>-13.102</c:v>
                </c:pt>
                <c:pt idx="2">
                  <c:v>-5.8129999999999997</c:v>
                </c:pt>
                <c:pt idx="3">
                  <c:v>-22.085999999999999</c:v>
                </c:pt>
                <c:pt idx="4">
                  <c:v>-17.904</c:v>
                </c:pt>
                <c:pt idx="5">
                  <c:v>-17.091000000000001</c:v>
                </c:pt>
                <c:pt idx="6">
                  <c:v>-24.634</c:v>
                </c:pt>
                <c:pt idx="7">
                  <c:v>-28.745000000000001</c:v>
                </c:pt>
                <c:pt idx="8">
                  <c:v>-29.638000000000002</c:v>
                </c:pt>
                <c:pt idx="9">
                  <c:v>-24.097999999999999</c:v>
                </c:pt>
                <c:pt idx="10">
                  <c:v>-14.993</c:v>
                </c:pt>
                <c:pt idx="11">
                  <c:v>-12.888</c:v>
                </c:pt>
                <c:pt idx="12">
                  <c:v>-5.95</c:v>
                </c:pt>
                <c:pt idx="13">
                  <c:v>8.3309999999999995</c:v>
                </c:pt>
                <c:pt idx="14">
                  <c:v>5.008</c:v>
                </c:pt>
                <c:pt idx="15">
                  <c:v>-14.135</c:v>
                </c:pt>
                <c:pt idx="16">
                  <c:v>-4.2039999999999997</c:v>
                </c:pt>
                <c:pt idx="17">
                  <c:v>0.16500000000000001</c:v>
                </c:pt>
                <c:pt idx="18">
                  <c:v>9.6530000000000005</c:v>
                </c:pt>
                <c:pt idx="19">
                  <c:v>-16.396000000000001</c:v>
                </c:pt>
                <c:pt idx="20">
                  <c:v>-8.8569999999999993</c:v>
                </c:pt>
                <c:pt idx="21">
                  <c:v>-8.57</c:v>
                </c:pt>
                <c:pt idx="22">
                  <c:v>-4.8230000000000004</c:v>
                </c:pt>
                <c:pt idx="23">
                  <c:v>-22.239000000000001</c:v>
                </c:pt>
                <c:pt idx="24">
                  <c:v>-16.459</c:v>
                </c:pt>
                <c:pt idx="25">
                  <c:v>-8.8979999999999997</c:v>
                </c:pt>
                <c:pt idx="26">
                  <c:v>2.7029999999999998</c:v>
                </c:pt>
                <c:pt idx="27">
                  <c:v>-10.86</c:v>
                </c:pt>
                <c:pt idx="28">
                  <c:v>0.57299999999999995</c:v>
                </c:pt>
                <c:pt idx="29">
                  <c:v>1.0840000000000001</c:v>
                </c:pt>
                <c:pt idx="30">
                  <c:v>-11.054</c:v>
                </c:pt>
                <c:pt idx="31">
                  <c:v>-26.295999999999999</c:v>
                </c:pt>
                <c:pt idx="32">
                  <c:v>-2.6509999999999998</c:v>
                </c:pt>
                <c:pt idx="33">
                  <c:v>-5.2530000000000001</c:v>
                </c:pt>
                <c:pt idx="34">
                  <c:v>-8.4749999999999996</c:v>
                </c:pt>
                <c:pt idx="35">
                  <c:v>-26.465</c:v>
                </c:pt>
                <c:pt idx="36">
                  <c:v>6.8029999999999999</c:v>
                </c:pt>
                <c:pt idx="37">
                  <c:v>0.36299999999999999</c:v>
                </c:pt>
                <c:pt idx="38">
                  <c:v>7.593</c:v>
                </c:pt>
                <c:pt idx="39">
                  <c:v>4.5389999999999997</c:v>
                </c:pt>
                <c:pt idx="40">
                  <c:v>30.834</c:v>
                </c:pt>
                <c:pt idx="41">
                  <c:v>25.536999999999999</c:v>
                </c:pt>
                <c:pt idx="42">
                  <c:v>12.444000000000001</c:v>
                </c:pt>
                <c:pt idx="43">
                  <c:v>7.69</c:v>
                </c:pt>
                <c:pt idx="44">
                  <c:v>42.281999999999996</c:v>
                </c:pt>
                <c:pt idx="45">
                  <c:v>21.716000000000001</c:v>
                </c:pt>
                <c:pt idx="46">
                  <c:v>18.923999999999999</c:v>
                </c:pt>
                <c:pt idx="47">
                  <c:v>13.205</c:v>
                </c:pt>
                <c:pt idx="48">
                  <c:v>37.241</c:v>
                </c:pt>
                <c:pt idx="49">
                  <c:v>29.969000000000001</c:v>
                </c:pt>
                <c:pt idx="50">
                  <c:v>11.896000000000001</c:v>
                </c:pt>
                <c:pt idx="51">
                  <c:v>14.391999999999999</c:v>
                </c:pt>
                <c:pt idx="52">
                  <c:v>31.547000000000001</c:v>
                </c:pt>
                <c:pt idx="53">
                  <c:v>36.033999999999999</c:v>
                </c:pt>
                <c:pt idx="54">
                  <c:v>21.434000000000001</c:v>
                </c:pt>
                <c:pt idx="55">
                  <c:v>-1.657</c:v>
                </c:pt>
                <c:pt idx="56">
                  <c:v>39.948</c:v>
                </c:pt>
                <c:pt idx="57">
                  <c:v>44.276000000000003</c:v>
                </c:pt>
                <c:pt idx="58">
                  <c:v>35.281999999999996</c:v>
                </c:pt>
                <c:pt idx="59">
                  <c:v>34.46</c:v>
                </c:pt>
                <c:pt idx="60">
                  <c:v>51.018000000000001</c:v>
                </c:pt>
                <c:pt idx="61">
                  <c:v>46.686</c:v>
                </c:pt>
                <c:pt idx="62">
                  <c:v>6.78</c:v>
                </c:pt>
                <c:pt idx="63">
                  <c:v>17.582000000000001</c:v>
                </c:pt>
                <c:pt idx="64">
                  <c:v>44.966000000000001</c:v>
                </c:pt>
                <c:pt idx="65">
                  <c:v>50.079000000000001</c:v>
                </c:pt>
                <c:pt idx="66">
                  <c:v>24.51</c:v>
                </c:pt>
                <c:pt idx="67">
                  <c:v>34.037999999999997</c:v>
                </c:pt>
                <c:pt idx="68">
                  <c:v>64.745999999999995</c:v>
                </c:pt>
                <c:pt idx="69">
                  <c:v>55.151000000000003</c:v>
                </c:pt>
                <c:pt idx="70">
                  <c:v>42.904000000000003</c:v>
                </c:pt>
                <c:pt idx="71">
                  <c:v>31.975000000000001</c:v>
                </c:pt>
                <c:pt idx="72">
                  <c:v>69.950999999999993</c:v>
                </c:pt>
                <c:pt idx="73">
                  <c:v>77.287999999999997</c:v>
                </c:pt>
                <c:pt idx="74">
                  <c:v>45.718000000000004</c:v>
                </c:pt>
                <c:pt idx="75">
                  <c:v>42.948999999999998</c:v>
                </c:pt>
                <c:pt idx="76">
                  <c:v>91.096999999999994</c:v>
                </c:pt>
                <c:pt idx="77">
                  <c:v>80.397000000000006</c:v>
                </c:pt>
                <c:pt idx="78">
                  <c:v>60.741999999999997</c:v>
                </c:pt>
                <c:pt idx="79">
                  <c:v>43.006</c:v>
                </c:pt>
                <c:pt idx="80">
                  <c:v>95.042000000000002</c:v>
                </c:pt>
                <c:pt idx="81">
                  <c:v>68.093000000000004</c:v>
                </c:pt>
                <c:pt idx="82">
                  <c:v>55.41</c:v>
                </c:pt>
                <c:pt idx="83">
                  <c:v>56.29</c:v>
                </c:pt>
                <c:pt idx="84">
                  <c:v>111.184</c:v>
                </c:pt>
                <c:pt idx="85">
                  <c:v>109.49299999999999</c:v>
                </c:pt>
                <c:pt idx="86">
                  <c:v>76.73</c:v>
                </c:pt>
                <c:pt idx="87">
                  <c:v>68.492999999999995</c:v>
                </c:pt>
                <c:pt idx="88">
                  <c:v>124.425</c:v>
                </c:pt>
                <c:pt idx="89">
                  <c:v>110.998</c:v>
                </c:pt>
                <c:pt idx="90">
                  <c:v>77.67</c:v>
                </c:pt>
                <c:pt idx="91">
                  <c:v>71.317999999999998</c:v>
                </c:pt>
                <c:pt idx="92">
                  <c:v>110.64</c:v>
                </c:pt>
                <c:pt idx="93">
                  <c:v>99.617000000000004</c:v>
                </c:pt>
                <c:pt idx="94">
                  <c:v>43.131999999999998</c:v>
                </c:pt>
                <c:pt idx="95">
                  <c:v>67.936000000000007</c:v>
                </c:pt>
                <c:pt idx="96">
                  <c:v>107.114</c:v>
                </c:pt>
                <c:pt idx="97">
                  <c:v>117.51900000000001</c:v>
                </c:pt>
                <c:pt idx="98">
                  <c:v>71.331999999999994</c:v>
                </c:pt>
                <c:pt idx="99">
                  <c:v>50.860999999999997</c:v>
                </c:pt>
                <c:pt idx="100">
                  <c:v>101.10899999999999</c:v>
                </c:pt>
                <c:pt idx="101">
                  <c:v>56.412999999999997</c:v>
                </c:pt>
                <c:pt idx="102">
                  <c:v>107.608</c:v>
                </c:pt>
                <c:pt idx="103">
                  <c:v>120.19199999999999</c:v>
                </c:pt>
                <c:pt idx="104">
                  <c:v>114.059</c:v>
                </c:pt>
                <c:pt idx="105">
                  <c:v>72.778999999999996</c:v>
                </c:pt>
                <c:pt idx="106">
                  <c:v>-2.3940000000000001</c:v>
                </c:pt>
                <c:pt idx="107">
                  <c:v>-3.5369999999999999</c:v>
                </c:pt>
                <c:pt idx="108">
                  <c:v>31.402000000000001</c:v>
                </c:pt>
                <c:pt idx="109">
                  <c:v>-6.1070000000000002</c:v>
                </c:pt>
                <c:pt idx="110">
                  <c:v>-22.193000000000001</c:v>
                </c:pt>
                <c:pt idx="111">
                  <c:v>-10.218999999999999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036-4863-834B-D856D400FD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7005312"/>
        <c:axId val="1587005728"/>
      </c:scatterChart>
      <c:valAx>
        <c:axId val="1587005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87005728"/>
        <c:crosses val="autoZero"/>
        <c:crossBetween val="midCat"/>
      </c:valAx>
      <c:valAx>
        <c:axId val="158700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870053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'saldo zbozi'!$B$1</c:f>
              <c:strCache>
                <c:ptCount val="1"/>
                <c:pt idx="0">
                  <c:v>saldo zbozi v mld.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'saldo zbozi'!$A$2:$A$113</c:f>
              <c:numCache>
                <c:formatCode>General</c:formatCode>
                <c:ptCount val="112"/>
                <c:pt idx="0">
                  <c:v>1995</c:v>
                </c:pt>
                <c:pt idx="1">
                  <c:v>1995</c:v>
                </c:pt>
                <c:pt idx="2">
                  <c:v>1995</c:v>
                </c:pt>
                <c:pt idx="3">
                  <c:v>1995</c:v>
                </c:pt>
                <c:pt idx="4">
                  <c:v>1996</c:v>
                </c:pt>
                <c:pt idx="5">
                  <c:v>1996</c:v>
                </c:pt>
                <c:pt idx="6">
                  <c:v>1996</c:v>
                </c:pt>
                <c:pt idx="7">
                  <c:v>1996</c:v>
                </c:pt>
                <c:pt idx="8">
                  <c:v>1997</c:v>
                </c:pt>
                <c:pt idx="9">
                  <c:v>1997</c:v>
                </c:pt>
                <c:pt idx="10">
                  <c:v>1997</c:v>
                </c:pt>
                <c:pt idx="11">
                  <c:v>1997</c:v>
                </c:pt>
                <c:pt idx="12">
                  <c:v>1998</c:v>
                </c:pt>
                <c:pt idx="13">
                  <c:v>1998</c:v>
                </c:pt>
                <c:pt idx="14">
                  <c:v>1998</c:v>
                </c:pt>
                <c:pt idx="15">
                  <c:v>1998</c:v>
                </c:pt>
                <c:pt idx="16">
                  <c:v>1999</c:v>
                </c:pt>
                <c:pt idx="17">
                  <c:v>1999</c:v>
                </c:pt>
                <c:pt idx="18">
                  <c:v>1999</c:v>
                </c:pt>
                <c:pt idx="19">
                  <c:v>1999</c:v>
                </c:pt>
                <c:pt idx="20">
                  <c:v>2000</c:v>
                </c:pt>
                <c:pt idx="21">
                  <c:v>2000</c:v>
                </c:pt>
                <c:pt idx="22">
                  <c:v>2000</c:v>
                </c:pt>
                <c:pt idx="23">
                  <c:v>2000</c:v>
                </c:pt>
                <c:pt idx="24">
                  <c:v>2001</c:v>
                </c:pt>
                <c:pt idx="25">
                  <c:v>2001</c:v>
                </c:pt>
                <c:pt idx="26">
                  <c:v>2001</c:v>
                </c:pt>
                <c:pt idx="27">
                  <c:v>2001</c:v>
                </c:pt>
                <c:pt idx="28">
                  <c:v>2002</c:v>
                </c:pt>
                <c:pt idx="29">
                  <c:v>2002</c:v>
                </c:pt>
                <c:pt idx="30">
                  <c:v>2002</c:v>
                </c:pt>
                <c:pt idx="31">
                  <c:v>2002</c:v>
                </c:pt>
                <c:pt idx="32">
                  <c:v>2003</c:v>
                </c:pt>
                <c:pt idx="33">
                  <c:v>2003</c:v>
                </c:pt>
                <c:pt idx="34">
                  <c:v>2003</c:v>
                </c:pt>
                <c:pt idx="35">
                  <c:v>2003</c:v>
                </c:pt>
                <c:pt idx="36">
                  <c:v>2004</c:v>
                </c:pt>
                <c:pt idx="37">
                  <c:v>2004</c:v>
                </c:pt>
                <c:pt idx="38">
                  <c:v>2004</c:v>
                </c:pt>
                <c:pt idx="39">
                  <c:v>2004</c:v>
                </c:pt>
                <c:pt idx="40">
                  <c:v>2005</c:v>
                </c:pt>
                <c:pt idx="41">
                  <c:v>2005</c:v>
                </c:pt>
                <c:pt idx="42">
                  <c:v>2005</c:v>
                </c:pt>
                <c:pt idx="43">
                  <c:v>2005</c:v>
                </c:pt>
                <c:pt idx="44">
                  <c:v>2006</c:v>
                </c:pt>
                <c:pt idx="45">
                  <c:v>2006</c:v>
                </c:pt>
                <c:pt idx="46">
                  <c:v>2006</c:v>
                </c:pt>
                <c:pt idx="47">
                  <c:v>2006</c:v>
                </c:pt>
                <c:pt idx="48">
                  <c:v>2007</c:v>
                </c:pt>
                <c:pt idx="49">
                  <c:v>2007</c:v>
                </c:pt>
                <c:pt idx="50">
                  <c:v>2007</c:v>
                </c:pt>
                <c:pt idx="51">
                  <c:v>2007</c:v>
                </c:pt>
                <c:pt idx="52">
                  <c:v>2008</c:v>
                </c:pt>
                <c:pt idx="53">
                  <c:v>2008</c:v>
                </c:pt>
                <c:pt idx="54">
                  <c:v>2008</c:v>
                </c:pt>
                <c:pt idx="55">
                  <c:v>2008</c:v>
                </c:pt>
                <c:pt idx="56">
                  <c:v>2009</c:v>
                </c:pt>
                <c:pt idx="57">
                  <c:v>2009</c:v>
                </c:pt>
                <c:pt idx="58">
                  <c:v>2009</c:v>
                </c:pt>
                <c:pt idx="59">
                  <c:v>2009</c:v>
                </c:pt>
                <c:pt idx="60">
                  <c:v>2010</c:v>
                </c:pt>
                <c:pt idx="61">
                  <c:v>2010</c:v>
                </c:pt>
                <c:pt idx="62">
                  <c:v>2010</c:v>
                </c:pt>
                <c:pt idx="63">
                  <c:v>2010</c:v>
                </c:pt>
                <c:pt idx="64">
                  <c:v>2011</c:v>
                </c:pt>
                <c:pt idx="65">
                  <c:v>2011</c:v>
                </c:pt>
                <c:pt idx="66">
                  <c:v>2011</c:v>
                </c:pt>
                <c:pt idx="67">
                  <c:v>2011</c:v>
                </c:pt>
                <c:pt idx="68">
                  <c:v>2012</c:v>
                </c:pt>
                <c:pt idx="69">
                  <c:v>2012</c:v>
                </c:pt>
                <c:pt idx="70">
                  <c:v>2012</c:v>
                </c:pt>
                <c:pt idx="71">
                  <c:v>2012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2014</c:v>
                </c:pt>
                <c:pt idx="77">
                  <c:v>2014</c:v>
                </c:pt>
                <c:pt idx="78">
                  <c:v>2014</c:v>
                </c:pt>
                <c:pt idx="79">
                  <c:v>2014</c:v>
                </c:pt>
                <c:pt idx="80">
                  <c:v>2015</c:v>
                </c:pt>
                <c:pt idx="81">
                  <c:v>2015</c:v>
                </c:pt>
                <c:pt idx="82">
                  <c:v>2015</c:v>
                </c:pt>
                <c:pt idx="83">
                  <c:v>2015</c:v>
                </c:pt>
                <c:pt idx="84">
                  <c:v>2016</c:v>
                </c:pt>
                <c:pt idx="85">
                  <c:v>2016</c:v>
                </c:pt>
                <c:pt idx="86">
                  <c:v>2016</c:v>
                </c:pt>
                <c:pt idx="87">
                  <c:v>2016</c:v>
                </c:pt>
                <c:pt idx="88">
                  <c:v>2017</c:v>
                </c:pt>
                <c:pt idx="89">
                  <c:v>2017</c:v>
                </c:pt>
                <c:pt idx="90">
                  <c:v>2017</c:v>
                </c:pt>
                <c:pt idx="91">
                  <c:v>2017</c:v>
                </c:pt>
                <c:pt idx="92">
                  <c:v>2018</c:v>
                </c:pt>
                <c:pt idx="93">
                  <c:v>2018</c:v>
                </c:pt>
                <c:pt idx="94">
                  <c:v>2018</c:v>
                </c:pt>
                <c:pt idx="95">
                  <c:v>2018</c:v>
                </c:pt>
                <c:pt idx="96">
                  <c:v>2019</c:v>
                </c:pt>
                <c:pt idx="97">
                  <c:v>2019</c:v>
                </c:pt>
                <c:pt idx="98">
                  <c:v>2019</c:v>
                </c:pt>
                <c:pt idx="99">
                  <c:v>2019</c:v>
                </c:pt>
                <c:pt idx="100">
                  <c:v>2020</c:v>
                </c:pt>
                <c:pt idx="101">
                  <c:v>2020</c:v>
                </c:pt>
                <c:pt idx="102">
                  <c:v>2020</c:v>
                </c:pt>
                <c:pt idx="103">
                  <c:v>2020</c:v>
                </c:pt>
                <c:pt idx="104">
                  <c:v>2021</c:v>
                </c:pt>
                <c:pt idx="105">
                  <c:v>2021</c:v>
                </c:pt>
                <c:pt idx="106">
                  <c:v>2021</c:v>
                </c:pt>
                <c:pt idx="107">
                  <c:v>2021</c:v>
                </c:pt>
                <c:pt idx="108">
                  <c:v>2022</c:v>
                </c:pt>
                <c:pt idx="109">
                  <c:v>2022</c:v>
                </c:pt>
                <c:pt idx="110">
                  <c:v>2022</c:v>
                </c:pt>
                <c:pt idx="111">
                  <c:v>2022</c:v>
                </c:pt>
              </c:numCache>
            </c:numRef>
          </c:xVal>
          <c:yVal>
            <c:numRef>
              <c:f>'saldo zbozi'!$B$2:$B$113</c:f>
              <c:numCache>
                <c:formatCode>#,##0</c:formatCode>
                <c:ptCount val="112"/>
                <c:pt idx="0">
                  <c:v>-25.984000000000002</c:v>
                </c:pt>
                <c:pt idx="1">
                  <c:v>-33.279000000000003</c:v>
                </c:pt>
                <c:pt idx="2">
                  <c:v>-28.754000000000001</c:v>
                </c:pt>
                <c:pt idx="3">
                  <c:v>-39.755000000000003</c:v>
                </c:pt>
                <c:pt idx="4">
                  <c:v>-32.451000000000001</c:v>
                </c:pt>
                <c:pt idx="5">
                  <c:v>-42.854999999999997</c:v>
                </c:pt>
                <c:pt idx="6">
                  <c:v>-41.093000000000004</c:v>
                </c:pt>
                <c:pt idx="7">
                  <c:v>-49.935000000000002</c:v>
                </c:pt>
                <c:pt idx="8">
                  <c:v>-44.223999999999997</c:v>
                </c:pt>
                <c:pt idx="9">
                  <c:v>-45.875999999999998</c:v>
                </c:pt>
                <c:pt idx="10">
                  <c:v>-38.656999999999996</c:v>
                </c:pt>
                <c:pt idx="11">
                  <c:v>-46.679000000000002</c:v>
                </c:pt>
                <c:pt idx="12">
                  <c:v>-27.065999999999999</c:v>
                </c:pt>
                <c:pt idx="13">
                  <c:v>-26.245000000000001</c:v>
                </c:pt>
                <c:pt idx="14">
                  <c:v>-25.95</c:v>
                </c:pt>
                <c:pt idx="15">
                  <c:v>-40.262</c:v>
                </c:pt>
                <c:pt idx="16">
                  <c:v>-28.632000000000001</c:v>
                </c:pt>
                <c:pt idx="17">
                  <c:v>-28.651</c:v>
                </c:pt>
                <c:pt idx="18">
                  <c:v>-31.800999999999998</c:v>
                </c:pt>
                <c:pt idx="19">
                  <c:v>-55.777000000000001</c:v>
                </c:pt>
                <c:pt idx="20">
                  <c:v>-41.960999999999999</c:v>
                </c:pt>
                <c:pt idx="21">
                  <c:v>-49.47</c:v>
                </c:pt>
                <c:pt idx="22">
                  <c:v>-54.356000000000002</c:v>
                </c:pt>
                <c:pt idx="23">
                  <c:v>-70.59</c:v>
                </c:pt>
                <c:pt idx="24">
                  <c:v>-52.918999999999997</c:v>
                </c:pt>
                <c:pt idx="25">
                  <c:v>-52.161999999999999</c:v>
                </c:pt>
                <c:pt idx="26">
                  <c:v>-49.005000000000003</c:v>
                </c:pt>
                <c:pt idx="27">
                  <c:v>-56.536000000000001</c:v>
                </c:pt>
                <c:pt idx="28">
                  <c:v>-34.082000000000001</c:v>
                </c:pt>
                <c:pt idx="29">
                  <c:v>-33.768999999999998</c:v>
                </c:pt>
                <c:pt idx="30">
                  <c:v>-37.953000000000003</c:v>
                </c:pt>
                <c:pt idx="31">
                  <c:v>-52.146999999999998</c:v>
                </c:pt>
                <c:pt idx="32">
                  <c:v>-27.114999999999998</c:v>
                </c:pt>
                <c:pt idx="33">
                  <c:v>-32.420999999999999</c:v>
                </c:pt>
                <c:pt idx="34">
                  <c:v>-35.491999999999997</c:v>
                </c:pt>
                <c:pt idx="35">
                  <c:v>-53.89</c:v>
                </c:pt>
                <c:pt idx="36">
                  <c:v>-23.388000000000002</c:v>
                </c:pt>
                <c:pt idx="37">
                  <c:v>-25.581</c:v>
                </c:pt>
                <c:pt idx="38">
                  <c:v>-8.7840000000000007</c:v>
                </c:pt>
                <c:pt idx="39">
                  <c:v>-10.089</c:v>
                </c:pt>
                <c:pt idx="40">
                  <c:v>16.57</c:v>
                </c:pt>
                <c:pt idx="41">
                  <c:v>8.08</c:v>
                </c:pt>
                <c:pt idx="42">
                  <c:v>-1.8779999999999999</c:v>
                </c:pt>
                <c:pt idx="43">
                  <c:v>-3.0409999999999999</c:v>
                </c:pt>
                <c:pt idx="44">
                  <c:v>19.004000000000001</c:v>
                </c:pt>
                <c:pt idx="45">
                  <c:v>4.0549999999999997</c:v>
                </c:pt>
                <c:pt idx="46">
                  <c:v>1.865</c:v>
                </c:pt>
                <c:pt idx="47">
                  <c:v>-0.55100000000000005</c:v>
                </c:pt>
                <c:pt idx="48">
                  <c:v>18.981999999999999</c:v>
                </c:pt>
                <c:pt idx="49">
                  <c:v>4.1319999999999997</c:v>
                </c:pt>
                <c:pt idx="50">
                  <c:v>-8.3740000000000006</c:v>
                </c:pt>
                <c:pt idx="51">
                  <c:v>-4.3719999999999999</c:v>
                </c:pt>
                <c:pt idx="52">
                  <c:v>9.4629999999999992</c:v>
                </c:pt>
                <c:pt idx="53">
                  <c:v>10.565</c:v>
                </c:pt>
                <c:pt idx="54">
                  <c:v>-1.0780000000000001</c:v>
                </c:pt>
                <c:pt idx="55">
                  <c:v>-21.925999999999998</c:v>
                </c:pt>
                <c:pt idx="56">
                  <c:v>19.989999999999998</c:v>
                </c:pt>
                <c:pt idx="57">
                  <c:v>24.286000000000001</c:v>
                </c:pt>
                <c:pt idx="58">
                  <c:v>11.957000000000001</c:v>
                </c:pt>
                <c:pt idx="59">
                  <c:v>14.199</c:v>
                </c:pt>
                <c:pt idx="60">
                  <c:v>32.167000000000002</c:v>
                </c:pt>
                <c:pt idx="61">
                  <c:v>21.515000000000001</c:v>
                </c:pt>
                <c:pt idx="62">
                  <c:v>-9.8290000000000006</c:v>
                </c:pt>
                <c:pt idx="63">
                  <c:v>0.88300000000000001</c:v>
                </c:pt>
                <c:pt idx="64">
                  <c:v>29.393000000000001</c:v>
                </c:pt>
                <c:pt idx="65">
                  <c:v>29.035</c:v>
                </c:pt>
                <c:pt idx="66">
                  <c:v>2.4740000000000002</c:v>
                </c:pt>
                <c:pt idx="67">
                  <c:v>17.395</c:v>
                </c:pt>
                <c:pt idx="68">
                  <c:v>43.281999999999996</c:v>
                </c:pt>
                <c:pt idx="69">
                  <c:v>36.152999999999999</c:v>
                </c:pt>
                <c:pt idx="70">
                  <c:v>25.68</c:v>
                </c:pt>
                <c:pt idx="71">
                  <c:v>18.684000000000001</c:v>
                </c:pt>
                <c:pt idx="72">
                  <c:v>48.354999999999997</c:v>
                </c:pt>
                <c:pt idx="73">
                  <c:v>59.692999999999998</c:v>
                </c:pt>
                <c:pt idx="74">
                  <c:v>31.670999999999999</c:v>
                </c:pt>
                <c:pt idx="75">
                  <c:v>27.256</c:v>
                </c:pt>
                <c:pt idx="76">
                  <c:v>71.628</c:v>
                </c:pt>
                <c:pt idx="77">
                  <c:v>65.287999999999997</c:v>
                </c:pt>
                <c:pt idx="78">
                  <c:v>47.832000000000001</c:v>
                </c:pt>
                <c:pt idx="79">
                  <c:v>35.201000000000001</c:v>
                </c:pt>
                <c:pt idx="80">
                  <c:v>74.275999999999996</c:v>
                </c:pt>
                <c:pt idx="81">
                  <c:v>45.863</c:v>
                </c:pt>
                <c:pt idx="82">
                  <c:v>32.996000000000002</c:v>
                </c:pt>
                <c:pt idx="83">
                  <c:v>34.569000000000003</c:v>
                </c:pt>
                <c:pt idx="84">
                  <c:v>86.08</c:v>
                </c:pt>
                <c:pt idx="85">
                  <c:v>83.057000000000002</c:v>
                </c:pt>
                <c:pt idx="86">
                  <c:v>47.624000000000002</c:v>
                </c:pt>
                <c:pt idx="87">
                  <c:v>41.743000000000002</c:v>
                </c:pt>
                <c:pt idx="88">
                  <c:v>95.147999999999996</c:v>
                </c:pt>
                <c:pt idx="89">
                  <c:v>77.224999999999994</c:v>
                </c:pt>
                <c:pt idx="90">
                  <c:v>46.517000000000003</c:v>
                </c:pt>
                <c:pt idx="91">
                  <c:v>40.456000000000003</c:v>
                </c:pt>
                <c:pt idx="92">
                  <c:v>79.096999999999994</c:v>
                </c:pt>
                <c:pt idx="93">
                  <c:v>63.661000000000001</c:v>
                </c:pt>
                <c:pt idx="94">
                  <c:v>20.457999999999998</c:v>
                </c:pt>
                <c:pt idx="95">
                  <c:v>37.593000000000004</c:v>
                </c:pt>
                <c:pt idx="96">
                  <c:v>72.125</c:v>
                </c:pt>
                <c:pt idx="97">
                  <c:v>79.766000000000005</c:v>
                </c:pt>
                <c:pt idx="98">
                  <c:v>50.210999999999999</c:v>
                </c:pt>
                <c:pt idx="99">
                  <c:v>37.298000000000002</c:v>
                </c:pt>
                <c:pt idx="100">
                  <c:v>64.731999999999999</c:v>
                </c:pt>
                <c:pt idx="101">
                  <c:v>29.03</c:v>
                </c:pt>
                <c:pt idx="102">
                  <c:v>77.745000000000005</c:v>
                </c:pt>
                <c:pt idx="103">
                  <c:v>108.709</c:v>
                </c:pt>
                <c:pt idx="104">
                  <c:v>90.94</c:v>
                </c:pt>
                <c:pt idx="105">
                  <c:v>40.488</c:v>
                </c:pt>
                <c:pt idx="106">
                  <c:v>-31.893000000000001</c:v>
                </c:pt>
                <c:pt idx="107">
                  <c:v>-27.702999999999999</c:v>
                </c:pt>
                <c:pt idx="108">
                  <c:v>6.1429999999999998</c:v>
                </c:pt>
                <c:pt idx="109">
                  <c:v>-38.023000000000003</c:v>
                </c:pt>
                <c:pt idx="110">
                  <c:v>-51.470999999999997</c:v>
                </c:pt>
                <c:pt idx="111">
                  <c:v>-15.852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385-46E8-9455-611A44B9D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37006976"/>
        <c:axId val="1737004896"/>
      </c:scatterChart>
      <c:valAx>
        <c:axId val="1737006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37004896"/>
        <c:crosses val="autoZero"/>
        <c:crossBetween val="midCat"/>
      </c:valAx>
      <c:valAx>
        <c:axId val="173700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370069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HDP celkem v bil.</a:t>
            </a:r>
            <a:r>
              <a:rPr lang="cs-CZ"/>
              <a:t> na celkovem saldu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data!$H$1</c:f>
              <c:strCache>
                <c:ptCount val="1"/>
                <c:pt idx="0">
                  <c:v>HDP celkem v bil.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2.2185332381490203E-2"/>
                  <c:y val="-0.1021561576456486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</c:trendlineLbl>
          </c:trendline>
          <c:xVal>
            <c:numRef>
              <c:f>data!$G$2:$G$113</c:f>
              <c:numCache>
                <c:formatCode>General</c:formatCode>
                <c:ptCount val="112"/>
                <c:pt idx="0">
                  <c:v>-7.9359999999999999</c:v>
                </c:pt>
                <c:pt idx="1">
                  <c:v>-13.102</c:v>
                </c:pt>
                <c:pt idx="2">
                  <c:v>-5.8129999999999997</c:v>
                </c:pt>
                <c:pt idx="3">
                  <c:v>-22.085999999999999</c:v>
                </c:pt>
                <c:pt idx="4">
                  <c:v>-17.904</c:v>
                </c:pt>
                <c:pt idx="5">
                  <c:v>-17.091000000000001</c:v>
                </c:pt>
                <c:pt idx="6">
                  <c:v>-24.634</c:v>
                </c:pt>
                <c:pt idx="7">
                  <c:v>-28.745000000000001</c:v>
                </c:pt>
                <c:pt idx="8">
                  <c:v>-29.638000000000002</c:v>
                </c:pt>
                <c:pt idx="9">
                  <c:v>-24.097999999999999</c:v>
                </c:pt>
                <c:pt idx="10">
                  <c:v>-14.993</c:v>
                </c:pt>
                <c:pt idx="11">
                  <c:v>-12.888</c:v>
                </c:pt>
                <c:pt idx="12">
                  <c:v>-5.95</c:v>
                </c:pt>
                <c:pt idx="13">
                  <c:v>8.3309999999999995</c:v>
                </c:pt>
                <c:pt idx="14">
                  <c:v>5.008</c:v>
                </c:pt>
                <c:pt idx="15">
                  <c:v>-14.135</c:v>
                </c:pt>
                <c:pt idx="16">
                  <c:v>-4.2039999999999997</c:v>
                </c:pt>
                <c:pt idx="17">
                  <c:v>0.16500000000000001</c:v>
                </c:pt>
                <c:pt idx="18">
                  <c:v>9.6530000000000005</c:v>
                </c:pt>
                <c:pt idx="19">
                  <c:v>-16.396000000000001</c:v>
                </c:pt>
                <c:pt idx="20">
                  <c:v>-8.8569999999999993</c:v>
                </c:pt>
                <c:pt idx="21">
                  <c:v>-8.57</c:v>
                </c:pt>
                <c:pt idx="22">
                  <c:v>-4.8230000000000004</c:v>
                </c:pt>
                <c:pt idx="23">
                  <c:v>-22.239000000000001</c:v>
                </c:pt>
                <c:pt idx="24">
                  <c:v>-16.459</c:v>
                </c:pt>
                <c:pt idx="25">
                  <c:v>-8.8979999999999997</c:v>
                </c:pt>
                <c:pt idx="26">
                  <c:v>2.7029999999999998</c:v>
                </c:pt>
                <c:pt idx="27">
                  <c:v>-10.86</c:v>
                </c:pt>
                <c:pt idx="28">
                  <c:v>0.57299999999999995</c:v>
                </c:pt>
                <c:pt idx="29">
                  <c:v>1.0840000000000001</c:v>
                </c:pt>
                <c:pt idx="30">
                  <c:v>-11.054</c:v>
                </c:pt>
                <c:pt idx="31">
                  <c:v>-26.295999999999999</c:v>
                </c:pt>
                <c:pt idx="32">
                  <c:v>-2.6509999999999998</c:v>
                </c:pt>
                <c:pt idx="33">
                  <c:v>-5.2530000000000001</c:v>
                </c:pt>
                <c:pt idx="34">
                  <c:v>-8.4749999999999996</c:v>
                </c:pt>
                <c:pt idx="35">
                  <c:v>-26.465</c:v>
                </c:pt>
                <c:pt idx="36">
                  <c:v>6.8029999999999999</c:v>
                </c:pt>
                <c:pt idx="37">
                  <c:v>0.36299999999999999</c:v>
                </c:pt>
                <c:pt idx="38">
                  <c:v>7.593</c:v>
                </c:pt>
                <c:pt idx="39">
                  <c:v>4.5389999999999997</c:v>
                </c:pt>
                <c:pt idx="40">
                  <c:v>30.834</c:v>
                </c:pt>
                <c:pt idx="41">
                  <c:v>25.536999999999999</c:v>
                </c:pt>
                <c:pt idx="42">
                  <c:v>12.444000000000001</c:v>
                </c:pt>
                <c:pt idx="43">
                  <c:v>7.69</c:v>
                </c:pt>
                <c:pt idx="44">
                  <c:v>42.281999999999996</c:v>
                </c:pt>
                <c:pt idx="45">
                  <c:v>21.716000000000001</c:v>
                </c:pt>
                <c:pt idx="46">
                  <c:v>18.923999999999999</c:v>
                </c:pt>
                <c:pt idx="47">
                  <c:v>13.205</c:v>
                </c:pt>
                <c:pt idx="48">
                  <c:v>37.241</c:v>
                </c:pt>
                <c:pt idx="49">
                  <c:v>29.969000000000001</c:v>
                </c:pt>
                <c:pt idx="50">
                  <c:v>11.896000000000001</c:v>
                </c:pt>
                <c:pt idx="51">
                  <c:v>14.391999999999999</c:v>
                </c:pt>
                <c:pt idx="52">
                  <c:v>31.547000000000001</c:v>
                </c:pt>
                <c:pt idx="53">
                  <c:v>36.033999999999999</c:v>
                </c:pt>
                <c:pt idx="54">
                  <c:v>21.434000000000001</c:v>
                </c:pt>
                <c:pt idx="55">
                  <c:v>-1.657</c:v>
                </c:pt>
                <c:pt idx="56">
                  <c:v>39.948</c:v>
                </c:pt>
                <c:pt idx="57">
                  <c:v>44.276000000000003</c:v>
                </c:pt>
                <c:pt idx="58">
                  <c:v>35.281999999999996</c:v>
                </c:pt>
                <c:pt idx="59">
                  <c:v>34.46</c:v>
                </c:pt>
                <c:pt idx="60">
                  <c:v>51.018000000000001</c:v>
                </c:pt>
                <c:pt idx="61">
                  <c:v>46.686</c:v>
                </c:pt>
                <c:pt idx="62">
                  <c:v>6.78</c:v>
                </c:pt>
                <c:pt idx="63">
                  <c:v>17.582000000000001</c:v>
                </c:pt>
                <c:pt idx="64">
                  <c:v>44.966000000000001</c:v>
                </c:pt>
                <c:pt idx="65">
                  <c:v>50.079000000000001</c:v>
                </c:pt>
                <c:pt idx="66">
                  <c:v>24.51</c:v>
                </c:pt>
                <c:pt idx="67">
                  <c:v>34.037999999999997</c:v>
                </c:pt>
                <c:pt idx="68">
                  <c:v>64.745999999999995</c:v>
                </c:pt>
                <c:pt idx="69">
                  <c:v>55.151000000000003</c:v>
                </c:pt>
                <c:pt idx="70">
                  <c:v>42.904000000000003</c:v>
                </c:pt>
                <c:pt idx="71">
                  <c:v>31.975000000000001</c:v>
                </c:pt>
                <c:pt idx="72">
                  <c:v>69.950999999999993</c:v>
                </c:pt>
                <c:pt idx="73">
                  <c:v>77.287999999999997</c:v>
                </c:pt>
                <c:pt idx="74">
                  <c:v>45.718000000000004</c:v>
                </c:pt>
                <c:pt idx="75">
                  <c:v>42.948999999999998</c:v>
                </c:pt>
                <c:pt idx="76">
                  <c:v>91.096999999999994</c:v>
                </c:pt>
                <c:pt idx="77">
                  <c:v>80.397000000000006</c:v>
                </c:pt>
                <c:pt idx="78">
                  <c:v>60.741999999999997</c:v>
                </c:pt>
                <c:pt idx="79">
                  <c:v>43.006</c:v>
                </c:pt>
                <c:pt idx="80">
                  <c:v>95.042000000000002</c:v>
                </c:pt>
                <c:pt idx="81">
                  <c:v>68.093000000000004</c:v>
                </c:pt>
                <c:pt idx="82">
                  <c:v>55.41</c:v>
                </c:pt>
                <c:pt idx="83">
                  <c:v>56.29</c:v>
                </c:pt>
                <c:pt idx="84">
                  <c:v>111.184</c:v>
                </c:pt>
                <c:pt idx="85">
                  <c:v>109.49299999999999</c:v>
                </c:pt>
                <c:pt idx="86">
                  <c:v>76.73</c:v>
                </c:pt>
                <c:pt idx="87">
                  <c:v>68.492999999999995</c:v>
                </c:pt>
                <c:pt idx="88">
                  <c:v>124.425</c:v>
                </c:pt>
                <c:pt idx="89">
                  <c:v>110.998</c:v>
                </c:pt>
                <c:pt idx="90">
                  <c:v>77.67</c:v>
                </c:pt>
                <c:pt idx="91">
                  <c:v>71.317999999999998</c:v>
                </c:pt>
                <c:pt idx="92">
                  <c:v>110.64</c:v>
                </c:pt>
                <c:pt idx="93">
                  <c:v>99.617000000000004</c:v>
                </c:pt>
                <c:pt idx="94">
                  <c:v>43.131999999999998</c:v>
                </c:pt>
                <c:pt idx="95">
                  <c:v>67.936000000000007</c:v>
                </c:pt>
                <c:pt idx="96">
                  <c:v>107.114</c:v>
                </c:pt>
                <c:pt idx="97">
                  <c:v>117.51900000000001</c:v>
                </c:pt>
                <c:pt idx="98">
                  <c:v>71.331999999999994</c:v>
                </c:pt>
                <c:pt idx="99">
                  <c:v>50.860999999999997</c:v>
                </c:pt>
                <c:pt idx="100">
                  <c:v>101.10899999999999</c:v>
                </c:pt>
                <c:pt idx="101">
                  <c:v>56.412999999999997</c:v>
                </c:pt>
                <c:pt idx="102">
                  <c:v>107.608</c:v>
                </c:pt>
                <c:pt idx="103">
                  <c:v>120.19199999999999</c:v>
                </c:pt>
                <c:pt idx="104">
                  <c:v>114.059</c:v>
                </c:pt>
                <c:pt idx="105">
                  <c:v>72.778999999999996</c:v>
                </c:pt>
                <c:pt idx="106">
                  <c:v>-2.3940000000000001</c:v>
                </c:pt>
                <c:pt idx="107">
                  <c:v>-3.5369999999999999</c:v>
                </c:pt>
                <c:pt idx="108">
                  <c:v>31.402000000000001</c:v>
                </c:pt>
                <c:pt idx="109">
                  <c:v>-6.1070000000000002</c:v>
                </c:pt>
                <c:pt idx="110">
                  <c:v>-22.193000000000001</c:v>
                </c:pt>
                <c:pt idx="111">
                  <c:v>-10.218999999999999</c:v>
                </c:pt>
              </c:numCache>
            </c:numRef>
          </c:xVal>
          <c:yVal>
            <c:numRef>
              <c:f>data!$H$2:$H$113</c:f>
              <c:numCache>
                <c:formatCode>General</c:formatCode>
                <c:ptCount val="112"/>
                <c:pt idx="0">
                  <c:v>351.52300000000002</c:v>
                </c:pt>
                <c:pt idx="1">
                  <c:v>395.80399999999997</c:v>
                </c:pt>
                <c:pt idx="2">
                  <c:v>415.36399999999998</c:v>
                </c:pt>
                <c:pt idx="3">
                  <c:v>433.61500000000001</c:v>
                </c:pt>
                <c:pt idx="4">
                  <c:v>409.767</c:v>
                </c:pt>
                <c:pt idx="5">
                  <c:v>456.98</c:v>
                </c:pt>
                <c:pt idx="6">
                  <c:v>472.51400000000001</c:v>
                </c:pt>
                <c:pt idx="7">
                  <c:v>489.99400000000003</c:v>
                </c:pt>
                <c:pt idx="8">
                  <c:v>441.33600000000001</c:v>
                </c:pt>
                <c:pt idx="9">
                  <c:v>491.27199999999999</c:v>
                </c:pt>
                <c:pt idx="10">
                  <c:v>508.16300000000001</c:v>
                </c:pt>
                <c:pt idx="11">
                  <c:v>530.25300000000004</c:v>
                </c:pt>
                <c:pt idx="12">
                  <c:v>485.04</c:v>
                </c:pt>
                <c:pt idx="13">
                  <c:v>546.40499999999997</c:v>
                </c:pt>
                <c:pt idx="14">
                  <c:v>560.35799999999995</c:v>
                </c:pt>
                <c:pt idx="15">
                  <c:v>564.82100000000003</c:v>
                </c:pt>
                <c:pt idx="16">
                  <c:v>506.46300000000002</c:v>
                </c:pt>
                <c:pt idx="17">
                  <c:v>566.822</c:v>
                </c:pt>
                <c:pt idx="18">
                  <c:v>577.20100000000002</c:v>
                </c:pt>
                <c:pt idx="19">
                  <c:v>602.49699999999996</c:v>
                </c:pt>
                <c:pt idx="20">
                  <c:v>540.69000000000005</c:v>
                </c:pt>
                <c:pt idx="21">
                  <c:v>598.35</c:v>
                </c:pt>
                <c:pt idx="22">
                  <c:v>612.97900000000004</c:v>
                </c:pt>
                <c:pt idx="23">
                  <c:v>634.27</c:v>
                </c:pt>
                <c:pt idx="24">
                  <c:v>584.47199999999998</c:v>
                </c:pt>
                <c:pt idx="25">
                  <c:v>643.33199999999999</c:v>
                </c:pt>
                <c:pt idx="26">
                  <c:v>660.93</c:v>
                </c:pt>
                <c:pt idx="27">
                  <c:v>690.39200000000005</c:v>
                </c:pt>
                <c:pt idx="28">
                  <c:v>618.72400000000005</c:v>
                </c:pt>
                <c:pt idx="29">
                  <c:v>680.53</c:v>
                </c:pt>
                <c:pt idx="30">
                  <c:v>688.13599999999997</c:v>
                </c:pt>
                <c:pt idx="31">
                  <c:v>703.59199999999998</c:v>
                </c:pt>
                <c:pt idx="32">
                  <c:v>649.16800000000001</c:v>
                </c:pt>
                <c:pt idx="33">
                  <c:v>710.39200000000005</c:v>
                </c:pt>
                <c:pt idx="34">
                  <c:v>721.81100000000004</c:v>
                </c:pt>
                <c:pt idx="35">
                  <c:v>742.08100000000002</c:v>
                </c:pt>
                <c:pt idx="36">
                  <c:v>700.98</c:v>
                </c:pt>
                <c:pt idx="37">
                  <c:v>761.35299999999995</c:v>
                </c:pt>
                <c:pt idx="38">
                  <c:v>781.67399999999998</c:v>
                </c:pt>
                <c:pt idx="39">
                  <c:v>835.2</c:v>
                </c:pt>
                <c:pt idx="40">
                  <c:v>756.33600000000001</c:v>
                </c:pt>
                <c:pt idx="41">
                  <c:v>822.654</c:v>
                </c:pt>
                <c:pt idx="42">
                  <c:v>828.94600000000003</c:v>
                </c:pt>
                <c:pt idx="43">
                  <c:v>877.66499999999996</c:v>
                </c:pt>
                <c:pt idx="44">
                  <c:v>806.78499999999997</c:v>
                </c:pt>
                <c:pt idx="45">
                  <c:v>876.08699999999999</c:v>
                </c:pt>
                <c:pt idx="46">
                  <c:v>900.4</c:v>
                </c:pt>
                <c:pt idx="47">
                  <c:v>947.60900000000004</c:v>
                </c:pt>
                <c:pt idx="48">
                  <c:v>891.83399999999995</c:v>
                </c:pt>
                <c:pt idx="49">
                  <c:v>956.899</c:v>
                </c:pt>
                <c:pt idx="50">
                  <c:v>983.20299999999997</c:v>
                </c:pt>
                <c:pt idx="51">
                  <c:v>1027.597</c:v>
                </c:pt>
                <c:pt idx="52">
                  <c:v>938.36699999999996</c:v>
                </c:pt>
                <c:pt idx="53">
                  <c:v>1022.711</c:v>
                </c:pt>
                <c:pt idx="54">
                  <c:v>1046.1949999999999</c:v>
                </c:pt>
                <c:pt idx="55">
                  <c:v>1035.587</c:v>
                </c:pt>
                <c:pt idx="56">
                  <c:v>937.72299999999996</c:v>
                </c:pt>
                <c:pt idx="57">
                  <c:v>992.35599999999999</c:v>
                </c:pt>
                <c:pt idx="58">
                  <c:v>994.13400000000001</c:v>
                </c:pt>
                <c:pt idx="59">
                  <c:v>1030.107</c:v>
                </c:pt>
                <c:pt idx="60">
                  <c:v>923.73800000000006</c:v>
                </c:pt>
                <c:pt idx="61">
                  <c:v>1012.4880000000001</c:v>
                </c:pt>
                <c:pt idx="62">
                  <c:v>1014.98</c:v>
                </c:pt>
                <c:pt idx="63">
                  <c:v>1041.664</c:v>
                </c:pt>
                <c:pt idx="64">
                  <c:v>942.71400000000006</c:v>
                </c:pt>
                <c:pt idx="65">
                  <c:v>1025.5440000000001</c:v>
                </c:pt>
                <c:pt idx="66">
                  <c:v>1029.7370000000001</c:v>
                </c:pt>
                <c:pt idx="67">
                  <c:v>1064.328</c:v>
                </c:pt>
                <c:pt idx="68">
                  <c:v>963.68100000000004</c:v>
                </c:pt>
                <c:pt idx="69">
                  <c:v>1029.962</c:v>
                </c:pt>
                <c:pt idx="70">
                  <c:v>1030.184</c:v>
                </c:pt>
                <c:pt idx="71">
                  <c:v>1065.085</c:v>
                </c:pt>
                <c:pt idx="72">
                  <c:v>955.88900000000024</c:v>
                </c:pt>
                <c:pt idx="73">
                  <c:v>1034.83</c:v>
                </c:pt>
                <c:pt idx="74">
                  <c:v>1052.33</c:v>
                </c:pt>
                <c:pt idx="75">
                  <c:v>1099.7619999999999</c:v>
                </c:pt>
                <c:pt idx="76">
                  <c:v>997.95100000000002</c:v>
                </c:pt>
                <c:pt idx="77">
                  <c:v>1088.654</c:v>
                </c:pt>
                <c:pt idx="78">
                  <c:v>1116.501</c:v>
                </c:pt>
                <c:pt idx="79">
                  <c:v>1142.6600000000001</c:v>
                </c:pt>
                <c:pt idx="80">
                  <c:v>1066.579</c:v>
                </c:pt>
                <c:pt idx="81">
                  <c:v>1163.326</c:v>
                </c:pt>
                <c:pt idx="82">
                  <c:v>1184.154</c:v>
                </c:pt>
                <c:pt idx="83">
                  <c:v>1211.319</c:v>
                </c:pt>
                <c:pt idx="84">
                  <c:v>1114.961</c:v>
                </c:pt>
                <c:pt idx="85">
                  <c:v>1215.075</c:v>
                </c:pt>
                <c:pt idx="86">
                  <c:v>1216.961</c:v>
                </c:pt>
                <c:pt idx="87">
                  <c:v>1249.876</c:v>
                </c:pt>
                <c:pt idx="88">
                  <c:v>1168.6420000000001</c:v>
                </c:pt>
                <c:pt idx="89">
                  <c:v>1285.296</c:v>
                </c:pt>
                <c:pt idx="90">
                  <c:v>1305.0419999999999</c:v>
                </c:pt>
                <c:pt idx="91">
                  <c:v>1351.7629999999999</c:v>
                </c:pt>
                <c:pt idx="92">
                  <c:v>1248.05</c:v>
                </c:pt>
                <c:pt idx="93">
                  <c:v>1359.24</c:v>
                </c:pt>
                <c:pt idx="94">
                  <c:v>1374.9970000000001</c:v>
                </c:pt>
                <c:pt idx="95">
                  <c:v>1428.4739999999999</c:v>
                </c:pt>
                <c:pt idx="96">
                  <c:v>1334.021</c:v>
                </c:pt>
                <c:pt idx="97">
                  <c:v>1451.1379999999999</c:v>
                </c:pt>
                <c:pt idx="98">
                  <c:v>1483.133</c:v>
                </c:pt>
                <c:pt idx="99">
                  <c:v>1523.2059999999999</c:v>
                </c:pt>
                <c:pt idx="100">
                  <c:v>1369.9369999999999</c:v>
                </c:pt>
                <c:pt idx="101">
                  <c:v>1350.5360000000001</c:v>
                </c:pt>
                <c:pt idx="102">
                  <c:v>1464.2170000000001</c:v>
                </c:pt>
                <c:pt idx="103">
                  <c:v>1524.441</c:v>
                </c:pt>
                <c:pt idx="104">
                  <c:v>1383.5139999999999</c:v>
                </c:pt>
                <c:pt idx="105">
                  <c:v>1536.8340000000001</c:v>
                </c:pt>
                <c:pt idx="106">
                  <c:v>1577.117</c:v>
                </c:pt>
                <c:pt idx="107">
                  <c:v>1611.252</c:v>
                </c:pt>
                <c:pt idx="108">
                  <c:v>1540.164</c:v>
                </c:pt>
                <c:pt idx="109">
                  <c:v>1698.664</c:v>
                </c:pt>
                <c:pt idx="110">
                  <c:v>1758.143</c:v>
                </c:pt>
                <c:pt idx="111">
                  <c:v>1785.835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1F5-49EB-89B1-83644B7D30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1047519"/>
        <c:axId val="641027551"/>
      </c:scatterChart>
      <c:valAx>
        <c:axId val="6410475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41027551"/>
        <c:crosses val="autoZero"/>
        <c:crossBetween val="midCat"/>
      </c:valAx>
      <c:valAx>
        <c:axId val="641027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4104751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1740-D5C5-42F9-9A93-F6489079203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E611-F6C3-48D7-AB91-6ED462D9E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57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1740-D5C5-42F9-9A93-F6489079203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E611-F6C3-48D7-AB91-6ED462D9E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92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1740-D5C5-42F9-9A93-F6489079203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E611-F6C3-48D7-AB91-6ED462D9E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90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1740-D5C5-42F9-9A93-F6489079203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E611-F6C3-48D7-AB91-6ED462D9E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1740-D5C5-42F9-9A93-F6489079203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E611-F6C3-48D7-AB91-6ED462D9E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24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1740-D5C5-42F9-9A93-F6489079203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E611-F6C3-48D7-AB91-6ED462D9E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98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1740-D5C5-42F9-9A93-F6489079203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E611-F6C3-48D7-AB91-6ED462D9E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7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1740-D5C5-42F9-9A93-F6489079203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E611-F6C3-48D7-AB91-6ED462D9E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06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1740-D5C5-42F9-9A93-F6489079203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E611-F6C3-48D7-AB91-6ED462D9E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98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1740-D5C5-42F9-9A93-F6489079203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E611-F6C3-48D7-AB91-6ED462D9E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46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1740-D5C5-42F9-9A93-F6489079203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E611-F6C3-48D7-AB91-6ED462D9E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91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F1740-D5C5-42F9-9A93-F6489079203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E611-F6C3-48D7-AB91-6ED462D9ED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67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Maier</a:t>
            </a:r>
          </a:p>
        </p:txBody>
      </p:sp>
    </p:spTree>
    <p:extLst>
      <p:ext uri="{BB962C8B-B14F-4D97-AF65-F5344CB8AC3E}">
        <p14:creationId xmlns:p14="http://schemas.microsoft.com/office/powerpoint/2010/main" val="2266249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Monetární politika (kurzy.cz)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ČNB</a:t>
            </a:r>
          </a:p>
          <a:p>
            <a:r>
              <a:rPr lang="cs-CZ" dirty="0"/>
              <a:t>sazby</a:t>
            </a:r>
          </a:p>
          <a:p>
            <a:r>
              <a:rPr lang="cs-CZ" dirty="0"/>
              <a:t>PMR</a:t>
            </a:r>
          </a:p>
          <a:p>
            <a:r>
              <a:rPr lang="cs-CZ" dirty="0"/>
              <a:t>Dozor</a:t>
            </a:r>
          </a:p>
          <a:p>
            <a:r>
              <a:rPr lang="cs-CZ" dirty="0"/>
              <a:t>intervence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819" y="0"/>
            <a:ext cx="2586182" cy="388633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21A0965C-96C1-4007-54F7-4E3E490544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5491" y="2742022"/>
            <a:ext cx="9476509" cy="411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093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Monetární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restriktivní</a:t>
            </a:r>
          </a:p>
          <a:p>
            <a:r>
              <a:rPr lang="cs-CZ" dirty="0"/>
              <a:t>expanzivní</a:t>
            </a:r>
          </a:p>
        </p:txBody>
      </p:sp>
    </p:spTree>
    <p:extLst>
      <p:ext uri="{BB962C8B-B14F-4D97-AF65-F5344CB8AC3E}">
        <p14:creationId xmlns:p14="http://schemas.microsoft.com/office/powerpoint/2010/main" val="1289038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regulace mezd, minima, důchodů</a:t>
            </a:r>
          </a:p>
          <a:p>
            <a:r>
              <a:rPr lang="cs-CZ" dirty="0"/>
              <a:t>tripartita</a:t>
            </a:r>
          </a:p>
          <a:p>
            <a:r>
              <a:rPr lang="cs-CZ" dirty="0"/>
              <a:t>regulace cen</a:t>
            </a:r>
          </a:p>
        </p:txBody>
      </p:sp>
    </p:spTree>
    <p:extLst>
      <p:ext uri="{BB962C8B-B14F-4D97-AF65-F5344CB8AC3E}">
        <p14:creationId xmlns:p14="http://schemas.microsoft.com/office/powerpoint/2010/main" val="1796580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37" y="665017"/>
            <a:ext cx="11657215" cy="5551055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91637" y="6375461"/>
            <a:ext cx="4920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Od ledna 2023 17 300 Kč, od ledna 2024 18 900 Kč</a:t>
            </a:r>
          </a:p>
        </p:txBody>
      </p:sp>
    </p:spTree>
    <p:extLst>
      <p:ext uri="{BB962C8B-B14F-4D97-AF65-F5344CB8AC3E}">
        <p14:creationId xmlns:p14="http://schemas.microsoft.com/office/powerpoint/2010/main" val="1807066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6EA0F102-0303-E78F-389B-2E4FDCB38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829933"/>
              </p:ext>
            </p:extLst>
          </p:nvPr>
        </p:nvGraphicFramePr>
        <p:xfrm>
          <a:off x="341745" y="471055"/>
          <a:ext cx="4319949" cy="5915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2115">
                  <a:extLst>
                    <a:ext uri="{9D8B030D-6E8A-4147-A177-3AD203B41FA5}">
                      <a16:colId xmlns:a16="http://schemas.microsoft.com/office/drawing/2014/main" val="2037520918"/>
                    </a:ext>
                  </a:extLst>
                </a:gridCol>
                <a:gridCol w="1947834">
                  <a:extLst>
                    <a:ext uri="{9D8B030D-6E8A-4147-A177-3AD203B41FA5}">
                      <a16:colId xmlns:a16="http://schemas.microsoft.com/office/drawing/2014/main" val="1829804570"/>
                    </a:ext>
                  </a:extLst>
                </a:gridCol>
              </a:tblGrid>
              <a:tr h="28044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2022, OECD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Mzdy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/>
                </a:tc>
                <a:extLst>
                  <a:ext uri="{0D108BD9-81ED-4DB2-BD59-A6C34878D82A}">
                    <a16:rowId xmlns:a16="http://schemas.microsoft.com/office/drawing/2014/main" val="3274370555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Švýcarsko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200 175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2673738266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Island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141 942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4174947793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Lucembursko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136 737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736959780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Dánsko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122 375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3283637682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USA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114 740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4088918895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Austrálie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113 033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3897262650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Nizozemí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112 043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1311425887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Norsko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111 390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2845588751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Kanada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107 994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1547958664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Belgie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107 794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4122618047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Německo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107 227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2827479038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Irsko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106 463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2175910471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Rakousko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102 600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2429386823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Velká Británie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98 935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3330365176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Finsko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98 914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286645498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Švédsko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85 986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2080240773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Izrael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83 795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527912415"/>
                  </a:ext>
                </a:extLst>
              </a:tr>
              <a:tr h="280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Francie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80 925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ctr"/>
                </a:tc>
                <a:extLst>
                  <a:ext uri="{0D108BD9-81ED-4DB2-BD59-A6C34878D82A}">
                    <a16:rowId xmlns:a16="http://schemas.microsoft.com/office/drawing/2014/main" val="3905969941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89EFF92B-26CC-E8F2-9519-D14E12585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45054"/>
              </p:ext>
            </p:extLst>
          </p:nvPr>
        </p:nvGraphicFramePr>
        <p:xfrm>
          <a:off x="6095999" y="471055"/>
          <a:ext cx="4507345" cy="622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5016">
                  <a:extLst>
                    <a:ext uri="{9D8B030D-6E8A-4147-A177-3AD203B41FA5}">
                      <a16:colId xmlns:a16="http://schemas.microsoft.com/office/drawing/2014/main" val="2524197525"/>
                    </a:ext>
                  </a:extLst>
                </a:gridCol>
                <a:gridCol w="2032329">
                  <a:extLst>
                    <a:ext uri="{9D8B030D-6E8A-4147-A177-3AD203B41FA5}">
                      <a16:colId xmlns:a16="http://schemas.microsoft.com/office/drawing/2014/main" val="383126889"/>
                    </a:ext>
                  </a:extLst>
                </a:gridCol>
              </a:tblGrid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Nový Zéland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78 556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2276082888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Japonsko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67 573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4271339794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Korea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66 738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1527506037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Itálie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65 954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1344178951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Španělsko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55 249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1633695281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Slovinsko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45 454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2415649013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Portugalsko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42 091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1606679909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Litva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40 262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2598186122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Česko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39 399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958142432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Estonsko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38 955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2516489694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Řecko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38 791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4184949456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Maďarsko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33 144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989967597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Lotyšsko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32 647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1009519241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Polsko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31 077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3431635850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Slovensko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30 270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2155201528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Kostarika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30 099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3527672054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Chile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25 578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4269504374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Mexiko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15 394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2038329474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Turecko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12 430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2302108343"/>
                  </a:ext>
                </a:extLst>
              </a:tr>
              <a:tr h="2664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Kolumbie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8 208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val="1196547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833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regulace ZO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cla</a:t>
            </a:r>
          </a:p>
          <a:p>
            <a:r>
              <a:rPr lang="cs-CZ" dirty="0"/>
              <a:t>kvóty</a:t>
            </a:r>
          </a:p>
          <a:p>
            <a:r>
              <a:rPr lang="cs-CZ" dirty="0"/>
              <a:t>netarifní opatření</a:t>
            </a:r>
          </a:p>
          <a:p>
            <a:r>
              <a:rPr lang="cs-CZ" dirty="0"/>
              <a:t>kurz</a:t>
            </a:r>
          </a:p>
          <a:p>
            <a:r>
              <a:rPr lang="cs-CZ" dirty="0"/>
              <a:t>podpora tuzemců</a:t>
            </a:r>
          </a:p>
        </p:txBody>
      </p:sp>
    </p:spTree>
    <p:extLst>
      <p:ext uri="{BB962C8B-B14F-4D97-AF65-F5344CB8AC3E}">
        <p14:creationId xmlns:p14="http://schemas.microsoft.com/office/powerpoint/2010/main" val="1555197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AB59C3C6-82A5-65BA-0DA8-60C96EDF5B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039444"/>
              </p:ext>
            </p:extLst>
          </p:nvPr>
        </p:nvGraphicFramePr>
        <p:xfrm>
          <a:off x="643467" y="643467"/>
          <a:ext cx="10905066" cy="557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0021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01930E46-FFFC-4B05-95BC-0A05671A04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9203359"/>
              </p:ext>
            </p:extLst>
          </p:nvPr>
        </p:nvGraphicFramePr>
        <p:xfrm>
          <a:off x="643467" y="643467"/>
          <a:ext cx="10905066" cy="557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0925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47641082-1EF3-4F1C-8461-13112B66D4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061938"/>
              </p:ext>
            </p:extLst>
          </p:nvPr>
        </p:nvGraphicFramePr>
        <p:xfrm>
          <a:off x="643467" y="643467"/>
          <a:ext cx="10905066" cy="557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4431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CA5AEF98-952C-4B7B-94CA-6BECE66CAE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88746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749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cíle 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hospodářský růst (HDP)</a:t>
            </a:r>
          </a:p>
          <a:p>
            <a:r>
              <a:rPr lang="cs-CZ" dirty="0"/>
              <a:t>zaměstnanost x nezaměstnanost</a:t>
            </a:r>
          </a:p>
          <a:p>
            <a:r>
              <a:rPr lang="cs-CZ" dirty="0"/>
              <a:t>stabilita cenové hladiny</a:t>
            </a:r>
          </a:p>
          <a:p>
            <a:r>
              <a:rPr lang="cs-CZ" dirty="0"/>
              <a:t>bilance zahraničního obchodu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7804B04-1F5A-4B3F-9513-80C643162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274" y="3047813"/>
            <a:ext cx="6283235" cy="376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81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4E62D-6A97-3BA7-432D-2A6EF79D8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Panel výstupu výpočtů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1C1BE16-282E-CEFB-D9B3-08C634E3E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486" y="1362075"/>
            <a:ext cx="8735473" cy="536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0D48B-9BBC-FD8F-D66B-43517DE6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HDP = f(saldo ZO)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CB90F7-DC25-5905-707B-0B49316ED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HDP = 797,069 + </a:t>
            </a:r>
            <a:r>
              <a:rPr lang="cs-CZ" dirty="0">
                <a:effectLst/>
                <a:ea typeface="Times New Roman" panose="02020603050405020304" pitchFamily="18" charset="0"/>
              </a:rPr>
              <a:t>5,26621</a:t>
            </a:r>
            <a:r>
              <a:rPr lang="cs-CZ" dirty="0"/>
              <a:t> . saldo ZO</a:t>
            </a:r>
          </a:p>
          <a:p>
            <a:r>
              <a:rPr lang="cs-CZ" dirty="0"/>
              <a:t>HDP v bil. CZK</a:t>
            </a:r>
          </a:p>
          <a:p>
            <a:r>
              <a:rPr lang="cs-CZ" dirty="0"/>
              <a:t>saldo ZO v mld. CZK</a:t>
            </a:r>
          </a:p>
          <a:p>
            <a:r>
              <a:rPr lang="cs-CZ" dirty="0"/>
              <a:t>Průměrná pružnost: 0,17</a:t>
            </a:r>
          </a:p>
        </p:txBody>
      </p:sp>
    </p:spTree>
    <p:extLst>
      <p:ext uri="{BB962C8B-B14F-4D97-AF65-F5344CB8AC3E}">
        <p14:creationId xmlns:p14="http://schemas.microsoft.com/office/powerpoint/2010/main" val="2809758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57ACB8A-8420-80B7-3F68-2BACB2DDA6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917" y="643467"/>
            <a:ext cx="8346165" cy="5571065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9969840-187D-7904-98C6-E7E6019024BE}"/>
              </a:ext>
            </a:extLst>
          </p:cNvPr>
          <p:cNvSpPr txBox="1"/>
          <p:nvPr/>
        </p:nvSpPr>
        <p:spPr>
          <a:xfrm>
            <a:off x="383381" y="6405969"/>
            <a:ext cx="9087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https://www.novinky.cz/clanek/ekonomika-inflace-zpomalila-40425446</a:t>
            </a:r>
          </a:p>
        </p:txBody>
      </p:sp>
    </p:spTree>
    <p:extLst>
      <p:ext uri="{BB962C8B-B14F-4D97-AF65-F5344CB8AC3E}">
        <p14:creationId xmlns:p14="http://schemas.microsoft.com/office/powerpoint/2010/main" val="2914112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, snímek obrazovky, Písmo, číslo&#10;&#10;Popis byl vytvořen automaticky">
            <a:extLst>
              <a:ext uri="{FF2B5EF4-FFF2-40B4-BE49-F238E27FC236}">
                <a16:creationId xmlns:a16="http://schemas.microsoft.com/office/drawing/2014/main" id="{68D6E1A6-AA90-7E28-00EA-C30FAE8693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29" y="393150"/>
            <a:ext cx="10234569" cy="607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538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, diagram, Vykreslený graf, snímek obrazovky&#10;&#10;Popis byl vytvořen automaticky">
            <a:extLst>
              <a:ext uri="{FF2B5EF4-FFF2-40B4-BE49-F238E27FC236}">
                <a16:creationId xmlns:a16="http://schemas.microsoft.com/office/drawing/2014/main" id="{B117D388-8707-2E7B-882E-7C3835D17D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929" y="574558"/>
            <a:ext cx="7250793" cy="604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5808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8D4030-722A-4A19-A185-78316BEA9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Heckscher-Ohlinův</a:t>
            </a:r>
            <a:r>
              <a:rPr lang="cs-CZ" dirty="0"/>
              <a:t> model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DC218B-CFA4-493B-8525-5A3902A81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Předpoklady:</a:t>
            </a:r>
            <a:br>
              <a:rPr lang="cs-CZ" b="1" dirty="0"/>
            </a:br>
            <a:r>
              <a:rPr lang="cs-CZ" dirty="0"/>
              <a:t>- dokonalá konkurence</a:t>
            </a:r>
            <a:br>
              <a:rPr lang="cs-CZ" dirty="0"/>
            </a:br>
            <a:r>
              <a:rPr lang="cs-CZ" dirty="0"/>
              <a:t>- žádné překážky obchodu, pružné ceny</a:t>
            </a:r>
            <a:br>
              <a:rPr lang="cs-CZ" dirty="0"/>
            </a:br>
            <a:r>
              <a:rPr lang="cs-CZ" dirty="0"/>
              <a:t>- rozdílná výkonnost dvou výrobních faktorů – L, K</a:t>
            </a:r>
            <a:br>
              <a:rPr lang="cs-CZ" dirty="0"/>
            </a:br>
            <a:r>
              <a:rPr lang="cs-CZ" dirty="0"/>
              <a:t>- výroba jednoho druhu zboží je náročnější na L, výroba druhého druhu zboží je náročnější na K, nicméně v obou zemích se zboží vyrábí stejným způsobem a s konstantními výnosy z rozsahu</a:t>
            </a:r>
            <a:br>
              <a:rPr lang="cs-CZ" dirty="0"/>
            </a:br>
            <a:r>
              <a:rPr lang="cs-CZ" dirty="0"/>
              <a:t>- homogenní výrobní faktory, mobilní v rámci zemí, ne mezi zeměmi</a:t>
            </a:r>
            <a:br>
              <a:rPr lang="cs-CZ" dirty="0"/>
            </a:br>
            <a:r>
              <a:rPr lang="cs-CZ" dirty="0"/>
              <a:t>- identické preference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Základní logika:</a:t>
            </a:r>
            <a:br>
              <a:rPr lang="cs-CZ" b="1" dirty="0"/>
            </a:br>
            <a:r>
              <a:rPr lang="cs-CZ" dirty="0"/>
              <a:t>- země se liší vybavenosti výrobních faktorů – L, K</a:t>
            </a:r>
            <a:br>
              <a:rPr lang="cs-CZ" dirty="0"/>
            </a:br>
            <a:r>
              <a:rPr lang="cs-CZ" dirty="0"/>
              <a:t>- výroba jednotlivých komodit je na výrobní faktory rozdílně náročná</a:t>
            </a:r>
            <a:br>
              <a:rPr lang="cs-CZ" dirty="0"/>
            </a:br>
            <a:r>
              <a:rPr lang="cs-CZ" dirty="0"/>
              <a:t>- země hojně vybavená kapitálem bude vyvážet zboží náročné na kapitál a dovážet zboží náročné na práci</a:t>
            </a:r>
          </a:p>
        </p:txBody>
      </p:sp>
    </p:spTree>
    <p:extLst>
      <p:ext uri="{BB962C8B-B14F-4D97-AF65-F5344CB8AC3E}">
        <p14:creationId xmlns:p14="http://schemas.microsoft.com/office/powerpoint/2010/main" val="2134935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CCBB7F-8264-42E0-9D80-F843FDF3D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Helpman-Krugmanův</a:t>
            </a:r>
            <a:r>
              <a:rPr lang="cs-CZ" dirty="0"/>
              <a:t> model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1ADF87-5AD2-43A0-A976-8B732AAF2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existují dva typy směn: vnitro-odvětvový a meziodvětvový. Meziodvětvový obchod je postaven na specializaci díky odlišné faktorové vybavenosti mezi jednotlivými státy, zatímco vnitro-odvětvová směna je založena na specializaci díky úsporám z rozsahu. Úspory z rozsahu pomáhají jednotlivým firmám expandovat, a proto aby snížili jednotkové náklady produktu, se snaží expandovat z domácích trhů na zahraniční.</a:t>
            </a:r>
          </a:p>
        </p:txBody>
      </p:sp>
    </p:spTree>
    <p:extLst>
      <p:ext uri="{BB962C8B-B14F-4D97-AF65-F5344CB8AC3E}">
        <p14:creationId xmlns:p14="http://schemas.microsoft.com/office/powerpoint/2010/main" val="25784925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220E6-0CED-471D-845F-9D6E90267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Produkční faktory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CCEDD8-A739-4286-A467-02CDB408F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Q = f (L, P, K, e, 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935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36B9A-3C2C-4933-9989-EF6948BC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Nabídková funkce práce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11C2DBE-EA7A-4DF7-8187-968A46FFB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215" y="1690688"/>
            <a:ext cx="512445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669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32C24-E151-42DC-BE46-12581C209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- nástroje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8A0230-58E3-46FF-A7A0-EC4887C33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Rekvalifikace</a:t>
            </a:r>
          </a:p>
          <a:p>
            <a:r>
              <a:rPr lang="cs-CZ" dirty="0"/>
              <a:t>Nabídka veřejných prací a zakázek</a:t>
            </a:r>
          </a:p>
          <a:p>
            <a:r>
              <a:rPr lang="cs-CZ" dirty="0"/>
              <a:t>Dotace na vytvoření pracovních míst </a:t>
            </a:r>
          </a:p>
          <a:p>
            <a:r>
              <a:rPr lang="cs-CZ" dirty="0"/>
              <a:t>Daňové úlevy (snížení daňového základu, daňové paušály)</a:t>
            </a:r>
          </a:p>
          <a:p>
            <a:r>
              <a:rPr lang="cs-CZ" dirty="0"/>
              <a:t>Pomoc při vyhledávání pracovních příležitostí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929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HDP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Výrobní</a:t>
            </a:r>
          </a:p>
          <a:p>
            <a:r>
              <a:rPr lang="cs-CZ" dirty="0"/>
              <a:t>Výdajová</a:t>
            </a:r>
          </a:p>
          <a:p>
            <a:r>
              <a:rPr lang="cs-CZ" dirty="0"/>
              <a:t>Důchodová: </a:t>
            </a:r>
            <a:r>
              <a:rPr lang="pl-PL" dirty="0"/>
              <a:t>HDP = mzdy + renty + zisky + přijaté úroky + amortizace + nepřímé daně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486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32C24-E151-42DC-BE46-12581C209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– podpory, </a:t>
            </a:r>
            <a:r>
              <a:rPr lang="cs-CZ" dirty="0" err="1"/>
              <a:t>redistributivní</a:t>
            </a:r>
            <a:r>
              <a:rPr lang="cs-CZ" dirty="0"/>
              <a:t> podpory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8A0230-58E3-46FF-A7A0-EC4887C33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Důchodový (penzijní) systém</a:t>
            </a:r>
          </a:p>
          <a:p>
            <a:r>
              <a:rPr lang="cs-CZ" dirty="0"/>
              <a:t>Sociální dávky</a:t>
            </a:r>
          </a:p>
          <a:p>
            <a:r>
              <a:rPr lang="cs-CZ" dirty="0"/>
              <a:t>Podpory v nezaměstnanosti</a:t>
            </a:r>
          </a:p>
          <a:p>
            <a:r>
              <a:rPr lang="cs-CZ" dirty="0"/>
              <a:t>Podpora na pracovní místo se sníženou pracovní schopností</a:t>
            </a:r>
          </a:p>
          <a:p>
            <a:r>
              <a:rPr lang="cs-CZ" dirty="0"/>
              <a:t>Jiná forma (potravinové poukázky,…)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20607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A523A-17CF-4D86-984F-E960FD26B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Půda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92B6060-C076-4307-8D47-D81902C45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83" y="1291243"/>
            <a:ext cx="9915787" cy="556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09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6ADDF-1459-4865-9400-42BA3F12F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A39B74-AFE1-4D8E-ADE9-92D189C6D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7 887 tis. ha</a:t>
            </a:r>
          </a:p>
          <a:p>
            <a:r>
              <a:rPr lang="cs-CZ" dirty="0"/>
              <a:t>4 281 tis. ha zemědělské (54 %)</a:t>
            </a:r>
          </a:p>
          <a:p>
            <a:r>
              <a:rPr lang="cs-CZ" dirty="0"/>
              <a:t>3 606 tis. ha nezemědělské (46 %)</a:t>
            </a:r>
          </a:p>
          <a:p>
            <a:r>
              <a:rPr lang="cs-CZ" dirty="0"/>
              <a:t>2 630 tis ha lesy</a:t>
            </a:r>
          </a:p>
          <a:p>
            <a:r>
              <a:rPr lang="cs-CZ" dirty="0"/>
              <a:t>Rybníky, zastavěné plochy, komunikace, nevyužitá půda, …</a:t>
            </a:r>
          </a:p>
        </p:txBody>
      </p:sp>
    </p:spTree>
    <p:extLst>
      <p:ext uri="{BB962C8B-B14F-4D97-AF65-F5344CB8AC3E}">
        <p14:creationId xmlns:p14="http://schemas.microsoft.com/office/powerpoint/2010/main" val="4802246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DF7D79-C6BA-49BC-9B60-B8AF9DB2A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Zemědělská půda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D4D4B5-162B-4F3F-8F89-24F39878F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Orná půda</a:t>
            </a:r>
          </a:p>
          <a:p>
            <a:r>
              <a:rPr lang="cs-CZ" dirty="0"/>
              <a:t>Louky, TTP</a:t>
            </a:r>
          </a:p>
          <a:p>
            <a:r>
              <a:rPr lang="cs-CZ" dirty="0"/>
              <a:t>Pastviny, TTP</a:t>
            </a:r>
          </a:p>
          <a:p>
            <a:r>
              <a:rPr lang="cs-CZ" dirty="0"/>
              <a:t>Chmelnice, TK</a:t>
            </a:r>
          </a:p>
          <a:p>
            <a:r>
              <a:rPr lang="cs-CZ" dirty="0"/>
              <a:t>Vinice, TK</a:t>
            </a:r>
          </a:p>
          <a:p>
            <a:r>
              <a:rPr lang="cs-CZ" dirty="0"/>
              <a:t>Ovocné sady, TK</a:t>
            </a:r>
          </a:p>
          <a:p>
            <a:r>
              <a:rPr lang="cs-CZ" dirty="0"/>
              <a:t>Zahrady</a:t>
            </a:r>
          </a:p>
        </p:txBody>
      </p:sp>
    </p:spTree>
    <p:extLst>
      <p:ext uri="{BB962C8B-B14F-4D97-AF65-F5344CB8AC3E}">
        <p14:creationId xmlns:p14="http://schemas.microsoft.com/office/powerpoint/2010/main" val="39952115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DC210-5641-4E82-B986-B78086CC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Výměra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25D65DD-CE07-4C92-B1BF-9910E7389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698" y="1400175"/>
            <a:ext cx="10239375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231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84982-3BEF-427B-B02C-14691010F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Výměra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6AEA1C-A6CC-491D-877E-9D67490CD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Celkem: 0,769 ha</a:t>
            </a:r>
          </a:p>
          <a:p>
            <a:r>
              <a:rPr lang="cs-CZ" dirty="0"/>
              <a:t>Zemědělská: 0,415 ha</a:t>
            </a:r>
          </a:p>
          <a:p>
            <a:r>
              <a:rPr lang="cs-CZ" dirty="0"/>
              <a:t>Orná: 0,315 ha</a:t>
            </a:r>
          </a:p>
        </p:txBody>
      </p:sp>
    </p:spTree>
    <p:extLst>
      <p:ext uri="{BB962C8B-B14F-4D97-AF65-F5344CB8AC3E}">
        <p14:creationId xmlns:p14="http://schemas.microsoft.com/office/powerpoint/2010/main" val="40534591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E38B7-52C8-40C3-B14E-F54AE2C6A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Regulace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2F0F10-07E7-4971-B67E-E2F6CACAB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dirty="0"/>
          </a:p>
          <a:p>
            <a:r>
              <a:rPr lang="pl-PL" dirty="0"/>
              <a:t>1) nástroje restrukturalizace držby půdy</a:t>
            </a:r>
          </a:p>
          <a:p>
            <a:r>
              <a:rPr lang="cs-CZ" dirty="0"/>
              <a:t> pozemkové reformy</a:t>
            </a:r>
          </a:p>
          <a:p>
            <a:r>
              <a:rPr lang="cs-CZ" dirty="0"/>
              <a:t> restituce, privatizace</a:t>
            </a:r>
          </a:p>
          <a:p>
            <a:r>
              <a:rPr lang="cs-CZ" dirty="0"/>
              <a:t>2) nástroje trhu s půdou</a:t>
            </a:r>
          </a:p>
          <a:p>
            <a:r>
              <a:rPr lang="cs-CZ" dirty="0"/>
              <a:t> regulace ceny půdy (úřední cena půdy)</a:t>
            </a:r>
          </a:p>
          <a:p>
            <a:r>
              <a:rPr lang="cs-CZ" dirty="0"/>
              <a:t> právní rámec prodeje (pravidla vyjmutí ze zem. půdního fondu)</a:t>
            </a:r>
          </a:p>
          <a:p>
            <a:r>
              <a:rPr lang="cs-CZ" dirty="0"/>
              <a:t> prodej státní půdy (Státní pozemkový úřad)</a:t>
            </a:r>
          </a:p>
          <a:p>
            <a:r>
              <a:rPr lang="cs-CZ" dirty="0"/>
              <a:t> právní omezení (vlastnictví půdy cizinci apod. )</a:t>
            </a:r>
          </a:p>
          <a:p>
            <a:r>
              <a:rPr lang="cs-CZ" dirty="0"/>
              <a:t> bonifikace zemědělského půdního fondu</a:t>
            </a:r>
          </a:p>
          <a:p>
            <a:endParaRPr lang="cs-CZ" dirty="0"/>
          </a:p>
          <a:p>
            <a:r>
              <a:rPr lang="cs-CZ" dirty="0"/>
              <a:t>3) systémy omezení intenzivního využívání půdy</a:t>
            </a:r>
          </a:p>
          <a:p>
            <a:r>
              <a:rPr lang="cs-CZ" dirty="0"/>
              <a:t> „set-</a:t>
            </a:r>
            <a:r>
              <a:rPr lang="cs-CZ" dirty="0" err="1"/>
              <a:t>aside</a:t>
            </a:r>
            <a:r>
              <a:rPr lang="cs-CZ" dirty="0"/>
              <a:t>“ systémy</a:t>
            </a:r>
          </a:p>
          <a:p>
            <a:r>
              <a:rPr lang="cs-CZ" dirty="0"/>
              <a:t> dotace na zalesnění, zatravnění</a:t>
            </a:r>
          </a:p>
          <a:p>
            <a:r>
              <a:rPr lang="cs-CZ" dirty="0"/>
              <a:t> hospodaření ve vymezených oblastech (NP, CHKO)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5451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0AAEA-7B61-4889-A9BE-A8EDD9AD7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půdy - BPEJ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E195A0-CDB8-4593-81B0-72E8AD264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Bonitované půdně ekologické jednotky</a:t>
            </a:r>
          </a:p>
          <a:p>
            <a:r>
              <a:rPr lang="cs-CZ" dirty="0"/>
              <a:t>5místný kód</a:t>
            </a:r>
          </a:p>
          <a:p>
            <a:r>
              <a:rPr lang="cs-CZ" b="1" dirty="0"/>
              <a:t>1. Číslice</a:t>
            </a:r>
            <a:r>
              <a:rPr lang="cs-CZ" dirty="0"/>
              <a:t>–příslušnost ke klimatickému regionu (0 až 9)</a:t>
            </a:r>
          </a:p>
          <a:p>
            <a:r>
              <a:rPr lang="cs-CZ" dirty="0"/>
              <a:t>0 –velmi suchý a teplý</a:t>
            </a:r>
          </a:p>
          <a:p>
            <a:r>
              <a:rPr lang="cs-CZ" dirty="0"/>
              <a:t>5 –mírně teplý a mírně vlhký</a:t>
            </a:r>
          </a:p>
          <a:p>
            <a:r>
              <a:rPr lang="cs-CZ" dirty="0"/>
              <a:t>9 –chladný a vlhký</a:t>
            </a:r>
          </a:p>
          <a:p>
            <a:r>
              <a:rPr lang="cs-CZ" b="1" dirty="0"/>
              <a:t>2. a 3. číslice</a:t>
            </a:r>
            <a:r>
              <a:rPr lang="cs-CZ" dirty="0"/>
              <a:t>–příslušnost k určité hlavní půdní jednotce (01 až 78)</a:t>
            </a:r>
          </a:p>
          <a:p>
            <a:r>
              <a:rPr lang="cs-CZ" dirty="0"/>
              <a:t>01 –ČM na spraši, středně těžká, příznivý vodní režim</a:t>
            </a:r>
          </a:p>
          <a:p>
            <a:r>
              <a:rPr lang="cs-CZ" dirty="0"/>
              <a:t>42 –46 hnědozemě</a:t>
            </a:r>
          </a:p>
          <a:p>
            <a:r>
              <a:rPr lang="cs-CZ" dirty="0"/>
              <a:t>78 –hluboké strže </a:t>
            </a:r>
          </a:p>
          <a:p>
            <a:r>
              <a:rPr lang="cs-CZ" b="1" dirty="0"/>
              <a:t>4. Číslice</a:t>
            </a:r>
            <a:r>
              <a:rPr lang="cs-CZ" dirty="0"/>
              <a:t>–kombinace svažitosti a expozice (0 –9)</a:t>
            </a:r>
          </a:p>
          <a:p>
            <a:r>
              <a:rPr lang="cs-CZ" dirty="0"/>
              <a:t>rovina až příkrý svah</a:t>
            </a:r>
          </a:p>
          <a:p>
            <a:r>
              <a:rPr lang="cs-CZ" b="1" dirty="0"/>
              <a:t>5. Číslice</a:t>
            </a:r>
            <a:r>
              <a:rPr lang="cs-CZ" dirty="0"/>
              <a:t>–kombinace </a:t>
            </a:r>
            <a:r>
              <a:rPr lang="cs-CZ" dirty="0" err="1"/>
              <a:t>skeletovitostia</a:t>
            </a:r>
            <a:r>
              <a:rPr lang="cs-CZ" dirty="0"/>
              <a:t> hloubky půdního profilu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46830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37D38-2E33-4939-89BF-FA2FA8E9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Kapitál regulace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734163-9B3F-470E-82E0-9187B0D1E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Nástroje přímé podpory od státu</a:t>
            </a:r>
          </a:p>
          <a:p>
            <a:pPr>
              <a:buFontTx/>
              <a:buChar char="-"/>
            </a:pPr>
            <a:r>
              <a:rPr lang="cs-CZ" dirty="0"/>
              <a:t>Dotované vstupy do výroby</a:t>
            </a:r>
          </a:p>
          <a:p>
            <a:pPr>
              <a:buFontTx/>
              <a:buChar char="-"/>
            </a:pPr>
            <a:r>
              <a:rPr lang="cs-CZ" dirty="0"/>
              <a:t>Přímé investiční dotace</a:t>
            </a:r>
          </a:p>
          <a:p>
            <a:r>
              <a:rPr lang="cs-CZ"/>
              <a:t>Monetární nástroje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nízký úrok státem poskytovaných úvěrů</a:t>
            </a:r>
          </a:p>
          <a:p>
            <a:pPr marL="0" indent="0">
              <a:buNone/>
            </a:pPr>
            <a:r>
              <a:rPr lang="cs-CZ" dirty="0"/>
              <a:t>- dotace úroků z úvěru (PGRLF)</a:t>
            </a:r>
          </a:p>
          <a:p>
            <a:pPr marL="0" indent="0">
              <a:buNone/>
            </a:pPr>
            <a:r>
              <a:rPr lang="cs-CZ" dirty="0"/>
              <a:t>- investiční fondy</a:t>
            </a:r>
          </a:p>
          <a:p>
            <a:pPr marL="0" indent="0">
              <a:buNone/>
            </a:pPr>
            <a:r>
              <a:rPr lang="cs-CZ" dirty="0"/>
              <a:t>- státní záruky (PGRLF)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5548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37D38-2E33-4939-89BF-FA2FA8E9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Kapitál regulace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734163-9B3F-470E-82E0-9187B0D1E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Fiskální nástroje</a:t>
            </a:r>
          </a:p>
          <a:p>
            <a:pPr marL="0" indent="0">
              <a:buNone/>
            </a:pPr>
            <a:r>
              <a:rPr lang="cs-CZ" dirty="0"/>
              <a:t>- Daňové úlevy</a:t>
            </a:r>
          </a:p>
          <a:p>
            <a:pPr marL="0" indent="0">
              <a:buNone/>
            </a:pPr>
            <a:r>
              <a:rPr lang="cs-CZ" dirty="0"/>
              <a:t>- hypoteční úvěry</a:t>
            </a:r>
          </a:p>
          <a:p>
            <a:pPr>
              <a:buFontTx/>
              <a:buChar char="-"/>
            </a:pPr>
            <a:r>
              <a:rPr lang="cs-CZ" dirty="0"/>
              <a:t>hypotéky na půdu</a:t>
            </a:r>
          </a:p>
          <a:p>
            <a:pPr>
              <a:buFontTx/>
              <a:buChar char="-"/>
            </a:pPr>
            <a:r>
              <a:rPr lang="cs-CZ" dirty="0"/>
              <a:t>Zpětný leasing půdy (výjimečně)</a:t>
            </a:r>
          </a:p>
        </p:txBody>
      </p:sp>
    </p:spTree>
    <p:extLst>
      <p:ext uri="{BB962C8B-B14F-4D97-AF65-F5344CB8AC3E}">
        <p14:creationId xmlns:p14="http://schemas.microsoft.com/office/powerpoint/2010/main" val="351088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nástroje 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Monetární politika</a:t>
            </a:r>
          </a:p>
          <a:p>
            <a:r>
              <a:rPr lang="cs-CZ" dirty="0"/>
              <a:t>Fiskální politika</a:t>
            </a:r>
          </a:p>
          <a:p>
            <a:r>
              <a:rPr lang="cs-CZ" dirty="0"/>
              <a:t>Důchodová</a:t>
            </a:r>
          </a:p>
          <a:p>
            <a:r>
              <a:rPr lang="cs-CZ" dirty="0"/>
              <a:t>Ekonomická politika vůči ostatním zemím</a:t>
            </a:r>
          </a:p>
        </p:txBody>
      </p:sp>
    </p:spTree>
    <p:extLst>
      <p:ext uri="{BB962C8B-B14F-4D97-AF65-F5344CB8AC3E}">
        <p14:creationId xmlns:p14="http://schemas.microsoft.com/office/powerpoint/2010/main" val="155762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HP – magický čtyřúhelník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Růst HDP</a:t>
            </a:r>
          </a:p>
          <a:p>
            <a:r>
              <a:rPr lang="cs-CZ" dirty="0"/>
              <a:t>zaměstnanost</a:t>
            </a:r>
          </a:p>
          <a:p>
            <a:r>
              <a:rPr lang="cs-CZ" dirty="0"/>
              <a:t>stabilita cen</a:t>
            </a:r>
          </a:p>
          <a:p>
            <a:r>
              <a:rPr lang="cs-CZ" dirty="0"/>
              <a:t>bilance ZO</a:t>
            </a:r>
          </a:p>
        </p:txBody>
      </p:sp>
    </p:spTree>
    <p:extLst>
      <p:ext uri="{BB962C8B-B14F-4D97-AF65-F5344CB8AC3E}">
        <p14:creationId xmlns:p14="http://schemas.microsoft.com/office/powerpoint/2010/main" val="230952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FBD390-4C48-4C7C-9B54-7B2DB8311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dirty="0"/>
              <a:t>Průměrné ceny obědů v Česku (v korunách, </a:t>
            </a:r>
            <a:r>
              <a:rPr lang="cs-CZ" sz="3500" dirty="0" err="1"/>
              <a:t>Sodexo</a:t>
            </a:r>
            <a:r>
              <a:rPr lang="cs-CZ" sz="3500" dirty="0"/>
              <a:t>)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6700605D-9B42-5545-9914-F6E33DA7E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42987"/>
              </p:ext>
            </p:extLst>
          </p:nvPr>
        </p:nvGraphicFramePr>
        <p:xfrm>
          <a:off x="1602297" y="1333849"/>
          <a:ext cx="9619886" cy="5035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7511">
                  <a:extLst>
                    <a:ext uri="{9D8B030D-6E8A-4147-A177-3AD203B41FA5}">
                      <a16:colId xmlns:a16="http://schemas.microsoft.com/office/drawing/2014/main" val="1278799171"/>
                    </a:ext>
                  </a:extLst>
                </a:gridCol>
                <a:gridCol w="994625">
                  <a:extLst>
                    <a:ext uri="{9D8B030D-6E8A-4147-A177-3AD203B41FA5}">
                      <a16:colId xmlns:a16="http://schemas.microsoft.com/office/drawing/2014/main" val="2604843098"/>
                    </a:ext>
                  </a:extLst>
                </a:gridCol>
                <a:gridCol w="994625">
                  <a:extLst>
                    <a:ext uri="{9D8B030D-6E8A-4147-A177-3AD203B41FA5}">
                      <a16:colId xmlns:a16="http://schemas.microsoft.com/office/drawing/2014/main" val="3494274537"/>
                    </a:ext>
                  </a:extLst>
                </a:gridCol>
                <a:gridCol w="994625">
                  <a:extLst>
                    <a:ext uri="{9D8B030D-6E8A-4147-A177-3AD203B41FA5}">
                      <a16:colId xmlns:a16="http://schemas.microsoft.com/office/drawing/2014/main" val="510034246"/>
                    </a:ext>
                  </a:extLst>
                </a:gridCol>
                <a:gridCol w="994625">
                  <a:extLst>
                    <a:ext uri="{9D8B030D-6E8A-4147-A177-3AD203B41FA5}">
                      <a16:colId xmlns:a16="http://schemas.microsoft.com/office/drawing/2014/main" val="453503733"/>
                    </a:ext>
                  </a:extLst>
                </a:gridCol>
                <a:gridCol w="994625">
                  <a:extLst>
                    <a:ext uri="{9D8B030D-6E8A-4147-A177-3AD203B41FA5}">
                      <a16:colId xmlns:a16="http://schemas.microsoft.com/office/drawing/2014/main" val="1645373721"/>
                    </a:ext>
                  </a:extLst>
                </a:gridCol>
                <a:gridCol w="994625">
                  <a:extLst>
                    <a:ext uri="{9D8B030D-6E8A-4147-A177-3AD203B41FA5}">
                      <a16:colId xmlns:a16="http://schemas.microsoft.com/office/drawing/2014/main" val="566829334"/>
                    </a:ext>
                  </a:extLst>
                </a:gridCol>
                <a:gridCol w="994625">
                  <a:extLst>
                    <a:ext uri="{9D8B030D-6E8A-4147-A177-3AD203B41FA5}">
                      <a16:colId xmlns:a16="http://schemas.microsoft.com/office/drawing/2014/main" val="3755315696"/>
                    </a:ext>
                  </a:extLst>
                </a:gridCol>
              </a:tblGrid>
              <a:tr h="3071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Kraj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rok 2020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rok 2021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I.21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XII.21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I.22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VII.22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VII.23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5365934"/>
                  </a:ext>
                </a:extLst>
              </a:tr>
              <a:tr h="3211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</a:rPr>
                        <a:t>Hlavní město Praha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174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176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186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206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4305484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Středočeský kraj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157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179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199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4048156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Jihomoravský kraj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135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152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173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195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6095731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Plzeňský kraj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136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155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191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4448706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Královéhradecký kraj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128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139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156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159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193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107456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Pardubický kraj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130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151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139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157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158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189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46404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Liberecký kraj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137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153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154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157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181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948596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Jihočeský kraj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135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152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154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184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612247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Moravskoslezský kraj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126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134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151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151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6130530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Olomoucký kraj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125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132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150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0461469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Kraj Vysočina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130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159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178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9860507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Zlínský kraj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129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139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164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5787708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Ústecký kraj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128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137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150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166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6853647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Karlovarský kraj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128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139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138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171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393103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ČR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135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151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144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155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157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>
                          <a:effectLst/>
                        </a:rPr>
                        <a:t>164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</a:rPr>
                        <a:t>184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7532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31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Fiskální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Expanzivní – pokles daní, růst G</a:t>
            </a:r>
          </a:p>
          <a:p>
            <a:r>
              <a:rPr lang="cs-CZ" dirty="0"/>
              <a:t>Restriktivní – Růst daní, pokles G</a:t>
            </a:r>
          </a:p>
        </p:txBody>
      </p:sp>
      <p:pic>
        <p:nvPicPr>
          <p:cNvPr id="5" name="Obrázek 4" descr="Obsah obrázku osoba&#10;&#10;Popis byl vytvořen automaticky">
            <a:extLst>
              <a:ext uri="{FF2B5EF4-FFF2-40B4-BE49-F238E27FC236}">
                <a16:creationId xmlns:a16="http://schemas.microsoft.com/office/drawing/2014/main" id="{C08B2F97-F631-4278-84FE-38C536111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42863"/>
            <a:ext cx="5974080" cy="353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83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2D4715DB-9693-E27F-CEF1-16625B4CF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455" y="284812"/>
            <a:ext cx="9328727" cy="622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346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rozpočet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daně</a:t>
            </a:r>
          </a:p>
          <a:p>
            <a:r>
              <a:rPr lang="cs-CZ" dirty="0"/>
              <a:t>sociální pojištění</a:t>
            </a:r>
          </a:p>
          <a:p>
            <a:r>
              <a:rPr lang="cs-CZ" dirty="0"/>
              <a:t>(clo), poplatky, pokuty apod.</a:t>
            </a:r>
          </a:p>
          <a:p>
            <a:endParaRPr lang="cs-CZ" dirty="0"/>
          </a:p>
          <a:p>
            <a:r>
              <a:rPr lang="cs-CZ" dirty="0"/>
              <a:t>transfery</a:t>
            </a:r>
          </a:p>
          <a:p>
            <a:r>
              <a:rPr lang="cs-CZ" dirty="0"/>
              <a:t>vládní výdaje</a:t>
            </a:r>
          </a:p>
          <a:p>
            <a:r>
              <a:rPr lang="cs-CZ" dirty="0"/>
              <a:t>intervence</a:t>
            </a:r>
          </a:p>
          <a:p>
            <a:r>
              <a:rPr lang="cs-CZ" dirty="0"/>
              <a:t>obsluha dluhu</a:t>
            </a:r>
          </a:p>
          <a:p>
            <a:endParaRPr lang="cs-CZ" dirty="0"/>
          </a:p>
          <a:p>
            <a:r>
              <a:rPr lang="cs-CZ" dirty="0"/>
              <a:t>Schvalování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DF7F0E4-F243-434F-9C33-4B093AA0F8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398" y="903609"/>
            <a:ext cx="6484690" cy="489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2892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1141</Words>
  <Application>Microsoft Office PowerPoint</Application>
  <PresentationFormat>Širokoúhlá obrazovka</PresentationFormat>
  <Paragraphs>357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Motiv Office</vt:lpstr>
      <vt:lpstr>Hospodářská politika</vt:lpstr>
      <vt:lpstr>Hlavní cíle HP</vt:lpstr>
      <vt:lpstr>HDP</vt:lpstr>
      <vt:lpstr>Základní nástroje HP</vt:lpstr>
      <vt:lpstr>Cíle HP – magický čtyřúhelník</vt:lpstr>
      <vt:lpstr>Průměrné ceny obědů v Česku (v korunách, Sodexo)</vt:lpstr>
      <vt:lpstr>Fiskální politika</vt:lpstr>
      <vt:lpstr>Prezentace aplikace PowerPoint</vt:lpstr>
      <vt:lpstr>Státní rozpočet</vt:lpstr>
      <vt:lpstr>Monetární politika (kurzy.cz)</vt:lpstr>
      <vt:lpstr>Monetární politika</vt:lpstr>
      <vt:lpstr>Další regulace</vt:lpstr>
      <vt:lpstr>Prezentace aplikace PowerPoint</vt:lpstr>
      <vt:lpstr>Prezentace aplikace PowerPoint</vt:lpstr>
      <vt:lpstr>regulace ZO</vt:lpstr>
      <vt:lpstr>Prezentace aplikace PowerPoint</vt:lpstr>
      <vt:lpstr>Prezentace aplikace PowerPoint</vt:lpstr>
      <vt:lpstr>Prezentace aplikace PowerPoint</vt:lpstr>
      <vt:lpstr>Prezentace aplikace PowerPoint</vt:lpstr>
      <vt:lpstr>Panel výstupu výpočtů</vt:lpstr>
      <vt:lpstr>HDP = f(saldo ZO)</vt:lpstr>
      <vt:lpstr>Prezentace aplikace PowerPoint</vt:lpstr>
      <vt:lpstr>Prezentace aplikace PowerPoint</vt:lpstr>
      <vt:lpstr>Prezentace aplikace PowerPoint</vt:lpstr>
      <vt:lpstr>Heckscher-Ohlinův model</vt:lpstr>
      <vt:lpstr>Helpman-Krugmanův model</vt:lpstr>
      <vt:lpstr>Produkční faktory</vt:lpstr>
      <vt:lpstr>Nabídková funkce práce</vt:lpstr>
      <vt:lpstr>Práce - nástroje</vt:lpstr>
      <vt:lpstr>Práce – podpory, redistributivní podpory</vt:lpstr>
      <vt:lpstr>Půda</vt:lpstr>
      <vt:lpstr>Půda</vt:lpstr>
      <vt:lpstr>Zemědělská půda</vt:lpstr>
      <vt:lpstr>Výměra</vt:lpstr>
      <vt:lpstr>Výměra</vt:lpstr>
      <vt:lpstr>Regulace trhu</vt:lpstr>
      <vt:lpstr>Hodnocení půdy - BPEJ</vt:lpstr>
      <vt:lpstr>Kapitál regulace</vt:lpstr>
      <vt:lpstr>Kapitál regulace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Maier Tomáš</cp:lastModifiedBy>
  <cp:revision>31</cp:revision>
  <dcterms:created xsi:type="dcterms:W3CDTF">2018-01-24T21:29:13Z</dcterms:created>
  <dcterms:modified xsi:type="dcterms:W3CDTF">2024-02-02T17:25:27Z</dcterms:modified>
</cp:coreProperties>
</file>