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3" r:id="rId46"/>
    <p:sldId id="302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22" r:id="rId56"/>
    <p:sldId id="323" r:id="rId57"/>
    <p:sldId id="324" r:id="rId58"/>
    <p:sldId id="315" r:id="rId59"/>
    <p:sldId id="316" r:id="rId60"/>
    <p:sldId id="325" r:id="rId61"/>
    <p:sldId id="326" r:id="rId62"/>
    <p:sldId id="327" r:id="rId63"/>
    <p:sldId id="328" r:id="rId64"/>
    <p:sldId id="329" r:id="rId65"/>
    <p:sldId id="330" r:id="rId66"/>
    <p:sldId id="331" r:id="rId67"/>
    <p:sldId id="332" r:id="rId68"/>
    <p:sldId id="333" r:id="rId6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A7CD5-B17A-49A5-B690-0D226CC6EFEF}" type="datetimeFigureOut">
              <a:rPr lang="cs-CZ" smtClean="0"/>
              <a:t>21.04.2020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8E968-9C9C-4AB6-A382-FDDE5AF79B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3988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2EF8365-F74B-42E2-9155-2ECCFC0D56F3}" type="slidenum">
              <a:rPr lang="cs-CZ" altLang="cs-CZ" sz="1200"/>
              <a:pPr/>
              <a:t>45</a:t>
            </a:fld>
            <a:endParaRPr lang="cs-CZ" altLang="cs-CZ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09041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195A9B0-47E2-4E19-BF99-CE9311ABE763}" type="slidenum">
              <a:rPr lang="cs-CZ" altLang="cs-CZ" sz="1200"/>
              <a:pPr/>
              <a:t>49</a:t>
            </a:fld>
            <a:endParaRPr lang="cs-CZ" altLang="cs-CZ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66643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33863-1E15-4483-B1A1-DB103B14547B}" type="datetimeFigureOut">
              <a:rPr lang="cs-CZ" smtClean="0"/>
              <a:t>21.04.2020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B108-5486-4D8D-A1D2-14091A9311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9958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33863-1E15-4483-B1A1-DB103B14547B}" type="datetimeFigureOut">
              <a:rPr lang="cs-CZ" smtClean="0"/>
              <a:t>21.04.2020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B108-5486-4D8D-A1D2-14091A9311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666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33863-1E15-4483-B1A1-DB103B14547B}" type="datetimeFigureOut">
              <a:rPr lang="cs-CZ" smtClean="0"/>
              <a:t>21.04.2020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B108-5486-4D8D-A1D2-14091A9311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7949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8EE98-44E5-4229-A93F-380A5DA49A4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8545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195348-14EC-4081-8436-734942672D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95E138-729C-4DFA-A722-34EC2AD2DC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54667F-C91D-4852-A072-BF3B417426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7A8DF-73F8-4473-B917-7220811C1E4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70272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33863-1E15-4483-B1A1-DB103B14547B}" type="datetimeFigureOut">
              <a:rPr lang="cs-CZ" smtClean="0"/>
              <a:t>21.04.2020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B108-5486-4D8D-A1D2-14091A9311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3478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33863-1E15-4483-B1A1-DB103B14547B}" type="datetimeFigureOut">
              <a:rPr lang="cs-CZ" smtClean="0"/>
              <a:t>21.04.2020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B108-5486-4D8D-A1D2-14091A9311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2439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33863-1E15-4483-B1A1-DB103B14547B}" type="datetimeFigureOut">
              <a:rPr lang="cs-CZ" smtClean="0"/>
              <a:t>21.04.2020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B108-5486-4D8D-A1D2-14091A9311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1203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33863-1E15-4483-B1A1-DB103B14547B}" type="datetimeFigureOut">
              <a:rPr lang="cs-CZ" smtClean="0"/>
              <a:t>21.04.2020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B108-5486-4D8D-A1D2-14091A9311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1183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33863-1E15-4483-B1A1-DB103B14547B}" type="datetimeFigureOut">
              <a:rPr lang="cs-CZ" smtClean="0"/>
              <a:t>21.04.2020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B108-5486-4D8D-A1D2-14091A9311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760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33863-1E15-4483-B1A1-DB103B14547B}" type="datetimeFigureOut">
              <a:rPr lang="cs-CZ" smtClean="0"/>
              <a:t>21.04.2020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B108-5486-4D8D-A1D2-14091A9311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8781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33863-1E15-4483-B1A1-DB103B14547B}" type="datetimeFigureOut">
              <a:rPr lang="cs-CZ" smtClean="0"/>
              <a:t>21.04.2020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B108-5486-4D8D-A1D2-14091A9311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4440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33863-1E15-4483-B1A1-DB103B14547B}" type="datetimeFigureOut">
              <a:rPr lang="cs-CZ" smtClean="0"/>
              <a:t>21.04.2020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3B108-5486-4D8D-A1D2-14091A9311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5071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33863-1E15-4483-B1A1-DB103B14547B}" type="datetimeFigureOut">
              <a:rPr lang="cs-CZ" smtClean="0"/>
              <a:t>21.04.2020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3B108-5486-4D8D-A1D2-14091A9311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092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hyperlink" Target="http://en.wikipedia.org/wiki/Portugal" TargetMode="External"/><Relationship Id="rId18" Type="http://schemas.openxmlformats.org/officeDocument/2006/relationships/hyperlink" Target="http://en.wikipedia.org/wiki/Argentina" TargetMode="External"/><Relationship Id="rId26" Type="http://schemas.openxmlformats.org/officeDocument/2006/relationships/hyperlink" Target="http://en.wikipedia.org/wiki/Thailand" TargetMode="External"/><Relationship Id="rId39" Type="http://schemas.openxmlformats.org/officeDocument/2006/relationships/hyperlink" Target="http://en.wikipedia.org/wiki/India" TargetMode="External"/><Relationship Id="rId21" Type="http://schemas.openxmlformats.org/officeDocument/2006/relationships/hyperlink" Target="http://en.wikipedia.org/wiki/Algeria" TargetMode="External"/><Relationship Id="rId34" Type="http://schemas.openxmlformats.org/officeDocument/2006/relationships/hyperlink" Target="http://en.wikipedia.org/wiki/Italy" TargetMode="External"/><Relationship Id="rId42" Type="http://schemas.openxmlformats.org/officeDocument/2006/relationships/hyperlink" Target="http://en.wikipedia.org/wiki/Canada" TargetMode="External"/><Relationship Id="rId47" Type="http://schemas.openxmlformats.org/officeDocument/2006/relationships/hyperlink" Target="http://en.wikipedia.org/wiki/Hungary" TargetMode="External"/><Relationship Id="rId50" Type="http://schemas.openxmlformats.org/officeDocument/2006/relationships/hyperlink" Target="http://en.wikipedia.org/wiki/Angola" TargetMode="External"/><Relationship Id="rId55" Type="http://schemas.openxmlformats.org/officeDocument/2006/relationships/hyperlink" Target="http://en.wikipedia.org/wiki/Chile" TargetMode="External"/><Relationship Id="rId63" Type="http://schemas.openxmlformats.org/officeDocument/2006/relationships/hyperlink" Target="http://en.wikipedia.org/wiki/Netherlands" TargetMode="External"/><Relationship Id="rId68" Type="http://schemas.openxmlformats.org/officeDocument/2006/relationships/hyperlink" Target="http://en.wikipedia.org/wiki/Belarus" TargetMode="External"/><Relationship Id="rId7" Type="http://schemas.openxmlformats.org/officeDocument/2006/relationships/hyperlink" Target="http://en.wikipedia.org/wiki/Iraq" TargetMode="External"/><Relationship Id="rId71" Type="http://schemas.openxmlformats.org/officeDocument/2006/relationships/hyperlink" Target="http://en.wikipedia.org/wiki/Sudan" TargetMode="External"/><Relationship Id="rId2" Type="http://schemas.openxmlformats.org/officeDocument/2006/relationships/hyperlink" Target="http://en.wikipedia.org/wiki/Gross_world_product" TargetMode="External"/><Relationship Id="rId16" Type="http://schemas.openxmlformats.org/officeDocument/2006/relationships/hyperlink" Target="http://en.wikipedia.org/wiki/Republic_of_Ireland" TargetMode="External"/><Relationship Id="rId29" Type="http://schemas.openxmlformats.org/officeDocument/2006/relationships/hyperlink" Target="http://en.wikipedia.org/wiki/Colombia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en.wikipedia.org/wiki/Poland" TargetMode="External"/><Relationship Id="rId11" Type="http://schemas.openxmlformats.org/officeDocument/2006/relationships/hyperlink" Target="http://en.wikipedia.org/wiki/China" TargetMode="External"/><Relationship Id="rId24" Type="http://schemas.openxmlformats.org/officeDocument/2006/relationships/hyperlink" Target="http://en.wikipedia.org/wiki/Qatar" TargetMode="External"/><Relationship Id="rId32" Type="http://schemas.openxmlformats.org/officeDocument/2006/relationships/hyperlink" Target="http://en.wikipedia.org/wiki/Venezuela" TargetMode="External"/><Relationship Id="rId37" Type="http://schemas.openxmlformats.org/officeDocument/2006/relationships/hyperlink" Target="http://en.wikipedia.org/wiki/South_Africa" TargetMode="External"/><Relationship Id="rId40" Type="http://schemas.openxmlformats.org/officeDocument/2006/relationships/hyperlink" Target="http://en.wikipedia.org/wiki/Denmark" TargetMode="External"/><Relationship Id="rId45" Type="http://schemas.openxmlformats.org/officeDocument/2006/relationships/hyperlink" Target="http://en.wikipedia.org/wiki/Australia" TargetMode="External"/><Relationship Id="rId53" Type="http://schemas.openxmlformats.org/officeDocument/2006/relationships/hyperlink" Target="http://en.wikipedia.org/wiki/Morocco" TargetMode="External"/><Relationship Id="rId58" Type="http://schemas.openxmlformats.org/officeDocument/2006/relationships/hyperlink" Target="http://en.wikipedia.org/wiki/Hong_Kong" TargetMode="External"/><Relationship Id="rId66" Type="http://schemas.openxmlformats.org/officeDocument/2006/relationships/hyperlink" Target="http://en.wikipedia.org/wiki/Saudi_Arabia" TargetMode="External"/><Relationship Id="rId5" Type="http://schemas.openxmlformats.org/officeDocument/2006/relationships/hyperlink" Target="http://en.wikipedia.org/wiki/Pakistan" TargetMode="External"/><Relationship Id="rId15" Type="http://schemas.openxmlformats.org/officeDocument/2006/relationships/hyperlink" Target="http://en.wikipedia.org/wiki/Taiwan" TargetMode="External"/><Relationship Id="rId23" Type="http://schemas.openxmlformats.org/officeDocument/2006/relationships/hyperlink" Target="http://en.wikipedia.org/wiki/United_Arab_Emirates" TargetMode="External"/><Relationship Id="rId28" Type="http://schemas.openxmlformats.org/officeDocument/2006/relationships/hyperlink" Target="http://en.wikipedia.org/wiki/Brazil" TargetMode="External"/><Relationship Id="rId36" Type="http://schemas.openxmlformats.org/officeDocument/2006/relationships/hyperlink" Target="http://en.wikipedia.org/wiki/New_Zealand" TargetMode="External"/><Relationship Id="rId49" Type="http://schemas.openxmlformats.org/officeDocument/2006/relationships/hyperlink" Target="http://en.wikipedia.org/wiki/Israel" TargetMode="External"/><Relationship Id="rId57" Type="http://schemas.openxmlformats.org/officeDocument/2006/relationships/hyperlink" Target="http://en.wikipedia.org/wiki/Indonesia" TargetMode="External"/><Relationship Id="rId61" Type="http://schemas.openxmlformats.org/officeDocument/2006/relationships/hyperlink" Target="http://en.wikipedia.org/wiki/Philippines" TargetMode="External"/><Relationship Id="rId10" Type="http://schemas.openxmlformats.org/officeDocument/2006/relationships/hyperlink" Target="http://en.wikipedia.org/wiki/Kazakhstan" TargetMode="External"/><Relationship Id="rId19" Type="http://schemas.openxmlformats.org/officeDocument/2006/relationships/hyperlink" Target="http://en.wikipedia.org/wiki/Peru" TargetMode="External"/><Relationship Id="rId31" Type="http://schemas.openxmlformats.org/officeDocument/2006/relationships/hyperlink" Target="http://en.wikipedia.org/wiki/Russia" TargetMode="External"/><Relationship Id="rId44" Type="http://schemas.openxmlformats.org/officeDocument/2006/relationships/hyperlink" Target="http://en.wikipedia.org/wiki/Bangladesh" TargetMode="External"/><Relationship Id="rId52" Type="http://schemas.openxmlformats.org/officeDocument/2006/relationships/hyperlink" Target="http://en.wikipedia.org/wiki/Nigeria" TargetMode="External"/><Relationship Id="rId60" Type="http://schemas.openxmlformats.org/officeDocument/2006/relationships/hyperlink" Target="http://en.wikipedia.org/wiki/Turkey" TargetMode="External"/><Relationship Id="rId65" Type="http://schemas.openxmlformats.org/officeDocument/2006/relationships/hyperlink" Target="http://en.wikipedia.org/wiki/Azerbaijan" TargetMode="External"/><Relationship Id="rId4" Type="http://schemas.openxmlformats.org/officeDocument/2006/relationships/hyperlink" Target="http://en.wikipedia.org/wiki/Sweden" TargetMode="External"/><Relationship Id="rId9" Type="http://schemas.openxmlformats.org/officeDocument/2006/relationships/hyperlink" Target="http://en.wikipedia.org/wiki/Norway" TargetMode="External"/><Relationship Id="rId14" Type="http://schemas.openxmlformats.org/officeDocument/2006/relationships/hyperlink" Target="http://en.wikipedia.org/wiki/Japan" TargetMode="External"/><Relationship Id="rId22" Type="http://schemas.openxmlformats.org/officeDocument/2006/relationships/hyperlink" Target="http://en.wikipedia.org/wiki/France" TargetMode="External"/><Relationship Id="rId27" Type="http://schemas.openxmlformats.org/officeDocument/2006/relationships/hyperlink" Target="http://en.wikipedia.org/wiki/Czech_Republic" TargetMode="External"/><Relationship Id="rId30" Type="http://schemas.openxmlformats.org/officeDocument/2006/relationships/hyperlink" Target="http://en.wikipedia.org/wiki/Romania" TargetMode="External"/><Relationship Id="rId35" Type="http://schemas.openxmlformats.org/officeDocument/2006/relationships/hyperlink" Target="http://en.wikipedia.org/wiki/Iran" TargetMode="External"/><Relationship Id="rId43" Type="http://schemas.openxmlformats.org/officeDocument/2006/relationships/hyperlink" Target="http://en.wikipedia.org/wiki/Malaysia" TargetMode="External"/><Relationship Id="rId48" Type="http://schemas.openxmlformats.org/officeDocument/2006/relationships/hyperlink" Target="http://en.wikipedia.org/wiki/Spain" TargetMode="External"/><Relationship Id="rId56" Type="http://schemas.openxmlformats.org/officeDocument/2006/relationships/hyperlink" Target="http://en.wikipedia.org/wiki/Slovakia" TargetMode="External"/><Relationship Id="rId64" Type="http://schemas.openxmlformats.org/officeDocument/2006/relationships/hyperlink" Target="http://en.wikipedia.org/wiki/Egypt" TargetMode="External"/><Relationship Id="rId69" Type="http://schemas.openxmlformats.org/officeDocument/2006/relationships/hyperlink" Target="http://en.wikipedia.org/wiki/Switzerland" TargetMode="External"/><Relationship Id="rId8" Type="http://schemas.openxmlformats.org/officeDocument/2006/relationships/hyperlink" Target="http://en.wikipedia.org/wiki/United_States" TargetMode="External"/><Relationship Id="rId51" Type="http://schemas.openxmlformats.org/officeDocument/2006/relationships/hyperlink" Target="http://en.wikipedia.org/wiki/Mexico" TargetMode="External"/><Relationship Id="rId3" Type="http://schemas.openxmlformats.org/officeDocument/2006/relationships/hyperlink" Target="http://en.wikipedia.org/wiki/List_of_countries_by_GDP_(nominal)" TargetMode="External"/><Relationship Id="rId12" Type="http://schemas.openxmlformats.org/officeDocument/2006/relationships/hyperlink" Target="http://en.wikipedia.org/wiki/Belgium" TargetMode="External"/><Relationship Id="rId17" Type="http://schemas.openxmlformats.org/officeDocument/2006/relationships/hyperlink" Target="http://en.wikipedia.org/wiki/Germany" TargetMode="External"/><Relationship Id="rId25" Type="http://schemas.openxmlformats.org/officeDocument/2006/relationships/hyperlink" Target="http://en.wikipedia.org/wiki/United_Kingdom" TargetMode="External"/><Relationship Id="rId33" Type="http://schemas.openxmlformats.org/officeDocument/2006/relationships/hyperlink" Target="http://en.wikipedia.org/wiki/Kuwait" TargetMode="External"/><Relationship Id="rId38" Type="http://schemas.openxmlformats.org/officeDocument/2006/relationships/hyperlink" Target="http://en.wikipedia.org/wiki/Ukraine" TargetMode="External"/><Relationship Id="rId46" Type="http://schemas.openxmlformats.org/officeDocument/2006/relationships/hyperlink" Target="http://en.wikipedia.org/wiki/Singapore" TargetMode="External"/><Relationship Id="rId59" Type="http://schemas.openxmlformats.org/officeDocument/2006/relationships/hyperlink" Target="http://en.wikipedia.org/wiki/Ecuador" TargetMode="External"/><Relationship Id="rId67" Type="http://schemas.openxmlformats.org/officeDocument/2006/relationships/hyperlink" Target="http://en.wikipedia.org/wiki/Finland" TargetMode="External"/><Relationship Id="rId20" Type="http://schemas.openxmlformats.org/officeDocument/2006/relationships/hyperlink" Target="http://en.wikipedia.org/wiki/Austria" TargetMode="External"/><Relationship Id="rId41" Type="http://schemas.openxmlformats.org/officeDocument/2006/relationships/hyperlink" Target="http://en.wikipedia.org/wiki/Vietnam" TargetMode="External"/><Relationship Id="rId54" Type="http://schemas.openxmlformats.org/officeDocument/2006/relationships/hyperlink" Target="http://en.wikipedia.org/wiki/South_Korea" TargetMode="External"/><Relationship Id="rId62" Type="http://schemas.openxmlformats.org/officeDocument/2006/relationships/hyperlink" Target="http://en.wikipedia.org/wiki/Oman" TargetMode="External"/><Relationship Id="rId70" Type="http://schemas.openxmlformats.org/officeDocument/2006/relationships/hyperlink" Target="http://en.wikipedia.org/wiki/Greece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625a67jdkieobo1f-hy6q84e83.hop.clickbank.net/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625a67jdkieobo1f-hy6q84e83.hop.clickbank.net/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625a67jdkieobo1f-hy6q84e83.hop.clickbank.net/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625a67jdkieobo1f-hy6q84e83.hop.clickbank.net/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625a67jdkieobo1f-hy6q84e83.hop.clickbank.net/" TargetMode="Externa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625a67jdkieobo1f-hy6q84e83.hop.clickbank.net/" TargetMode="Externa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625a67jdkieobo1f-hy6q84e83.hop.clickbank.net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625a67jdkieobo1f-hy6q84e83.hop.clickbank.net/" TargetMode="Externa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Hospodářská politika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  <a:p>
            <a:r>
              <a:rPr lang="cs-CZ"/>
              <a:t>Spotřeba </a:t>
            </a:r>
            <a:r>
              <a:rPr lang="cs-CZ" dirty="0"/>
              <a:t>a výživa</a:t>
            </a:r>
          </a:p>
        </p:txBody>
      </p:sp>
    </p:spTree>
    <p:extLst>
      <p:ext uri="{BB962C8B-B14F-4D97-AF65-F5344CB8AC3E}">
        <p14:creationId xmlns:p14="http://schemas.microsoft.com/office/powerpoint/2010/main" val="1773747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číslo snímku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33547B7-F2EE-4AB8-8354-8DADF7714310}" type="slidenum">
              <a:rPr kumimoji="0" lang="cs-CZ" altLang="cs-CZ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kumimoji="0" lang="cs-CZ" altLang="cs-CZ" sz="1400">
              <a:latin typeface="Times New Roman" panose="02020603050405020304" pitchFamily="18" charset="0"/>
            </a:endParaRPr>
          </a:p>
        </p:txBody>
      </p:sp>
      <p:pic>
        <p:nvPicPr>
          <p:cNvPr id="23555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260351"/>
            <a:ext cx="8809038" cy="624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16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číslo snímku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CEEB7F6-CB1E-4CB9-A688-62AE28D78148}" type="slidenum">
              <a:rPr kumimoji="0" lang="cs-CZ" altLang="cs-CZ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kumimoji="0" lang="cs-CZ" altLang="cs-CZ" sz="1400">
              <a:latin typeface="Times New Roman" panose="02020603050405020304" pitchFamily="18" charset="0"/>
            </a:endParaRPr>
          </a:p>
        </p:txBody>
      </p:sp>
      <p:pic>
        <p:nvPicPr>
          <p:cNvPr id="24579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981076"/>
            <a:ext cx="8977313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185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číslo snímku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F5E2C4E-77C1-4D69-B436-58D13B6E0AE5}" type="slidenum">
              <a:rPr kumimoji="0" lang="cs-CZ" altLang="cs-CZ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kumimoji="0" lang="cs-CZ" altLang="cs-CZ" sz="1400">
              <a:latin typeface="Times New Roman" panose="02020603050405020304" pitchFamily="18" charset="0"/>
            </a:endParaRPr>
          </a:p>
        </p:txBody>
      </p:sp>
      <p:pic>
        <p:nvPicPr>
          <p:cNvPr id="47107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6" y="549276"/>
            <a:ext cx="5694363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6325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číslo snímku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3ED77D5-ED13-42EB-BAF5-CDCC79F329D9}" type="slidenum">
              <a:rPr kumimoji="0" lang="cs-CZ" altLang="cs-CZ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kumimoji="0" lang="cs-CZ" altLang="cs-CZ" sz="1400">
              <a:latin typeface="Times New Roman" panose="02020603050405020304" pitchFamily="18" charset="0"/>
            </a:endParaRPr>
          </a:p>
        </p:txBody>
      </p:sp>
      <p:pic>
        <p:nvPicPr>
          <p:cNvPr id="48131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6" y="1588"/>
            <a:ext cx="544036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6029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číslo snímku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136EDB2-DE2F-4F97-888A-3F067EA0EB9B}" type="slidenum">
              <a:rPr kumimoji="0" lang="cs-CZ" altLang="cs-CZ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kumimoji="0" lang="cs-CZ" altLang="cs-CZ" sz="1400">
              <a:latin typeface="Times New Roman" panose="02020603050405020304" pitchFamily="18" charset="0"/>
            </a:endParaRPr>
          </a:p>
        </p:txBody>
      </p:sp>
      <p:pic>
        <p:nvPicPr>
          <p:cNvPr id="52227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68264"/>
            <a:ext cx="8491538" cy="656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2984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číslo snímku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06AE15E-42D3-42C7-BDE2-84C517F24199}" type="slidenum">
              <a:rPr kumimoji="0" lang="cs-CZ" altLang="cs-CZ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kumimoji="0" lang="cs-CZ" altLang="cs-CZ" sz="1400">
              <a:latin typeface="Times New Roman" panose="02020603050405020304" pitchFamily="18" charset="0"/>
            </a:endParaRPr>
          </a:p>
        </p:txBody>
      </p:sp>
      <p:pic>
        <p:nvPicPr>
          <p:cNvPr id="54275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9526"/>
            <a:ext cx="6915150" cy="680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5783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2"/>
          <p:cNvSpPr>
            <a:spLocks noGrp="1"/>
          </p:cNvSpPr>
          <p:nvPr>
            <p:ph type="title"/>
          </p:nvPr>
        </p:nvSpPr>
        <p:spPr>
          <a:xfrm>
            <a:off x="2927649" y="0"/>
            <a:ext cx="6316265" cy="357188"/>
          </a:xfrm>
        </p:spPr>
        <p:txBody>
          <a:bodyPr>
            <a:noAutofit/>
          </a:bodyPr>
          <a:lstStyle/>
          <a:p>
            <a:r>
              <a:rPr lang="cs-CZ" sz="3200" dirty="0" err="1"/>
              <a:t>World</a:t>
            </a:r>
            <a:r>
              <a:rPr lang="cs-CZ" sz="3200" dirty="0"/>
              <a:t> - GDP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1524002" y="357189"/>
          <a:ext cx="9143998" cy="63841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8691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8874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31694">
                <a:tc>
                  <a:txBody>
                    <a:bodyPr/>
                    <a:lstStyle/>
                    <a:p>
                      <a:pPr algn="ctr" fontAlgn="ctr"/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 dirty="0">
                          <a:effectLst/>
                        </a:rPr>
                        <a:t>Country/Region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 GDP (Millions of US$) 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Rank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 dirty="0">
                          <a:effectLst/>
                        </a:rPr>
                        <a:t>Country/Region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 GDP (Millions of US$) 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Rank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 dirty="0">
                          <a:effectLst/>
                        </a:rPr>
                        <a:t>Country/Region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 GDP (Millions of US$) 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 dirty="0">
                          <a:effectLst/>
                        </a:rPr>
                        <a:t> 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73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sng" strike="noStrike" dirty="0">
                          <a:effectLst/>
                          <a:hlinkClick r:id="rId2" tooltip="Gross world product"/>
                        </a:rPr>
                        <a:t> World</a:t>
                      </a:r>
                      <a:endParaRPr lang="cs-CZ" sz="10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sng" strike="noStrike">
                          <a:effectLst/>
                          <a:hlinkClick r:id="rId3"/>
                        </a:rPr>
                        <a:t> $     73 982 138,00 </a:t>
                      </a:r>
                      <a:endParaRPr lang="cs-CZ" sz="1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21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sng" strike="noStrike">
                          <a:effectLst/>
                          <a:hlinkClick r:id="rId4" tooltip="Sweden"/>
                        </a:rPr>
                        <a:t> Sweden</a:t>
                      </a:r>
                      <a:endParaRPr lang="cs-CZ" sz="1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 $               557 938,00 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0,75%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44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sng" strike="noStrike">
                          <a:effectLst/>
                          <a:hlinkClick r:id="rId5" tooltip="Pakistan"/>
                        </a:rPr>
                        <a:t> Pakistan</a:t>
                      </a:r>
                      <a:endParaRPr lang="cs-CZ" sz="1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 $     238 737,00 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0,32%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73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 dirty="0">
                          <a:effectLst/>
                        </a:rPr>
                        <a:t> </a:t>
                      </a:r>
                      <a:r>
                        <a:rPr lang="cs-CZ" sz="1000" u="none" strike="noStrike" dirty="0" err="1">
                          <a:effectLst/>
                        </a:rPr>
                        <a:t>European</a:t>
                      </a:r>
                      <a:r>
                        <a:rPr lang="cs-CZ" sz="1000" u="none" strike="noStrike" dirty="0">
                          <a:effectLst/>
                        </a:rPr>
                        <a:t> Union</a:t>
                      </a:r>
                      <a:endParaRPr lang="cs-CZ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sng" strike="noStrike">
                          <a:effectLst/>
                          <a:hlinkClick r:id="rId3"/>
                        </a:rPr>
                        <a:t> $     17 371 618,00 </a:t>
                      </a:r>
                      <a:endParaRPr lang="cs-CZ" sz="1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23,48%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22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sng" strike="noStrike">
                          <a:effectLst/>
                          <a:hlinkClick r:id="rId6" tooltip="Poland"/>
                        </a:rPr>
                        <a:t> Poland</a:t>
                      </a:r>
                      <a:endParaRPr lang="cs-CZ" sz="1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 $               516 128,00 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0,70%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45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sng" strike="noStrike">
                          <a:effectLst/>
                          <a:hlinkClick r:id="rId7" tooltip="Iraq"/>
                        </a:rPr>
                        <a:t> Iraq</a:t>
                      </a:r>
                      <a:endParaRPr lang="cs-CZ" sz="1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 $     229 327,00 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0,31%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730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sng" strike="noStrike" dirty="0">
                          <a:effectLst/>
                          <a:hlinkClick r:id="rId8" tooltip="United States"/>
                        </a:rPr>
                        <a:t> United </a:t>
                      </a:r>
                      <a:r>
                        <a:rPr lang="cs-CZ" sz="1000" u="sng" strike="noStrike" dirty="0" err="1">
                          <a:effectLst/>
                          <a:hlinkClick r:id="rId8" tooltip="United States"/>
                        </a:rPr>
                        <a:t>States</a:t>
                      </a:r>
                      <a:endParaRPr lang="cs-CZ" sz="10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 $     16 799 700,00 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22,71%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23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sng" strike="noStrike">
                          <a:effectLst/>
                          <a:hlinkClick r:id="rId9" tooltip="Norway"/>
                        </a:rPr>
                        <a:t> Norway</a:t>
                      </a:r>
                      <a:endParaRPr lang="cs-CZ" sz="1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 $               511 252,00 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0,69%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46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sng" strike="noStrike">
                          <a:effectLst/>
                          <a:hlinkClick r:id="rId10" tooltip="Kazakhstan"/>
                        </a:rPr>
                        <a:t> Kazakhstan</a:t>
                      </a:r>
                      <a:endParaRPr lang="cs-CZ" sz="1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 $     220 347,00 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0,30%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730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2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sng" strike="noStrike">
                          <a:effectLst/>
                          <a:hlinkClick r:id="rId11" tooltip="China"/>
                        </a:rPr>
                        <a:t> China</a:t>
                      </a:r>
                      <a:endParaRPr lang="cs-CZ" sz="1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sng" strike="noStrike" dirty="0">
                          <a:effectLst/>
                          <a:hlinkClick r:id="rId3"/>
                        </a:rPr>
                        <a:t> $       9 181 377,00 </a:t>
                      </a:r>
                      <a:endParaRPr lang="cs-CZ" sz="10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12,41%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24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sng" strike="noStrike">
                          <a:effectLst/>
                          <a:hlinkClick r:id="rId12" tooltip="Belgium"/>
                        </a:rPr>
                        <a:t> Belgium</a:t>
                      </a:r>
                      <a:endParaRPr lang="cs-CZ" sz="1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 dirty="0">
                          <a:effectLst/>
                        </a:rPr>
                        <a:t> $                 506 560,00 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0,07%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47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sng" strike="noStrike">
                          <a:effectLst/>
                          <a:hlinkClick r:id="rId13" tooltip="Portugal"/>
                        </a:rPr>
                        <a:t> Portugal</a:t>
                      </a:r>
                      <a:endParaRPr lang="cs-CZ" sz="1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 $     219 972,00 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0,30%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730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3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sng" strike="noStrike">
                          <a:effectLst/>
                          <a:hlinkClick r:id="rId14" tooltip="Japan"/>
                        </a:rPr>
                        <a:t> Japan</a:t>
                      </a:r>
                      <a:endParaRPr lang="cs-CZ" sz="1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 dirty="0">
                          <a:effectLst/>
                        </a:rPr>
                        <a:t> $       4 901 532,00 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6,63%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25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sng" strike="noStrike">
                          <a:effectLst/>
                          <a:hlinkClick r:id="rId15" tooltip="Taiwan"/>
                        </a:rPr>
                        <a:t> Taiwan</a:t>
                      </a:r>
                      <a:endParaRPr lang="cs-CZ" sz="1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 $               489 213,00 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0,66%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48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sng" strike="noStrike">
                          <a:effectLst/>
                          <a:hlinkClick r:id="rId16" tooltip="Republic of Ireland"/>
                        </a:rPr>
                        <a:t> Ireland</a:t>
                      </a:r>
                      <a:endParaRPr lang="cs-CZ" sz="1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 $     217 884,00 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0,29%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8730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4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sng" strike="noStrike">
                          <a:effectLst/>
                          <a:hlinkClick r:id="rId17" tooltip="Germany"/>
                        </a:rPr>
                        <a:t> Germany</a:t>
                      </a:r>
                      <a:endParaRPr lang="cs-CZ" sz="1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 $       3 635 959,00 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4,91%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26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sng" strike="noStrike">
                          <a:effectLst/>
                          <a:hlinkClick r:id="rId18" tooltip="Argentina"/>
                        </a:rPr>
                        <a:t> Argentina</a:t>
                      </a:r>
                      <a:endParaRPr lang="cs-CZ" sz="1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 $               488 213,00 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0,66%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49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sng" strike="noStrike">
                          <a:effectLst/>
                          <a:hlinkClick r:id="rId19" tooltip="Peru"/>
                        </a:rPr>
                        <a:t> Peru</a:t>
                      </a:r>
                      <a:endParaRPr lang="cs-CZ" sz="1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 $     206 542,00 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0,28%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873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 CIS</a:t>
                      </a:r>
                      <a:endParaRPr lang="cs-CZ" sz="10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sng" strike="noStrike" dirty="0">
                          <a:effectLst/>
                          <a:hlinkClick r:id="rId3"/>
                        </a:rPr>
                        <a:t> $       2 808 844,00 </a:t>
                      </a:r>
                      <a:endParaRPr lang="cs-CZ" sz="10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3,80%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27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sng" strike="noStrike">
                          <a:effectLst/>
                          <a:hlinkClick r:id="rId20" tooltip="Austria"/>
                        </a:rPr>
                        <a:t> Austria</a:t>
                      </a:r>
                      <a:endParaRPr lang="cs-CZ" sz="1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 $               415 366,00 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0,56%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50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sng" strike="noStrike">
                          <a:effectLst/>
                          <a:hlinkClick r:id="rId21" tooltip="Algeria"/>
                        </a:rPr>
                        <a:t> Algeria</a:t>
                      </a:r>
                      <a:endParaRPr lang="cs-CZ" sz="1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 $     206 095,00 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0,28%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1694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5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sng" strike="noStrike">
                          <a:effectLst/>
                          <a:hlinkClick r:id="rId22" tooltip="France"/>
                        </a:rPr>
                        <a:t> France</a:t>
                      </a:r>
                      <a:endParaRPr lang="cs-CZ" sz="1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 $       2 737 361,00 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3,70%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28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sng" strike="noStrike">
                          <a:effectLst/>
                          <a:hlinkClick r:id="rId23" tooltip="United Arab Emirates"/>
                        </a:rPr>
                        <a:t> United Arab Emirates</a:t>
                      </a:r>
                      <a:endParaRPr lang="cs-CZ" sz="1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 $               396 235,00 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0,54%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51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sng" strike="noStrike">
                          <a:effectLst/>
                          <a:hlinkClick r:id="rId24" tooltip="Qatar"/>
                        </a:rPr>
                        <a:t> Qatar</a:t>
                      </a:r>
                      <a:endParaRPr lang="cs-CZ" sz="1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 $     202 561,00 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0,27%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8730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6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sng" strike="noStrike">
                          <a:effectLst/>
                          <a:hlinkClick r:id="rId25" tooltip="United Kingdom"/>
                        </a:rPr>
                        <a:t> United Kingdom</a:t>
                      </a:r>
                      <a:endParaRPr lang="cs-CZ" sz="1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 dirty="0">
                          <a:effectLst/>
                        </a:rPr>
                        <a:t> $       2 535 761,00 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3,43%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 dirty="0">
                          <a:effectLst/>
                        </a:rPr>
                        <a:t>29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sng" strike="noStrike">
                          <a:effectLst/>
                          <a:hlinkClick r:id="rId26" tooltip="Thailand"/>
                        </a:rPr>
                        <a:t> Thailand</a:t>
                      </a:r>
                      <a:endParaRPr lang="cs-CZ" sz="1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 $               387 156,00 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0,52%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52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sng" strike="noStrike">
                          <a:effectLst/>
                          <a:hlinkClick r:id="rId27" tooltip="Czech Republic"/>
                        </a:rPr>
                        <a:t> Czech Republic</a:t>
                      </a:r>
                      <a:endParaRPr lang="cs-CZ" sz="1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 $     198 312,00 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0,27%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8730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7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sng" strike="noStrike">
                          <a:effectLst/>
                          <a:hlinkClick r:id="rId28" tooltip="Brazil"/>
                        </a:rPr>
                        <a:t> Brazil</a:t>
                      </a:r>
                      <a:endParaRPr lang="cs-CZ" sz="1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 $       2 242 854,00 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3,03%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30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sng" strike="noStrike" dirty="0">
                          <a:effectLst/>
                          <a:hlinkClick r:id="rId29" tooltip="Colombia"/>
                        </a:rPr>
                        <a:t> </a:t>
                      </a:r>
                      <a:r>
                        <a:rPr lang="cs-CZ" sz="1000" u="sng" strike="noStrike" dirty="0" err="1">
                          <a:effectLst/>
                          <a:hlinkClick r:id="rId29" tooltip="Colombia"/>
                        </a:rPr>
                        <a:t>Colombia</a:t>
                      </a:r>
                      <a:endParaRPr lang="cs-CZ" sz="10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 $               381 822,00 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0,52%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53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sng" strike="noStrike">
                          <a:effectLst/>
                          <a:hlinkClick r:id="rId30" tooltip="Romania"/>
                        </a:rPr>
                        <a:t> Romania</a:t>
                      </a:r>
                      <a:endParaRPr lang="cs-CZ" sz="1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 $     189 659,00 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0,26%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8730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8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sng" strike="noStrike">
                          <a:effectLst/>
                          <a:hlinkClick r:id="rId31" tooltip="Russia"/>
                        </a:rPr>
                        <a:t> Russia</a:t>
                      </a:r>
                      <a:endParaRPr lang="cs-CZ" sz="1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sng" strike="noStrike">
                          <a:effectLst/>
                          <a:hlinkClick r:id="rId3"/>
                        </a:rPr>
                        <a:t> $       2 118 006,00 </a:t>
                      </a:r>
                      <a:endParaRPr lang="cs-CZ" sz="1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2,86%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31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sng" strike="noStrike" dirty="0">
                          <a:effectLst/>
                          <a:hlinkClick r:id="rId32" tooltip="Venezuela"/>
                        </a:rPr>
                        <a:t> Venezuela</a:t>
                      </a:r>
                      <a:endParaRPr lang="cs-CZ" sz="10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 $               373 978,00 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0,51%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54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sng" strike="noStrike">
                          <a:effectLst/>
                          <a:hlinkClick r:id="rId33" tooltip="Kuwait"/>
                        </a:rPr>
                        <a:t> Kuwait</a:t>
                      </a:r>
                      <a:endParaRPr lang="cs-CZ" sz="1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 $     185 319,00 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0,25%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8730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9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sng" strike="noStrike">
                          <a:effectLst/>
                          <a:hlinkClick r:id="rId34" tooltip="Italy"/>
                        </a:rPr>
                        <a:t> Italy</a:t>
                      </a:r>
                      <a:endParaRPr lang="cs-CZ" sz="1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 $       2 071 955,00 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2,80%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32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sng" strike="noStrike" dirty="0">
                          <a:effectLst/>
                          <a:hlinkClick r:id="rId35" tooltip="Iran"/>
                        </a:rPr>
                        <a:t> </a:t>
                      </a:r>
                      <a:r>
                        <a:rPr lang="cs-CZ" sz="1000" u="sng" strike="noStrike" dirty="0" err="1">
                          <a:effectLst/>
                          <a:hlinkClick r:id="rId35" tooltip="Iran"/>
                        </a:rPr>
                        <a:t>Iran</a:t>
                      </a:r>
                      <a:endParaRPr lang="cs-CZ" sz="10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 dirty="0">
                          <a:effectLst/>
                        </a:rPr>
                        <a:t> $               366 259,00 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0,50%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55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sng" strike="noStrike">
                          <a:effectLst/>
                          <a:hlinkClick r:id="rId36" tooltip="New Zealand"/>
                        </a:rPr>
                        <a:t> New Zealand</a:t>
                      </a:r>
                      <a:endParaRPr lang="cs-CZ" sz="1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 $        18 133,00 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0,02%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873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ASEAN</a:t>
                      </a:r>
                      <a:endParaRPr lang="cs-CZ" sz="10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sng" strike="noStrike">
                          <a:effectLst/>
                          <a:hlinkClick r:id="rId3"/>
                        </a:rPr>
                        <a:t> $       2 012 447,00 </a:t>
                      </a:r>
                      <a:endParaRPr lang="cs-CZ" sz="1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2,72%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33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sng" strike="noStrike">
                          <a:effectLst/>
                          <a:hlinkClick r:id="rId37" tooltip="South Africa"/>
                        </a:rPr>
                        <a:t> South Africa</a:t>
                      </a:r>
                      <a:endParaRPr lang="cs-CZ" sz="1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 dirty="0">
                          <a:effectLst/>
                        </a:rPr>
                        <a:t> $               350 779,00 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0,47%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56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sng" strike="noStrike">
                          <a:effectLst/>
                          <a:hlinkClick r:id="rId38" tooltip="Ukraine"/>
                        </a:rPr>
                        <a:t> Ukraine</a:t>
                      </a:r>
                      <a:endParaRPr lang="cs-CZ" sz="1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 $     176 235,00 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0,24%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8730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10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sng" strike="noStrike">
                          <a:effectLst/>
                          <a:hlinkClick r:id="rId39" tooltip="India"/>
                        </a:rPr>
                        <a:t> India</a:t>
                      </a:r>
                      <a:endParaRPr lang="cs-CZ" sz="1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 $       1 870 651,00 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2,53%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34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sng" strike="noStrike">
                          <a:effectLst/>
                          <a:hlinkClick r:id="rId40" tooltip="Denmark"/>
                        </a:rPr>
                        <a:t> Denmark</a:t>
                      </a:r>
                      <a:endParaRPr lang="cs-CZ" sz="1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 dirty="0">
                          <a:effectLst/>
                        </a:rPr>
                        <a:t> $               330 958,00 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0,45%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57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sng" strike="noStrike">
                          <a:effectLst/>
                          <a:hlinkClick r:id="rId41" tooltip="Vietnam"/>
                        </a:rPr>
                        <a:t> Vietnam</a:t>
                      </a:r>
                      <a:endParaRPr lang="cs-CZ" sz="1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 $     170 565,00 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0,23%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8730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11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sng" strike="noStrike">
                          <a:effectLst/>
                          <a:hlinkClick r:id="rId42" tooltip="Canada"/>
                        </a:rPr>
                        <a:t> Canada</a:t>
                      </a:r>
                      <a:endParaRPr lang="cs-CZ" sz="1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 $       1 825 096,00 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2,47%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35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sng" strike="noStrike">
                          <a:effectLst/>
                          <a:hlinkClick r:id="rId43" tooltip="Malaysia"/>
                        </a:rPr>
                        <a:t> Malaysia</a:t>
                      </a:r>
                      <a:endParaRPr lang="cs-CZ" sz="1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 dirty="0">
                          <a:effectLst/>
                        </a:rPr>
                        <a:t> $               312 433,00 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0,42%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58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sng" strike="noStrike">
                          <a:effectLst/>
                          <a:hlinkClick r:id="rId44" tooltip="Bangladesh"/>
                        </a:rPr>
                        <a:t> Bangladesh</a:t>
                      </a:r>
                      <a:endParaRPr lang="cs-CZ" sz="1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 $     141 275,00 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0,19%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8730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12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sng" strike="noStrike">
                          <a:effectLst/>
                          <a:hlinkClick r:id="rId45" tooltip="Australia"/>
                        </a:rPr>
                        <a:t> Australia</a:t>
                      </a:r>
                      <a:endParaRPr lang="cs-CZ" sz="1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 $       1 505 277,00 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2,03%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36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sng" strike="noStrike">
                          <a:effectLst/>
                          <a:hlinkClick r:id="rId46" tooltip="Singapore"/>
                        </a:rPr>
                        <a:t> Singapore</a:t>
                      </a:r>
                      <a:endParaRPr lang="cs-CZ" sz="1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 $               295 744,00 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0,40%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59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sng" strike="noStrike">
                          <a:effectLst/>
                          <a:hlinkClick r:id="rId47" tooltip="Hungary"/>
                        </a:rPr>
                        <a:t> Hungary</a:t>
                      </a:r>
                      <a:endParaRPr lang="cs-CZ" sz="1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 $     132 426,00 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0,18%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8730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13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sng" strike="noStrike">
                          <a:effectLst/>
                          <a:hlinkClick r:id="rId48" tooltip="Spain"/>
                        </a:rPr>
                        <a:t> Spain</a:t>
                      </a:r>
                      <a:endParaRPr lang="cs-CZ" sz="1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 $       1 358 687,00 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1,84%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37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sng" strike="noStrike">
                          <a:effectLst/>
                          <a:hlinkClick r:id="rId49" tooltip="Israel"/>
                        </a:rPr>
                        <a:t> Israel</a:t>
                      </a:r>
                      <a:endParaRPr lang="cs-CZ" sz="1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 dirty="0">
                          <a:effectLst/>
                        </a:rPr>
                        <a:t> $                   291 500,00 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0,00%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 dirty="0">
                          <a:effectLst/>
                        </a:rPr>
                        <a:t>60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sng" strike="noStrike">
                          <a:effectLst/>
                          <a:hlinkClick r:id="rId50" tooltip="Angola"/>
                        </a:rPr>
                        <a:t> Angola</a:t>
                      </a:r>
                      <a:endParaRPr lang="cs-CZ" sz="1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 $     121 704,00 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0,16%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8730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14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sng" strike="noStrike">
                          <a:effectLst/>
                          <a:hlinkClick r:id="rId51" tooltip="Mexico"/>
                        </a:rPr>
                        <a:t> Mexico</a:t>
                      </a:r>
                      <a:endParaRPr lang="cs-CZ" sz="1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 $       1 258 544,00 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1,70%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38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sng" strike="noStrike">
                          <a:effectLst/>
                          <a:hlinkClick r:id="rId52" tooltip="Nigeria"/>
                        </a:rPr>
                        <a:t> Nigeria</a:t>
                      </a:r>
                      <a:endParaRPr lang="cs-CZ" sz="1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 dirty="0">
                          <a:effectLst/>
                        </a:rPr>
                        <a:t> $                 286 470,00 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0,04%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61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sng" strike="noStrike" dirty="0">
                          <a:effectLst/>
                          <a:hlinkClick r:id="rId53" tooltip="Morocco"/>
                        </a:rPr>
                        <a:t> </a:t>
                      </a:r>
                      <a:r>
                        <a:rPr lang="cs-CZ" sz="1000" u="sng" strike="noStrike" dirty="0" err="1">
                          <a:effectLst/>
                          <a:hlinkClick r:id="rId53" tooltip="Morocco"/>
                        </a:rPr>
                        <a:t>Morocco</a:t>
                      </a:r>
                      <a:endParaRPr lang="cs-CZ" sz="10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 $     105 101,00 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0,14%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48730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15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sng" strike="noStrike">
                          <a:effectLst/>
                          <a:hlinkClick r:id="rId54" tooltip="South Korea"/>
                        </a:rPr>
                        <a:t> South Korea</a:t>
                      </a:r>
                      <a:endParaRPr lang="cs-CZ" sz="1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 $       1 221 801,00 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1,65%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39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sng" strike="noStrike">
                          <a:effectLst/>
                          <a:hlinkClick r:id="rId55" tooltip="Chile"/>
                        </a:rPr>
                        <a:t> Chile</a:t>
                      </a:r>
                      <a:endParaRPr lang="cs-CZ" sz="1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 dirty="0">
                          <a:effectLst/>
                        </a:rPr>
                        <a:t> $               276 975,00 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0,37%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62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sng" strike="noStrike" dirty="0">
                          <a:effectLst/>
                          <a:hlinkClick r:id="rId56" tooltip="Slovakia"/>
                        </a:rPr>
                        <a:t> Slovakia</a:t>
                      </a:r>
                      <a:endParaRPr lang="cs-CZ" sz="10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 $        95 805,00 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0,13%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48730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16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sng" strike="noStrike">
                          <a:effectLst/>
                          <a:hlinkClick r:id="rId57" tooltip="Indonesia"/>
                        </a:rPr>
                        <a:t> Indonesia</a:t>
                      </a:r>
                      <a:endParaRPr lang="cs-CZ" sz="1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 $          870 275,00 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1,18%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none" strike="noStrike">
                          <a:effectLst/>
                        </a:rPr>
                        <a:t> 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sng" strike="noStrike">
                          <a:effectLst/>
                          <a:hlinkClick r:id="rId58" tooltip="Hong Kong"/>
                        </a:rPr>
                        <a:t> Hong Kong</a:t>
                      </a:r>
                      <a:endParaRPr lang="cs-CZ" sz="1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 $               273 658,00 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0,37%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63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sng" strike="noStrike" dirty="0">
                          <a:effectLst/>
                          <a:hlinkClick r:id="rId59" tooltip="Ecuador"/>
                        </a:rPr>
                        <a:t> Ecuador</a:t>
                      </a:r>
                      <a:endParaRPr lang="cs-CZ" sz="1000" b="0" i="0" u="sng" strike="noStrike" dirty="0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 $        94 144,00 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0,13%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48730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17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sng" strike="noStrike">
                          <a:effectLst/>
                          <a:hlinkClick r:id="rId60" tooltip="Turkey"/>
                        </a:rPr>
                        <a:t> Turkey</a:t>
                      </a:r>
                      <a:endParaRPr lang="cs-CZ" sz="1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 $          827 209,00 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1,12%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40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sng" strike="noStrike">
                          <a:effectLst/>
                          <a:hlinkClick r:id="rId61" tooltip="Philippines"/>
                        </a:rPr>
                        <a:t> Philippines</a:t>
                      </a:r>
                      <a:endParaRPr lang="cs-CZ" sz="1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 $               272 018,00 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0,37%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64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sng" strike="noStrike">
                          <a:effectLst/>
                          <a:hlinkClick r:id="rId62" tooltip="Oman"/>
                        </a:rPr>
                        <a:t> Oman</a:t>
                      </a:r>
                      <a:endParaRPr lang="cs-CZ" sz="1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 dirty="0">
                          <a:effectLst/>
                        </a:rPr>
                        <a:t> $        80 571,00 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0,11%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48730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18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sng" strike="noStrike">
                          <a:effectLst/>
                          <a:hlinkClick r:id="rId63" tooltip="Netherlands"/>
                        </a:rPr>
                        <a:t> Netherlands</a:t>
                      </a:r>
                      <a:endParaRPr lang="cs-CZ" sz="1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 $          800 007,00 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1,08%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41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sng" strike="noStrike">
                          <a:effectLst/>
                          <a:hlinkClick r:id="rId64" tooltip="Egypt"/>
                        </a:rPr>
                        <a:t> Egypt</a:t>
                      </a:r>
                      <a:endParaRPr lang="cs-CZ" sz="1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 $               271 427,00 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0,37%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65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sng" strike="noStrike">
                          <a:effectLst/>
                          <a:hlinkClick r:id="rId65" tooltip="Azerbaijan"/>
                        </a:rPr>
                        <a:t> Azerbaijan</a:t>
                      </a:r>
                      <a:endParaRPr lang="cs-CZ" sz="1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 dirty="0">
                          <a:effectLst/>
                        </a:rPr>
                        <a:t> $        73 537,00 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0,10%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48730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19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sng" strike="noStrike">
                          <a:effectLst/>
                          <a:hlinkClick r:id="rId66" tooltip="Saudi Arabia"/>
                        </a:rPr>
                        <a:t> Saudi Arabia</a:t>
                      </a:r>
                      <a:endParaRPr lang="cs-CZ" sz="1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 $          745 273,00 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1,01%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42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sng" strike="noStrike">
                          <a:effectLst/>
                          <a:hlinkClick r:id="rId67" tooltip="Finland"/>
                        </a:rPr>
                        <a:t> Finland</a:t>
                      </a:r>
                      <a:endParaRPr lang="cs-CZ" sz="1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 $               256 922,00 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0,35%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66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sng" strike="noStrike">
                          <a:effectLst/>
                          <a:hlinkClick r:id="rId68" tooltip="Belarus"/>
                        </a:rPr>
                        <a:t> Belarus</a:t>
                      </a:r>
                      <a:endParaRPr lang="cs-CZ" sz="1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 dirty="0">
                          <a:effectLst/>
                        </a:rPr>
                        <a:t> $          71 710,00 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0,01%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48730"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20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sng" strike="noStrike">
                          <a:effectLst/>
                          <a:hlinkClick r:id="rId69" tooltip="Switzerland"/>
                        </a:rPr>
                        <a:t>  Switzerland</a:t>
                      </a:r>
                      <a:endParaRPr lang="cs-CZ" sz="1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 $          650 814,00 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0,88%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43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sng" strike="noStrike">
                          <a:effectLst/>
                          <a:hlinkClick r:id="rId70" tooltip="Greece"/>
                        </a:rPr>
                        <a:t> Greece</a:t>
                      </a:r>
                      <a:endParaRPr lang="cs-CZ" sz="1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 $               241 796,00 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>
                          <a:effectLst/>
                        </a:rPr>
                        <a:t>0,33%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67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000" u="sng" strike="noStrike">
                          <a:effectLst/>
                          <a:hlinkClick r:id="rId71" tooltip="Sudan"/>
                        </a:rPr>
                        <a:t> Sudan</a:t>
                      </a:r>
                      <a:endParaRPr lang="cs-CZ" sz="1000" b="0" i="0" u="sng" strike="noStrike">
                        <a:solidFill>
                          <a:srgbClr val="0000FF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u="none" strike="noStrike">
                          <a:effectLst/>
                        </a:rPr>
                        <a:t> $        70 127,00 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u="none" strike="noStrike" dirty="0">
                          <a:effectLst/>
                        </a:rPr>
                        <a:t>0,09%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31" marR="2831" marT="2831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5273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>
          <a:xfrm>
            <a:off x="1992314" y="1"/>
            <a:ext cx="8421687" cy="620713"/>
          </a:xfrm>
        </p:spPr>
        <p:txBody>
          <a:bodyPr>
            <a:normAutofit fontScale="90000"/>
          </a:bodyPr>
          <a:lstStyle/>
          <a:p>
            <a:r>
              <a:rPr lang="cs-CZ"/>
              <a:t>GDP/capita</a:t>
            </a:r>
          </a:p>
        </p:txBody>
      </p:sp>
      <p:pic>
        <p:nvPicPr>
          <p:cNvPr id="22531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5176"/>
            <a:ext cx="9144000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635620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4" y="404814"/>
            <a:ext cx="8421687" cy="454025"/>
          </a:xfrm>
        </p:spPr>
        <p:txBody>
          <a:bodyPr>
            <a:normAutofit fontScale="90000"/>
          </a:bodyPr>
          <a:lstStyle/>
          <a:p>
            <a:r>
              <a:rPr lang="en-US" sz="3200" b="1">
                <a:solidFill>
                  <a:srgbClr val="FFCC99"/>
                </a:solidFill>
              </a:rPr>
              <a:t>GDP/cap</a:t>
            </a:r>
            <a:r>
              <a:rPr lang="cs-CZ" sz="3200" b="1">
                <a:solidFill>
                  <a:srgbClr val="FFCC99"/>
                </a:solidFill>
              </a:rPr>
              <a:t>., USD </a:t>
            </a:r>
            <a:r>
              <a:rPr lang="cs-CZ" sz="1800">
                <a:solidFill>
                  <a:srgbClr val="FFCC99"/>
                </a:solidFill>
              </a:rPr>
              <a:t>(FAO)</a:t>
            </a:r>
            <a:endParaRPr lang="cs-CZ">
              <a:solidFill>
                <a:srgbClr val="FFCC99"/>
              </a:solidFill>
            </a:endParaRPr>
          </a:p>
        </p:txBody>
      </p:sp>
      <p:sp>
        <p:nvSpPr>
          <p:cNvPr id="24579" name="Line 1047"/>
          <p:cNvSpPr>
            <a:spLocks noChangeShapeType="1"/>
          </p:cNvSpPr>
          <p:nvPr/>
        </p:nvSpPr>
        <p:spPr bwMode="auto">
          <a:xfrm>
            <a:off x="5751513" y="12223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24580" name="Picture 155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1263"/>
            <a:ext cx="9144000" cy="444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822196"/>
      </p:ext>
    </p:extLst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"/>
            <a:ext cx="9144000" cy="690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095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HDP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HDP = C + I + G + X</a:t>
            </a:r>
          </a:p>
          <a:p>
            <a:r>
              <a:rPr lang="cs-CZ" dirty="0"/>
              <a:t>Globální HDP = </a:t>
            </a:r>
            <a:r>
              <a:rPr lang="en-US" dirty="0"/>
              <a:t>7</a:t>
            </a:r>
            <a:r>
              <a:rPr lang="cs-CZ" dirty="0"/>
              <a:t>8</a:t>
            </a:r>
            <a:r>
              <a:rPr lang="en-US" dirty="0"/>
              <a:t> </a:t>
            </a:r>
            <a:r>
              <a:rPr lang="en-US" dirty="0" err="1"/>
              <a:t>tril</a:t>
            </a:r>
            <a:r>
              <a:rPr lang="en-US" dirty="0"/>
              <a:t>. USD</a:t>
            </a:r>
          </a:p>
          <a:p>
            <a:r>
              <a:rPr lang="cs-CZ" dirty="0"/>
              <a:t>Globální spotřeba = </a:t>
            </a:r>
            <a:r>
              <a:rPr lang="en-US" dirty="0"/>
              <a:t>3</a:t>
            </a:r>
            <a:r>
              <a:rPr lang="cs-CZ" dirty="0"/>
              <a:t>5</a:t>
            </a:r>
            <a:r>
              <a:rPr lang="en-US" dirty="0"/>
              <a:t> – </a:t>
            </a:r>
            <a:r>
              <a:rPr lang="cs-CZ" dirty="0"/>
              <a:t>40</a:t>
            </a:r>
            <a:r>
              <a:rPr lang="en-US" dirty="0"/>
              <a:t> </a:t>
            </a:r>
            <a:r>
              <a:rPr lang="en-US" dirty="0" err="1"/>
              <a:t>tril</a:t>
            </a:r>
            <a:r>
              <a:rPr lang="en-US" dirty="0"/>
              <a:t>. USD</a:t>
            </a:r>
            <a:endParaRPr lang="cs-CZ" dirty="0"/>
          </a:p>
          <a:p>
            <a:r>
              <a:rPr lang="cs-CZ" dirty="0"/>
              <a:t>Podíl zemědělství na HDP = 3 – 4 %</a:t>
            </a:r>
          </a:p>
          <a:p>
            <a:r>
              <a:rPr lang="cs-CZ" dirty="0"/>
              <a:t>Podíl zaměstnanosti v zemědělství: 30 – 35 %</a:t>
            </a:r>
          </a:p>
          <a:p>
            <a:r>
              <a:rPr lang="cs-CZ" dirty="0"/>
              <a:t>Podíl průmyslu: 20 %</a:t>
            </a:r>
          </a:p>
          <a:p>
            <a:r>
              <a:rPr lang="cs-CZ" dirty="0"/>
              <a:t>Podíl služeb: 70 %</a:t>
            </a:r>
          </a:p>
        </p:txBody>
      </p:sp>
    </p:spTree>
    <p:extLst>
      <p:ext uri="{BB962C8B-B14F-4D97-AF65-F5344CB8AC3E}">
        <p14:creationId xmlns:p14="http://schemas.microsoft.com/office/powerpoint/2010/main" val="2790929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0"/>
            <a:ext cx="9144000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7702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601" y="332656"/>
            <a:ext cx="7311601" cy="621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3551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601" y="332656"/>
            <a:ext cx="7311601" cy="621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0075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529" y="692697"/>
            <a:ext cx="8624051" cy="538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591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600" y="116632"/>
            <a:ext cx="7272808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9269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Celková spotřeba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80000"/>
              </a:lnSpc>
            </a:pPr>
            <a:r>
              <a:rPr lang="cs-CZ" dirty="0"/>
              <a:t>2012 – přes 35 </a:t>
            </a:r>
            <a:r>
              <a:rPr lang="cs-CZ" dirty="0" err="1"/>
              <a:t>tril</a:t>
            </a:r>
            <a:r>
              <a:rPr lang="cs-CZ" dirty="0"/>
              <a:t>. USD </a:t>
            </a:r>
          </a:p>
          <a:p>
            <a:pPr algn="just">
              <a:lnSpc>
                <a:spcPct val="80000"/>
              </a:lnSpc>
            </a:pPr>
            <a:r>
              <a:rPr lang="cs-CZ" dirty="0"/>
              <a:t>1900 – přes 1,5 </a:t>
            </a:r>
            <a:r>
              <a:rPr lang="cs-CZ" dirty="0" err="1"/>
              <a:t>tril</a:t>
            </a:r>
            <a:r>
              <a:rPr lang="cs-CZ" dirty="0"/>
              <a:t>. USD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6949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3" y="764704"/>
            <a:ext cx="8751783" cy="463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7610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1" y="667022"/>
            <a:ext cx="7814691" cy="6061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Nadpis 1"/>
          <p:cNvSpPr txBox="1">
            <a:spLocks/>
          </p:cNvSpPr>
          <p:nvPr/>
        </p:nvSpPr>
        <p:spPr>
          <a:xfrm>
            <a:off x="2063552" y="116633"/>
            <a:ext cx="7886700" cy="62003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/>
              <a:t>Households consumption per capita</a:t>
            </a:r>
          </a:p>
        </p:txBody>
      </p:sp>
    </p:spTree>
    <p:extLst>
      <p:ext uri="{BB962C8B-B14F-4D97-AF65-F5344CB8AC3E}">
        <p14:creationId xmlns:p14="http://schemas.microsoft.com/office/powerpoint/2010/main" val="15479601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0"/>
            <a:ext cx="8893175" cy="681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94901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788989"/>
            <a:ext cx="9144000" cy="528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3473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HDP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Největší spotřeba na hlavu: Lucembursko</a:t>
            </a:r>
          </a:p>
          <a:p>
            <a:r>
              <a:rPr lang="cs-CZ" dirty="0"/>
              <a:t>Lidé v rozvojových zemích: 5,5 mld.</a:t>
            </a:r>
          </a:p>
          <a:p>
            <a:r>
              <a:rPr lang="cs-CZ" dirty="0"/>
              <a:t>Globální HDP na hlavu: 10 000 USD</a:t>
            </a:r>
          </a:p>
          <a:p>
            <a:r>
              <a:rPr lang="cs-CZ" dirty="0"/>
              <a:t>Podíl rozvojových zemí na ekonomice: 65 %</a:t>
            </a:r>
          </a:p>
          <a:p>
            <a:r>
              <a:rPr lang="cs-CZ" dirty="0"/>
              <a:t>Podíl rozvojových zemí na obchodě: 57 %</a:t>
            </a:r>
          </a:p>
          <a:p>
            <a:r>
              <a:rPr lang="cs-CZ" dirty="0"/>
              <a:t>Podíl na spotřebě nejbohatších 20 %: 75 %</a:t>
            </a:r>
          </a:p>
          <a:p>
            <a:r>
              <a:rPr lang="cs-CZ" dirty="0"/>
              <a:t>Počet </a:t>
            </a:r>
            <a:r>
              <a:rPr lang="cs-CZ" dirty="0" err="1"/>
              <a:t>podvýživených</a:t>
            </a:r>
            <a:r>
              <a:rPr lang="cs-CZ" dirty="0"/>
              <a:t>: 840 mil</a:t>
            </a:r>
          </a:p>
          <a:p>
            <a:r>
              <a:rPr lang="cs-CZ" dirty="0"/>
              <a:t>Co je specifické a chronické hladovění?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20171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5 % nejbohatších spotřebovává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cs-CZ" sz="2400" dirty="0"/>
              <a:t>45 % masa a ryb, nejchudších 5 % pak 5 %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cs-CZ" sz="2400" dirty="0"/>
              <a:t>58 % celkové energie, 5 nejchudších pak méně než 4 %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cs-CZ" sz="2400" dirty="0"/>
              <a:t>má 74 % všech telefonních linek, nejchudších 5 % pak 1,5 %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cs-CZ" sz="2400" dirty="0"/>
              <a:t>84 % veškerého papíru, nejchudších 5 % pak 1,1 %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cs-CZ" sz="2400" dirty="0"/>
              <a:t>Vlastní 87 % všech vozidel, nejchudších 5 % pak méně než 1 %</a:t>
            </a:r>
          </a:p>
        </p:txBody>
      </p:sp>
    </p:spTree>
    <p:extLst>
      <p:ext uri="{BB962C8B-B14F-4D97-AF65-F5344CB8AC3E}">
        <p14:creationId xmlns:p14="http://schemas.microsoft.com/office/powerpoint/2010/main" val="41519519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2075"/>
            <a:ext cx="9144000" cy="667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92619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885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76250"/>
            <a:ext cx="9144000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45068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5"/>
          <p:cNvSpPr>
            <a:spLocks noChangeArrowheads="1"/>
          </p:cNvSpPr>
          <p:nvPr/>
        </p:nvSpPr>
        <p:spPr bwMode="auto">
          <a:xfrm>
            <a:off x="2667000" y="839303"/>
            <a:ext cx="6858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Germany: The Melander family of Bargteheide - 2 adults, 2 teenagers</a:t>
            </a:r>
            <a:endParaRPr lang="cs-CZ"/>
          </a:p>
          <a:p>
            <a:r>
              <a:rPr lang="cs-CZ">
                <a:latin typeface="Times New Roman" panose="02020603050405020304" pitchFamily="18" charset="0"/>
                <a:cs typeface="Times New Roman" panose="02020603050405020304" pitchFamily="18" charset="0"/>
              </a:rPr>
              <a:t>Food expenditure for one week: 375.39 Euros or $500.07 </a:t>
            </a:r>
            <a:br>
              <a:rPr lang="cs-CZ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/>
          </a:p>
        </p:txBody>
      </p:sp>
      <p:pic>
        <p:nvPicPr>
          <p:cNvPr id="104451" name="obrázek 13" descr="Food Famil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889" y="1806178"/>
            <a:ext cx="6344841" cy="419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2" name="Rectangle 6"/>
          <p:cNvSpPr>
            <a:spLocks noChangeArrowheads="1"/>
          </p:cNvSpPr>
          <p:nvPr/>
        </p:nvSpPr>
        <p:spPr bwMode="auto">
          <a:xfrm>
            <a:off x="2667002" y="4862490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sz="1350"/>
          </a:p>
        </p:txBody>
      </p:sp>
    </p:spTree>
    <p:extLst>
      <p:ext uri="{BB962C8B-B14F-4D97-AF65-F5344CB8AC3E}">
        <p14:creationId xmlns:p14="http://schemas.microsoft.com/office/powerpoint/2010/main" val="1161205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5"/>
          <p:cNvSpPr>
            <a:spLocks noChangeArrowheads="1"/>
          </p:cNvSpPr>
          <p:nvPr/>
        </p:nvSpPr>
        <p:spPr bwMode="auto">
          <a:xfrm>
            <a:off x="2667000" y="818257"/>
            <a:ext cx="6858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United States: The Revis family of North Carolina - 2 adults, 2 teenagers</a:t>
            </a:r>
            <a:endParaRPr lang="cs-CZ"/>
          </a:p>
          <a:p>
            <a:r>
              <a:rPr lang="cs-CZ">
                <a:latin typeface="Times New Roman" panose="02020603050405020304" pitchFamily="18" charset="0"/>
                <a:cs typeface="Times New Roman" panose="02020603050405020304" pitchFamily="18" charset="0"/>
              </a:rPr>
              <a:t>Food expenditure for one week: $341.98 </a:t>
            </a:r>
            <a:endParaRPr lang="cs-CZ"/>
          </a:p>
        </p:txBody>
      </p:sp>
      <p:pic>
        <p:nvPicPr>
          <p:cNvPr id="105475" name="obrázek 14" descr="Food Famil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119" y="1699023"/>
            <a:ext cx="6506766" cy="430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6" name="Rectangle 6"/>
          <p:cNvSpPr>
            <a:spLocks noChangeArrowheads="1"/>
          </p:cNvSpPr>
          <p:nvPr/>
        </p:nvSpPr>
        <p:spPr bwMode="auto">
          <a:xfrm>
            <a:off x="2667002" y="4862490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sz="1350"/>
          </a:p>
        </p:txBody>
      </p:sp>
    </p:spTree>
    <p:extLst>
      <p:ext uri="{BB962C8B-B14F-4D97-AF65-F5344CB8AC3E}">
        <p14:creationId xmlns:p14="http://schemas.microsoft.com/office/powerpoint/2010/main" val="20239787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5"/>
          <p:cNvSpPr>
            <a:spLocks noChangeArrowheads="1"/>
          </p:cNvSpPr>
          <p:nvPr/>
        </p:nvSpPr>
        <p:spPr bwMode="auto">
          <a:xfrm>
            <a:off x="2667000" y="842458"/>
            <a:ext cx="6858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Japan: The Ukita family of Kodaira City - 2 adults, 2 teenagers</a:t>
            </a:r>
            <a:endParaRPr lang="cs-CZ"/>
          </a:p>
          <a:p>
            <a:r>
              <a:rPr lang="cs-CZ">
                <a:latin typeface="Times New Roman" panose="02020603050405020304" pitchFamily="18" charset="0"/>
                <a:cs typeface="Times New Roman" panose="02020603050405020304" pitchFamily="18" charset="0"/>
              </a:rPr>
              <a:t>Food expenditure for one week: 37,699 Yen or $317.25 </a:t>
            </a:r>
            <a:endParaRPr lang="cs-CZ"/>
          </a:p>
        </p:txBody>
      </p:sp>
      <p:pic>
        <p:nvPicPr>
          <p:cNvPr id="106499" name="obrázek 15" descr="Food Famil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66850"/>
            <a:ext cx="6858000" cy="452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Rectangle 6"/>
          <p:cNvSpPr>
            <a:spLocks noChangeArrowheads="1"/>
          </p:cNvSpPr>
          <p:nvPr/>
        </p:nvSpPr>
        <p:spPr bwMode="auto">
          <a:xfrm>
            <a:off x="2667002" y="4858919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sz="1350"/>
          </a:p>
        </p:txBody>
      </p:sp>
    </p:spTree>
    <p:extLst>
      <p:ext uri="{BB962C8B-B14F-4D97-AF65-F5344CB8AC3E}">
        <p14:creationId xmlns:p14="http://schemas.microsoft.com/office/powerpoint/2010/main" val="2366733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5"/>
          <p:cNvSpPr>
            <a:spLocks noChangeArrowheads="1"/>
          </p:cNvSpPr>
          <p:nvPr/>
        </p:nvSpPr>
        <p:spPr bwMode="auto">
          <a:xfrm>
            <a:off x="2667000" y="840880"/>
            <a:ext cx="6858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Poland: The Sobczynscy family of Konstancin-Jeziorna - 4 adults, 1 teenager</a:t>
            </a:r>
            <a:endParaRPr lang="cs-CZ"/>
          </a:p>
          <a:p>
            <a:r>
              <a:rPr lang="cs-CZ">
                <a:latin typeface="Times New Roman" panose="02020603050405020304" pitchFamily="18" charset="0"/>
                <a:cs typeface="Times New Roman" panose="02020603050405020304" pitchFamily="18" charset="0"/>
              </a:rPr>
              <a:t>Food expenditure for one week: 582.48 Zlotys or $151.27 </a:t>
            </a:r>
            <a:endParaRPr lang="cs-CZ"/>
          </a:p>
        </p:txBody>
      </p:sp>
      <p:pic>
        <p:nvPicPr>
          <p:cNvPr id="107523" name="obrázek 18" descr="Food Famil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889" y="1758554"/>
            <a:ext cx="6399610" cy="424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Rectangle 6"/>
          <p:cNvSpPr>
            <a:spLocks noChangeArrowheads="1"/>
          </p:cNvSpPr>
          <p:nvPr/>
        </p:nvSpPr>
        <p:spPr bwMode="auto">
          <a:xfrm>
            <a:off x="2667002" y="4866063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sz="1350"/>
          </a:p>
        </p:txBody>
      </p:sp>
    </p:spTree>
    <p:extLst>
      <p:ext uri="{BB962C8B-B14F-4D97-AF65-F5344CB8AC3E}">
        <p14:creationId xmlns:p14="http://schemas.microsoft.com/office/powerpoint/2010/main" val="10059336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5"/>
          <p:cNvSpPr>
            <a:spLocks noChangeArrowheads="1"/>
          </p:cNvSpPr>
          <p:nvPr/>
        </p:nvSpPr>
        <p:spPr bwMode="auto">
          <a:xfrm>
            <a:off x="2667001" y="984144"/>
            <a:ext cx="65133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Egypt: The Ahmed family of Cairo - 7 adults, 5 kids</a:t>
            </a:r>
            <a:endParaRPr lang="cs-CZ"/>
          </a:p>
          <a:p>
            <a:r>
              <a:rPr lang="cs-CZ">
                <a:latin typeface="Times New Roman" panose="02020603050405020304" pitchFamily="18" charset="0"/>
                <a:cs typeface="Times New Roman" panose="02020603050405020304" pitchFamily="18" charset="0"/>
              </a:rPr>
              <a:t>Food expendit ure for one week: 387.85 Egyptian Pounds or $68.53 </a:t>
            </a:r>
            <a:endParaRPr lang="cs-CZ"/>
          </a:p>
        </p:txBody>
      </p:sp>
      <p:pic>
        <p:nvPicPr>
          <p:cNvPr id="108547" name="obrázek 19" descr="Food Famil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2" y="1596631"/>
            <a:ext cx="6669881" cy="4421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8" name="Rectangle 6"/>
          <p:cNvSpPr>
            <a:spLocks noChangeArrowheads="1"/>
          </p:cNvSpPr>
          <p:nvPr/>
        </p:nvSpPr>
        <p:spPr bwMode="auto">
          <a:xfrm>
            <a:off x="2667002" y="4866063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sz="1350"/>
          </a:p>
        </p:txBody>
      </p:sp>
    </p:spTree>
    <p:extLst>
      <p:ext uri="{BB962C8B-B14F-4D97-AF65-F5344CB8AC3E}">
        <p14:creationId xmlns:p14="http://schemas.microsoft.com/office/powerpoint/2010/main" val="5029413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5"/>
          <p:cNvSpPr>
            <a:spLocks noChangeArrowheads="1"/>
          </p:cNvSpPr>
          <p:nvPr/>
        </p:nvSpPr>
        <p:spPr bwMode="auto">
          <a:xfrm>
            <a:off x="2909887" y="842458"/>
            <a:ext cx="59066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Ecuador: The Ayme family of Tingo - 4 adults, 5 teenagers</a:t>
            </a:r>
            <a:endParaRPr lang="cs-CZ"/>
          </a:p>
          <a:p>
            <a:r>
              <a:rPr lang="cs-CZ">
                <a:latin typeface="Times New Roman" panose="02020603050405020304" pitchFamily="18" charset="0"/>
                <a:cs typeface="Times New Roman" panose="02020603050405020304" pitchFamily="18" charset="0"/>
              </a:rPr>
              <a:t>Food expenditure for one week: $31.55 </a:t>
            </a:r>
            <a:endParaRPr lang="cs-CZ"/>
          </a:p>
        </p:txBody>
      </p:sp>
      <p:pic>
        <p:nvPicPr>
          <p:cNvPr id="109571" name="obrázek 20" descr="Food Famil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47800"/>
            <a:ext cx="6858000" cy="4558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2" name="Rectangle 6"/>
          <p:cNvSpPr>
            <a:spLocks noChangeArrowheads="1"/>
          </p:cNvSpPr>
          <p:nvPr/>
        </p:nvSpPr>
        <p:spPr bwMode="auto">
          <a:xfrm>
            <a:off x="2667002" y="4869634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sz="1350"/>
          </a:p>
        </p:txBody>
      </p:sp>
    </p:spTree>
    <p:extLst>
      <p:ext uri="{BB962C8B-B14F-4D97-AF65-F5344CB8AC3E}">
        <p14:creationId xmlns:p14="http://schemas.microsoft.com/office/powerpoint/2010/main" val="36532646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5"/>
          <p:cNvSpPr>
            <a:spLocks noChangeArrowheads="1"/>
          </p:cNvSpPr>
          <p:nvPr/>
        </p:nvSpPr>
        <p:spPr bwMode="auto">
          <a:xfrm>
            <a:off x="2667000" y="842458"/>
            <a:ext cx="67464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Bhutan: The Namgay family of Shingkhey Village - 7 adults, 6 kids</a:t>
            </a:r>
            <a:endParaRPr lang="cs-CZ"/>
          </a:p>
          <a:p>
            <a:r>
              <a:rPr lang="cs-CZ">
                <a:latin typeface="Times New Roman" panose="02020603050405020304" pitchFamily="18" charset="0"/>
                <a:cs typeface="Times New Roman" panose="02020603050405020304" pitchFamily="18" charset="0"/>
              </a:rPr>
              <a:t>Food expenditure for one week: 224.93 ngultrum or $5.03 </a:t>
            </a:r>
            <a:endParaRPr lang="cs-CZ"/>
          </a:p>
        </p:txBody>
      </p:sp>
      <p:pic>
        <p:nvPicPr>
          <p:cNvPr id="110595" name="obrázek 21" descr="Food Famil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95425"/>
            <a:ext cx="68580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6" name="Rectangle 6"/>
          <p:cNvSpPr>
            <a:spLocks noChangeArrowheads="1"/>
          </p:cNvSpPr>
          <p:nvPr/>
        </p:nvSpPr>
        <p:spPr bwMode="auto">
          <a:xfrm>
            <a:off x="2667002" y="4862490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sz="1350"/>
          </a:p>
        </p:txBody>
      </p:sp>
    </p:spTree>
    <p:extLst>
      <p:ext uri="{BB962C8B-B14F-4D97-AF65-F5344CB8AC3E}">
        <p14:creationId xmlns:p14="http://schemas.microsoft.com/office/powerpoint/2010/main" val="1081727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HDP EU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Celkové HDP: </a:t>
            </a:r>
            <a:r>
              <a:rPr lang="en-US" dirty="0"/>
              <a:t>13 </a:t>
            </a:r>
            <a:r>
              <a:rPr lang="cs-CZ" dirty="0" err="1"/>
              <a:t>tril</a:t>
            </a:r>
            <a:r>
              <a:rPr lang="en-US" dirty="0"/>
              <a:t>. </a:t>
            </a:r>
            <a:r>
              <a:rPr lang="cs-CZ" dirty="0"/>
              <a:t>USD</a:t>
            </a:r>
          </a:p>
          <a:p>
            <a:r>
              <a:rPr lang="cs-CZ" dirty="0"/>
              <a:t>HDP na hlavu: </a:t>
            </a:r>
            <a:r>
              <a:rPr lang="en-US" dirty="0"/>
              <a:t>26 000 </a:t>
            </a:r>
            <a:r>
              <a:rPr lang="cs-CZ" dirty="0"/>
              <a:t>USD</a:t>
            </a:r>
            <a:endParaRPr lang="en-US" dirty="0"/>
          </a:p>
          <a:p>
            <a:r>
              <a:rPr lang="cs-CZ" dirty="0"/>
              <a:t>Podíl EU na globálním obchodě: 30 %</a:t>
            </a:r>
          </a:p>
          <a:p>
            <a:r>
              <a:rPr lang="cs-CZ" dirty="0"/>
              <a:t>Obchod intra a inter EU?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39713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5"/>
          <p:cNvSpPr>
            <a:spLocks noChangeArrowheads="1"/>
          </p:cNvSpPr>
          <p:nvPr/>
        </p:nvSpPr>
        <p:spPr bwMode="auto">
          <a:xfrm>
            <a:off x="2667000" y="842458"/>
            <a:ext cx="66611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Chad: The Aboubakar family of Breidjing Camp - 3 adults, 3 kids</a:t>
            </a:r>
            <a:endParaRPr lang="cs-CZ"/>
          </a:p>
          <a:p>
            <a:r>
              <a:rPr lang="cs-CZ">
                <a:latin typeface="Times New Roman" panose="02020603050405020304" pitchFamily="18" charset="0"/>
                <a:cs typeface="Times New Roman" panose="02020603050405020304" pitchFamily="18" charset="0"/>
              </a:rPr>
              <a:t>Food expenditure for one week: 685 CFA Francs or $1.23 </a:t>
            </a:r>
            <a:endParaRPr lang="cs-CZ"/>
          </a:p>
        </p:txBody>
      </p:sp>
      <p:pic>
        <p:nvPicPr>
          <p:cNvPr id="111619" name="obrázek 22" descr="Food Famil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53754"/>
            <a:ext cx="6858000" cy="454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0" name="Rectangle 6"/>
          <p:cNvSpPr>
            <a:spLocks noChangeArrowheads="1"/>
          </p:cNvSpPr>
          <p:nvPr/>
        </p:nvSpPr>
        <p:spPr bwMode="auto">
          <a:xfrm>
            <a:off x="2667002" y="4866063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sz="1350"/>
          </a:p>
        </p:txBody>
      </p:sp>
    </p:spTree>
    <p:extLst>
      <p:ext uri="{BB962C8B-B14F-4D97-AF65-F5344CB8AC3E}">
        <p14:creationId xmlns:p14="http://schemas.microsoft.com/office/powerpoint/2010/main" val="23155079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výživové politiky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Cíle výživové politiky:</a:t>
            </a:r>
          </a:p>
          <a:p>
            <a:r>
              <a:rPr lang="cs-CZ" dirty="0"/>
              <a:t>jak je stanovit a zda je vůbec stanovovat  </a:t>
            </a:r>
          </a:p>
          <a:p>
            <a:r>
              <a:rPr lang="cs-CZ" dirty="0"/>
              <a:t>Co by lidé měli jíst</a:t>
            </a:r>
          </a:p>
          <a:p>
            <a:r>
              <a:rPr lang="cs-CZ" dirty="0"/>
              <a:t>Co lidé opravdu jedí</a:t>
            </a:r>
          </a:p>
          <a:p>
            <a:r>
              <a:rPr lang="cs-CZ" dirty="0"/>
              <a:t>Nástroje výživové politiky</a:t>
            </a:r>
          </a:p>
          <a:p>
            <a:r>
              <a:rPr lang="cs-CZ" dirty="0"/>
              <a:t>Nabídka potravin</a:t>
            </a:r>
          </a:p>
          <a:p>
            <a:r>
              <a:rPr lang="cs-CZ" dirty="0"/>
              <a:t>Ceny: princip “Panem et </a:t>
            </a:r>
            <a:r>
              <a:rPr lang="cs-CZ" dirty="0" err="1"/>
              <a:t>circenses</a:t>
            </a:r>
            <a:r>
              <a:rPr lang="cs-CZ" dirty="0"/>
              <a:t>“ </a:t>
            </a:r>
          </a:p>
          <a:p>
            <a:r>
              <a:rPr lang="cs-CZ" dirty="0"/>
              <a:t>Lze spotřebu potravin ovlivnit nějakou státní politikou? </a:t>
            </a:r>
          </a:p>
        </p:txBody>
      </p:sp>
    </p:spTree>
    <p:extLst>
      <p:ext uri="{BB962C8B-B14F-4D97-AF65-F5344CB8AC3E}">
        <p14:creationId xmlns:p14="http://schemas.microsoft.com/office/powerpoint/2010/main" val="26214123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Každá země stanoví své vlastní doporučené dávky - denní spotřeby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 energie</a:t>
            </a:r>
          </a:p>
          <a:p>
            <a:r>
              <a:rPr lang="cs-CZ" dirty="0"/>
              <a:t>                  základních živin</a:t>
            </a:r>
          </a:p>
          <a:p>
            <a:r>
              <a:rPr lang="cs-CZ" dirty="0"/>
              <a:t>                  základních skupin potravin</a:t>
            </a:r>
          </a:p>
          <a:p>
            <a:r>
              <a:rPr lang="cs-CZ" dirty="0"/>
              <a:t>Tyto doporučené dávky jsou diferencovány podle</a:t>
            </a:r>
          </a:p>
          <a:p>
            <a:r>
              <a:rPr lang="cs-CZ" dirty="0"/>
              <a:t>  pohlaví</a:t>
            </a:r>
          </a:p>
          <a:p>
            <a:r>
              <a:rPr lang="cs-CZ" dirty="0"/>
              <a:t>  věku</a:t>
            </a:r>
          </a:p>
          <a:p>
            <a:r>
              <a:rPr lang="cs-CZ" dirty="0"/>
              <a:t>  sociální skupiny</a:t>
            </a:r>
          </a:p>
        </p:txBody>
      </p:sp>
    </p:spTree>
    <p:extLst>
      <p:ext uri="{BB962C8B-B14F-4D97-AF65-F5344CB8AC3E}">
        <p14:creationId xmlns:p14="http://schemas.microsoft.com/office/powerpoint/2010/main" val="12365695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Standardní složky výživy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Char char="-"/>
            </a:pPr>
            <a:r>
              <a:rPr lang="cs-CZ" altLang="cs-CZ" sz="2000" dirty="0"/>
              <a:t>sacharidy (voda a cukr), obilniny, celozrnný chléb, rýže, brambory, ovoce, zelenina, mléko, med, cukr</a:t>
            </a:r>
            <a:br>
              <a:rPr lang="cs-CZ" altLang="cs-CZ" sz="2000" dirty="0"/>
            </a:br>
            <a:r>
              <a:rPr lang="cs-CZ" altLang="cs-CZ" sz="2000" dirty="0"/>
              <a:t>- balastní látky</a:t>
            </a:r>
            <a:br>
              <a:rPr lang="cs-CZ" altLang="cs-CZ" sz="2000" dirty="0"/>
            </a:br>
            <a:r>
              <a:rPr lang="cs-CZ" altLang="cs-CZ" sz="2000" dirty="0"/>
              <a:t>- tuky (lipidy) - margarín, maso, máslo, sádlo, mléko</a:t>
            </a:r>
            <a:br>
              <a:rPr lang="cs-CZ" altLang="cs-CZ" sz="2000" dirty="0"/>
            </a:br>
            <a:r>
              <a:rPr lang="cs-CZ" altLang="cs-CZ" sz="2000" dirty="0"/>
              <a:t>- bílkoviny (proteiny) - luštěniny a obilniny (hrách, fazole, ořechy, obilí, obilné kaše, pečivo), jogurt, ořechy, maso</a:t>
            </a:r>
            <a:br>
              <a:rPr lang="cs-CZ" altLang="cs-CZ" sz="2000" dirty="0"/>
            </a:br>
            <a:r>
              <a:rPr lang="cs-CZ" altLang="cs-CZ" sz="2000" dirty="0"/>
              <a:t>- voda (tekutiny)</a:t>
            </a:r>
            <a:br>
              <a:rPr lang="cs-CZ" altLang="cs-CZ" sz="2000" dirty="0"/>
            </a:br>
            <a:r>
              <a:rPr lang="cs-CZ" altLang="cs-CZ" sz="2000" dirty="0"/>
              <a:t>- vitamíny (B1, B2, B3, B6, B12, C, A, D, E, K, kyselina listová, nikotinová, pantotenová, Biotin)</a:t>
            </a:r>
            <a:br>
              <a:rPr lang="cs-CZ" altLang="cs-CZ" sz="2000" dirty="0"/>
            </a:br>
            <a:r>
              <a:rPr lang="cs-CZ" altLang="cs-CZ" sz="2000" dirty="0"/>
              <a:t>- mastné kyseliny (linolová, &amp;-linolenová) - olivový olej, slunečnicový, řepkový, </a:t>
            </a:r>
            <a:r>
              <a:rPr lang="cs-CZ" altLang="cs-CZ" sz="2000" dirty="0" err="1"/>
              <a:t>sojový</a:t>
            </a:r>
            <a:r>
              <a:rPr lang="cs-CZ" altLang="cs-CZ" sz="2000" dirty="0"/>
              <a:t> olej</a:t>
            </a:r>
            <a:br>
              <a:rPr lang="cs-CZ" altLang="cs-CZ" sz="2000" dirty="0"/>
            </a:br>
            <a:r>
              <a:rPr lang="cs-CZ" altLang="cs-CZ" sz="2000" dirty="0"/>
              <a:t>- </a:t>
            </a:r>
            <a:r>
              <a:rPr lang="cs-CZ" altLang="cs-CZ" sz="2000" b="1" dirty="0"/>
              <a:t>aminokyseliny</a:t>
            </a:r>
            <a:r>
              <a:rPr lang="cs-CZ" altLang="cs-CZ" sz="2000" dirty="0"/>
              <a:t> = součást bílkovin (Valin, Leucin, Izoleucin, Treonin, Metionin, </a:t>
            </a:r>
            <a:r>
              <a:rPr lang="cs-CZ" altLang="cs-CZ" sz="2000" dirty="0" err="1"/>
              <a:t>Fenyloalanin</a:t>
            </a:r>
            <a:r>
              <a:rPr lang="cs-CZ" altLang="cs-CZ" sz="2000" dirty="0"/>
              <a:t>, Tryptofan, Lyzin, </a:t>
            </a:r>
            <a:r>
              <a:rPr lang="cs-CZ" altLang="cs-CZ" sz="2000" dirty="0" err="1"/>
              <a:t>Hystidin</a:t>
            </a:r>
            <a:r>
              <a:rPr lang="cs-CZ" altLang="cs-CZ" sz="2000" dirty="0"/>
              <a:t>, Arginin) - podporují hojení ran</a:t>
            </a:r>
            <a:br>
              <a:rPr lang="cs-CZ" altLang="cs-CZ" sz="2000" dirty="0"/>
            </a:br>
            <a:r>
              <a:rPr lang="cs-CZ" altLang="cs-CZ" sz="2000" dirty="0"/>
              <a:t>- minerály a stopové prvky (sodík, chlor, draslík, vápník, fosfor, hořčík)</a:t>
            </a:r>
            <a:br>
              <a:rPr lang="cs-CZ" altLang="cs-CZ" sz="2000" dirty="0"/>
            </a:br>
            <a:r>
              <a:rPr lang="cs-CZ" altLang="cs-CZ" sz="2000" dirty="0"/>
              <a:t>- stopové prvky (železo, jód, fluor, </a:t>
            </a:r>
            <a:r>
              <a:rPr lang="cs-CZ" altLang="cs-CZ" sz="2000" b="1" dirty="0"/>
              <a:t>zinek</a:t>
            </a:r>
            <a:r>
              <a:rPr lang="cs-CZ" altLang="cs-CZ" sz="2000" dirty="0"/>
              <a:t>, měď, mangan, selen, chrom, molybden)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cs-CZ" altLang="cs-CZ" sz="2000" dirty="0"/>
              <a:t>„Éčka“ http://www.emulgatory.cz/seznam-ecek</a:t>
            </a: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11968704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Extrémy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923" y="1801535"/>
            <a:ext cx="2441331" cy="4300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deede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2690445"/>
            <a:ext cx="4730261" cy="3426407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22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modele-Bangladesh"/>
          <p:cNvPicPr>
            <a:picLocks noChangeAspect="1" noChangeArrowheads="1"/>
          </p:cNvPicPr>
          <p:nvPr/>
        </p:nvPicPr>
        <p:blipFill>
          <a:blip r:embed="rId3">
            <a:lum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4495800" cy="4479925"/>
          </a:xfrm>
          <a:prstGeom prst="rect">
            <a:avLst/>
          </a:prstGeom>
          <a:solidFill>
            <a:srgbClr val="FFFF99"/>
          </a:solidFill>
          <a:ln w="38100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93188" name="Picture 4" descr="banglade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95801"/>
            <a:ext cx="1905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9" name="Picture 5" descr="fran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990601"/>
            <a:ext cx="19050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0" name="Picture 6" descr="modele-fran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64" y="2286000"/>
            <a:ext cx="4541837" cy="45720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6765925" y="465139"/>
            <a:ext cx="30305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b="1">
                <a:latin typeface="Tahoma" panose="020B0604030504040204" pitchFamily="34" charset="0"/>
              </a:rPr>
              <a:t>Model Francie</a:t>
            </a:r>
            <a:endParaRPr lang="cs-CZ" altLang="cs-CZ" sz="2400"/>
          </a:p>
        </p:txBody>
      </p:sp>
      <p:sp>
        <p:nvSpPr>
          <p:cNvPr id="93192" name="Text Box 8"/>
          <p:cNvSpPr txBox="1">
            <a:spLocks noChangeArrowheads="1"/>
          </p:cNvSpPr>
          <p:nvPr/>
        </p:nvSpPr>
        <p:spPr bwMode="auto">
          <a:xfrm>
            <a:off x="3505201" y="4808538"/>
            <a:ext cx="25828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b="1">
                <a:latin typeface="Tahoma" panose="020B0604030504040204" pitchFamily="34" charset="0"/>
              </a:rPr>
              <a:t>Model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b="1">
                <a:latin typeface="Tahoma" panose="020B0604030504040204" pitchFamily="34" charset="0"/>
              </a:rPr>
              <a:t>Bangladéš</a:t>
            </a:r>
            <a:endParaRPr lang="cs-CZ" altLang="cs-CZ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61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1" grpId="0" autoUpdateAnimBg="0"/>
      <p:bldP spid="93192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123" y="4064"/>
            <a:ext cx="8801100" cy="683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8964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5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/>
              <a:t>Energetická spotřeba ve světě (kcal/den)</a:t>
            </a:r>
          </a:p>
        </p:txBody>
      </p:sp>
      <p:graphicFrame>
        <p:nvGraphicFramePr>
          <p:cNvPr id="240271" name="Group 655"/>
          <p:cNvGraphicFramePr>
            <a:graphicFrameLocks noGrp="1"/>
          </p:cNvGraphicFramePr>
          <p:nvPr>
            <p:ph idx="1"/>
          </p:nvPr>
        </p:nvGraphicFramePr>
        <p:xfrm>
          <a:off x="2209800" y="1981200"/>
          <a:ext cx="7772400" cy="4694242"/>
        </p:xfrm>
        <a:graphic>
          <a:graphicData uri="http://schemas.openxmlformats.org/drawingml/2006/table">
            <a:tbl>
              <a:tblPr/>
              <a:tblGrid>
                <a:gridCol w="1535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3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37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303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 charset="0"/>
                        </a:rPr>
                        <a:t> 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 charset="0"/>
                        </a:rPr>
                        <a:t> 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 charset="0"/>
                        </a:rPr>
                        <a:t> 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0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 charset="0"/>
                        </a:rPr>
                        <a:t>1.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 charset="0"/>
                        </a:rPr>
                        <a:t>United States of America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 charset="0"/>
                        </a:rPr>
                        <a:t>3760  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30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 charset="0"/>
                        </a:rPr>
                        <a:t>2.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 charset="0"/>
                        </a:rPr>
                        <a:t>Portugal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 charset="0"/>
                        </a:rPr>
                        <a:t>3750  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30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 charset="0"/>
                        </a:rPr>
                        <a:t>3.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 charset="0"/>
                        </a:rPr>
                        <a:t>Austria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 charset="0"/>
                        </a:rPr>
                        <a:t>3740  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30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 charset="0"/>
                        </a:rPr>
                        <a:t>4.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 charset="0"/>
                        </a:rPr>
                        <a:t>Italy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 charset="0"/>
                        </a:rPr>
                        <a:t>3730  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30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 charset="0"/>
                        </a:rPr>
                        <a:t>5.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 charset="0"/>
                        </a:rPr>
                        <a:t>Greece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 charset="0"/>
                        </a:rPr>
                        <a:t>3720  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30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 charset="0"/>
                        </a:rPr>
                        <a:t>6.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 charset="0"/>
                        </a:rPr>
                        <a:t>Ireland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 charset="0"/>
                        </a:rPr>
                        <a:t>3670  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30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 charset="0"/>
                        </a:rPr>
                        <a:t>7.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 charset="0"/>
                        </a:rPr>
                        <a:t>Canada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 charset="0"/>
                        </a:rPr>
                        <a:t>3630  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30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 charset="0"/>
                        </a:rPr>
                        <a:t>8.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 charset="0"/>
                        </a:rPr>
                        <a:t>France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 charset="0"/>
                        </a:rPr>
                        <a:t>3630  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30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 charset="0"/>
                        </a:rPr>
                        <a:t>9.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 charset="0"/>
                        </a:rPr>
                        <a:t>Romania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 charset="0"/>
                        </a:rPr>
                        <a:t>3620  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530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 charset="0"/>
                        </a:rPr>
                        <a:t>10.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 charset="0"/>
                        </a:rPr>
                        <a:t>Belgium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 charset="0"/>
                        </a:rPr>
                        <a:t>3610  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530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 charset="0"/>
                        </a:rPr>
                        <a:t>11.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 charset="0"/>
                        </a:rPr>
                        <a:t>Israel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 charset="0"/>
                        </a:rPr>
                        <a:t>3610  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530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 charset="0"/>
                        </a:rPr>
                        <a:t>12.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 charset="0"/>
                        </a:rPr>
                        <a:t>Hungary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 charset="0"/>
                        </a:rPr>
                        <a:t>3590  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530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 charset="0"/>
                        </a:rPr>
                        <a:t>24.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 charset="0"/>
                        </a:rPr>
                        <a:t>Czech Republic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S Sans Serif" charset="0"/>
                        </a:rPr>
                        <a:t>3330  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08411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Metody zjišťování spotřeby potravin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Bilanční metoda</a:t>
            </a:r>
          </a:p>
          <a:p>
            <a:r>
              <a:rPr lang="cs-CZ" dirty="0"/>
              <a:t>Statistika rodinných účtů</a:t>
            </a:r>
          </a:p>
          <a:p>
            <a:r>
              <a:rPr lang="cs-CZ" dirty="0"/>
              <a:t>Výběrová šetření</a:t>
            </a:r>
          </a:p>
        </p:txBody>
      </p:sp>
    </p:spTree>
    <p:extLst>
      <p:ext uri="{BB962C8B-B14F-4D97-AF65-F5344CB8AC3E}">
        <p14:creationId xmlns:p14="http://schemas.microsoft.com/office/powerpoint/2010/main" val="35395797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5029200" y="304800"/>
            <a:ext cx="2209800" cy="762000"/>
          </a:xfrm>
          <a:prstGeom prst="rect">
            <a:avLst/>
          </a:prstGeom>
          <a:solidFill>
            <a:srgbClr val="00FF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Tahoma" panose="020B0604030504040204" pitchFamily="34" charset="0"/>
              </a:rPr>
              <a:t>Rostlinná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Tahoma" panose="020B0604030504040204" pitchFamily="34" charset="0"/>
              </a:rPr>
              <a:t>produkce</a:t>
            </a:r>
            <a:endParaRPr lang="cs-CZ" altLang="cs-CZ" sz="2400">
              <a:latin typeface="Tahoma" panose="020B0604030504040204" pitchFamily="34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8305800" y="533400"/>
            <a:ext cx="1524000" cy="685800"/>
          </a:xfrm>
          <a:prstGeom prst="rect">
            <a:avLst/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Tahoma" panose="020B0604030504040204" pitchFamily="34" charset="0"/>
              </a:rPr>
              <a:t>Rybářství</a:t>
            </a:r>
            <a:endParaRPr lang="cs-CZ" altLang="cs-CZ" sz="2400">
              <a:latin typeface="Tahoma" panose="020B0604030504040204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057400" y="457200"/>
            <a:ext cx="2057400" cy="762000"/>
          </a:xfrm>
          <a:prstGeom prst="rect">
            <a:avLst/>
          </a:prstGeom>
          <a:solidFill>
            <a:srgbClr val="CC33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Tahoma" panose="020B0604030504040204" pitchFamily="34" charset="0"/>
              </a:rPr>
              <a:t>Živočišná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Tahoma" panose="020B0604030504040204" pitchFamily="34" charset="0"/>
              </a:rPr>
              <a:t>produkce</a:t>
            </a:r>
            <a:endParaRPr lang="cs-CZ" altLang="cs-CZ" sz="2400">
              <a:latin typeface="Tahoma" panose="020B0604030504040204" pitchFamily="34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4930776" y="1752600"/>
            <a:ext cx="2938463" cy="838200"/>
          </a:xfrm>
          <a:prstGeom prst="rect">
            <a:avLst/>
          </a:prstGeom>
          <a:solidFill>
            <a:srgbClr val="CC660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Tahoma" panose="020B0604030504040204" pitchFamily="34" charset="0"/>
              </a:rPr>
              <a:t>Produkce potravin</a:t>
            </a:r>
            <a:endParaRPr lang="cs-CZ" altLang="cs-CZ" sz="2400">
              <a:latin typeface="Tahoma" panose="020B0604030504040204" pitchFamily="34" charset="0"/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5410200" y="3352800"/>
            <a:ext cx="2667000" cy="1295400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800" b="1">
                <a:latin typeface="Tahoma" panose="020B0604030504040204" pitchFamily="34" charset="0"/>
              </a:rPr>
              <a:t>Nabídka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800" b="1">
                <a:latin typeface="Tahoma" panose="020B0604030504040204" pitchFamily="34" charset="0"/>
              </a:rPr>
              <a:t>potravin</a:t>
            </a:r>
            <a:endParaRPr lang="cs-CZ" altLang="cs-CZ" sz="2400">
              <a:latin typeface="Tahoma" panose="020B0604030504040204" pitchFamily="34" charset="0"/>
            </a:endParaRP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2667000" y="2971800"/>
            <a:ext cx="1600200" cy="762000"/>
          </a:xfrm>
          <a:prstGeom prst="rect">
            <a:avLst/>
          </a:prstGeom>
          <a:solidFill>
            <a:srgbClr val="9966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Tahoma" panose="020B0604030504040204" pitchFamily="34" charset="0"/>
              </a:rPr>
              <a:t>Dovoz</a:t>
            </a:r>
            <a:endParaRPr lang="cs-CZ" altLang="cs-CZ" sz="2400">
              <a:latin typeface="Tahoma" panose="020B0604030504040204" pitchFamily="34" charset="0"/>
            </a:endParaRP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8534400" y="3505200"/>
            <a:ext cx="1676400" cy="8382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Tahoma" panose="020B0604030504040204" pitchFamily="34" charset="0"/>
              </a:rPr>
              <a:t>Vývoz</a:t>
            </a:r>
            <a:endParaRPr lang="cs-CZ" altLang="cs-CZ" sz="2400">
              <a:latin typeface="Tahoma" panose="020B0604030504040204" pitchFamily="34" charset="0"/>
            </a:endParaRP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048000" y="4495800"/>
            <a:ext cx="1447800" cy="838200"/>
          </a:xfrm>
          <a:prstGeom prst="rect">
            <a:avLst/>
          </a:prstGeom>
          <a:solidFill>
            <a:srgbClr val="4D4D4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chemeClr val="bg1"/>
                </a:solidFill>
                <a:latin typeface="Tahoma" panose="020B0604030504040204" pitchFamily="34" charset="0"/>
              </a:rPr>
              <a:t>Ztráty</a:t>
            </a:r>
            <a:endParaRPr lang="cs-CZ" altLang="cs-CZ" sz="240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5257800" y="5410200"/>
            <a:ext cx="2971800" cy="14478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b="1">
                <a:latin typeface="Tahoma" panose="020B0604030504040204" pitchFamily="34" charset="0"/>
              </a:rPr>
              <a:t>Spotřeba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b="1">
                <a:latin typeface="Tahoma" panose="020B0604030504040204" pitchFamily="34" charset="0"/>
              </a:rPr>
              <a:t> potravin</a:t>
            </a:r>
            <a:endParaRPr lang="cs-CZ" altLang="cs-CZ" sz="2400">
              <a:latin typeface="Tahoma" panose="020B0604030504040204" pitchFamily="34" charset="0"/>
            </a:endParaRP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8534400" y="5486400"/>
            <a:ext cx="1905000" cy="914400"/>
          </a:xfrm>
          <a:prstGeom prst="rect">
            <a:avLst/>
          </a:prstGeom>
          <a:solidFill>
            <a:srgbClr val="33CC33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000" b="1">
                <a:latin typeface="Tahoma" panose="020B0604030504040204" pitchFamily="34" charset="0"/>
              </a:rPr>
              <a:t>Nepotravinář.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000" b="1">
                <a:latin typeface="Tahoma" panose="020B0604030504040204" pitchFamily="34" charset="0"/>
              </a:rPr>
              <a:t> užití</a:t>
            </a:r>
            <a:endParaRPr lang="cs-CZ" altLang="cs-CZ" sz="2000">
              <a:latin typeface="Tahoma" panose="020B0604030504040204" pitchFamily="34" charset="0"/>
            </a:endParaRP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2209800" y="1752600"/>
            <a:ext cx="2057400" cy="685800"/>
          </a:xfrm>
          <a:prstGeom prst="rect">
            <a:avLst/>
          </a:prstGeom>
          <a:solidFill>
            <a:srgbClr val="FF9933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Tahoma" panose="020B0604030504040204" pitchFamily="34" charset="0"/>
              </a:rPr>
              <a:t>Počáteční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Tahoma" panose="020B0604030504040204" pitchFamily="34" charset="0"/>
              </a:rPr>
              <a:t>zásoby</a:t>
            </a:r>
            <a:endParaRPr lang="cs-CZ" altLang="cs-CZ" sz="2400">
              <a:latin typeface="Tahoma" panose="020B0604030504040204" pitchFamily="34" charset="0"/>
            </a:endParaRP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2286000" y="5562600"/>
            <a:ext cx="2133600" cy="762000"/>
          </a:xfrm>
          <a:prstGeom prst="rect">
            <a:avLst/>
          </a:prstGeom>
          <a:solidFill>
            <a:srgbClr val="FF9933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Tahoma" panose="020B0604030504040204" pitchFamily="34" charset="0"/>
              </a:rPr>
              <a:t>Konečné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Tahoma" panose="020B0604030504040204" pitchFamily="34" charset="0"/>
              </a:rPr>
              <a:t>zásoby</a:t>
            </a:r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>
            <a:off x="4267200" y="3276600"/>
            <a:ext cx="114300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267200" y="2057400"/>
            <a:ext cx="1371600" cy="1295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>
            <a:off x="6096000" y="1066800"/>
            <a:ext cx="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>
            <a:off x="4114801" y="685801"/>
            <a:ext cx="1274763" cy="10715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H="1">
            <a:off x="7315200" y="838200"/>
            <a:ext cx="99060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4355" name="Line 19"/>
          <p:cNvSpPr>
            <a:spLocks noChangeShapeType="1"/>
          </p:cNvSpPr>
          <p:nvPr/>
        </p:nvSpPr>
        <p:spPr bwMode="auto">
          <a:xfrm>
            <a:off x="8077200" y="3886200"/>
            <a:ext cx="457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4356" name="Line 20"/>
          <p:cNvSpPr>
            <a:spLocks noChangeShapeType="1"/>
          </p:cNvSpPr>
          <p:nvPr/>
        </p:nvSpPr>
        <p:spPr bwMode="auto">
          <a:xfrm flipH="1">
            <a:off x="4572000" y="4419600"/>
            <a:ext cx="8382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4357" name="Line 21"/>
          <p:cNvSpPr>
            <a:spLocks noChangeShapeType="1"/>
          </p:cNvSpPr>
          <p:nvPr/>
        </p:nvSpPr>
        <p:spPr bwMode="auto">
          <a:xfrm>
            <a:off x="6705600" y="4648200"/>
            <a:ext cx="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4358" name="Line 22"/>
          <p:cNvSpPr>
            <a:spLocks noChangeShapeType="1"/>
          </p:cNvSpPr>
          <p:nvPr/>
        </p:nvSpPr>
        <p:spPr bwMode="auto">
          <a:xfrm flipH="1">
            <a:off x="4419600" y="4648200"/>
            <a:ext cx="1219200" cy="1143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4359" name="Line 23"/>
          <p:cNvSpPr>
            <a:spLocks noChangeShapeType="1"/>
          </p:cNvSpPr>
          <p:nvPr/>
        </p:nvSpPr>
        <p:spPr bwMode="auto">
          <a:xfrm>
            <a:off x="8077200" y="4419600"/>
            <a:ext cx="1066800" cy="1066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4360" name="Line 24"/>
          <p:cNvSpPr>
            <a:spLocks noChangeShapeType="1"/>
          </p:cNvSpPr>
          <p:nvPr/>
        </p:nvSpPr>
        <p:spPr bwMode="auto">
          <a:xfrm>
            <a:off x="6400800" y="2590800"/>
            <a:ext cx="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218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 autoUpdateAnimBg="0"/>
      <p:bldP spid="14339" grpId="0" animBg="1" autoUpdateAnimBg="0"/>
      <p:bldP spid="14340" grpId="0" animBg="1" autoUpdateAnimBg="0"/>
      <p:bldP spid="14341" grpId="0" animBg="1" autoUpdateAnimBg="0"/>
      <p:bldP spid="14342" grpId="0" animBg="1" autoUpdateAnimBg="0"/>
      <p:bldP spid="14343" grpId="0" animBg="1" autoUpdateAnimBg="0"/>
      <p:bldP spid="14344" grpId="0" animBg="1" autoUpdateAnimBg="0"/>
      <p:bldP spid="14345" grpId="0" animBg="1" autoUpdateAnimBg="0"/>
      <p:bldP spid="14346" grpId="0" animBg="1" autoUpdateAnimBg="0"/>
      <p:bldP spid="14347" grpId="0" animBg="1" autoUpdateAnimBg="0"/>
      <p:bldP spid="14348" grpId="0" animBg="1" autoUpdateAnimBg="0"/>
      <p:bldP spid="14349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HDP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Podíl bohatství nejbohatšího 1 %: 50 %</a:t>
            </a:r>
          </a:p>
          <a:p>
            <a:r>
              <a:rPr lang="cs-CZ" dirty="0"/>
              <a:t>Podíl Severní Ameriky a Evropy na spotřebě: 65 %, přes </a:t>
            </a:r>
            <a:r>
              <a:rPr lang="cs-CZ" kern="0" dirty="0"/>
              <a:t>20 </a:t>
            </a:r>
            <a:r>
              <a:rPr lang="cs-CZ" kern="0" dirty="0" err="1"/>
              <a:t>trill</a:t>
            </a:r>
            <a:r>
              <a:rPr lang="cs-CZ" kern="0" dirty="0"/>
              <a:t>. USD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73550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Statistika rodinných účtů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1956</a:t>
            </a:r>
          </a:p>
          <a:p>
            <a:r>
              <a:rPr lang="cs-CZ" dirty="0"/>
              <a:t>Více než domácností</a:t>
            </a:r>
          </a:p>
          <a:p>
            <a:r>
              <a:rPr lang="cs-CZ" dirty="0"/>
              <a:t>Výběrový soubor</a:t>
            </a:r>
          </a:p>
          <a:p>
            <a:r>
              <a:rPr lang="cs-CZ" dirty="0"/>
              <a:t>Dle sociálních skupin</a:t>
            </a:r>
          </a:p>
          <a:p>
            <a:r>
              <a:rPr lang="cs-CZ" dirty="0"/>
              <a:t>Dle výše příjmu</a:t>
            </a:r>
          </a:p>
        </p:txBody>
      </p:sp>
    </p:spTree>
    <p:extLst>
      <p:ext uri="{BB962C8B-B14F-4D97-AF65-F5344CB8AC3E}">
        <p14:creationId xmlns:p14="http://schemas.microsoft.com/office/powerpoint/2010/main" val="24102071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4" y="473825"/>
            <a:ext cx="12119014" cy="591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2503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475449"/>
              </p:ext>
            </p:extLst>
          </p:nvPr>
        </p:nvGraphicFramePr>
        <p:xfrm>
          <a:off x="1608992" y="0"/>
          <a:ext cx="8053754" cy="6858002"/>
        </p:xfrm>
        <a:graphic>
          <a:graphicData uri="http://schemas.openxmlformats.org/drawingml/2006/table">
            <a:tbl>
              <a:tblPr/>
              <a:tblGrid>
                <a:gridCol w="2755986">
                  <a:extLst>
                    <a:ext uri="{9D8B030D-6E8A-4147-A177-3AD203B41FA5}">
                      <a16:colId xmlns:a16="http://schemas.microsoft.com/office/drawing/2014/main" val="1304696093"/>
                    </a:ext>
                  </a:extLst>
                </a:gridCol>
                <a:gridCol w="756824">
                  <a:extLst>
                    <a:ext uri="{9D8B030D-6E8A-4147-A177-3AD203B41FA5}">
                      <a16:colId xmlns:a16="http://schemas.microsoft.com/office/drawing/2014/main" val="2966705114"/>
                    </a:ext>
                  </a:extLst>
                </a:gridCol>
                <a:gridCol w="756824">
                  <a:extLst>
                    <a:ext uri="{9D8B030D-6E8A-4147-A177-3AD203B41FA5}">
                      <a16:colId xmlns:a16="http://schemas.microsoft.com/office/drawing/2014/main" val="677579009"/>
                    </a:ext>
                  </a:extLst>
                </a:gridCol>
                <a:gridCol w="756824">
                  <a:extLst>
                    <a:ext uri="{9D8B030D-6E8A-4147-A177-3AD203B41FA5}">
                      <a16:colId xmlns:a16="http://schemas.microsoft.com/office/drawing/2014/main" val="3199263735"/>
                    </a:ext>
                  </a:extLst>
                </a:gridCol>
                <a:gridCol w="756824">
                  <a:extLst>
                    <a:ext uri="{9D8B030D-6E8A-4147-A177-3AD203B41FA5}">
                      <a16:colId xmlns:a16="http://schemas.microsoft.com/office/drawing/2014/main" val="2061005511"/>
                    </a:ext>
                  </a:extLst>
                </a:gridCol>
                <a:gridCol w="756824">
                  <a:extLst>
                    <a:ext uri="{9D8B030D-6E8A-4147-A177-3AD203B41FA5}">
                      <a16:colId xmlns:a16="http://schemas.microsoft.com/office/drawing/2014/main" val="1037336788"/>
                    </a:ext>
                  </a:extLst>
                </a:gridCol>
                <a:gridCol w="756824">
                  <a:extLst>
                    <a:ext uri="{9D8B030D-6E8A-4147-A177-3AD203B41FA5}">
                      <a16:colId xmlns:a16="http://schemas.microsoft.com/office/drawing/2014/main" val="1631030637"/>
                    </a:ext>
                  </a:extLst>
                </a:gridCol>
                <a:gridCol w="756824">
                  <a:extLst>
                    <a:ext uri="{9D8B030D-6E8A-4147-A177-3AD203B41FA5}">
                      <a16:colId xmlns:a16="http://schemas.microsoft.com/office/drawing/2014/main" val="356434748"/>
                    </a:ext>
                  </a:extLst>
                </a:gridCol>
              </a:tblGrid>
              <a:tr h="673387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 dirty="0">
                          <a:effectLst/>
                          <a:latin typeface="Arial CE" panose="020B0604020202020204" pitchFamily="34" charset="0"/>
                        </a:rPr>
                        <a:t>Tab. 1a   Typy domácností</a:t>
                      </a:r>
                    </a:p>
                  </a:txBody>
                  <a:tcPr marL="4959" marR="4959" marT="49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4959" marR="4959" marT="49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9" marR="4959" marT="49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9" marR="4959" marT="49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9" marR="4959" marT="49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9" marR="4959" marT="49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9" marR="4959" marT="49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" panose="020B0604020202020204" pitchFamily="34" charset="0"/>
                        </a:rPr>
                        <a:t>STATISTIKA RODINNÝCH ÚČTŮ</a:t>
                      </a:r>
                    </a:p>
                  </a:txBody>
                  <a:tcPr marL="4959" marR="4959" marT="49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9273050"/>
                  </a:ext>
                </a:extLst>
              </a:tr>
              <a:tr h="340562">
                <a:tc gridSpan="5">
                  <a:txBody>
                    <a:bodyPr/>
                    <a:lstStyle/>
                    <a:p>
                      <a:pPr algn="l" fontAlgn="t"/>
                      <a:r>
                        <a:rPr lang="cs-CZ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Složení domácností, přehled příjmů a vydání - průměry na osobu v Kč za měsíc</a:t>
                      </a:r>
                    </a:p>
                  </a:txBody>
                  <a:tcPr marL="446291" marR="4959" marT="495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9" marR="4959" marT="49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59" marR="4959" marT="49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000" b="1" i="0" u="none" strike="noStrike">
                          <a:effectLst/>
                          <a:latin typeface="Arial" panose="020B0604020202020204" pitchFamily="34" charset="0"/>
                        </a:rPr>
                        <a:t>4. čtvrtletí 2014</a:t>
                      </a:r>
                    </a:p>
                  </a:txBody>
                  <a:tcPr marL="4959" marR="4959" marT="495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9311169"/>
                  </a:ext>
                </a:extLst>
              </a:tr>
              <a:tr h="164376">
                <a:tc rowSpan="3">
                  <a:txBody>
                    <a:bodyPr/>
                    <a:lstStyle/>
                    <a:p>
                      <a:pPr algn="ctr" fontAlgn="b"/>
                      <a:r>
                        <a:rPr lang="cs-CZ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Domácnosti celkem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z toho domácnosti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668"/>
                  </a:ext>
                </a:extLst>
              </a:tr>
              <a:tr h="16437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zaměstnanců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samostatně činných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nezaměst-naných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důchodců bez EA členů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1389808"/>
                  </a:ext>
                </a:extLst>
              </a:tr>
              <a:tr h="16437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celkem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bez dětí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s dětmi</a:t>
                      </a:r>
                    </a:p>
                  </a:txBody>
                  <a:tcPr marL="4959" marR="4959" marT="49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4873761"/>
                  </a:ext>
                </a:extLst>
              </a:tr>
              <a:tr h="212722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Počet domácností - vážený</a:t>
                      </a:r>
                    </a:p>
                  </a:txBody>
                  <a:tcPr marL="74382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2817 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1370 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686 </a:t>
                      </a:r>
                    </a:p>
                  </a:txBody>
                  <a:tcPr marL="4959" marR="4959" marT="495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684 </a:t>
                      </a:r>
                    </a:p>
                  </a:txBody>
                  <a:tcPr marL="4959" marR="4959" marT="49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346 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112 </a:t>
                      </a:r>
                    </a:p>
                  </a:txBody>
                  <a:tcPr marL="4959" marR="4959" marT="49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834 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0632901"/>
                  </a:ext>
                </a:extLst>
              </a:tr>
              <a:tr h="164376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ve výběru</a:t>
                      </a:r>
                    </a:p>
                  </a:txBody>
                  <a:tcPr marL="669437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2817 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1608 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805 </a:t>
                      </a:r>
                    </a:p>
                  </a:txBody>
                  <a:tcPr marL="4959" marR="4959" marT="49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803 </a:t>
                      </a:r>
                    </a:p>
                  </a:txBody>
                  <a:tcPr marL="4959" marR="4959" marT="49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406 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131 </a:t>
                      </a:r>
                    </a:p>
                  </a:txBody>
                  <a:tcPr marL="4959" marR="4959" marT="49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490 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6957985"/>
                  </a:ext>
                </a:extLst>
              </a:tr>
              <a:tr h="164376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Průměrný počet na domácnost:</a:t>
                      </a:r>
                    </a:p>
                  </a:txBody>
                  <a:tcPr marL="74382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59" marR="4959" marT="49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59" marR="4959" marT="49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59" marR="4959" marT="49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850727"/>
                  </a:ext>
                </a:extLst>
              </a:tr>
              <a:tr h="164376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členů</a:t>
                      </a:r>
                    </a:p>
                  </a:txBody>
                  <a:tcPr marL="74382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2,23 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2,54 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1,59 </a:t>
                      </a:r>
                    </a:p>
                  </a:txBody>
                  <a:tcPr marL="4959" marR="4959" marT="49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3,48 </a:t>
                      </a:r>
                    </a:p>
                  </a:txBody>
                  <a:tcPr marL="4959" marR="4959" marT="49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2,76 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2,44 </a:t>
                      </a:r>
                    </a:p>
                  </a:txBody>
                  <a:tcPr marL="4959" marR="4959" marT="49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1,47 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276418"/>
                  </a:ext>
                </a:extLst>
              </a:tr>
              <a:tr h="164376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pracujících</a:t>
                      </a:r>
                    </a:p>
                  </a:txBody>
                  <a:tcPr marL="148764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1,01 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1,54 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1,43 </a:t>
                      </a:r>
                    </a:p>
                  </a:txBody>
                  <a:tcPr marL="4959" marR="4959" marT="49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1,65 </a:t>
                      </a:r>
                    </a:p>
                  </a:txBody>
                  <a:tcPr marL="4959" marR="4959" marT="49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1,62 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0,40 </a:t>
                      </a:r>
                    </a:p>
                  </a:txBody>
                  <a:tcPr marL="4959" marR="4959" marT="49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0,00 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879485"/>
                  </a:ext>
                </a:extLst>
              </a:tr>
              <a:tr h="164376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vyživovaných dětí</a:t>
                      </a:r>
                    </a:p>
                  </a:txBody>
                  <a:tcPr marL="148764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0,54 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0,80 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0,00 </a:t>
                      </a:r>
                    </a:p>
                  </a:txBody>
                  <a:tcPr marL="4959" marR="4959" marT="49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1,61 </a:t>
                      </a:r>
                    </a:p>
                  </a:txBody>
                  <a:tcPr marL="4959" marR="4959" marT="49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0,87 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0,80 </a:t>
                      </a:r>
                    </a:p>
                  </a:txBody>
                  <a:tcPr marL="4959" marR="4959" marT="49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0,00 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2044171"/>
                  </a:ext>
                </a:extLst>
              </a:tr>
              <a:tr h="164376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nepracujících důchodců</a:t>
                      </a:r>
                    </a:p>
                  </a:txBody>
                  <a:tcPr marL="148764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0,53 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0,07 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0,12 </a:t>
                      </a:r>
                    </a:p>
                  </a:txBody>
                  <a:tcPr marL="4959" marR="4959" marT="49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0,03 </a:t>
                      </a:r>
                    </a:p>
                  </a:txBody>
                  <a:tcPr marL="4959" marR="4959" marT="49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0,12 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0,06 </a:t>
                      </a:r>
                    </a:p>
                  </a:txBody>
                  <a:tcPr marL="4959" marR="4959" marT="49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1,47 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2589063"/>
                  </a:ext>
                </a:extLst>
              </a:tr>
              <a:tr h="164376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spotřebních jednotek (OECD)</a:t>
                      </a:r>
                    </a:p>
                  </a:txBody>
                  <a:tcPr marL="74382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1,79 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1,98 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1,41 </a:t>
                      </a:r>
                    </a:p>
                  </a:txBody>
                  <a:tcPr marL="4959" marR="4959" marT="49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2,54 </a:t>
                      </a:r>
                    </a:p>
                  </a:txBody>
                  <a:tcPr marL="4959" marR="4959" marT="49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2,12 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1,93 </a:t>
                      </a:r>
                    </a:p>
                  </a:txBody>
                  <a:tcPr marL="4959" marR="4959" marT="49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1,33 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0482462"/>
                  </a:ext>
                </a:extLst>
              </a:tr>
              <a:tr h="164376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spotřebních jednotek (OECD modif.)</a:t>
                      </a:r>
                    </a:p>
                  </a:txBody>
                  <a:tcPr marL="74382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1,55 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1,67 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1,30 </a:t>
                      </a:r>
                    </a:p>
                  </a:txBody>
                  <a:tcPr marL="4959" marR="4959" marT="49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2,04 </a:t>
                      </a:r>
                    </a:p>
                  </a:txBody>
                  <a:tcPr marL="4959" marR="4959" marT="49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1,76 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1,64 </a:t>
                      </a:r>
                    </a:p>
                  </a:txBody>
                  <a:tcPr marL="4959" marR="4959" marT="49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1,24 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0333525"/>
                  </a:ext>
                </a:extLst>
              </a:tr>
              <a:tr h="23206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effectLst/>
                          <a:latin typeface="Arial Narrow" panose="020B0606020202030204" pitchFamily="34" charset="0"/>
                        </a:rPr>
                        <a:t>HRUBÉ PENĚŽNÍ PŘÍJMY CELKEM</a:t>
                      </a:r>
                    </a:p>
                  </a:txBody>
                  <a:tcPr marL="74382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15 170 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17 238 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24 372 </a:t>
                      </a:r>
                    </a:p>
                  </a:txBody>
                  <a:tcPr marL="4959" marR="4959" marT="49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13 967 </a:t>
                      </a:r>
                    </a:p>
                  </a:txBody>
                  <a:tcPr marL="4959" marR="4959" marT="49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12 893 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8 005 </a:t>
                      </a:r>
                    </a:p>
                  </a:txBody>
                  <a:tcPr marL="4959" marR="4959" marT="49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12 461 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8205525"/>
                  </a:ext>
                </a:extLst>
              </a:tr>
              <a:tr h="193384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ČISTÉ PENĚŽNÍ PŘÍJMY CELKEM</a:t>
                      </a:r>
                    </a:p>
                  </a:txBody>
                  <a:tcPr marL="74382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13 326 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14 331 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19 822 </a:t>
                      </a:r>
                    </a:p>
                  </a:txBody>
                  <a:tcPr marL="4959" marR="4959" marT="49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11 813 </a:t>
                      </a:r>
                    </a:p>
                  </a:txBody>
                  <a:tcPr marL="4959" marR="4959" marT="49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12 175 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7 388 </a:t>
                      </a:r>
                    </a:p>
                  </a:txBody>
                  <a:tcPr marL="4959" marR="4959" marT="49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12 401 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7890770"/>
                  </a:ext>
                </a:extLst>
              </a:tr>
              <a:tr h="164376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b="0" i="0" u="none" strike="noStrike">
                          <a:effectLst/>
                          <a:latin typeface="Arial Narrow" panose="020B0606020202030204" pitchFamily="34" charset="0"/>
                        </a:rPr>
                        <a:t>z toho (%): ze závislé činnosti</a:t>
                      </a:r>
                    </a:p>
                  </a:txBody>
                  <a:tcPr marL="148764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55,9 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81,4 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81,1 </a:t>
                      </a:r>
                    </a:p>
                  </a:txBody>
                  <a:tcPr marL="4959" marR="4959" marT="49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81,6 </a:t>
                      </a:r>
                    </a:p>
                  </a:txBody>
                  <a:tcPr marL="4959" marR="4959" marT="49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26,6 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38,4 </a:t>
                      </a:r>
                    </a:p>
                  </a:txBody>
                  <a:tcPr marL="4959" marR="4959" marT="49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2,4 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916639"/>
                  </a:ext>
                </a:extLst>
              </a:tr>
              <a:tr h="164376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   z podnikání</a:t>
                      </a:r>
                    </a:p>
                  </a:txBody>
                  <a:tcPr marL="446291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8,3 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0,8 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0,7 </a:t>
                      </a:r>
                    </a:p>
                  </a:txBody>
                  <a:tcPr marL="4959" marR="4959" marT="49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0,8 </a:t>
                      </a:r>
                    </a:p>
                  </a:txBody>
                  <a:tcPr marL="4959" marR="4959" marT="49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54,0 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5,3 </a:t>
                      </a:r>
                    </a:p>
                  </a:txBody>
                  <a:tcPr marL="4959" marR="4959" marT="49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0,3 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0943477"/>
                  </a:ext>
                </a:extLst>
              </a:tr>
              <a:tr h="164376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   sociální příjmy</a:t>
                      </a:r>
                    </a:p>
                  </a:txBody>
                  <a:tcPr marL="446291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28,0 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9,6 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12,3 </a:t>
                      </a:r>
                    </a:p>
                  </a:txBody>
                  <a:tcPr marL="4959" marR="4959" marT="49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7,5 </a:t>
                      </a:r>
                    </a:p>
                  </a:txBody>
                  <a:tcPr marL="4959" marR="4959" marT="49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13,2 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39,2 </a:t>
                      </a:r>
                    </a:p>
                  </a:txBody>
                  <a:tcPr marL="4959" marR="4959" marT="49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91,6 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9549938"/>
                  </a:ext>
                </a:extLst>
              </a:tr>
              <a:tr h="23206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effectLst/>
                          <a:latin typeface="Arial Narrow" panose="020B0606020202030204" pitchFamily="34" charset="0"/>
                        </a:rPr>
                        <a:t>HRUBÁ PENĚŽNÍ VYDÁNÍ CELKEM</a:t>
                      </a:r>
                    </a:p>
                  </a:txBody>
                  <a:tcPr marL="74382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13 617 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15 049 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21 205 </a:t>
                      </a:r>
                    </a:p>
                  </a:txBody>
                  <a:tcPr marL="4959" marR="4959" marT="49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12 226 </a:t>
                      </a:r>
                    </a:p>
                  </a:txBody>
                  <a:tcPr marL="4959" marR="4959" marT="49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12 173 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8 357 </a:t>
                      </a:r>
                    </a:p>
                  </a:txBody>
                  <a:tcPr marL="4959" marR="4959" marT="49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11 941 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7810756"/>
                  </a:ext>
                </a:extLst>
              </a:tr>
              <a:tr h="164376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z toho: daň z příjmů, zdravotní a sociální pojištění</a:t>
                      </a:r>
                    </a:p>
                  </a:txBody>
                  <a:tcPr marL="148764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1 844 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2 907 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4 550 </a:t>
                      </a:r>
                    </a:p>
                  </a:txBody>
                  <a:tcPr marL="4959" marR="4959" marT="49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2 154 </a:t>
                      </a:r>
                    </a:p>
                  </a:txBody>
                  <a:tcPr marL="4959" marR="4959" marT="49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717 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617 </a:t>
                      </a:r>
                    </a:p>
                  </a:txBody>
                  <a:tcPr marL="4959" marR="4959" marT="49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60 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3260648"/>
                  </a:ext>
                </a:extLst>
              </a:tr>
              <a:tr h="212722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ČISTÁ PENĚŽNÍ VYDÁNÍ CELKEM</a:t>
                      </a:r>
                    </a:p>
                  </a:txBody>
                  <a:tcPr marL="74382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11 773 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12 142 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16 655 </a:t>
                      </a:r>
                    </a:p>
                  </a:txBody>
                  <a:tcPr marL="4959" marR="4959" marT="49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10 072 </a:t>
                      </a:r>
                    </a:p>
                  </a:txBody>
                  <a:tcPr marL="4959" marR="4959" marT="49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11 455 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7 739 </a:t>
                      </a:r>
                    </a:p>
                  </a:txBody>
                  <a:tcPr marL="4959" marR="4959" marT="49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11 882 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6663241"/>
                  </a:ext>
                </a:extLst>
              </a:tr>
              <a:tr h="185648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1" u="none" strike="noStrike">
                          <a:effectLst/>
                          <a:latin typeface="Arial Narrow" panose="020B0606020202030204" pitchFamily="34" charset="0"/>
                        </a:rPr>
                        <a:t>podle účelu použití:</a:t>
                      </a:r>
                    </a:p>
                  </a:txBody>
                  <a:tcPr marL="74382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59" marR="4959" marT="49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59" marR="4959" marT="49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59" marR="4959" marT="49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4277049"/>
                  </a:ext>
                </a:extLst>
              </a:tr>
              <a:tr h="164376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A. Spotřební vydání</a:t>
                      </a:r>
                    </a:p>
                  </a:txBody>
                  <a:tcPr marL="148764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10 611 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10 873 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14 864 </a:t>
                      </a:r>
                    </a:p>
                  </a:txBody>
                  <a:tcPr marL="4959" marR="4959" marT="49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9 043 </a:t>
                      </a:r>
                    </a:p>
                  </a:txBody>
                  <a:tcPr marL="4959" marR="4959" marT="49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10 555 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7 557 </a:t>
                      </a:r>
                    </a:p>
                  </a:txBody>
                  <a:tcPr marL="4959" marR="4959" marT="49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10 499 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3885928"/>
                  </a:ext>
                </a:extLst>
              </a:tr>
              <a:tr h="164376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B. Vydání neklasifikovaná jako spotřební</a:t>
                      </a:r>
                    </a:p>
                  </a:txBody>
                  <a:tcPr marL="148764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1 162 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1 269 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1 791 </a:t>
                      </a:r>
                    </a:p>
                  </a:txBody>
                  <a:tcPr marL="4959" marR="4959" marT="49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1 030 </a:t>
                      </a:r>
                    </a:p>
                  </a:txBody>
                  <a:tcPr marL="4959" marR="4959" marT="49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900 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182 </a:t>
                      </a:r>
                    </a:p>
                  </a:txBody>
                  <a:tcPr marL="4959" marR="4959" marT="49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1 383 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9787895"/>
                  </a:ext>
                </a:extLst>
              </a:tr>
              <a:tr h="185648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1" u="none" strike="noStrike">
                          <a:effectLst/>
                          <a:latin typeface="Arial Narrow" panose="020B0606020202030204" pitchFamily="34" charset="0"/>
                        </a:rPr>
                        <a:t>podle druhu vydání:</a:t>
                      </a:r>
                    </a:p>
                  </a:txBody>
                  <a:tcPr marL="74382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59" marR="4959" marT="49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59" marR="4959" marT="49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59" marR="4959" marT="49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3976737"/>
                  </a:ext>
                </a:extLst>
              </a:tr>
              <a:tr h="164376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Potraviny, nápoje, veřejné stravování</a:t>
                      </a:r>
                    </a:p>
                  </a:txBody>
                  <a:tcPr marL="148764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2 770 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2 722 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3 588 </a:t>
                      </a:r>
                    </a:p>
                  </a:txBody>
                  <a:tcPr marL="4959" marR="4959" marT="49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2 324 </a:t>
                      </a:r>
                    </a:p>
                  </a:txBody>
                  <a:tcPr marL="4959" marR="4959" marT="49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2 669 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1 926 </a:t>
                      </a:r>
                    </a:p>
                  </a:txBody>
                  <a:tcPr marL="4959" marR="4959" marT="49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3 129 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2323476"/>
                  </a:ext>
                </a:extLst>
              </a:tr>
              <a:tr h="164376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Průmyslové zboží</a:t>
                      </a:r>
                    </a:p>
                  </a:txBody>
                  <a:tcPr marL="148764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3 576 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3 930 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5 248 </a:t>
                      </a:r>
                    </a:p>
                  </a:txBody>
                  <a:tcPr marL="4959" marR="4959" marT="49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3 325 </a:t>
                      </a:r>
                    </a:p>
                  </a:txBody>
                  <a:tcPr marL="4959" marR="4959" marT="49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3 817 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2 028 </a:t>
                      </a:r>
                    </a:p>
                  </a:txBody>
                  <a:tcPr marL="4959" marR="4959" marT="49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2 794 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35890"/>
                  </a:ext>
                </a:extLst>
              </a:tr>
              <a:tr h="164376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Služby</a:t>
                      </a:r>
                    </a:p>
                  </a:txBody>
                  <a:tcPr marL="148764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3 578 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3 556 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5 086 </a:t>
                      </a:r>
                    </a:p>
                  </a:txBody>
                  <a:tcPr marL="4959" marR="4959" marT="49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2 855 </a:t>
                      </a:r>
                    </a:p>
                  </a:txBody>
                  <a:tcPr marL="4959" marR="4959" marT="49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3 292 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3 015 </a:t>
                      </a:r>
                    </a:p>
                  </a:txBody>
                  <a:tcPr marL="4959" marR="4959" marT="49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3 935 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781906"/>
                  </a:ext>
                </a:extLst>
              </a:tr>
              <a:tr h="164376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Platby a jiná vydání</a:t>
                      </a:r>
                    </a:p>
                  </a:txBody>
                  <a:tcPr marL="148764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1 849 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1 934 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2 733 </a:t>
                      </a:r>
                    </a:p>
                  </a:txBody>
                  <a:tcPr marL="4959" marR="4959" marT="49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1 567 </a:t>
                      </a:r>
                    </a:p>
                  </a:txBody>
                  <a:tcPr marL="4959" marR="4959" marT="49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1 677 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770 </a:t>
                      </a:r>
                    </a:p>
                  </a:txBody>
                  <a:tcPr marL="4959" marR="4959" marT="49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2 024 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0952242"/>
                  </a:ext>
                </a:extLst>
              </a:tr>
              <a:tr h="212722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NATURÁLNÍ PŘÍJMY</a:t>
                      </a:r>
                    </a:p>
                  </a:txBody>
                  <a:tcPr marL="74382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980 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1 002 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1 157 </a:t>
                      </a:r>
                    </a:p>
                  </a:txBody>
                  <a:tcPr marL="4959" marR="4959" marT="49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931 </a:t>
                      </a:r>
                    </a:p>
                  </a:txBody>
                  <a:tcPr marL="4959" marR="4959" marT="49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933 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826 </a:t>
                      </a:r>
                    </a:p>
                  </a:txBody>
                  <a:tcPr marL="4959" marR="4959" marT="49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978 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6598492"/>
                  </a:ext>
                </a:extLst>
              </a:tr>
              <a:tr h="164376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NATURÁLNÍ VYDÁNÍ</a:t>
                      </a:r>
                    </a:p>
                  </a:txBody>
                  <a:tcPr marL="74382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928 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831 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1 669 </a:t>
                      </a:r>
                    </a:p>
                  </a:txBody>
                  <a:tcPr marL="4959" marR="4959" marT="49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446 </a:t>
                      </a:r>
                    </a:p>
                  </a:txBody>
                  <a:tcPr marL="4959" marR="4959" marT="49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861 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487 </a:t>
                      </a:r>
                    </a:p>
                  </a:txBody>
                  <a:tcPr marL="4959" marR="4959" marT="49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1 276 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1986908"/>
                  </a:ext>
                </a:extLst>
              </a:tr>
              <a:tr h="23206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effectLst/>
                          <a:latin typeface="Arial Narrow" panose="020B0606020202030204" pitchFamily="34" charset="0"/>
                        </a:rPr>
                        <a:t>BILANČNÍ POLOŽKY</a:t>
                      </a:r>
                    </a:p>
                  </a:txBody>
                  <a:tcPr marL="74382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59" marR="4959" marT="49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59" marR="4959" marT="49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959" marR="4959" marT="49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4794120"/>
                  </a:ext>
                </a:extLst>
              </a:tr>
              <a:tr h="164376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Saldo vybraných úspor a vkladů</a:t>
                      </a:r>
                    </a:p>
                  </a:txBody>
                  <a:tcPr marL="74382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-1 242 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-1 787 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-3 017 </a:t>
                      </a:r>
                    </a:p>
                  </a:txBody>
                  <a:tcPr marL="4959" marR="4959" marT="49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-1 223 </a:t>
                      </a:r>
                    </a:p>
                  </a:txBody>
                  <a:tcPr marL="4959" marR="4959" marT="49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-654 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740 </a:t>
                      </a:r>
                    </a:p>
                  </a:txBody>
                  <a:tcPr marL="4959" marR="4959" marT="49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-457 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0933198"/>
                  </a:ext>
                </a:extLst>
              </a:tr>
              <a:tr h="164376">
                <a:tc>
                  <a:txBody>
                    <a:bodyPr/>
                    <a:lstStyle/>
                    <a:p>
                      <a:pPr algn="l" fontAlgn="t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Saldo přijatých půjček a splacených úvěrů</a:t>
                      </a:r>
                    </a:p>
                  </a:txBody>
                  <a:tcPr marL="74382" marR="4959" marT="495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-264 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-311 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-28 </a:t>
                      </a:r>
                    </a:p>
                  </a:txBody>
                  <a:tcPr marL="4959" marR="4959" marT="49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-441 </a:t>
                      </a:r>
                    </a:p>
                  </a:txBody>
                  <a:tcPr marL="4959" marR="4959" marT="49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-114 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effectLst/>
                          <a:latin typeface="Arial Narrow" panose="020B0606020202030204" pitchFamily="34" charset="0"/>
                        </a:rPr>
                        <a:t>-311 </a:t>
                      </a:r>
                    </a:p>
                  </a:txBody>
                  <a:tcPr marL="4959" marR="4959" marT="495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effectLst/>
                          <a:latin typeface="Arial Narrow" panose="020B0606020202030204" pitchFamily="34" charset="0"/>
                        </a:rPr>
                        <a:t>-81 </a:t>
                      </a:r>
                    </a:p>
                  </a:txBody>
                  <a:tcPr marL="4959" marR="4959" marT="49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6670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9732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Denní zápis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  celkové příjmy peněžní i naturální</a:t>
            </a:r>
          </a:p>
          <a:p>
            <a:r>
              <a:rPr lang="cs-CZ" dirty="0"/>
              <a:t>             celkové výdaje</a:t>
            </a:r>
          </a:p>
          <a:p>
            <a:r>
              <a:rPr lang="cs-CZ" dirty="0"/>
              <a:t>             výdaje na potraviny</a:t>
            </a:r>
          </a:p>
          <a:p>
            <a:r>
              <a:rPr lang="cs-CZ" dirty="0"/>
              <a:t>             spotřeba potravin</a:t>
            </a:r>
          </a:p>
          <a:p>
            <a:r>
              <a:rPr lang="cs-CZ" dirty="0"/>
              <a:t> nakoupených</a:t>
            </a:r>
          </a:p>
          <a:p>
            <a:r>
              <a:rPr lang="cs-CZ" dirty="0"/>
              <a:t> vlastní produkce</a:t>
            </a:r>
          </a:p>
          <a:p>
            <a:r>
              <a:rPr lang="cs-CZ" dirty="0"/>
              <a:t> jídlo zdarma</a:t>
            </a:r>
          </a:p>
          <a:p>
            <a:r>
              <a:rPr lang="cs-CZ" dirty="0"/>
              <a:t> dary obdržené a vydané</a:t>
            </a:r>
          </a:p>
          <a:p>
            <a:r>
              <a:rPr lang="cs-CZ" dirty="0"/>
              <a:t> spotřeba z naturálních příjmů</a:t>
            </a:r>
          </a:p>
          <a:p>
            <a:r>
              <a:rPr lang="cs-CZ" dirty="0"/>
              <a:t> jídlo doma / mimo domov</a:t>
            </a:r>
          </a:p>
        </p:txBody>
      </p:sp>
    </p:spTree>
    <p:extLst>
      <p:ext uri="{BB962C8B-B14F-4D97-AF65-F5344CB8AC3E}">
        <p14:creationId xmlns:p14="http://schemas.microsoft.com/office/powerpoint/2010/main" val="39205067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Porovnání obou metod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bilanční metoda poskytuje komplexnější údaje, ale nebere v úvahu:</a:t>
            </a:r>
          </a:p>
          <a:p>
            <a:r>
              <a:rPr lang="cs-CZ" dirty="0"/>
              <a:t>nákupy a spotřebu cizinců (turistů) v ČR</a:t>
            </a:r>
          </a:p>
          <a:p>
            <a:r>
              <a:rPr lang="cs-CZ" dirty="0"/>
              <a:t>nákupy a spotřebu českých občanů v zahraničí</a:t>
            </a:r>
          </a:p>
          <a:p>
            <a:r>
              <a:rPr lang="cs-CZ" dirty="0"/>
              <a:t>plný rozsah samozásobení</a:t>
            </a:r>
          </a:p>
          <a:p>
            <a:endParaRPr lang="cs-CZ" dirty="0"/>
          </a:p>
          <a:p>
            <a:r>
              <a:rPr lang="cs-CZ" dirty="0"/>
              <a:t> SRÚ sice zahrnuje výše uvedené, ale </a:t>
            </a:r>
          </a:p>
          <a:p>
            <a:r>
              <a:rPr lang="cs-CZ" dirty="0"/>
              <a:t>nereprezentuje celou populaci</a:t>
            </a:r>
          </a:p>
          <a:p>
            <a:r>
              <a:rPr lang="cs-CZ" dirty="0"/>
              <a:t>vzorek domácností se mění</a:t>
            </a:r>
          </a:p>
          <a:p>
            <a:r>
              <a:rPr lang="cs-CZ" dirty="0"/>
              <a:t>je zde nebezpečí subjektivních chyb </a:t>
            </a:r>
          </a:p>
        </p:txBody>
      </p:sp>
    </p:spTree>
    <p:extLst>
      <p:ext uri="{BB962C8B-B14F-4D97-AF65-F5344CB8AC3E}">
        <p14:creationId xmlns:p14="http://schemas.microsoft.com/office/powerpoint/2010/main" val="27177914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7B35BEA1-6E82-4014-9401-EA5D39446BE5}"/>
              </a:ext>
            </a:extLst>
          </p:cNvPr>
          <p:cNvGraphicFramePr>
            <a:graphicFrameLocks noGrp="1"/>
          </p:cNvGraphicFramePr>
          <p:nvPr/>
        </p:nvGraphicFramePr>
        <p:xfrm>
          <a:off x="2414589" y="1852614"/>
          <a:ext cx="7418385" cy="31067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57295">
                  <a:extLst>
                    <a:ext uri="{9D8B030D-6E8A-4147-A177-3AD203B41FA5}">
                      <a16:colId xmlns:a16="http://schemas.microsoft.com/office/drawing/2014/main" val="1700661278"/>
                    </a:ext>
                  </a:extLst>
                </a:gridCol>
                <a:gridCol w="566109">
                  <a:extLst>
                    <a:ext uri="{9D8B030D-6E8A-4147-A177-3AD203B41FA5}">
                      <a16:colId xmlns:a16="http://schemas.microsoft.com/office/drawing/2014/main" val="12135201"/>
                    </a:ext>
                  </a:extLst>
                </a:gridCol>
                <a:gridCol w="566109">
                  <a:extLst>
                    <a:ext uri="{9D8B030D-6E8A-4147-A177-3AD203B41FA5}">
                      <a16:colId xmlns:a16="http://schemas.microsoft.com/office/drawing/2014/main" val="1308100522"/>
                    </a:ext>
                  </a:extLst>
                </a:gridCol>
                <a:gridCol w="566109">
                  <a:extLst>
                    <a:ext uri="{9D8B030D-6E8A-4147-A177-3AD203B41FA5}">
                      <a16:colId xmlns:a16="http://schemas.microsoft.com/office/drawing/2014/main" val="139108042"/>
                    </a:ext>
                  </a:extLst>
                </a:gridCol>
                <a:gridCol w="566109">
                  <a:extLst>
                    <a:ext uri="{9D8B030D-6E8A-4147-A177-3AD203B41FA5}">
                      <a16:colId xmlns:a16="http://schemas.microsoft.com/office/drawing/2014/main" val="615717973"/>
                    </a:ext>
                  </a:extLst>
                </a:gridCol>
                <a:gridCol w="566109">
                  <a:extLst>
                    <a:ext uri="{9D8B030D-6E8A-4147-A177-3AD203B41FA5}">
                      <a16:colId xmlns:a16="http://schemas.microsoft.com/office/drawing/2014/main" val="3723827072"/>
                    </a:ext>
                  </a:extLst>
                </a:gridCol>
                <a:gridCol w="566109">
                  <a:extLst>
                    <a:ext uri="{9D8B030D-6E8A-4147-A177-3AD203B41FA5}">
                      <a16:colId xmlns:a16="http://schemas.microsoft.com/office/drawing/2014/main" val="815399120"/>
                    </a:ext>
                  </a:extLst>
                </a:gridCol>
                <a:gridCol w="566109">
                  <a:extLst>
                    <a:ext uri="{9D8B030D-6E8A-4147-A177-3AD203B41FA5}">
                      <a16:colId xmlns:a16="http://schemas.microsoft.com/office/drawing/2014/main" val="1262773046"/>
                    </a:ext>
                  </a:extLst>
                </a:gridCol>
                <a:gridCol w="566109">
                  <a:extLst>
                    <a:ext uri="{9D8B030D-6E8A-4147-A177-3AD203B41FA5}">
                      <a16:colId xmlns:a16="http://schemas.microsoft.com/office/drawing/2014/main" val="3011863292"/>
                    </a:ext>
                  </a:extLst>
                </a:gridCol>
                <a:gridCol w="566109">
                  <a:extLst>
                    <a:ext uri="{9D8B030D-6E8A-4147-A177-3AD203B41FA5}">
                      <a16:colId xmlns:a16="http://schemas.microsoft.com/office/drawing/2014/main" val="292361403"/>
                    </a:ext>
                  </a:extLst>
                </a:gridCol>
                <a:gridCol w="566109">
                  <a:extLst>
                    <a:ext uri="{9D8B030D-6E8A-4147-A177-3AD203B41FA5}">
                      <a16:colId xmlns:a16="http://schemas.microsoft.com/office/drawing/2014/main" val="1229775223"/>
                    </a:ext>
                  </a:extLst>
                </a:gridCol>
              </a:tblGrid>
              <a:tr h="28243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 </a:t>
                      </a:r>
                      <a:endParaRPr lang="cs-CZ" sz="1200" b="1" i="0" u="none" strike="noStrike" dirty="0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1990</a:t>
                      </a:r>
                      <a:endParaRPr lang="cs-CZ" sz="1200" b="1" i="0" u="none" strike="noStrike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1995</a:t>
                      </a:r>
                      <a:endParaRPr lang="cs-CZ" sz="1200" b="1" i="0" u="none" strike="noStrike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2000</a:t>
                      </a:r>
                      <a:endParaRPr lang="cs-CZ" sz="1200" b="1" i="0" u="none" strike="noStrike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2005</a:t>
                      </a:r>
                      <a:endParaRPr lang="cs-CZ" sz="1200" b="1" i="0" u="none" strike="noStrike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2010</a:t>
                      </a:r>
                      <a:endParaRPr lang="cs-CZ" sz="1200" b="1" i="0" u="none" strike="noStrike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2011</a:t>
                      </a:r>
                      <a:endParaRPr lang="cs-CZ" sz="1200" b="1" i="0" u="none" strike="noStrike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2012</a:t>
                      </a:r>
                      <a:endParaRPr lang="cs-CZ" sz="1200" b="1" i="0" u="none" strike="noStrike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2013</a:t>
                      </a:r>
                      <a:endParaRPr lang="cs-CZ" sz="1200" b="1" i="0" u="none" strike="noStrike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2014</a:t>
                      </a:r>
                      <a:endParaRPr lang="cs-CZ" sz="1200" b="1" i="0" u="none" strike="noStrike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2018</a:t>
                      </a:r>
                      <a:endParaRPr lang="cs-CZ" sz="1200" b="1" i="0" u="none" strike="noStrike" dirty="0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extLst>
                  <a:ext uri="{0D108BD9-81ED-4DB2-BD59-A6C34878D82A}">
                    <a16:rowId xmlns:a16="http://schemas.microsoft.com/office/drawing/2014/main" val="2163532172"/>
                  </a:ext>
                </a:extLst>
              </a:tr>
              <a:tr h="28243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Maso</a:t>
                      </a:r>
                      <a:endParaRPr lang="cs-CZ" sz="1200" b="1" i="0" u="none" strike="noStrike" dirty="0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96,5</a:t>
                      </a:r>
                      <a:endParaRPr lang="cs-CZ" sz="1200" b="1" i="0" u="none" strike="noStrike" dirty="0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82</a:t>
                      </a:r>
                      <a:endParaRPr lang="cs-CZ" sz="1200" b="1" i="0" u="none" strike="noStrike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79,4</a:t>
                      </a:r>
                      <a:endParaRPr lang="cs-CZ" sz="1200" b="1" i="0" u="none" strike="noStrike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81,4</a:t>
                      </a:r>
                      <a:endParaRPr lang="cs-CZ" sz="1200" b="1" i="0" u="none" strike="noStrike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75,9</a:t>
                      </a:r>
                      <a:endParaRPr lang="cs-CZ" sz="1200" b="1" i="0" u="none" strike="noStrike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78,6</a:t>
                      </a:r>
                      <a:endParaRPr lang="cs-CZ" sz="1200" b="1" i="0" u="none" strike="noStrike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77,4</a:t>
                      </a:r>
                      <a:endParaRPr lang="cs-CZ" sz="1200" b="1" i="0" u="none" strike="noStrike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74,8</a:t>
                      </a:r>
                      <a:endParaRPr lang="cs-CZ" sz="1200" b="1" i="0" u="none" strike="noStrike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75,9</a:t>
                      </a:r>
                      <a:endParaRPr lang="cs-CZ" sz="1200" b="1" i="0" u="none" strike="noStrike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E" panose="020B0604020202020204" pitchFamily="34" charset="0"/>
                        </a:rPr>
                        <a:t>82,4</a:t>
                      </a:r>
                    </a:p>
                  </a:txBody>
                  <a:tcPr marL="5715" marR="5715" marT="5717" marB="0" anchor="b"/>
                </a:tc>
                <a:extLst>
                  <a:ext uri="{0D108BD9-81ED-4DB2-BD59-A6C34878D82A}">
                    <a16:rowId xmlns:a16="http://schemas.microsoft.com/office/drawing/2014/main" val="2244128498"/>
                  </a:ext>
                </a:extLst>
              </a:tr>
              <a:tr h="28243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z toho hovězí</a:t>
                      </a:r>
                      <a:endParaRPr lang="cs-CZ" sz="1200" b="1" i="0" u="none" strike="noStrike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28</a:t>
                      </a:r>
                      <a:endParaRPr lang="cs-CZ" sz="1200" b="1" i="0" u="none" strike="noStrike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18,5</a:t>
                      </a:r>
                      <a:endParaRPr lang="cs-CZ" sz="1200" b="1" i="0" u="none" strike="noStrike" dirty="0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12,3</a:t>
                      </a:r>
                      <a:endParaRPr lang="cs-CZ" sz="1200" b="1" i="0" u="none" strike="noStrike" dirty="0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9,9</a:t>
                      </a:r>
                      <a:endParaRPr lang="cs-CZ" sz="1200" b="1" i="0" u="none" strike="noStrike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9,4</a:t>
                      </a:r>
                      <a:endParaRPr lang="cs-CZ" sz="1200" b="1" i="0" u="none" strike="noStrike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9,1</a:t>
                      </a:r>
                      <a:endParaRPr lang="cs-CZ" sz="1200" b="1" i="0" u="none" strike="noStrike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8,1</a:t>
                      </a:r>
                      <a:endParaRPr lang="cs-CZ" sz="1200" b="1" i="0" u="none" strike="noStrike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7,5</a:t>
                      </a:r>
                      <a:endParaRPr lang="cs-CZ" sz="1200" b="1" i="0" u="none" strike="noStrike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7,9</a:t>
                      </a:r>
                      <a:endParaRPr lang="cs-CZ" sz="1200" b="1" i="0" u="none" strike="noStrike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E" panose="020B0604020202020204" pitchFamily="34" charset="0"/>
                        </a:rPr>
                        <a:t>8,7</a:t>
                      </a:r>
                    </a:p>
                  </a:txBody>
                  <a:tcPr marL="5715" marR="5715" marT="5717" marB="0" anchor="b"/>
                </a:tc>
                <a:extLst>
                  <a:ext uri="{0D108BD9-81ED-4DB2-BD59-A6C34878D82A}">
                    <a16:rowId xmlns:a16="http://schemas.microsoft.com/office/drawing/2014/main" val="77405330"/>
                  </a:ext>
                </a:extLst>
              </a:tr>
              <a:tr h="28243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z toho vepřové</a:t>
                      </a:r>
                      <a:endParaRPr lang="cs-CZ" sz="1200" b="1" i="0" u="none" strike="noStrike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50</a:t>
                      </a:r>
                      <a:endParaRPr lang="cs-CZ" sz="1200" b="1" i="0" u="none" strike="noStrike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46,2</a:t>
                      </a:r>
                      <a:endParaRPr lang="cs-CZ" sz="1200" b="1" i="0" u="none" strike="noStrike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40,9</a:t>
                      </a:r>
                      <a:endParaRPr lang="cs-CZ" sz="1200" b="1" i="0" u="none" strike="noStrike" dirty="0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41,5</a:t>
                      </a:r>
                      <a:endParaRPr lang="cs-CZ" sz="1200" b="1" i="0" u="none" strike="noStrike" dirty="0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41,6</a:t>
                      </a:r>
                      <a:endParaRPr lang="cs-CZ" sz="1200" b="1" i="0" u="none" strike="noStrike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42,1</a:t>
                      </a:r>
                      <a:endParaRPr lang="cs-CZ" sz="1200" b="1" i="0" u="none" strike="noStrike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41,3</a:t>
                      </a:r>
                      <a:endParaRPr lang="cs-CZ" sz="1200" b="1" i="0" u="none" strike="noStrike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40,3</a:t>
                      </a:r>
                      <a:endParaRPr lang="cs-CZ" sz="1200" b="1" i="0" u="none" strike="noStrike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40,7</a:t>
                      </a:r>
                      <a:endParaRPr lang="cs-CZ" sz="1200" b="1" i="0" u="none" strike="noStrike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E" panose="020B0604020202020204" pitchFamily="34" charset="0"/>
                        </a:rPr>
                        <a:t>43,2</a:t>
                      </a:r>
                    </a:p>
                  </a:txBody>
                  <a:tcPr marL="5715" marR="5715" marT="5717" marB="0" anchor="b"/>
                </a:tc>
                <a:extLst>
                  <a:ext uri="{0D108BD9-81ED-4DB2-BD59-A6C34878D82A}">
                    <a16:rowId xmlns:a16="http://schemas.microsoft.com/office/drawing/2014/main" val="2808230897"/>
                  </a:ext>
                </a:extLst>
              </a:tr>
              <a:tr h="28243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z toho drůbeží</a:t>
                      </a:r>
                      <a:endParaRPr lang="cs-CZ" sz="1200" b="1" i="0" u="none" strike="noStrike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13,6</a:t>
                      </a:r>
                      <a:endParaRPr lang="cs-CZ" sz="1200" b="1" i="0" u="none" strike="noStrike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13</a:t>
                      </a:r>
                      <a:endParaRPr lang="cs-CZ" sz="1200" b="1" i="0" u="none" strike="noStrike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22,3</a:t>
                      </a:r>
                      <a:endParaRPr lang="cs-CZ" sz="1200" b="1" i="0" u="none" strike="noStrike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26,1</a:t>
                      </a:r>
                      <a:endParaRPr lang="cs-CZ" sz="1200" b="1" i="0" u="none" strike="noStrike" dirty="0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24,5</a:t>
                      </a:r>
                      <a:endParaRPr lang="cs-CZ" sz="1200" b="1" i="0" u="none" strike="noStrike" dirty="0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24,5</a:t>
                      </a:r>
                      <a:endParaRPr lang="cs-CZ" sz="1200" b="1" i="0" u="none" strike="noStrike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25,2</a:t>
                      </a:r>
                      <a:endParaRPr lang="cs-CZ" sz="1200" b="1" i="0" u="none" strike="noStrike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24,3</a:t>
                      </a:r>
                      <a:endParaRPr lang="cs-CZ" sz="1200" b="1" i="0" u="none" strike="noStrike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24,9</a:t>
                      </a:r>
                      <a:endParaRPr lang="cs-CZ" sz="1200" b="1" i="0" u="none" strike="noStrike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E" panose="020B0604020202020204" pitchFamily="34" charset="0"/>
                        </a:rPr>
                        <a:t>28,4</a:t>
                      </a:r>
                    </a:p>
                  </a:txBody>
                  <a:tcPr marL="5715" marR="5715" marT="5717" marB="0" anchor="b"/>
                </a:tc>
                <a:extLst>
                  <a:ext uri="{0D108BD9-81ED-4DB2-BD59-A6C34878D82A}">
                    <a16:rowId xmlns:a16="http://schemas.microsoft.com/office/drawing/2014/main" val="4067909053"/>
                  </a:ext>
                </a:extLst>
              </a:tr>
              <a:tr h="28243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Ryby</a:t>
                      </a:r>
                      <a:endParaRPr lang="cs-CZ" sz="1200" b="1" i="0" u="none" strike="noStrike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5,4</a:t>
                      </a:r>
                      <a:endParaRPr lang="cs-CZ" sz="1200" b="1" i="0" u="none" strike="noStrike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4,9</a:t>
                      </a:r>
                      <a:endParaRPr lang="cs-CZ" sz="1200" b="1" i="0" u="none" strike="noStrike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5,4</a:t>
                      </a:r>
                      <a:endParaRPr lang="cs-CZ" sz="1200" b="1" i="0" u="none" strike="noStrike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5,8</a:t>
                      </a:r>
                      <a:endParaRPr lang="cs-CZ" sz="1200" b="1" i="0" u="none" strike="noStrike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5,6</a:t>
                      </a:r>
                      <a:endParaRPr lang="cs-CZ" sz="1200" b="1" i="0" u="none" strike="noStrike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5,4</a:t>
                      </a:r>
                      <a:endParaRPr lang="cs-CZ" sz="1200" b="1" i="0" u="none" strike="noStrike" dirty="0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5,7</a:t>
                      </a:r>
                      <a:endParaRPr lang="cs-CZ" sz="1200" b="1" i="0" u="none" strike="noStrike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5,3</a:t>
                      </a:r>
                      <a:endParaRPr lang="cs-CZ" sz="1200" b="1" i="0" u="none" strike="noStrike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5,4</a:t>
                      </a:r>
                      <a:endParaRPr lang="cs-CZ" sz="1200" b="1" i="0" u="none" strike="noStrike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E" panose="020B0604020202020204" pitchFamily="34" charset="0"/>
                        </a:rPr>
                        <a:t>5,6</a:t>
                      </a:r>
                    </a:p>
                  </a:txBody>
                  <a:tcPr marL="5715" marR="5715" marT="5717" marB="0" anchor="b"/>
                </a:tc>
                <a:extLst>
                  <a:ext uri="{0D108BD9-81ED-4DB2-BD59-A6C34878D82A}">
                    <a16:rowId xmlns:a16="http://schemas.microsoft.com/office/drawing/2014/main" val="3251368676"/>
                  </a:ext>
                </a:extLst>
              </a:tr>
              <a:tr h="28243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Mléko</a:t>
                      </a:r>
                      <a:endParaRPr lang="cs-CZ" sz="1200" b="1" i="0" u="none" strike="noStrike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256,2</a:t>
                      </a:r>
                      <a:endParaRPr lang="cs-CZ" sz="1200" b="1" i="0" u="none" strike="noStrike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187,8</a:t>
                      </a:r>
                      <a:endParaRPr lang="cs-CZ" sz="1200" b="1" i="0" u="none" strike="noStrike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214,1</a:t>
                      </a:r>
                      <a:endParaRPr lang="cs-CZ" sz="1200" b="1" i="0" u="none" strike="noStrike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238</a:t>
                      </a:r>
                      <a:endParaRPr lang="cs-CZ" sz="1200" b="1" i="0" u="none" strike="noStrike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244</a:t>
                      </a:r>
                      <a:endParaRPr lang="cs-CZ" sz="1200" b="1" i="0" u="none" strike="noStrike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227,7</a:t>
                      </a:r>
                      <a:endParaRPr lang="cs-CZ" sz="1200" b="1" i="0" u="none" strike="noStrike" dirty="0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</a:rPr>
                        <a:t>234,3</a:t>
                      </a:r>
                      <a:endParaRPr lang="cs-CZ" sz="1200" b="1" i="0" u="none" strike="noStrike" dirty="0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234,1</a:t>
                      </a:r>
                      <a:endParaRPr lang="cs-CZ" sz="1200" b="1" i="0" u="none" strike="noStrike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236,5</a:t>
                      </a:r>
                      <a:endParaRPr lang="cs-CZ" sz="1200" b="1" i="0" u="none" strike="noStrike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E" panose="020B0604020202020204" pitchFamily="34" charset="0"/>
                        </a:rPr>
                        <a:t>245,8</a:t>
                      </a:r>
                    </a:p>
                  </a:txBody>
                  <a:tcPr marL="5715" marR="5715" marT="5717" marB="0" anchor="b"/>
                </a:tc>
                <a:extLst>
                  <a:ext uri="{0D108BD9-81ED-4DB2-BD59-A6C34878D82A}">
                    <a16:rowId xmlns:a16="http://schemas.microsoft.com/office/drawing/2014/main" val="2163909117"/>
                  </a:ext>
                </a:extLst>
              </a:tr>
              <a:tr h="28243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z toho konzumní mléko</a:t>
                      </a:r>
                      <a:endParaRPr lang="cs-CZ" sz="1200" b="1" i="0" u="none" strike="noStrike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91,5</a:t>
                      </a:r>
                      <a:endParaRPr lang="cs-CZ" sz="1200" b="1" i="0" u="none" strike="noStrike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66,7</a:t>
                      </a:r>
                      <a:endParaRPr lang="cs-CZ" sz="1200" b="1" i="0" u="none" strike="noStrike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59,6</a:t>
                      </a:r>
                      <a:endParaRPr lang="cs-CZ" sz="1200" b="1" i="0" u="none" strike="noStrike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55,4</a:t>
                      </a:r>
                      <a:endParaRPr lang="cs-CZ" sz="1200" b="1" i="0" u="none" strike="noStrike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57,7</a:t>
                      </a:r>
                      <a:endParaRPr lang="cs-CZ" sz="1200" b="1" i="0" u="none" strike="noStrike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57,7</a:t>
                      </a:r>
                      <a:endParaRPr lang="cs-CZ" sz="1200" b="1" i="0" u="none" strike="noStrike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59</a:t>
                      </a:r>
                      <a:endParaRPr lang="cs-CZ" sz="1200" b="1" i="0" u="none" strike="noStrike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62,3</a:t>
                      </a:r>
                      <a:endParaRPr lang="cs-CZ" sz="1200" b="1" i="0" u="none" strike="noStrike" dirty="0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60,1</a:t>
                      </a:r>
                      <a:endParaRPr lang="cs-CZ" sz="1200" b="1" i="0" u="none" strike="noStrike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E" panose="020B0604020202020204" pitchFamily="34" charset="0"/>
                        </a:rPr>
                        <a:t>59,7</a:t>
                      </a:r>
                    </a:p>
                  </a:txBody>
                  <a:tcPr marL="5715" marR="5715" marT="5717" marB="0" anchor="b"/>
                </a:tc>
                <a:extLst>
                  <a:ext uri="{0D108BD9-81ED-4DB2-BD59-A6C34878D82A}">
                    <a16:rowId xmlns:a16="http://schemas.microsoft.com/office/drawing/2014/main" val="888970529"/>
                  </a:ext>
                </a:extLst>
              </a:tr>
              <a:tr h="28243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z toho sýry</a:t>
                      </a:r>
                      <a:endParaRPr lang="cs-CZ" sz="1200" b="1" i="0" u="none" strike="noStrike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7,7</a:t>
                      </a:r>
                      <a:endParaRPr lang="cs-CZ" sz="1200" b="1" i="0" u="none" strike="noStrike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6,5</a:t>
                      </a:r>
                      <a:endParaRPr lang="cs-CZ" sz="1200" b="1" i="0" u="none" strike="noStrike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10,5</a:t>
                      </a:r>
                      <a:endParaRPr lang="cs-CZ" sz="1200" b="1" i="0" u="none" strike="noStrike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12,1</a:t>
                      </a:r>
                      <a:endParaRPr lang="cs-CZ" sz="1200" b="1" i="0" u="none" strike="noStrike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13,2</a:t>
                      </a:r>
                      <a:endParaRPr lang="cs-CZ" sz="1200" b="1" i="0" u="none" strike="noStrike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13</a:t>
                      </a:r>
                      <a:endParaRPr lang="cs-CZ" sz="1200" b="1" i="0" u="none" strike="noStrike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13,4</a:t>
                      </a:r>
                      <a:endParaRPr lang="cs-CZ" sz="1200" b="1" i="0" u="none" strike="noStrike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12,7</a:t>
                      </a:r>
                      <a:endParaRPr lang="cs-CZ" sz="1200" b="1" i="0" u="none" strike="noStrike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12,8</a:t>
                      </a:r>
                      <a:endParaRPr lang="cs-CZ" sz="1200" b="1" i="0" u="none" strike="noStrike" dirty="0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E" panose="020B0604020202020204" pitchFamily="34" charset="0"/>
                        </a:rPr>
                        <a:t>13,4</a:t>
                      </a:r>
                    </a:p>
                  </a:txBody>
                  <a:tcPr marL="5715" marR="5715" marT="5717" marB="0" anchor="b"/>
                </a:tc>
                <a:extLst>
                  <a:ext uri="{0D108BD9-81ED-4DB2-BD59-A6C34878D82A}">
                    <a16:rowId xmlns:a16="http://schemas.microsoft.com/office/drawing/2014/main" val="1977351020"/>
                  </a:ext>
                </a:extLst>
              </a:tr>
              <a:tr h="28243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Máslo</a:t>
                      </a:r>
                      <a:endParaRPr lang="cs-CZ" sz="1200" b="1" i="0" u="none" strike="noStrike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8,7</a:t>
                      </a:r>
                      <a:endParaRPr lang="cs-CZ" sz="1200" b="1" i="0" u="none" strike="noStrike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4,5</a:t>
                      </a:r>
                      <a:endParaRPr lang="cs-CZ" sz="1200" b="1" i="0" u="none" strike="noStrike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4,1</a:t>
                      </a:r>
                      <a:endParaRPr lang="cs-CZ" sz="1200" b="1" i="0" u="none" strike="noStrike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4,8</a:t>
                      </a:r>
                      <a:endParaRPr lang="cs-CZ" sz="1200" b="1" i="0" u="none" strike="noStrike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4,9</a:t>
                      </a:r>
                      <a:endParaRPr lang="cs-CZ" sz="1200" b="1" i="0" u="none" strike="noStrike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5</a:t>
                      </a:r>
                      <a:endParaRPr lang="cs-CZ" sz="1200" b="1" i="0" u="none" strike="noStrike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5,2</a:t>
                      </a:r>
                      <a:endParaRPr lang="cs-CZ" sz="1200" b="1" i="0" u="none" strike="noStrike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5,1</a:t>
                      </a:r>
                      <a:endParaRPr lang="cs-CZ" sz="1200" b="1" i="0" u="none" strike="noStrike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5,1</a:t>
                      </a:r>
                      <a:endParaRPr lang="cs-CZ" sz="1200" b="1" i="0" u="none" strike="noStrike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E" panose="020B0604020202020204" pitchFamily="34" charset="0"/>
                        </a:rPr>
                        <a:t>5,1</a:t>
                      </a:r>
                    </a:p>
                  </a:txBody>
                  <a:tcPr marL="5715" marR="5715" marT="5717" marB="0" anchor="b"/>
                </a:tc>
                <a:extLst>
                  <a:ext uri="{0D108BD9-81ED-4DB2-BD59-A6C34878D82A}">
                    <a16:rowId xmlns:a16="http://schemas.microsoft.com/office/drawing/2014/main" val="1181052646"/>
                  </a:ext>
                </a:extLst>
              </a:tr>
              <a:tr h="28243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Vejce (ks)</a:t>
                      </a:r>
                      <a:endParaRPr lang="cs-CZ" sz="1200" b="1" i="0" u="none" strike="noStrike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340</a:t>
                      </a:r>
                      <a:endParaRPr lang="cs-CZ" sz="1200" b="1" i="0" u="none" strike="noStrike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290</a:t>
                      </a:r>
                      <a:endParaRPr lang="cs-CZ" sz="1200" b="1" i="0" u="none" strike="noStrike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276</a:t>
                      </a:r>
                      <a:endParaRPr lang="cs-CZ" sz="1200" b="1" i="0" u="none" strike="noStrike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</a:rPr>
                        <a:t>246</a:t>
                      </a:r>
                      <a:endParaRPr lang="cs-CZ" sz="1200" b="1" i="0" u="none" strike="noStrike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242</a:t>
                      </a:r>
                      <a:endParaRPr lang="cs-CZ" sz="1200" b="1" i="0" u="none" strike="noStrike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254</a:t>
                      </a:r>
                      <a:endParaRPr lang="cs-CZ" sz="1200" b="1" i="0" u="none" strike="noStrike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245</a:t>
                      </a:r>
                      <a:endParaRPr lang="cs-CZ" sz="1200" b="1" i="0" u="none" strike="noStrike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243</a:t>
                      </a:r>
                      <a:endParaRPr lang="cs-CZ" sz="1200" b="1" i="0" u="none" strike="noStrike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255</a:t>
                      </a:r>
                      <a:endParaRPr lang="cs-CZ" sz="1200" b="1" i="0" u="none" strike="noStrike">
                        <a:solidFill>
                          <a:srgbClr val="FF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 CE" panose="020B0604020202020204" pitchFamily="34" charset="0"/>
                        </a:rPr>
                        <a:t>263</a:t>
                      </a:r>
                    </a:p>
                  </a:txBody>
                  <a:tcPr marL="5715" marR="5715" marT="5717" marB="0" anchor="b"/>
                </a:tc>
                <a:extLst>
                  <a:ext uri="{0D108BD9-81ED-4DB2-BD59-A6C34878D82A}">
                    <a16:rowId xmlns:a16="http://schemas.microsoft.com/office/drawing/2014/main" val="31195231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408035D1-6EFE-4B89-A7FB-3A52746B9580}"/>
              </a:ext>
            </a:extLst>
          </p:cNvPr>
          <p:cNvGraphicFramePr>
            <a:graphicFrameLocks noGrp="1"/>
          </p:cNvGraphicFramePr>
          <p:nvPr/>
        </p:nvGraphicFramePr>
        <p:xfrm>
          <a:off x="2341564" y="1898650"/>
          <a:ext cx="7807321" cy="30670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49431">
                  <a:extLst>
                    <a:ext uri="{9D8B030D-6E8A-4147-A177-3AD203B41FA5}">
                      <a16:colId xmlns:a16="http://schemas.microsoft.com/office/drawing/2014/main" val="1220804309"/>
                    </a:ext>
                  </a:extLst>
                </a:gridCol>
                <a:gridCol w="595789">
                  <a:extLst>
                    <a:ext uri="{9D8B030D-6E8A-4147-A177-3AD203B41FA5}">
                      <a16:colId xmlns:a16="http://schemas.microsoft.com/office/drawing/2014/main" val="986485783"/>
                    </a:ext>
                  </a:extLst>
                </a:gridCol>
                <a:gridCol w="595789">
                  <a:extLst>
                    <a:ext uri="{9D8B030D-6E8A-4147-A177-3AD203B41FA5}">
                      <a16:colId xmlns:a16="http://schemas.microsoft.com/office/drawing/2014/main" val="1985589059"/>
                    </a:ext>
                  </a:extLst>
                </a:gridCol>
                <a:gridCol w="595789">
                  <a:extLst>
                    <a:ext uri="{9D8B030D-6E8A-4147-A177-3AD203B41FA5}">
                      <a16:colId xmlns:a16="http://schemas.microsoft.com/office/drawing/2014/main" val="1918941282"/>
                    </a:ext>
                  </a:extLst>
                </a:gridCol>
                <a:gridCol w="595789">
                  <a:extLst>
                    <a:ext uri="{9D8B030D-6E8A-4147-A177-3AD203B41FA5}">
                      <a16:colId xmlns:a16="http://schemas.microsoft.com/office/drawing/2014/main" val="2784702756"/>
                    </a:ext>
                  </a:extLst>
                </a:gridCol>
                <a:gridCol w="595789">
                  <a:extLst>
                    <a:ext uri="{9D8B030D-6E8A-4147-A177-3AD203B41FA5}">
                      <a16:colId xmlns:a16="http://schemas.microsoft.com/office/drawing/2014/main" val="695291712"/>
                    </a:ext>
                  </a:extLst>
                </a:gridCol>
                <a:gridCol w="595789">
                  <a:extLst>
                    <a:ext uri="{9D8B030D-6E8A-4147-A177-3AD203B41FA5}">
                      <a16:colId xmlns:a16="http://schemas.microsoft.com/office/drawing/2014/main" val="3958214095"/>
                    </a:ext>
                  </a:extLst>
                </a:gridCol>
                <a:gridCol w="595789">
                  <a:extLst>
                    <a:ext uri="{9D8B030D-6E8A-4147-A177-3AD203B41FA5}">
                      <a16:colId xmlns:a16="http://schemas.microsoft.com/office/drawing/2014/main" val="170894112"/>
                    </a:ext>
                  </a:extLst>
                </a:gridCol>
                <a:gridCol w="595789">
                  <a:extLst>
                    <a:ext uri="{9D8B030D-6E8A-4147-A177-3AD203B41FA5}">
                      <a16:colId xmlns:a16="http://schemas.microsoft.com/office/drawing/2014/main" val="2955211696"/>
                    </a:ext>
                  </a:extLst>
                </a:gridCol>
                <a:gridCol w="595789">
                  <a:extLst>
                    <a:ext uri="{9D8B030D-6E8A-4147-A177-3AD203B41FA5}">
                      <a16:colId xmlns:a16="http://schemas.microsoft.com/office/drawing/2014/main" val="3331835645"/>
                    </a:ext>
                  </a:extLst>
                </a:gridCol>
                <a:gridCol w="595789">
                  <a:extLst>
                    <a:ext uri="{9D8B030D-6E8A-4147-A177-3AD203B41FA5}">
                      <a16:colId xmlns:a16="http://schemas.microsoft.com/office/drawing/2014/main" val="4052872949"/>
                    </a:ext>
                  </a:extLst>
                </a:gridCol>
              </a:tblGrid>
              <a:tr h="383381">
                <a:tc>
                  <a:txBody>
                    <a:bodyPr/>
                    <a:lstStyle/>
                    <a:p>
                      <a:pPr algn="l" fontAlgn="b"/>
                      <a:endParaRPr lang="cs-CZ" sz="1200" b="1" i="0" u="none" strike="noStrike" dirty="0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1990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1995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2000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2005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2010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2011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2012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2013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2014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2018</a:t>
                      </a:r>
                      <a:endParaRPr lang="cs-CZ" sz="1200" b="1" i="0" u="none" strike="noStrike" dirty="0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6" marB="0" anchor="b"/>
                </a:tc>
                <a:extLst>
                  <a:ext uri="{0D108BD9-81ED-4DB2-BD59-A6C34878D82A}">
                    <a16:rowId xmlns:a16="http://schemas.microsoft.com/office/drawing/2014/main" val="2858992047"/>
                  </a:ext>
                </a:extLst>
              </a:tr>
              <a:tr h="38338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Jedlé rostlinné oleje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12,8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15,4</a:t>
                      </a:r>
                      <a:endParaRPr lang="cs-CZ" sz="1200" b="1" i="0" u="none" strike="noStrike" dirty="0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16,3</a:t>
                      </a:r>
                      <a:endParaRPr lang="cs-CZ" sz="1200" b="1" i="0" u="none" strike="noStrike" dirty="0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16,1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16,3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16,3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16,4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16,9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17,2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 dirty="0">
                          <a:solidFill>
                            <a:srgbClr val="800000"/>
                          </a:solidFill>
                          <a:effectLst/>
                          <a:latin typeface="Arial CE" panose="020B0604020202020204" pitchFamily="34" charset="0"/>
                        </a:rPr>
                        <a:t>17,7</a:t>
                      </a:r>
                    </a:p>
                  </a:txBody>
                  <a:tcPr marL="5715" marR="5715" marT="5716" marB="0" anchor="b"/>
                </a:tc>
                <a:extLst>
                  <a:ext uri="{0D108BD9-81ED-4DB2-BD59-A6C34878D82A}">
                    <a16:rowId xmlns:a16="http://schemas.microsoft.com/office/drawing/2014/main" val="3771449439"/>
                  </a:ext>
                </a:extLst>
              </a:tr>
              <a:tr h="38338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Obiloviny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155,5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160,8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136,3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136,7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138,6</a:t>
                      </a:r>
                      <a:endParaRPr lang="cs-CZ" sz="1200" b="1" i="0" u="none" strike="noStrike" dirty="0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151,7</a:t>
                      </a:r>
                      <a:endParaRPr lang="cs-CZ" sz="1200" b="1" i="0" u="none" strike="noStrike" dirty="0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145,1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143,4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140,8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 dirty="0">
                          <a:solidFill>
                            <a:srgbClr val="800000"/>
                          </a:solidFill>
                          <a:effectLst/>
                          <a:latin typeface="Arial CE" panose="020B0604020202020204" pitchFamily="34" charset="0"/>
                        </a:rPr>
                        <a:t>145,8</a:t>
                      </a:r>
                    </a:p>
                  </a:txBody>
                  <a:tcPr marL="5715" marR="5715" marT="5716" marB="0" anchor="b"/>
                </a:tc>
                <a:extLst>
                  <a:ext uri="{0D108BD9-81ED-4DB2-BD59-A6C34878D82A}">
                    <a16:rowId xmlns:a16="http://schemas.microsoft.com/office/drawing/2014/main" val="3776243025"/>
                  </a:ext>
                </a:extLst>
              </a:tr>
              <a:tr h="38338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Brambory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77,9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76,5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77,0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72,5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67,3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70</a:t>
                      </a:r>
                      <a:endParaRPr lang="cs-CZ" sz="1200" b="1" i="0" u="none" strike="noStrike" dirty="0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68,6</a:t>
                      </a:r>
                      <a:endParaRPr lang="cs-CZ" sz="1200" b="1" i="0" u="none" strike="noStrike" dirty="0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68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70,1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 dirty="0">
                          <a:solidFill>
                            <a:srgbClr val="800000"/>
                          </a:solidFill>
                          <a:effectLst/>
                          <a:latin typeface="Arial CE" panose="020B0604020202020204" pitchFamily="34" charset="0"/>
                        </a:rPr>
                        <a:t>87,1</a:t>
                      </a:r>
                    </a:p>
                  </a:txBody>
                  <a:tcPr marL="5715" marR="5715" marT="5716" marB="0" anchor="b"/>
                </a:tc>
                <a:extLst>
                  <a:ext uri="{0D108BD9-81ED-4DB2-BD59-A6C34878D82A}">
                    <a16:rowId xmlns:a16="http://schemas.microsoft.com/office/drawing/2014/main" val="2975128704"/>
                  </a:ext>
                </a:extLst>
              </a:tr>
              <a:tr h="38338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Luštěniny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1,7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1,9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2,0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2,2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2,5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2,3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2,6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2,6</a:t>
                      </a:r>
                      <a:endParaRPr lang="cs-CZ" sz="1200" b="1" i="0" u="none" strike="noStrike" dirty="0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2,7</a:t>
                      </a:r>
                      <a:endParaRPr lang="cs-CZ" sz="1200" b="1" i="0" u="none" strike="noStrike" dirty="0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 dirty="0">
                          <a:solidFill>
                            <a:srgbClr val="800000"/>
                          </a:solidFill>
                          <a:effectLst/>
                          <a:latin typeface="Arial CE" panose="020B0604020202020204" pitchFamily="34" charset="0"/>
                        </a:rPr>
                        <a:t>3</a:t>
                      </a:r>
                    </a:p>
                  </a:txBody>
                  <a:tcPr marL="5715" marR="5715" marT="5716" marB="0" anchor="b"/>
                </a:tc>
                <a:extLst>
                  <a:ext uri="{0D108BD9-81ED-4DB2-BD59-A6C34878D82A}">
                    <a16:rowId xmlns:a16="http://schemas.microsoft.com/office/drawing/2014/main" val="3399445049"/>
                  </a:ext>
                </a:extLst>
              </a:tr>
              <a:tr h="38338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Zelenina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66,6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78,0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82,9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77,8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79,7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85,4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77,8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82,9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86,4</a:t>
                      </a:r>
                      <a:endParaRPr lang="cs-CZ" sz="1200" b="1" i="0" u="none" strike="noStrike" dirty="0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 dirty="0">
                          <a:solidFill>
                            <a:srgbClr val="800000"/>
                          </a:solidFill>
                          <a:effectLst/>
                          <a:latin typeface="Arial CE" panose="020B0604020202020204" pitchFamily="34" charset="0"/>
                        </a:rPr>
                        <a:t>87,1</a:t>
                      </a:r>
                    </a:p>
                  </a:txBody>
                  <a:tcPr marL="5715" marR="5715" marT="5716" marB="0" anchor="b"/>
                </a:tc>
                <a:extLst>
                  <a:ext uri="{0D108BD9-81ED-4DB2-BD59-A6C34878D82A}">
                    <a16:rowId xmlns:a16="http://schemas.microsoft.com/office/drawing/2014/main" val="1036125348"/>
                  </a:ext>
                </a:extLst>
              </a:tr>
              <a:tr h="38338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Ovoce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59,7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72,1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75,0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80,5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84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79,4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74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76,8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78,1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 dirty="0">
                          <a:solidFill>
                            <a:srgbClr val="800000"/>
                          </a:solidFill>
                          <a:effectLst/>
                          <a:latin typeface="Arial CE" panose="020B0604020202020204" pitchFamily="34" charset="0"/>
                        </a:rPr>
                        <a:t>86,1</a:t>
                      </a:r>
                    </a:p>
                  </a:txBody>
                  <a:tcPr marL="5715" marR="5715" marT="5716" marB="0" anchor="b"/>
                </a:tc>
                <a:extLst>
                  <a:ext uri="{0D108BD9-81ED-4DB2-BD59-A6C34878D82A}">
                    <a16:rowId xmlns:a16="http://schemas.microsoft.com/office/drawing/2014/main" val="541756208"/>
                  </a:ext>
                </a:extLst>
              </a:tr>
              <a:tr h="38338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Cukr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44,0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38,9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36,1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40,5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36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38,6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34,5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33,4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31,7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5" marR="5715" marT="57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 dirty="0">
                          <a:solidFill>
                            <a:srgbClr val="800000"/>
                          </a:solidFill>
                          <a:effectLst/>
                          <a:latin typeface="Arial CE" panose="020B0604020202020204" pitchFamily="34" charset="0"/>
                        </a:rPr>
                        <a:t>34,8</a:t>
                      </a:r>
                    </a:p>
                  </a:txBody>
                  <a:tcPr marL="5715" marR="5715" marT="5716" marB="0" anchor="b"/>
                </a:tc>
                <a:extLst>
                  <a:ext uri="{0D108BD9-81ED-4DB2-BD59-A6C34878D82A}">
                    <a16:rowId xmlns:a16="http://schemas.microsoft.com/office/drawing/2014/main" val="13553336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54784C89-2BC8-4371-AD0E-043102C051FF}"/>
              </a:ext>
            </a:extLst>
          </p:cNvPr>
          <p:cNvGraphicFramePr>
            <a:graphicFrameLocks noGrp="1"/>
          </p:cNvGraphicFramePr>
          <p:nvPr/>
        </p:nvGraphicFramePr>
        <p:xfrm>
          <a:off x="1985964" y="2076450"/>
          <a:ext cx="8334373" cy="26257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2857">
                  <a:extLst>
                    <a:ext uri="{9D8B030D-6E8A-4147-A177-3AD203B41FA5}">
                      <a16:colId xmlns:a16="http://schemas.microsoft.com/office/drawing/2014/main" val="2622821620"/>
                    </a:ext>
                  </a:extLst>
                </a:gridCol>
                <a:gridCol w="551793">
                  <a:extLst>
                    <a:ext uri="{9D8B030D-6E8A-4147-A177-3AD203B41FA5}">
                      <a16:colId xmlns:a16="http://schemas.microsoft.com/office/drawing/2014/main" val="3510320041"/>
                    </a:ext>
                  </a:extLst>
                </a:gridCol>
                <a:gridCol w="551793">
                  <a:extLst>
                    <a:ext uri="{9D8B030D-6E8A-4147-A177-3AD203B41FA5}">
                      <a16:colId xmlns:a16="http://schemas.microsoft.com/office/drawing/2014/main" val="1354610491"/>
                    </a:ext>
                  </a:extLst>
                </a:gridCol>
                <a:gridCol w="551793">
                  <a:extLst>
                    <a:ext uri="{9D8B030D-6E8A-4147-A177-3AD203B41FA5}">
                      <a16:colId xmlns:a16="http://schemas.microsoft.com/office/drawing/2014/main" val="2807130851"/>
                    </a:ext>
                  </a:extLst>
                </a:gridCol>
                <a:gridCol w="551793">
                  <a:extLst>
                    <a:ext uri="{9D8B030D-6E8A-4147-A177-3AD203B41FA5}">
                      <a16:colId xmlns:a16="http://schemas.microsoft.com/office/drawing/2014/main" val="1732732996"/>
                    </a:ext>
                  </a:extLst>
                </a:gridCol>
                <a:gridCol w="551793">
                  <a:extLst>
                    <a:ext uri="{9D8B030D-6E8A-4147-A177-3AD203B41FA5}">
                      <a16:colId xmlns:a16="http://schemas.microsoft.com/office/drawing/2014/main" val="1760873366"/>
                    </a:ext>
                  </a:extLst>
                </a:gridCol>
                <a:gridCol w="551793">
                  <a:extLst>
                    <a:ext uri="{9D8B030D-6E8A-4147-A177-3AD203B41FA5}">
                      <a16:colId xmlns:a16="http://schemas.microsoft.com/office/drawing/2014/main" val="2117773797"/>
                    </a:ext>
                  </a:extLst>
                </a:gridCol>
                <a:gridCol w="551793">
                  <a:extLst>
                    <a:ext uri="{9D8B030D-6E8A-4147-A177-3AD203B41FA5}">
                      <a16:colId xmlns:a16="http://schemas.microsoft.com/office/drawing/2014/main" val="3233772616"/>
                    </a:ext>
                  </a:extLst>
                </a:gridCol>
                <a:gridCol w="551793">
                  <a:extLst>
                    <a:ext uri="{9D8B030D-6E8A-4147-A177-3AD203B41FA5}">
                      <a16:colId xmlns:a16="http://schemas.microsoft.com/office/drawing/2014/main" val="4103823814"/>
                    </a:ext>
                  </a:extLst>
                </a:gridCol>
                <a:gridCol w="551793">
                  <a:extLst>
                    <a:ext uri="{9D8B030D-6E8A-4147-A177-3AD203B41FA5}">
                      <a16:colId xmlns:a16="http://schemas.microsoft.com/office/drawing/2014/main" val="116104668"/>
                    </a:ext>
                  </a:extLst>
                </a:gridCol>
                <a:gridCol w="551793">
                  <a:extLst>
                    <a:ext uri="{9D8B030D-6E8A-4147-A177-3AD203B41FA5}">
                      <a16:colId xmlns:a16="http://schemas.microsoft.com/office/drawing/2014/main" val="1716964352"/>
                    </a:ext>
                  </a:extLst>
                </a:gridCol>
                <a:gridCol w="551793">
                  <a:extLst>
                    <a:ext uri="{9D8B030D-6E8A-4147-A177-3AD203B41FA5}">
                      <a16:colId xmlns:a16="http://schemas.microsoft.com/office/drawing/2014/main" val="1624276920"/>
                    </a:ext>
                  </a:extLst>
                </a:gridCol>
                <a:gridCol w="551793">
                  <a:extLst>
                    <a:ext uri="{9D8B030D-6E8A-4147-A177-3AD203B41FA5}">
                      <a16:colId xmlns:a16="http://schemas.microsoft.com/office/drawing/2014/main" val="2513334487"/>
                    </a:ext>
                  </a:extLst>
                </a:gridCol>
              </a:tblGrid>
              <a:tr h="262573">
                <a:tc>
                  <a:txBody>
                    <a:bodyPr/>
                    <a:lstStyle/>
                    <a:p>
                      <a:pPr algn="l" fontAlgn="b"/>
                      <a:endParaRPr lang="cs-CZ" sz="1200" b="1" i="0" u="none" strike="noStrike" dirty="0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1990</a:t>
                      </a:r>
                      <a:endParaRPr lang="cs-CZ" sz="1200" b="1" i="0" u="none" strike="noStrike" dirty="0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1995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2000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2005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2008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2009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2010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2011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2012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2013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2014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2018</a:t>
                      </a:r>
                      <a:endParaRPr lang="cs-CZ" sz="1200" b="1" i="0" u="none" strike="noStrike" dirty="0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extLst>
                  <a:ext uri="{0D108BD9-81ED-4DB2-BD59-A6C34878D82A}">
                    <a16:rowId xmlns:a16="http://schemas.microsoft.com/office/drawing/2014/main" val="33709021"/>
                  </a:ext>
                </a:extLst>
              </a:tr>
              <a:tr h="262573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Pivo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155,2</a:t>
                      </a:r>
                      <a:endParaRPr lang="cs-CZ" sz="1200" b="1" i="0" u="none" strike="noStrike" dirty="0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156,9</a:t>
                      </a:r>
                      <a:endParaRPr lang="cs-CZ" sz="1200" b="1" i="0" u="none" strike="noStrike" dirty="0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159,9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163,5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156,6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150,7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144,4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142,5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148,6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147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147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 dirty="0">
                          <a:solidFill>
                            <a:srgbClr val="800000"/>
                          </a:solidFill>
                          <a:effectLst/>
                          <a:latin typeface="Arial CE" panose="020B0604020202020204" pitchFamily="34" charset="0"/>
                        </a:rPr>
                        <a:t>145,2</a:t>
                      </a:r>
                    </a:p>
                  </a:txBody>
                  <a:tcPr marL="5714" marR="5714" marT="5718" marB="0" anchor="b"/>
                </a:tc>
                <a:extLst>
                  <a:ext uri="{0D108BD9-81ED-4DB2-BD59-A6C34878D82A}">
                    <a16:rowId xmlns:a16="http://schemas.microsoft.com/office/drawing/2014/main" val="2409644485"/>
                  </a:ext>
                </a:extLst>
              </a:tr>
              <a:tr h="262573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Víno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14,8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15,4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16,1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16,8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18,5</a:t>
                      </a:r>
                      <a:endParaRPr lang="cs-CZ" sz="1200" b="1" i="0" u="none" strike="noStrike" dirty="0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18,7</a:t>
                      </a:r>
                      <a:endParaRPr lang="cs-CZ" sz="1200" b="1" i="0" u="none" strike="noStrike" dirty="0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19,4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19,4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19,8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18,8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19,5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 dirty="0">
                          <a:solidFill>
                            <a:srgbClr val="800000"/>
                          </a:solidFill>
                          <a:effectLst/>
                          <a:latin typeface="Arial CE" panose="020B0604020202020204" pitchFamily="34" charset="0"/>
                        </a:rPr>
                        <a:t>20,4</a:t>
                      </a:r>
                    </a:p>
                  </a:txBody>
                  <a:tcPr marL="5714" marR="5714" marT="5718" marB="0" anchor="b"/>
                </a:tc>
                <a:extLst>
                  <a:ext uri="{0D108BD9-81ED-4DB2-BD59-A6C34878D82A}">
                    <a16:rowId xmlns:a16="http://schemas.microsoft.com/office/drawing/2014/main" val="3036067869"/>
                  </a:ext>
                </a:extLst>
              </a:tr>
              <a:tr h="262573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Lihoviny (40 %)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7,2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7,9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8,3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7,8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8,1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8,2</a:t>
                      </a:r>
                      <a:endParaRPr lang="cs-CZ" sz="1200" b="1" i="0" u="none" strike="noStrike" dirty="0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7</a:t>
                      </a:r>
                      <a:endParaRPr lang="cs-CZ" sz="1200" b="1" i="0" u="none" strike="noStrike" dirty="0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6,9</a:t>
                      </a:r>
                      <a:endParaRPr lang="cs-CZ" sz="1200" b="1" i="0" u="none" strike="noStrike" dirty="0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6,7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6,5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6,7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 dirty="0">
                          <a:solidFill>
                            <a:srgbClr val="800000"/>
                          </a:solidFill>
                          <a:effectLst/>
                          <a:latin typeface="Arial CE" panose="020B0604020202020204" pitchFamily="34" charset="0"/>
                        </a:rPr>
                        <a:t>7</a:t>
                      </a:r>
                    </a:p>
                  </a:txBody>
                  <a:tcPr marL="5714" marR="5714" marT="5718" marB="0" anchor="b"/>
                </a:tc>
                <a:extLst>
                  <a:ext uri="{0D108BD9-81ED-4DB2-BD59-A6C34878D82A}">
                    <a16:rowId xmlns:a16="http://schemas.microsoft.com/office/drawing/2014/main" val="1489658082"/>
                  </a:ext>
                </a:extLst>
              </a:tr>
              <a:tr h="262573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Alkohol v hodnotě lihu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8,9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9,4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9,9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10,2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10,4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10,4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9,8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9,8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9,9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9,8</a:t>
                      </a:r>
                      <a:endParaRPr lang="cs-CZ" sz="1200" b="1" i="0" u="none" strike="noStrike" dirty="0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10,1</a:t>
                      </a:r>
                      <a:endParaRPr lang="cs-CZ" sz="1200" b="1" i="0" u="none" strike="noStrike" dirty="0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 dirty="0">
                          <a:solidFill>
                            <a:srgbClr val="800000"/>
                          </a:solidFill>
                          <a:effectLst/>
                          <a:latin typeface="Arial CE" panose="020B0604020202020204" pitchFamily="34" charset="0"/>
                        </a:rPr>
                        <a:t>9,9</a:t>
                      </a:r>
                    </a:p>
                  </a:txBody>
                  <a:tcPr marL="5714" marR="5714" marT="5718" marB="0" anchor="b"/>
                </a:tc>
                <a:extLst>
                  <a:ext uri="{0D108BD9-81ED-4DB2-BD59-A6C34878D82A}">
                    <a16:rowId xmlns:a16="http://schemas.microsoft.com/office/drawing/2014/main" val="4173744632"/>
                  </a:ext>
                </a:extLst>
              </a:tr>
              <a:tr h="262573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z toho pivo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4,3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4,4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4,6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5,2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5,1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5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4,8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4,8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5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5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</a:rPr>
                        <a:t>5</a:t>
                      </a:r>
                      <a:endParaRPr lang="cs-CZ" sz="1200" b="1" i="0" u="none" strike="noStrike" dirty="0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 dirty="0">
                          <a:solidFill>
                            <a:srgbClr val="800000"/>
                          </a:solidFill>
                          <a:effectLst/>
                          <a:latin typeface="Arial CE" panose="020B0604020202020204" pitchFamily="34" charset="0"/>
                        </a:rPr>
                        <a:t>4,8</a:t>
                      </a:r>
                    </a:p>
                  </a:txBody>
                  <a:tcPr marL="5714" marR="5714" marT="5718" marB="0" anchor="b"/>
                </a:tc>
                <a:extLst>
                  <a:ext uri="{0D108BD9-81ED-4DB2-BD59-A6C34878D82A}">
                    <a16:rowId xmlns:a16="http://schemas.microsoft.com/office/drawing/2014/main" val="3193044651"/>
                  </a:ext>
                </a:extLst>
              </a:tr>
              <a:tr h="262573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z toho víno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1,7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1,8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1,9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2,1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2,1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2,2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2,2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2,3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2,2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2,3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 dirty="0">
                          <a:solidFill>
                            <a:srgbClr val="800000"/>
                          </a:solidFill>
                          <a:effectLst/>
                          <a:latin typeface="Arial CE" panose="020B0604020202020204" pitchFamily="34" charset="0"/>
                        </a:rPr>
                        <a:t>2,4</a:t>
                      </a:r>
                    </a:p>
                  </a:txBody>
                  <a:tcPr marL="5714" marR="5714" marT="5718" marB="0" anchor="b"/>
                </a:tc>
                <a:extLst>
                  <a:ext uri="{0D108BD9-81ED-4DB2-BD59-A6C34878D82A}">
                    <a16:rowId xmlns:a16="http://schemas.microsoft.com/office/drawing/2014/main" val="1572144868"/>
                  </a:ext>
                </a:extLst>
              </a:tr>
              <a:tr h="262573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z toho lihoviny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2,9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3,2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3,3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3,1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3,2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3,3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2,8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2,8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2,7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2,6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2,7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 dirty="0">
                          <a:solidFill>
                            <a:srgbClr val="800000"/>
                          </a:solidFill>
                          <a:effectLst/>
                          <a:latin typeface="Arial CE" panose="020B0604020202020204" pitchFamily="34" charset="0"/>
                        </a:rPr>
                        <a:t>2,8</a:t>
                      </a:r>
                    </a:p>
                  </a:txBody>
                  <a:tcPr marL="5714" marR="5714" marT="5718" marB="0" anchor="b"/>
                </a:tc>
                <a:extLst>
                  <a:ext uri="{0D108BD9-81ED-4DB2-BD59-A6C34878D82A}">
                    <a16:rowId xmlns:a16="http://schemas.microsoft.com/office/drawing/2014/main" val="3185476580"/>
                  </a:ext>
                </a:extLst>
              </a:tr>
              <a:tr h="262573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Nealkoholické nápoje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110,1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121,3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206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281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297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296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293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287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278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264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249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 dirty="0">
                          <a:solidFill>
                            <a:srgbClr val="800000"/>
                          </a:solidFill>
                          <a:effectLst/>
                          <a:latin typeface="Arial CE" panose="020B0604020202020204" pitchFamily="34" charset="0"/>
                        </a:rPr>
                        <a:t>251,5</a:t>
                      </a:r>
                    </a:p>
                  </a:txBody>
                  <a:tcPr marL="5714" marR="5714" marT="5718" marB="0" anchor="b"/>
                </a:tc>
                <a:extLst>
                  <a:ext uri="{0D108BD9-81ED-4DB2-BD59-A6C34878D82A}">
                    <a16:rowId xmlns:a16="http://schemas.microsoft.com/office/drawing/2014/main" val="4018539042"/>
                  </a:ext>
                </a:extLst>
              </a:tr>
              <a:tr h="262573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Cigarety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1200" b="1" i="0" u="none" strike="noStrike" dirty="0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2275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2107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2071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2028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1988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1947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1904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</a:rPr>
                        <a:t>1950</a:t>
                      </a:r>
                      <a:endParaRPr lang="cs-CZ" sz="1200" b="1" i="0" u="none" strike="noStrike">
                        <a:solidFill>
                          <a:srgbClr val="800000"/>
                        </a:solidFill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5714" marR="5714" marT="571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1" i="0" u="none" strike="noStrike" dirty="0">
                          <a:solidFill>
                            <a:srgbClr val="800000"/>
                          </a:solidFill>
                          <a:effectLst/>
                          <a:latin typeface="Arial CE" panose="020B0604020202020204" pitchFamily="34" charset="0"/>
                        </a:rPr>
                        <a:t>1992</a:t>
                      </a:r>
                    </a:p>
                  </a:txBody>
                  <a:tcPr marL="5714" marR="5714" marT="5718" marB="0" anchor="b"/>
                </a:tc>
                <a:extLst>
                  <a:ext uri="{0D108BD9-81ED-4DB2-BD59-A6C34878D82A}">
                    <a16:rowId xmlns:a16="http://schemas.microsoft.com/office/drawing/2014/main" val="6703877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Vliv na spotřebu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sociální postavení</a:t>
            </a:r>
          </a:p>
          <a:p>
            <a:r>
              <a:rPr lang="cs-CZ" dirty="0"/>
              <a:t>zemědělci</a:t>
            </a:r>
          </a:p>
          <a:p>
            <a:r>
              <a:rPr lang="cs-CZ" dirty="0"/>
              <a:t>dělníci/”modré límečky”</a:t>
            </a:r>
          </a:p>
          <a:p>
            <a:r>
              <a:rPr lang="cs-CZ" dirty="0"/>
              <a:t>“bílé límečky“</a:t>
            </a:r>
          </a:p>
          <a:p>
            <a:r>
              <a:rPr lang="cs-CZ" dirty="0"/>
              <a:t>podnikatelé</a:t>
            </a:r>
          </a:p>
          <a:p>
            <a:r>
              <a:rPr lang="cs-CZ" dirty="0"/>
              <a:t>důchodci</a:t>
            </a:r>
          </a:p>
          <a:p>
            <a:r>
              <a:rPr lang="cs-CZ" dirty="0"/>
              <a:t>vzdělání</a:t>
            </a:r>
          </a:p>
          <a:p>
            <a:r>
              <a:rPr lang="cs-CZ" dirty="0"/>
              <a:t>formální</a:t>
            </a:r>
          </a:p>
          <a:p>
            <a:r>
              <a:rPr lang="cs-CZ" dirty="0"/>
              <a:t>neformální</a:t>
            </a:r>
          </a:p>
        </p:txBody>
      </p:sp>
    </p:spTree>
    <p:extLst>
      <p:ext uri="{BB962C8B-B14F-4D97-AF65-F5344CB8AC3E}">
        <p14:creationId xmlns:p14="http://schemas.microsoft.com/office/powerpoint/2010/main" val="269474526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vlivy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národní tradice</a:t>
            </a:r>
          </a:p>
          <a:p>
            <a:r>
              <a:rPr lang="cs-CZ" dirty="0"/>
              <a:t>náboženská pravidla</a:t>
            </a:r>
          </a:p>
          <a:p>
            <a:r>
              <a:rPr lang="cs-CZ" dirty="0"/>
              <a:t>rodinné tradice a návyky</a:t>
            </a:r>
          </a:p>
          <a:p>
            <a:r>
              <a:rPr lang="cs-CZ"/>
              <a:t>osobní zvyky a chutě</a:t>
            </a:r>
          </a:p>
        </p:txBody>
      </p:sp>
    </p:spTree>
    <p:extLst>
      <p:ext uri="{BB962C8B-B14F-4D97-AF65-F5344CB8AC3E}">
        <p14:creationId xmlns:p14="http://schemas.microsoft.com/office/powerpoint/2010/main" val="4190865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Globální HDP: 78 </a:t>
            </a:r>
            <a:r>
              <a:rPr lang="cs-CZ" dirty="0" err="1"/>
              <a:t>tril</a:t>
            </a:r>
            <a:r>
              <a:rPr lang="cs-CZ" dirty="0"/>
              <a:t>. USD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Obchod se zbožím: 18.5 </a:t>
            </a:r>
            <a:r>
              <a:rPr lang="cs-CZ" dirty="0" err="1"/>
              <a:t>tril</a:t>
            </a:r>
            <a:r>
              <a:rPr lang="cs-CZ" dirty="0"/>
              <a:t>. USD</a:t>
            </a:r>
            <a:endParaRPr lang="en-US" dirty="0"/>
          </a:p>
          <a:p>
            <a:r>
              <a:rPr lang="cs-CZ" dirty="0"/>
              <a:t>Obchod se službami: 4.9 </a:t>
            </a:r>
            <a:r>
              <a:rPr lang="cs-CZ" dirty="0" err="1"/>
              <a:t>tril</a:t>
            </a:r>
            <a:r>
              <a:rPr lang="cs-CZ" dirty="0"/>
              <a:t>. USD</a:t>
            </a:r>
            <a:endParaRPr lang="en-US" dirty="0"/>
          </a:p>
          <a:p>
            <a:r>
              <a:rPr lang="cs-CZ" dirty="0"/>
              <a:t>Celkem: 23.4 </a:t>
            </a:r>
            <a:r>
              <a:rPr lang="cs-CZ" dirty="0" err="1"/>
              <a:t>tril</a:t>
            </a:r>
            <a:r>
              <a:rPr lang="cs-CZ" dirty="0"/>
              <a:t>. USD</a:t>
            </a:r>
          </a:p>
        </p:txBody>
      </p:sp>
    </p:spTree>
    <p:extLst>
      <p:ext uri="{BB962C8B-B14F-4D97-AF65-F5344CB8AC3E}">
        <p14:creationId xmlns:p14="http://schemas.microsoft.com/office/powerpoint/2010/main" val="401232104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http://www.czso.cz/csu/2013edicniplan.nsf/973ba1931bf7dedbc1256c6b00305e13/e77864f19276a124c1257c21002d4616/Obsah/0.126?OpenElement&amp;FieldElemFormat=gif">
            <a:extLst>
              <a:ext uri="{FF2B5EF4-FFF2-40B4-BE49-F238E27FC236}">
                <a16:creationId xmlns:a16="http://schemas.microsoft.com/office/drawing/2014/main" id="{8D62751E-7678-4588-84C5-B72502FCD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7" y="595314"/>
            <a:ext cx="9153526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Graf 3 Spot&amp;rcaron;eba konzumního mléka a sýr&amp;uring; (na obyvatele za rok)">
            <a:extLst>
              <a:ext uri="{FF2B5EF4-FFF2-40B4-BE49-F238E27FC236}">
                <a16:creationId xmlns:a16="http://schemas.microsoft.com/office/drawing/2014/main" id="{FF5DC869-43F8-4F28-BC61-9CF482A30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7" y="595314"/>
            <a:ext cx="9153526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Graf 1 Spot&amp;rcaron;eba mouky a pekárenských výrobk&amp;uring; (na obyvatele za rok)">
            <a:extLst>
              <a:ext uri="{FF2B5EF4-FFF2-40B4-BE49-F238E27FC236}">
                <a16:creationId xmlns:a16="http://schemas.microsoft.com/office/drawing/2014/main" id="{95285BF5-844B-4D3E-A7E8-340B57F35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7" y="595314"/>
            <a:ext cx="9153526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 descr="Graf 4 Spot&amp;rcaron;eba ovoce a zeleniny v hodnot&amp;ecaron; &amp;ccaron;erstvé (na obyvatele za rok)">
            <a:extLst>
              <a:ext uri="{FF2B5EF4-FFF2-40B4-BE49-F238E27FC236}">
                <a16:creationId xmlns:a16="http://schemas.microsoft.com/office/drawing/2014/main" id="{4EE19758-E7D3-4E15-AC42-9ADEF3731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7" y="595314"/>
            <a:ext cx="9153526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 descr="http://www.indexmundi.com/blog/wp-content/uploads/2013/03/food-spending-by-country.png">
            <a:extLst>
              <a:ext uri="{FF2B5EF4-FFF2-40B4-BE49-F238E27FC236}">
                <a16:creationId xmlns:a16="http://schemas.microsoft.com/office/drawing/2014/main" id="{8343CE51-0D7D-45C3-8761-783FB9963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301" y="0"/>
            <a:ext cx="6416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D446DD24-00C0-499A-AED0-2381939103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Faktory ovlivňující spotřebu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7FF84FFB-366A-4615-8C4F-3453B0E16B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Cena</a:t>
            </a:r>
          </a:p>
          <a:p>
            <a:pPr eaLnBrk="1" hangingPunct="1"/>
            <a:r>
              <a:rPr lang="cs-CZ" altLang="cs-CZ"/>
              <a:t>Příjem</a:t>
            </a:r>
          </a:p>
          <a:p>
            <a:pPr eaLnBrk="1" hangingPunct="1"/>
            <a:endParaRPr lang="cs-CZ" altLang="cs-CZ"/>
          </a:p>
          <a:p>
            <a:pPr eaLnBrk="1" hangingPunct="1"/>
            <a:r>
              <a:rPr lang="cs-CZ" altLang="cs-CZ"/>
              <a:t>Dlouho nic</a:t>
            </a:r>
          </a:p>
          <a:p>
            <a:pPr eaLnBrk="1" hangingPunct="1"/>
            <a:r>
              <a:rPr lang="cs-CZ" altLang="cs-CZ"/>
              <a:t>Ostatní faktory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9AD44CC6-10DE-4CFD-8CD7-D8BAA580D4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Česká kuchyně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0853EA17-5001-4337-9E51-C791ED6E2B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Původně pro zcela jiné obyvatelstvo</a:t>
            </a:r>
          </a:p>
          <a:p>
            <a:pPr eaLnBrk="1" hangingPunct="1"/>
            <a:r>
              <a:rPr lang="cs-CZ" altLang="cs-CZ"/>
              <a:t>Těžká jídla</a:t>
            </a:r>
          </a:p>
          <a:p>
            <a:pPr eaLnBrk="1" hangingPunct="1"/>
            <a:r>
              <a:rPr lang="cs-CZ" altLang="cs-CZ"/>
              <a:t>Kvašené nápoje</a:t>
            </a:r>
          </a:p>
          <a:p>
            <a:pPr eaLnBrk="1" hangingPunct="1"/>
            <a:r>
              <a:rPr lang="cs-CZ" altLang="cs-CZ"/>
              <a:t>Rettigová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33885494-5516-4392-82E4-5268207E9E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Nejoblíbenější jídla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59678639-044F-4717-9A12-2779F06DF8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svíčková s knedlíkem</a:t>
            </a:r>
          </a:p>
          <a:p>
            <a:pPr eaLnBrk="1" hangingPunct="1"/>
            <a:r>
              <a:rPr lang="cs-CZ" altLang="cs-CZ"/>
              <a:t>vepřové, knedlík, zelí</a:t>
            </a:r>
          </a:p>
          <a:p>
            <a:pPr eaLnBrk="1" hangingPunct="1"/>
            <a:r>
              <a:rPr lang="cs-CZ" altLang="cs-CZ"/>
              <a:t>smažený vepřový řízek</a:t>
            </a:r>
          </a:p>
        </p:txBody>
      </p:sp>
      <p:pic>
        <p:nvPicPr>
          <p:cNvPr id="43012" name="Picture 5" descr="Sv%C3%ADckov%C3%A1_na_smetane,_houskov%C3%BD_knedl%C3%ADk,_citron,_brusinky">
            <a:extLst>
              <a:ext uri="{FF2B5EF4-FFF2-40B4-BE49-F238E27FC236}">
                <a16:creationId xmlns:a16="http://schemas.microsoft.com/office/drawing/2014/main" id="{AF0291B6-2B44-41C4-AC5B-0321F8221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9" y="3375026"/>
            <a:ext cx="4262437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5CC74E3A-CD57-498B-9609-B31B640874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Komerční vlivy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09FEAE58-EECB-43E7-8584-3ECD652E28E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Reklama</a:t>
            </a:r>
          </a:p>
        </p:txBody>
      </p:sp>
      <p:graphicFrame>
        <p:nvGraphicFramePr>
          <p:cNvPr id="44036" name="Object 4">
            <a:extLst>
              <a:ext uri="{FF2B5EF4-FFF2-40B4-BE49-F238E27FC236}">
                <a16:creationId xmlns:a16="http://schemas.microsoft.com/office/drawing/2014/main" id="{2F65F60B-5E1B-4450-887F-9E2F595357CE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4440238" y="1603376"/>
          <a:ext cx="6227762" cy="374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3" imgW="6771429" imgH="4076190" progId="Paint.Picture">
                  <p:embed/>
                </p:oleObj>
              </mc:Choice>
              <mc:Fallback>
                <p:oleObj r:id="rId3" imgW="6771429" imgH="4076190" progId="Paint.Picture">
                  <p:embed/>
                  <p:pic>
                    <p:nvPicPr>
                      <p:cNvPr id="44036" name="Object 4">
                        <a:extLst>
                          <a:ext uri="{FF2B5EF4-FFF2-40B4-BE49-F238E27FC236}">
                            <a16:creationId xmlns:a16="http://schemas.microsoft.com/office/drawing/2014/main" id="{2F65F60B-5E1B-4450-887F-9E2F595357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0238" y="1603376"/>
                        <a:ext cx="6227762" cy="374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037" name="Picture 1029" descr="milka">
            <a:extLst>
              <a:ext uri="{FF2B5EF4-FFF2-40B4-BE49-F238E27FC236}">
                <a16:creationId xmlns:a16="http://schemas.microsoft.com/office/drawing/2014/main" id="{E919AFCD-BADE-4EA7-BC82-143F9E258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64014"/>
            <a:ext cx="3563938" cy="269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1919289" y="1"/>
            <a:ext cx="8421687" cy="620713"/>
          </a:xfrm>
        </p:spPr>
        <p:txBody>
          <a:bodyPr>
            <a:normAutofit fontScale="90000"/>
          </a:bodyPr>
          <a:lstStyle/>
          <a:p>
            <a:r>
              <a:rPr lang="cs-CZ" dirty="0"/>
              <a:t>Světový HDP</a:t>
            </a:r>
          </a:p>
        </p:txBody>
      </p:sp>
      <p:pic>
        <p:nvPicPr>
          <p:cNvPr id="1945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5176"/>
            <a:ext cx="9144000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7967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1" y="992250"/>
            <a:ext cx="8892480" cy="487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644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číslo snímku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Monotype Sorts" pitchFamily="2" charset="2"/>
              <a:buChar char="u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5493B7E-34D5-4938-8A2E-D6D03AFCF242}" type="slidenum">
              <a:rPr kumimoji="0" lang="cs-CZ" altLang="cs-CZ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kumimoji="0" lang="cs-CZ" altLang="cs-CZ" sz="1400">
              <a:latin typeface="Times New Roman" panose="02020603050405020304" pitchFamily="18" charset="0"/>
            </a:endParaRPr>
          </a:p>
        </p:txBody>
      </p:sp>
      <p:pic>
        <p:nvPicPr>
          <p:cNvPr id="22531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9" y="198439"/>
            <a:ext cx="8848725" cy="646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662129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2626</Words>
  <Application>Microsoft Office PowerPoint</Application>
  <PresentationFormat>Širokoúhlá obrazovka</PresentationFormat>
  <Paragraphs>1095</Paragraphs>
  <Slides>68</Slides>
  <Notes>2</Notes>
  <HiddenSlides>0</HiddenSlides>
  <MMClips>0</MMClips>
  <ScaleCrop>false</ScaleCrop>
  <HeadingPairs>
    <vt:vector size="8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68</vt:i4>
      </vt:variant>
    </vt:vector>
  </HeadingPairs>
  <TitlesOfParts>
    <vt:vector size="78" baseType="lpstr">
      <vt:lpstr>Arial</vt:lpstr>
      <vt:lpstr>Arial CE</vt:lpstr>
      <vt:lpstr>Arial Narrow</vt:lpstr>
      <vt:lpstr>Calibri</vt:lpstr>
      <vt:lpstr>Calibri Light</vt:lpstr>
      <vt:lpstr>MS Sans Serif</vt:lpstr>
      <vt:lpstr>Tahoma</vt:lpstr>
      <vt:lpstr>Times New Roman</vt:lpstr>
      <vt:lpstr>Motiv Office</vt:lpstr>
      <vt:lpstr>Bitmap Image</vt:lpstr>
      <vt:lpstr>Hospodářská politika</vt:lpstr>
      <vt:lpstr>HDP</vt:lpstr>
      <vt:lpstr>HDP</vt:lpstr>
      <vt:lpstr>HDP EU</vt:lpstr>
      <vt:lpstr>HDP</vt:lpstr>
      <vt:lpstr>Globální HDP: 78 tril. USD</vt:lpstr>
      <vt:lpstr>Světový HDP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World - GDP</vt:lpstr>
      <vt:lpstr>GDP/capita</vt:lpstr>
      <vt:lpstr>GDP/cap., USD (FAO)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Celková spotřeba</vt:lpstr>
      <vt:lpstr>Prezentace aplikace PowerPoint</vt:lpstr>
      <vt:lpstr>Prezentace aplikace PowerPoint</vt:lpstr>
      <vt:lpstr>Prezentace aplikace PowerPoint</vt:lpstr>
      <vt:lpstr>Prezentace aplikace PowerPoint</vt:lpstr>
      <vt:lpstr>5 % nejbohatších spotřebovává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Cíle výživové politiky</vt:lpstr>
      <vt:lpstr>Každá země stanoví své vlastní doporučené dávky - denní spotřeby </vt:lpstr>
      <vt:lpstr>Standardní složky výživy </vt:lpstr>
      <vt:lpstr>Extrémy</vt:lpstr>
      <vt:lpstr>Prezentace aplikace PowerPoint</vt:lpstr>
      <vt:lpstr>Prezentace aplikace PowerPoint</vt:lpstr>
      <vt:lpstr>Energetická spotřeba ve světě (kcal/den)</vt:lpstr>
      <vt:lpstr>Metody zjišťování spotřeby potravin</vt:lpstr>
      <vt:lpstr>Prezentace aplikace PowerPoint</vt:lpstr>
      <vt:lpstr>Statistika rodinných účtů</vt:lpstr>
      <vt:lpstr>Prezentace aplikace PowerPoint</vt:lpstr>
      <vt:lpstr>Prezentace aplikace PowerPoint</vt:lpstr>
      <vt:lpstr>Denní zápis</vt:lpstr>
      <vt:lpstr>Porovnání obou metod</vt:lpstr>
      <vt:lpstr>Prezentace aplikace PowerPoint</vt:lpstr>
      <vt:lpstr>Prezentace aplikace PowerPoint</vt:lpstr>
      <vt:lpstr>Prezentace aplikace PowerPoint</vt:lpstr>
      <vt:lpstr>Vliv na spotřebu</vt:lpstr>
      <vt:lpstr>Další vlivy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Faktory ovlivňující spotřebu</vt:lpstr>
      <vt:lpstr>Česká kuchyně</vt:lpstr>
      <vt:lpstr>Nejoblíbenější jídla</vt:lpstr>
      <vt:lpstr>Komerční vlivy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Hospodářská politika</dc:title>
  <dc:creator>pc</dc:creator>
  <cp:lastModifiedBy>Uživatel systému Windows</cp:lastModifiedBy>
  <cp:revision>21</cp:revision>
  <dcterms:created xsi:type="dcterms:W3CDTF">2017-02-27T14:38:09Z</dcterms:created>
  <dcterms:modified xsi:type="dcterms:W3CDTF">2020-04-21T16:13:52Z</dcterms:modified>
</cp:coreProperties>
</file>