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76"/>
  </p:notesMasterIdLst>
  <p:sldIdLst>
    <p:sldId id="256" r:id="rId3"/>
    <p:sldId id="258" r:id="rId4"/>
    <p:sldId id="272" r:id="rId5"/>
    <p:sldId id="299" r:id="rId6"/>
    <p:sldId id="300" r:id="rId7"/>
    <p:sldId id="301" r:id="rId8"/>
    <p:sldId id="302" r:id="rId9"/>
    <p:sldId id="298" r:id="rId10"/>
    <p:sldId id="304" r:id="rId11"/>
    <p:sldId id="305" r:id="rId12"/>
    <p:sldId id="306" r:id="rId13"/>
    <p:sldId id="303" r:id="rId14"/>
    <p:sldId id="308" r:id="rId15"/>
    <p:sldId id="309" r:id="rId16"/>
    <p:sldId id="310" r:id="rId17"/>
    <p:sldId id="311" r:id="rId18"/>
    <p:sldId id="307" r:id="rId19"/>
    <p:sldId id="293" r:id="rId20"/>
    <p:sldId id="287" r:id="rId21"/>
    <p:sldId id="312" r:id="rId22"/>
    <p:sldId id="313" r:id="rId23"/>
    <p:sldId id="314" r:id="rId24"/>
    <p:sldId id="315" r:id="rId25"/>
    <p:sldId id="316" r:id="rId26"/>
    <p:sldId id="288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53" r:id="rId36"/>
    <p:sldId id="286" r:id="rId37"/>
    <p:sldId id="289" r:id="rId38"/>
    <p:sldId id="326" r:id="rId39"/>
    <p:sldId id="327" r:id="rId40"/>
    <p:sldId id="328" r:id="rId41"/>
    <p:sldId id="329" r:id="rId42"/>
    <p:sldId id="290" r:id="rId43"/>
    <p:sldId id="330" r:id="rId44"/>
    <p:sldId id="331" r:id="rId45"/>
    <p:sldId id="332" r:id="rId46"/>
    <p:sldId id="333" r:id="rId47"/>
    <p:sldId id="291" r:id="rId48"/>
    <p:sldId id="334" r:id="rId49"/>
    <p:sldId id="335" r:id="rId50"/>
    <p:sldId id="336" r:id="rId51"/>
    <p:sldId id="337" r:id="rId52"/>
    <p:sldId id="338" r:id="rId53"/>
    <p:sldId id="292" r:id="rId54"/>
    <p:sldId id="339" r:id="rId55"/>
    <p:sldId id="340" r:id="rId56"/>
    <p:sldId id="341" r:id="rId57"/>
    <p:sldId id="342" r:id="rId58"/>
    <p:sldId id="343" r:id="rId59"/>
    <p:sldId id="325" r:id="rId60"/>
    <p:sldId id="294" r:id="rId61"/>
    <p:sldId id="344" r:id="rId62"/>
    <p:sldId id="345" r:id="rId63"/>
    <p:sldId id="295" r:id="rId64"/>
    <p:sldId id="346" r:id="rId65"/>
    <p:sldId id="347" r:id="rId66"/>
    <p:sldId id="348" r:id="rId67"/>
    <p:sldId id="296" r:id="rId68"/>
    <p:sldId id="349" r:id="rId69"/>
    <p:sldId id="297" r:id="rId70"/>
    <p:sldId id="350" r:id="rId71"/>
    <p:sldId id="351" r:id="rId72"/>
    <p:sldId id="352" r:id="rId73"/>
    <p:sldId id="278" r:id="rId74"/>
    <p:sldId id="354" r:id="rId7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 autoAdjust="0"/>
    <p:restoredTop sz="94624"/>
  </p:normalViewPr>
  <p:slideViewPr>
    <p:cSldViewPr>
      <p:cViewPr>
        <p:scale>
          <a:sx n="90" d="100"/>
          <a:sy n="90" d="100"/>
        </p:scale>
        <p:origin x="2442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7A8AD-DF4F-B547-9B67-7D5BA90286E5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93EBA-6326-9F40-B1DB-E34BD333F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63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1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26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04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47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13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1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31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6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27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22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84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40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34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93EBA-6326-9F40-B1DB-E34BD333F83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8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tránka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4941167"/>
            <a:ext cx="7916416" cy="72008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5661248"/>
            <a:ext cx="6768752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3084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340768"/>
            <a:ext cx="5111750" cy="49890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564904"/>
            <a:ext cx="3008313" cy="37444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16651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340768"/>
            <a:ext cx="5486400" cy="3744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504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78296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132856"/>
            <a:ext cx="8229600" cy="417646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268760"/>
            <a:ext cx="2057400" cy="504056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6019800" cy="5040560"/>
          </a:xfrm>
        </p:spPr>
        <p:txBody>
          <a:bodyPr vert="eaVert"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811882" y="4941168"/>
            <a:ext cx="831641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ctrTitle" hasCustomPrompt="1"/>
          </p:nvPr>
        </p:nvSpPr>
        <p:spPr>
          <a:xfrm>
            <a:off x="1043608" y="4941167"/>
            <a:ext cx="7916416" cy="11521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/>
            </a:lvl1pPr>
          </a:lstStyle>
          <a:p>
            <a:r>
              <a:rPr lang="cs-CZ" dirty="0"/>
              <a:t>Poděkování / Kontakt …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50405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50405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833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833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2750"/>
            <a:ext cx="8229600" cy="634082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997150"/>
            <a:ext cx="4040188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708920"/>
            <a:ext cx="404018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997150"/>
            <a:ext cx="4041775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708920"/>
            <a:ext cx="4041775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4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811882" y="4941168"/>
            <a:ext cx="831641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205880"/>
            <a:ext cx="8229600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36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1080120"/>
          </a:xfrm>
        </p:spPr>
        <p:txBody>
          <a:bodyPr>
            <a:noAutofit/>
          </a:bodyPr>
          <a:lstStyle/>
          <a:p>
            <a:r>
              <a:rPr lang="cs-CZ" sz="6600"/>
              <a:t>Ekologie krajiny</a:t>
            </a:r>
            <a:endParaRPr lang="cs-CZ" sz="66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Jakub Horák</a:t>
            </a:r>
            <a:endParaRPr lang="cs-CZ" dirty="0"/>
          </a:p>
        </p:txBody>
      </p:sp>
      <p:sp>
        <p:nvSpPr>
          <p:cNvPr id="4" name="Nadpis 2"/>
          <p:cNvSpPr txBox="1">
            <a:spLocks/>
          </p:cNvSpPr>
          <p:nvPr/>
        </p:nvSpPr>
        <p:spPr>
          <a:xfrm>
            <a:off x="1043608" y="4989893"/>
            <a:ext cx="7916416" cy="720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Prostředí</a:t>
            </a:r>
          </a:p>
        </p:txBody>
      </p:sp>
      <p:sp>
        <p:nvSpPr>
          <p:cNvPr id="6" name="Nadpis 2"/>
          <p:cNvSpPr txBox="1">
            <a:spLocks/>
          </p:cNvSpPr>
          <p:nvPr/>
        </p:nvSpPr>
        <p:spPr>
          <a:xfrm>
            <a:off x="20094" y="6137919"/>
            <a:ext cx="9123905" cy="720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/>
              <a:t>jakub.horak</a:t>
            </a:r>
            <a:r>
              <a:rPr lang="en-US" sz="2000" b="0" dirty="0"/>
              <a:t>@</a:t>
            </a:r>
            <a:r>
              <a:rPr lang="cs-CZ" sz="2000" b="0" dirty="0"/>
              <a:t>uhk.cz; http://home.czu.cz/horakj/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Topografie</a:t>
            </a:r>
          </a:p>
          <a:p>
            <a:pPr lvl="1"/>
            <a:r>
              <a:rPr lang="cs-CZ" dirty="0"/>
              <a:t>Nejčastěji se studuje v biogeografii (spíše překračuje krajinnou úroveň).</a:t>
            </a:r>
          </a:p>
          <a:p>
            <a:pPr lvl="1"/>
            <a:r>
              <a:rPr lang="cs-CZ" b="1" dirty="0"/>
              <a:t>Většinou pouze jako bodová data.</a:t>
            </a:r>
          </a:p>
          <a:p>
            <a:pPr lvl="1"/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028" y="4159222"/>
            <a:ext cx="3559944" cy="22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8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Topografie</a:t>
            </a:r>
          </a:p>
          <a:p>
            <a:pPr lvl="1"/>
            <a:r>
              <a:rPr lang="cs-CZ" dirty="0"/>
              <a:t>Nejčastěji se studuje v biogeografii (spíše překračuje krajinnou úroveň).</a:t>
            </a:r>
          </a:p>
          <a:p>
            <a:pPr lvl="1"/>
            <a:r>
              <a:rPr lang="cs-CZ" dirty="0"/>
              <a:t>Většinou pouze jako bodová data.</a:t>
            </a:r>
          </a:p>
          <a:p>
            <a:pPr lvl="1"/>
            <a:r>
              <a:rPr lang="cs-CZ" b="1" dirty="0"/>
              <a:t>Nejčastěji klasické gradienty jako nadmořská výška, plocha, zeměpisná šířka.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86757"/>
            <a:ext cx="3960440" cy="292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6" y="4983261"/>
            <a:ext cx="44767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59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Využití krajiny</a:t>
            </a:r>
          </a:p>
          <a:p>
            <a:pPr lvl="1"/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10" name="Picture 2" descr="http://wwws3.eea.europa.eu/themes/landuse/theme_image/image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5400000" cy="30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01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Využití krajiny</a:t>
            </a:r>
          </a:p>
          <a:p>
            <a:pPr lvl="1"/>
            <a:r>
              <a:rPr lang="cs-CZ" b="1" dirty="0"/>
              <a:t>V krajinné ekologii asi nejstudovanější.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052" y="3801866"/>
            <a:ext cx="3635896" cy="238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79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Využití krajiny</a:t>
            </a:r>
          </a:p>
          <a:p>
            <a:pPr lvl="1"/>
            <a:r>
              <a:rPr lang="cs-CZ" dirty="0"/>
              <a:t>V krajinné ekologii asi nejstudovanější.</a:t>
            </a:r>
          </a:p>
          <a:p>
            <a:pPr lvl="1"/>
            <a:r>
              <a:rPr lang="cs-CZ" b="1" dirty="0"/>
              <a:t>Umožňuje mj. vyhodnocovat fragmentaci.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771413"/>
            <a:ext cx="3910157" cy="27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79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72604" y="1916831"/>
            <a:ext cx="8229600" cy="4381947"/>
          </a:xfrm>
        </p:spPr>
        <p:txBody>
          <a:bodyPr>
            <a:normAutofit/>
          </a:bodyPr>
          <a:lstStyle/>
          <a:p>
            <a:r>
              <a:rPr lang="cs-CZ" b="1"/>
              <a:t>Využití krajiny</a:t>
            </a:r>
          </a:p>
          <a:p>
            <a:pPr lvl="1"/>
            <a:r>
              <a:rPr lang="cs-CZ" dirty="0"/>
              <a:t>V krajinné ekologii asi nejstudovanější.</a:t>
            </a:r>
          </a:p>
          <a:p>
            <a:pPr lvl="1"/>
            <a:r>
              <a:rPr lang="cs-CZ" dirty="0"/>
              <a:t>Umožňuje mj. vyhodnocovat fragmentaci.</a:t>
            </a:r>
          </a:p>
          <a:p>
            <a:pPr lvl="1"/>
            <a:r>
              <a:rPr lang="cs-CZ" b="1" dirty="0"/>
              <a:t>Druhotně i </a:t>
            </a:r>
            <a:r>
              <a:rPr lang="cs-CZ" b="1" dirty="0" err="1"/>
              <a:t>disperzalitu</a:t>
            </a:r>
            <a:r>
              <a:rPr lang="cs-CZ" b="1" dirty="0"/>
              <a:t>.</a:t>
            </a:r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4" y="4107805"/>
            <a:ext cx="5882621" cy="1645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802234"/>
            <a:ext cx="3276104" cy="1640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07" y="980728"/>
            <a:ext cx="169047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21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Využití krajiny</a:t>
            </a:r>
          </a:p>
          <a:p>
            <a:pPr lvl="1"/>
            <a:r>
              <a:rPr lang="cs-CZ" dirty="0"/>
              <a:t>V krajinné ekologii asi nejstudovanější.</a:t>
            </a:r>
          </a:p>
          <a:p>
            <a:pPr lvl="1"/>
            <a:r>
              <a:rPr lang="cs-CZ" dirty="0"/>
              <a:t>Umožňuje mj. vyhodnocovat fragmentaci.</a:t>
            </a:r>
          </a:p>
          <a:p>
            <a:pPr lvl="1"/>
            <a:r>
              <a:rPr lang="cs-CZ" dirty="0"/>
              <a:t>Druhotně i </a:t>
            </a:r>
            <a:r>
              <a:rPr lang="cs-CZ" dirty="0" err="1"/>
              <a:t>disperzalitu</a:t>
            </a:r>
            <a:r>
              <a:rPr lang="cs-CZ" dirty="0"/>
              <a:t>.</a:t>
            </a:r>
          </a:p>
          <a:p>
            <a:pPr lvl="1"/>
            <a:r>
              <a:rPr lang="cs-CZ" b="1" dirty="0"/>
              <a:t>Nejdůležitějšími podklady jsou mapy (dnes spíše </a:t>
            </a:r>
            <a:r>
              <a:rPr lang="cs-CZ" b="1" dirty="0" err="1"/>
              <a:t>vektorizovaná</a:t>
            </a:r>
            <a:r>
              <a:rPr lang="cs-CZ" b="1" dirty="0"/>
              <a:t> </a:t>
            </a:r>
            <a:r>
              <a:rPr lang="cs-CZ" b="1" dirty="0" err="1"/>
              <a:t>ortofota</a:t>
            </a:r>
            <a:r>
              <a:rPr lang="cs-CZ" b="1" dirty="0"/>
              <a:t>).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09775"/>
            <a:ext cx="2627784" cy="197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57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Klima</a:t>
            </a:r>
          </a:p>
          <a:p>
            <a:r>
              <a:rPr lang="cs-CZ" b="1" dirty="0"/>
              <a:t>Topografie</a:t>
            </a:r>
          </a:p>
          <a:p>
            <a:r>
              <a:rPr lang="cs-CZ" b="1" dirty="0"/>
              <a:t>Využití krajiny</a:t>
            </a:r>
          </a:p>
        </p:txBody>
      </p:sp>
    </p:spTree>
    <p:extLst>
      <p:ext uri="{BB962C8B-B14F-4D97-AF65-F5344CB8AC3E}">
        <p14:creationId xmlns:p14="http://schemas.microsoft.com/office/powerpoint/2010/main" val="129513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Pauza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996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1. krok</a:t>
            </a:r>
          </a:p>
        </p:txBody>
      </p:sp>
    </p:spTree>
    <p:extLst>
      <p:ext uri="{BB962C8B-B14F-4D97-AF65-F5344CB8AC3E}">
        <p14:creationId xmlns:p14="http://schemas.microsoft.com/office/powerpoint/2010/main" val="161007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Prosím!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0" t="46011"/>
          <a:stretch/>
        </p:blipFill>
        <p:spPr bwMode="auto">
          <a:xfrm>
            <a:off x="1520620" y="2204864"/>
            <a:ext cx="2995777" cy="338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8194" name="Picture 2" descr="Výsledek obrázku pro switch off ph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7102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2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1. krok:</a:t>
            </a:r>
          </a:p>
          <a:p>
            <a:pPr lvl="1"/>
            <a:r>
              <a:rPr lang="cs-CZ" b="1" dirty="0"/>
              <a:t>Jaké způsoby využití krajiny pravděpodobně ovlivní proces který sleduji?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953595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63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1. krok:</a:t>
            </a:r>
          </a:p>
          <a:p>
            <a:pPr lvl="1"/>
            <a:r>
              <a:rPr lang="cs-CZ" dirty="0"/>
              <a:t>Jaké způsoby využití krajiny pravděpodobně ovlivní proces který sleduji?</a:t>
            </a:r>
          </a:p>
          <a:p>
            <a:pPr lvl="1"/>
            <a:r>
              <a:rPr lang="cs-CZ" b="1" dirty="0"/>
              <a:t>Pokud nevím, mohu tzv. rybařit</a:t>
            </a:r>
            <a:r>
              <a:rPr lang="mr-IN" b="1" dirty="0"/>
              <a:t>…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78819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1. krok:</a:t>
            </a:r>
          </a:p>
          <a:p>
            <a:pPr lvl="1"/>
            <a:r>
              <a:rPr lang="cs-CZ" dirty="0"/>
              <a:t>Jaké způsoby využití krajiny pravděpodobně ovlivní proces který sleduji?</a:t>
            </a:r>
          </a:p>
          <a:p>
            <a:pPr lvl="1"/>
            <a:r>
              <a:rPr lang="cs-CZ" dirty="0"/>
              <a:t>Pokud nevím, mohu tzv. rybařit</a:t>
            </a:r>
            <a:r>
              <a:rPr lang="mr-IN" dirty="0"/>
              <a:t>…</a:t>
            </a:r>
            <a:endParaRPr lang="cs-CZ" dirty="0"/>
          </a:p>
          <a:p>
            <a:r>
              <a:rPr lang="cs-CZ" b="1" dirty="0"/>
              <a:t>2. krok</a:t>
            </a:r>
          </a:p>
        </p:txBody>
      </p:sp>
    </p:spTree>
    <p:extLst>
      <p:ext uri="{BB962C8B-B14F-4D97-AF65-F5344CB8AC3E}">
        <p14:creationId xmlns:p14="http://schemas.microsoft.com/office/powerpoint/2010/main" val="2092083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1. krok:</a:t>
            </a:r>
          </a:p>
          <a:p>
            <a:pPr lvl="1"/>
            <a:r>
              <a:rPr lang="cs-CZ" dirty="0"/>
              <a:t>Jaké způsoby využití krajiny pravděpodobně ovlivní proces který sleduji?</a:t>
            </a:r>
          </a:p>
          <a:p>
            <a:pPr lvl="1"/>
            <a:r>
              <a:rPr lang="cs-CZ" dirty="0"/>
              <a:t>Pokud nevím, mohu tzv. rybařit</a:t>
            </a:r>
            <a:r>
              <a:rPr lang="mr-IN" dirty="0"/>
              <a:t>…</a:t>
            </a:r>
            <a:endParaRPr lang="cs-CZ" dirty="0"/>
          </a:p>
          <a:p>
            <a:r>
              <a:rPr lang="cs-CZ" dirty="0"/>
              <a:t>2. krok:</a:t>
            </a:r>
          </a:p>
          <a:p>
            <a:pPr lvl="1"/>
            <a:r>
              <a:rPr lang="cs-CZ" b="1" dirty="0"/>
              <a:t>V jakém rozsahu ho způsob využití krajiny ovlivní?</a:t>
            </a: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54" y="5007644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42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1. krok:</a:t>
            </a:r>
          </a:p>
          <a:p>
            <a:pPr lvl="1"/>
            <a:r>
              <a:rPr lang="cs-CZ" dirty="0"/>
              <a:t>Jaké způsoby využití krajiny pravděpodobně ovlivní proces který sleduji?</a:t>
            </a:r>
          </a:p>
          <a:p>
            <a:pPr lvl="1"/>
            <a:r>
              <a:rPr lang="cs-CZ" dirty="0"/>
              <a:t>Pokud nevím, mohu tzv. rybařit</a:t>
            </a:r>
            <a:r>
              <a:rPr lang="mr-IN" dirty="0"/>
              <a:t>…</a:t>
            </a:r>
            <a:endParaRPr lang="cs-CZ" dirty="0"/>
          </a:p>
          <a:p>
            <a:r>
              <a:rPr lang="cs-CZ" dirty="0"/>
              <a:t>2. krok:</a:t>
            </a:r>
          </a:p>
          <a:p>
            <a:pPr lvl="1"/>
            <a:r>
              <a:rPr lang="cs-CZ" dirty="0"/>
              <a:t>V jakém rozsahu ho způsob krajiny ovlivní?</a:t>
            </a:r>
          </a:p>
          <a:p>
            <a:pPr lvl="1"/>
            <a:r>
              <a:rPr lang="cs-CZ" b="1" dirty="0"/>
              <a:t>Empirická data, dělení prostoru</a:t>
            </a:r>
            <a:r>
              <a:rPr lang="mr-IN" b="1" dirty="0"/>
              <a:t>…</a:t>
            </a:r>
            <a:endParaRPr lang="cs-CZ" b="1" dirty="0"/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67" y="1052736"/>
            <a:ext cx="3130633" cy="4133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186697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93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Doplňující otázky</a:t>
            </a:r>
          </a:p>
          <a:p>
            <a:pPr lvl="2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1880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Doplňující otázky</a:t>
            </a:r>
          </a:p>
          <a:p>
            <a:pPr lvl="1"/>
            <a:r>
              <a:rPr lang="cs-CZ" b="1" dirty="0"/>
              <a:t>Jde o vliv vzdálenosti?</a:t>
            </a:r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7" y="3335113"/>
            <a:ext cx="4953145" cy="11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83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Doplňující otázky</a:t>
            </a:r>
          </a:p>
          <a:p>
            <a:pPr lvl="1"/>
            <a:r>
              <a:rPr lang="cs-CZ" dirty="0"/>
              <a:t>Jde o vliv vzdálenosti?</a:t>
            </a:r>
          </a:p>
          <a:p>
            <a:pPr lvl="2"/>
            <a:r>
              <a:rPr lang="cs-CZ" b="1" dirty="0"/>
              <a:t>Nejbližší či průměrné?</a:t>
            </a:r>
          </a:p>
          <a:p>
            <a:pPr lvl="2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5093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Doplňující otázky</a:t>
            </a:r>
          </a:p>
          <a:p>
            <a:pPr lvl="1"/>
            <a:r>
              <a:rPr lang="cs-CZ" dirty="0"/>
              <a:t>Jde o vliv vzdálenosti?</a:t>
            </a:r>
          </a:p>
          <a:p>
            <a:pPr lvl="2"/>
            <a:r>
              <a:rPr lang="cs-CZ" dirty="0"/>
              <a:t>Nejbližší či průměrné?</a:t>
            </a:r>
          </a:p>
          <a:p>
            <a:pPr lvl="1"/>
            <a:r>
              <a:rPr lang="cs-CZ" b="1" dirty="0"/>
              <a:t>Jde o vliv plochy?</a:t>
            </a:r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049" name="Picture 1" descr="age3image257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89870"/>
            <a:ext cx="46767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3" y="4710297"/>
            <a:ext cx="4514271" cy="119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90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Doplňující otázky</a:t>
            </a:r>
          </a:p>
          <a:p>
            <a:pPr lvl="1"/>
            <a:r>
              <a:rPr lang="cs-CZ" dirty="0"/>
              <a:t>Jde o vliv vzdálenosti?</a:t>
            </a:r>
          </a:p>
          <a:p>
            <a:pPr lvl="2"/>
            <a:r>
              <a:rPr lang="cs-CZ" dirty="0"/>
              <a:t>Nejbližší či průměrné?</a:t>
            </a:r>
          </a:p>
          <a:p>
            <a:pPr lvl="1"/>
            <a:r>
              <a:rPr lang="cs-CZ" dirty="0"/>
              <a:t>Jde o vliv plochy?</a:t>
            </a:r>
          </a:p>
          <a:p>
            <a:pPr lvl="2"/>
            <a:r>
              <a:rPr lang="cs-CZ" b="1" dirty="0"/>
              <a:t>Celkové či průměrné?</a:t>
            </a:r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330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Klima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2579205"/>
            <a:ext cx="5400000" cy="361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269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Doplňující otázky</a:t>
            </a:r>
          </a:p>
          <a:p>
            <a:pPr lvl="1"/>
            <a:r>
              <a:rPr lang="cs-CZ" dirty="0"/>
              <a:t>Jde o vliv vzdálenosti?</a:t>
            </a:r>
          </a:p>
          <a:p>
            <a:pPr lvl="2"/>
            <a:r>
              <a:rPr lang="cs-CZ" dirty="0"/>
              <a:t>Nejbližší či průměrné?</a:t>
            </a:r>
          </a:p>
          <a:p>
            <a:pPr lvl="1"/>
            <a:r>
              <a:rPr lang="cs-CZ" dirty="0"/>
              <a:t>Jde o vliv plochy?</a:t>
            </a:r>
          </a:p>
          <a:p>
            <a:pPr lvl="2"/>
            <a:r>
              <a:rPr lang="cs-CZ" dirty="0"/>
              <a:t>Celkové či průměrné?</a:t>
            </a:r>
          </a:p>
          <a:p>
            <a:pPr lvl="1"/>
            <a:r>
              <a:rPr lang="cs-CZ" b="1" dirty="0"/>
              <a:t>Jde o vliv kombinace plochy a vzdálenosti?</a:t>
            </a:r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28800"/>
            <a:ext cx="305876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69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Doplňující otázky</a:t>
            </a:r>
          </a:p>
          <a:p>
            <a:pPr lvl="1"/>
            <a:r>
              <a:rPr lang="cs-CZ" dirty="0"/>
              <a:t>Jde o vliv vzdálenosti?</a:t>
            </a:r>
          </a:p>
          <a:p>
            <a:pPr lvl="2"/>
            <a:r>
              <a:rPr lang="cs-CZ" dirty="0"/>
              <a:t>Nejbližší či průměrné?</a:t>
            </a:r>
          </a:p>
          <a:p>
            <a:pPr lvl="1"/>
            <a:r>
              <a:rPr lang="cs-CZ" dirty="0"/>
              <a:t>Jde o vliv plochy?</a:t>
            </a:r>
          </a:p>
          <a:p>
            <a:pPr lvl="2"/>
            <a:r>
              <a:rPr lang="cs-CZ" dirty="0"/>
              <a:t>Celkové či průměrné?</a:t>
            </a:r>
          </a:p>
          <a:p>
            <a:pPr lvl="1"/>
            <a:r>
              <a:rPr lang="cs-CZ" dirty="0"/>
              <a:t>Jde o vliv kombinace plochy a vzdálenosti?</a:t>
            </a:r>
          </a:p>
          <a:p>
            <a:pPr lvl="2"/>
            <a:r>
              <a:rPr lang="cs-CZ" b="1" dirty="0"/>
              <a:t>Nejkomplexnější, ale i nejumělejší je </a:t>
            </a:r>
            <a:r>
              <a:rPr lang="cs-CZ" b="1" dirty="0" err="1"/>
              <a:t>metapopulační</a:t>
            </a:r>
            <a:r>
              <a:rPr lang="cs-CZ" b="1" dirty="0"/>
              <a:t> model</a:t>
            </a:r>
            <a:r>
              <a:rPr lang="mr-IN" b="1" dirty="0"/>
              <a:t>…</a:t>
            </a:r>
            <a:endParaRPr lang="cs-CZ" b="1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28800"/>
            <a:ext cx="305876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94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Doplňující otázky</a:t>
            </a:r>
          </a:p>
          <a:p>
            <a:pPr lvl="1"/>
            <a:r>
              <a:rPr lang="cs-CZ" dirty="0"/>
              <a:t>Jde o vliv vzdálenosti?</a:t>
            </a:r>
          </a:p>
          <a:p>
            <a:pPr lvl="2"/>
            <a:r>
              <a:rPr lang="cs-CZ" dirty="0"/>
              <a:t>Nejbližší či průměrné?</a:t>
            </a:r>
          </a:p>
          <a:p>
            <a:pPr lvl="1"/>
            <a:r>
              <a:rPr lang="cs-CZ" dirty="0"/>
              <a:t>Jde o vliv plochy?</a:t>
            </a:r>
          </a:p>
          <a:p>
            <a:pPr lvl="2"/>
            <a:r>
              <a:rPr lang="cs-CZ" dirty="0"/>
              <a:t>Celkové či průměrné?</a:t>
            </a:r>
          </a:p>
          <a:p>
            <a:pPr lvl="1"/>
            <a:r>
              <a:rPr lang="cs-CZ" dirty="0"/>
              <a:t>Jde o vliv kombinace plochy a vzdálenosti?</a:t>
            </a:r>
          </a:p>
          <a:p>
            <a:pPr lvl="2"/>
            <a:r>
              <a:rPr lang="cs-CZ" dirty="0"/>
              <a:t>Nejkomplexnější, ale i nejumělejší je </a:t>
            </a:r>
            <a:r>
              <a:rPr lang="cs-CZ" dirty="0" err="1"/>
              <a:t>metapopulační</a:t>
            </a:r>
            <a:r>
              <a:rPr lang="cs-CZ" dirty="0"/>
              <a:t> model</a:t>
            </a:r>
            <a:r>
              <a:rPr lang="mr-IN" dirty="0"/>
              <a:t>…</a:t>
            </a:r>
            <a:endParaRPr lang="cs-CZ" dirty="0"/>
          </a:p>
          <a:p>
            <a:pPr lvl="1"/>
            <a:r>
              <a:rPr lang="cs-CZ" b="1" dirty="0"/>
              <a:t>V jaké dimenzi mohu data získat?</a:t>
            </a:r>
          </a:p>
          <a:p>
            <a:pPr lvl="2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3421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Doplňující otázky</a:t>
            </a:r>
          </a:p>
          <a:p>
            <a:pPr lvl="1"/>
            <a:r>
              <a:rPr lang="cs-CZ" dirty="0"/>
              <a:t>Jde o vliv vzdálenosti?</a:t>
            </a:r>
          </a:p>
          <a:p>
            <a:pPr lvl="2"/>
            <a:r>
              <a:rPr lang="cs-CZ" dirty="0"/>
              <a:t>Nejbližší či průměrné?</a:t>
            </a:r>
          </a:p>
          <a:p>
            <a:pPr lvl="1"/>
            <a:r>
              <a:rPr lang="cs-CZ" dirty="0"/>
              <a:t>Jde o vliv plochy?</a:t>
            </a:r>
          </a:p>
          <a:p>
            <a:pPr lvl="2"/>
            <a:r>
              <a:rPr lang="cs-CZ" dirty="0"/>
              <a:t>Celkové či průměrné?</a:t>
            </a:r>
          </a:p>
          <a:p>
            <a:pPr lvl="1"/>
            <a:r>
              <a:rPr lang="cs-CZ" dirty="0"/>
              <a:t>Jde o vliv kombinace plochy a vzdálenosti?</a:t>
            </a:r>
          </a:p>
          <a:p>
            <a:pPr lvl="2"/>
            <a:r>
              <a:rPr lang="cs-CZ" dirty="0"/>
              <a:t>Nejkomplexnější, ale i nejumělejší je </a:t>
            </a:r>
            <a:r>
              <a:rPr lang="cs-CZ" dirty="0" err="1"/>
              <a:t>metapopulační</a:t>
            </a:r>
            <a:r>
              <a:rPr lang="cs-CZ" dirty="0"/>
              <a:t> model</a:t>
            </a:r>
            <a:r>
              <a:rPr lang="mr-IN" dirty="0"/>
              <a:t>…</a:t>
            </a:r>
            <a:endParaRPr lang="cs-CZ" dirty="0"/>
          </a:p>
          <a:p>
            <a:pPr lvl="1"/>
            <a:r>
              <a:rPr lang="cs-CZ" dirty="0"/>
              <a:t>V jaké dimenzi mohu data získat?</a:t>
            </a:r>
          </a:p>
          <a:p>
            <a:pPr lvl="2"/>
            <a:r>
              <a:rPr lang="cs-CZ" b="1" dirty="0"/>
              <a:t>Paradox lineárních struktur</a:t>
            </a:r>
            <a:r>
              <a:rPr lang="mr-IN" b="1" dirty="0"/>
              <a:t>…</a:t>
            </a:r>
            <a:endParaRPr lang="cs-CZ" b="1" dirty="0"/>
          </a:p>
          <a:p>
            <a:pPr lvl="2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212" y="1895376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74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Prostředí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Čas na Vaše otázky…</a:t>
            </a:r>
          </a:p>
        </p:txBody>
      </p:sp>
    </p:spTree>
    <p:extLst>
      <p:ext uri="{BB962C8B-B14F-4D97-AF65-F5344CB8AC3E}">
        <p14:creationId xmlns:p14="http://schemas.microsoft.com/office/powerpoint/2010/main" val="161339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Velká pauza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3" y="1916113"/>
            <a:ext cx="7792154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815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Základní dělení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2561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Základní dělení:</a:t>
            </a:r>
          </a:p>
          <a:p>
            <a:pPr lvl="1"/>
            <a:r>
              <a:rPr lang="cs-CZ" b="1" dirty="0"/>
              <a:t>Kontinenty (souše) a oceány (voda).</a:t>
            </a:r>
          </a:p>
          <a:p>
            <a:pPr lvl="2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04" y="3645024"/>
            <a:ext cx="41402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09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Voda</a:t>
            </a:r>
            <a:r>
              <a:rPr lang="cs-CZ" dirty="0"/>
              <a:t>: oceánská a kontinentální.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186" y="2910483"/>
            <a:ext cx="3419872" cy="192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867050"/>
            <a:ext cx="2680725" cy="20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18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Voda: oceánská a kontinentální.</a:t>
            </a:r>
          </a:p>
          <a:p>
            <a:pPr lvl="1"/>
            <a:r>
              <a:rPr lang="cs-CZ" b="1" dirty="0"/>
              <a:t>Kontinentální: plochy (stojatá) a linie (tekoucí).</a:t>
            </a:r>
          </a:p>
          <a:p>
            <a:pPr lvl="3"/>
            <a:endParaRPr lang="cs-CZ" dirty="0"/>
          </a:p>
          <a:p>
            <a:pPr lvl="3"/>
            <a:endParaRPr lang="cs-CZ" dirty="0"/>
          </a:p>
          <a:p>
            <a:pPr lvl="2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761910"/>
            <a:ext cx="2627784" cy="1970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03" y="3761910"/>
            <a:ext cx="3851920" cy="19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6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Klima</a:t>
            </a:r>
          </a:p>
          <a:p>
            <a:pPr lvl="1"/>
            <a:r>
              <a:rPr lang="cs-CZ" b="1" dirty="0"/>
              <a:t>V krajinné ekologii nepříliš přesné.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53554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krajiny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Voda: oceánská (ev. mořská) a kontinentální.</a:t>
            </a:r>
          </a:p>
          <a:p>
            <a:pPr lvl="1"/>
            <a:r>
              <a:rPr lang="cs-CZ" dirty="0"/>
              <a:t>Kontinentální: plochy (stojatá) a linie (tekoucí).</a:t>
            </a:r>
          </a:p>
          <a:p>
            <a:r>
              <a:rPr lang="cs-CZ" b="1" dirty="0"/>
              <a:t>Souše: les, bezlesí, výstavba.</a:t>
            </a:r>
          </a:p>
          <a:p>
            <a:pPr lvl="3"/>
            <a:endParaRPr lang="cs-CZ" dirty="0"/>
          </a:p>
          <a:p>
            <a:pPr lvl="3"/>
            <a:endParaRPr lang="cs-CZ" dirty="0"/>
          </a:p>
          <a:p>
            <a:pPr lvl="2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060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endParaRPr lang="cs-CZ" dirty="0"/>
          </a:p>
          <a:p>
            <a:pPr lvl="3"/>
            <a:endParaRPr lang="cs-CZ" dirty="0"/>
          </a:p>
          <a:p>
            <a:pPr lvl="3"/>
            <a:endParaRPr lang="cs-CZ" dirty="0"/>
          </a:p>
          <a:p>
            <a:pPr lvl="2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85184"/>
            <a:ext cx="3657104" cy="1083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2108200"/>
            <a:ext cx="64897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45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Jehličnatý (ev. stálezelený).</a:t>
            </a:r>
          </a:p>
          <a:p>
            <a:pPr lvl="2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021" y="34290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68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Jehličnatý (ev. stálezelený).</a:t>
            </a:r>
          </a:p>
          <a:p>
            <a:r>
              <a:rPr lang="cs-CZ" b="1" dirty="0"/>
              <a:t>Listnatý (ev. opadavý).</a:t>
            </a:r>
          </a:p>
          <a:p>
            <a:endParaRPr lang="cs-CZ" dirty="0"/>
          </a:p>
          <a:p>
            <a:pPr lvl="3"/>
            <a:endParaRPr lang="cs-CZ" dirty="0"/>
          </a:p>
          <a:p>
            <a:pPr lvl="3"/>
            <a:endParaRPr lang="cs-CZ" dirty="0"/>
          </a:p>
          <a:p>
            <a:pPr lvl="2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3645024"/>
            <a:ext cx="36068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86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Jehličnatý (ev. stálezelený).</a:t>
            </a:r>
          </a:p>
          <a:p>
            <a:r>
              <a:rPr lang="cs-CZ" dirty="0"/>
              <a:t>Listnatý (ev. opadavý).</a:t>
            </a:r>
          </a:p>
          <a:p>
            <a:r>
              <a:rPr lang="cs-CZ" b="1" dirty="0"/>
              <a:t>Smíšený (otázkou je, jak moc).</a:t>
            </a:r>
          </a:p>
          <a:p>
            <a:endParaRPr lang="cs-CZ" dirty="0"/>
          </a:p>
          <a:p>
            <a:pPr lvl="3"/>
            <a:endParaRPr lang="cs-CZ" dirty="0"/>
          </a:p>
          <a:p>
            <a:pPr lvl="3"/>
            <a:endParaRPr lang="cs-CZ" dirty="0"/>
          </a:p>
          <a:p>
            <a:pPr lvl="2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0" y="3902868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0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Jehličnatý (ev. stálezelený).</a:t>
            </a:r>
          </a:p>
          <a:p>
            <a:r>
              <a:rPr lang="cs-CZ" dirty="0"/>
              <a:t>Listnatý (ev. opadavý).</a:t>
            </a:r>
          </a:p>
          <a:p>
            <a:r>
              <a:rPr lang="cs-CZ" dirty="0"/>
              <a:t>Smíšený (otázkou je, jak moc).</a:t>
            </a:r>
          </a:p>
          <a:p>
            <a:endParaRPr lang="cs-CZ" dirty="0"/>
          </a:p>
          <a:p>
            <a:r>
              <a:rPr lang="cs-CZ" b="1" dirty="0"/>
              <a:t>Lze automatizovat (objektivizovat), ale má své limity.</a:t>
            </a:r>
          </a:p>
          <a:p>
            <a:pPr lvl="3"/>
            <a:endParaRPr lang="cs-CZ" dirty="0"/>
          </a:p>
          <a:p>
            <a:pPr lvl="3"/>
            <a:endParaRPr lang="cs-CZ" dirty="0"/>
          </a:p>
          <a:p>
            <a:pPr lvl="2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5891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Bezlesí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347" y="2132856"/>
            <a:ext cx="6276914" cy="35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08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Bezlesí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Trávníky (louky a pastviny).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844" y="2924944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2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Bezlesí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Trávníky (louky a pastviny).</a:t>
            </a:r>
          </a:p>
          <a:p>
            <a:r>
              <a:rPr lang="cs-CZ" b="1" dirty="0"/>
              <a:t>Orná půda (pole).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760" y="3356992"/>
            <a:ext cx="5364088" cy="25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8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Bezlesí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Trávníky (louky a pastviny).</a:t>
            </a:r>
          </a:p>
          <a:p>
            <a:r>
              <a:rPr lang="cs-CZ" dirty="0"/>
              <a:t>Orná půda (pole).</a:t>
            </a:r>
          </a:p>
          <a:p>
            <a:r>
              <a:rPr lang="cs-CZ" b="1" dirty="0"/>
              <a:t>Trvale obnažené povrchy (skály).</a:t>
            </a:r>
          </a:p>
          <a:p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027" y="4107805"/>
            <a:ext cx="4716016" cy="22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0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Klima</a:t>
            </a:r>
          </a:p>
          <a:p>
            <a:pPr lvl="1"/>
            <a:r>
              <a:rPr lang="cs-CZ" dirty="0"/>
              <a:t>V krajinné ekologii nepříliš přesné.</a:t>
            </a:r>
          </a:p>
          <a:p>
            <a:pPr lvl="1"/>
            <a:r>
              <a:rPr lang="cs-CZ" b="1" dirty="0"/>
              <a:t>Má potenciál.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671" y="3796879"/>
            <a:ext cx="32512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96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Bezlesí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Trávníky (louky a pastviny).</a:t>
            </a:r>
          </a:p>
          <a:p>
            <a:r>
              <a:rPr lang="cs-CZ" dirty="0"/>
              <a:t>Orná půda (pole).</a:t>
            </a:r>
          </a:p>
          <a:p>
            <a:r>
              <a:rPr lang="cs-CZ" dirty="0"/>
              <a:t>Trvale obnažené povrchy (skály).</a:t>
            </a:r>
          </a:p>
          <a:p>
            <a:r>
              <a:rPr lang="cs-CZ" b="1" dirty="0"/>
              <a:t>Všelijaké přechody (stepi, keřové formace, </a:t>
            </a:r>
            <a:r>
              <a:rPr lang="cs-CZ" b="1" dirty="0" err="1"/>
              <a:t>lada</a:t>
            </a:r>
            <a:r>
              <a:rPr lang="cs-CZ" b="1" dirty="0"/>
              <a:t>, úhory, </a:t>
            </a:r>
            <a:r>
              <a:rPr lang="cs-CZ" b="1" dirty="0" err="1"/>
              <a:t>zalesňovačky</a:t>
            </a:r>
            <a:r>
              <a:rPr lang="mr-IN" b="1" dirty="0"/>
              <a:t>…</a:t>
            </a:r>
            <a:r>
              <a:rPr lang="cs-CZ" b="1" dirty="0"/>
              <a:t>).</a:t>
            </a:r>
          </a:p>
          <a:p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091" y="4280107"/>
            <a:ext cx="3127896" cy="21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69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Bezlesí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Trávníky (louky a pastviny).</a:t>
            </a:r>
          </a:p>
          <a:p>
            <a:r>
              <a:rPr lang="cs-CZ" dirty="0"/>
              <a:t>Orná půda (pole).</a:t>
            </a:r>
          </a:p>
          <a:p>
            <a:r>
              <a:rPr lang="cs-CZ" dirty="0"/>
              <a:t>Trvale obnažené povrchy (skály).</a:t>
            </a:r>
          </a:p>
          <a:p>
            <a:r>
              <a:rPr lang="cs-CZ" dirty="0"/>
              <a:t>Všelijaké přechody (stepi, keřové formace, </a:t>
            </a:r>
            <a:r>
              <a:rPr lang="cs-CZ" dirty="0" err="1"/>
              <a:t>lada</a:t>
            </a:r>
            <a:r>
              <a:rPr lang="cs-CZ" dirty="0"/>
              <a:t>, úhory, </a:t>
            </a:r>
            <a:r>
              <a:rPr lang="cs-CZ" dirty="0" err="1"/>
              <a:t>zalesňovačky</a:t>
            </a:r>
            <a:r>
              <a:rPr lang="mr-IN" dirty="0"/>
              <a:t>…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b="1" dirty="0"/>
              <a:t>V řadě kategorií subjektivní (pole ve vegetaci a mimo ní</a:t>
            </a:r>
            <a:r>
              <a:rPr lang="mr-IN" b="1" dirty="0"/>
              <a:t>…</a:t>
            </a:r>
            <a:r>
              <a:rPr lang="cs-CZ" b="1" dirty="0"/>
              <a:t>).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4861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Výstavba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425" y="2658067"/>
            <a:ext cx="8229600" cy="28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54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Výstavba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Souvislá (město a ves).</a:t>
            </a:r>
          </a:p>
          <a:p>
            <a:pPr lvl="2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30" y="3284984"/>
            <a:ext cx="5845340" cy="24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742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Výstavba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Souvislá (město a ves).</a:t>
            </a:r>
          </a:p>
          <a:p>
            <a:r>
              <a:rPr lang="cs-CZ" b="1" dirty="0"/>
              <a:t>Nesouvislá (průmysl, logistika, zemědělství</a:t>
            </a:r>
            <a:r>
              <a:rPr lang="mr-IN" b="1" dirty="0"/>
              <a:t>…</a:t>
            </a:r>
            <a:r>
              <a:rPr lang="cs-CZ" b="1" dirty="0"/>
              <a:t>).</a:t>
            </a:r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061552"/>
            <a:ext cx="5004048" cy="21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191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Výstavba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Souvislá (město a ves).</a:t>
            </a:r>
          </a:p>
          <a:p>
            <a:r>
              <a:rPr lang="cs-CZ" dirty="0"/>
              <a:t>Nesouvislá (průmysl, logistika, zemědělství</a:t>
            </a:r>
            <a:r>
              <a:rPr lang="mr-IN" dirty="0"/>
              <a:t>…</a:t>
            </a:r>
            <a:r>
              <a:rPr lang="cs-CZ" dirty="0"/>
              <a:t>).</a:t>
            </a:r>
          </a:p>
          <a:p>
            <a:r>
              <a:rPr lang="cs-CZ" b="1" dirty="0"/>
              <a:t>Lineární (doprava, někdy problém-letiště, transportní uzly).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65700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17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Výstavba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Souvislá (město a ves).</a:t>
            </a:r>
          </a:p>
          <a:p>
            <a:r>
              <a:rPr lang="cs-CZ" dirty="0"/>
              <a:t>Nesouvislá (průmysl, logistika, zemědělství</a:t>
            </a:r>
            <a:r>
              <a:rPr lang="mr-IN" dirty="0"/>
              <a:t>…</a:t>
            </a:r>
            <a:r>
              <a:rPr lang="cs-CZ" dirty="0"/>
              <a:t>).</a:t>
            </a:r>
          </a:p>
          <a:p>
            <a:r>
              <a:rPr lang="cs-CZ" dirty="0"/>
              <a:t>Lineární (doprava, někdy problém-letiště, transportní uzly).</a:t>
            </a:r>
          </a:p>
          <a:p>
            <a:r>
              <a:rPr lang="cs-CZ" b="1" dirty="0"/>
              <a:t>Zeleň (zahrady, parky</a:t>
            </a:r>
            <a:r>
              <a:rPr lang="mr-IN" b="1" dirty="0"/>
              <a:t>…</a:t>
            </a:r>
            <a:r>
              <a:rPr lang="cs-CZ" b="1" dirty="0"/>
              <a:t>).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315" y="3890750"/>
            <a:ext cx="3998400" cy="24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214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Výstavba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Souvislá (město a ves).</a:t>
            </a:r>
          </a:p>
          <a:p>
            <a:r>
              <a:rPr lang="cs-CZ" dirty="0"/>
              <a:t>Nesouvislá (průmysl, logistika, zemědělství</a:t>
            </a:r>
            <a:r>
              <a:rPr lang="mr-IN" dirty="0"/>
              <a:t>…</a:t>
            </a:r>
            <a:r>
              <a:rPr lang="cs-CZ" dirty="0"/>
              <a:t>).</a:t>
            </a:r>
          </a:p>
          <a:p>
            <a:r>
              <a:rPr lang="cs-CZ" dirty="0"/>
              <a:t>Lineární (doprava, někdy problém-letiště, transportní uzly).</a:t>
            </a:r>
          </a:p>
          <a:p>
            <a:r>
              <a:rPr lang="cs-CZ" dirty="0"/>
              <a:t>Zeleň (zahrady, parky</a:t>
            </a:r>
            <a:r>
              <a:rPr lang="mr-IN" dirty="0"/>
              <a:t>…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b="1" dirty="0"/>
              <a:t>Opět značná míra subjektivity.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1061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Pauza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330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2" y="3140968"/>
            <a:ext cx="9144000" cy="27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9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Klima</a:t>
            </a:r>
          </a:p>
          <a:p>
            <a:pPr lvl="1"/>
            <a:r>
              <a:rPr lang="cs-CZ" dirty="0"/>
              <a:t>V krajinné ekologii nepříliš přesné.</a:t>
            </a:r>
          </a:p>
          <a:p>
            <a:pPr lvl="1"/>
            <a:r>
              <a:rPr lang="cs-CZ" dirty="0"/>
              <a:t>Má potenciál.</a:t>
            </a:r>
          </a:p>
          <a:p>
            <a:pPr lvl="1"/>
            <a:r>
              <a:rPr lang="cs-CZ" b="1" dirty="0"/>
              <a:t>Nejčastěji průměrné roční teploty.</a:t>
            </a:r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437" y="4108077"/>
            <a:ext cx="2911218" cy="23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63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1025" name="Picture 1" descr="age2image3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55" y="2107927"/>
            <a:ext cx="6018697" cy="402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92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80004" y="1916832"/>
            <a:ext cx="8229600" cy="4381947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162933" cy="5297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314" y="1162798"/>
            <a:ext cx="1874574" cy="12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995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7066"/>
            <a:ext cx="8229600" cy="2701181"/>
          </a:xfrm>
        </p:spPr>
      </p:pic>
    </p:spTree>
    <p:extLst>
      <p:ext uri="{BB962C8B-B14F-4D97-AF65-F5344CB8AC3E}">
        <p14:creationId xmlns:p14="http://schemas.microsoft.com/office/powerpoint/2010/main" val="600342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56132"/>
            <a:ext cx="2559596" cy="522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89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4" y="1905124"/>
            <a:ext cx="86741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800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86081"/>
            <a:ext cx="5256584" cy="52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423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8234"/>
            <a:ext cx="8229600" cy="3358845"/>
          </a:xfrm>
        </p:spPr>
      </p:pic>
    </p:spTree>
    <p:extLst>
      <p:ext uri="{BB962C8B-B14F-4D97-AF65-F5344CB8AC3E}">
        <p14:creationId xmlns:p14="http://schemas.microsoft.com/office/powerpoint/2010/main" val="17612591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29" y="1007360"/>
            <a:ext cx="9144000" cy="59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264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Příklady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07932"/>
            <a:ext cx="8229600" cy="3199449"/>
          </a:xfrm>
        </p:spPr>
      </p:pic>
    </p:spTree>
    <p:extLst>
      <p:ext uri="{BB962C8B-B14F-4D97-AF65-F5344CB8AC3E}">
        <p14:creationId xmlns:p14="http://schemas.microsoft.com/office/powerpoint/2010/main" val="11962177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Příklady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5559400" cy="50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Klima</a:t>
            </a:r>
          </a:p>
          <a:p>
            <a:pPr lvl="1"/>
            <a:r>
              <a:rPr lang="cs-CZ" dirty="0"/>
              <a:t>V krajinné ekologii nepříliš přesné.</a:t>
            </a:r>
          </a:p>
          <a:p>
            <a:pPr lvl="1"/>
            <a:r>
              <a:rPr lang="cs-CZ" dirty="0"/>
              <a:t>Má potenciál.</a:t>
            </a:r>
          </a:p>
          <a:p>
            <a:pPr lvl="1"/>
            <a:r>
              <a:rPr lang="cs-CZ" dirty="0"/>
              <a:t>Nejčastěji průměrné roční teploty.</a:t>
            </a:r>
          </a:p>
          <a:p>
            <a:pPr lvl="1"/>
            <a:r>
              <a:rPr lang="cs-CZ" b="1" dirty="0"/>
              <a:t>Již méně srážky či specifické údaje (např. teploty nejteplejší čtvrtiny roku).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4560288"/>
            <a:ext cx="1929201" cy="19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049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Příklady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67487"/>
            <a:ext cx="9144000" cy="43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206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Příklady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35" y="1055449"/>
            <a:ext cx="6048672" cy="54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67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Prostředí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Čas na Vaše otázky…</a:t>
            </a:r>
          </a:p>
        </p:txBody>
      </p:sp>
    </p:spTree>
    <p:extLst>
      <p:ext uri="{BB962C8B-B14F-4D97-AF65-F5344CB8AC3E}">
        <p14:creationId xmlns:p14="http://schemas.microsoft.com/office/powerpoint/2010/main" val="31052697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Mějte se hezky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</p:spTree>
    <p:extLst>
      <p:ext uri="{BB962C8B-B14F-4D97-AF65-F5344CB8AC3E}">
        <p14:creationId xmlns:p14="http://schemas.microsoft.com/office/powerpoint/2010/main" val="1506681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Topografie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11" name="Picture 2" descr="https://encrypted-tbn3.gstatic.com/images?q=tbn:ANd9GcRA9rP6P-B0ivzZ4F3yTC4CDNiH55Xy1fleoJpzmPml8DbJh5I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17" y="2647859"/>
            <a:ext cx="4559108" cy="365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5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faktory na krajinné úrovni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Prostředí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20094" y="6480720"/>
            <a:ext cx="9123905" cy="476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>
                <a:solidFill>
                  <a:schemeClr val="bg1"/>
                </a:solidFill>
              </a:rPr>
              <a:t>jakub.horak</a:t>
            </a:r>
            <a:r>
              <a:rPr lang="en-US" sz="2000" b="0" dirty="0">
                <a:solidFill>
                  <a:schemeClr val="bg1"/>
                </a:solidFill>
              </a:rPr>
              <a:t>@</a:t>
            </a:r>
            <a:r>
              <a:rPr lang="cs-CZ" sz="2000" b="0" dirty="0">
                <a:solidFill>
                  <a:schemeClr val="bg1"/>
                </a:solidFill>
              </a:rPr>
              <a:t>uhk.cz; http://home.czu.cz/horakj/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Topografie</a:t>
            </a:r>
          </a:p>
          <a:p>
            <a:pPr lvl="1"/>
            <a:r>
              <a:rPr lang="cs-CZ" b="1" dirty="0"/>
              <a:t>Nejčastěji se studuje v biogeografii (spíše překračuje krajinnou úroveň).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596" y="3792388"/>
            <a:ext cx="339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91557"/>
      </p:ext>
    </p:extLst>
  </p:cSld>
  <p:clrMapOvr>
    <a:masterClrMapping/>
  </p:clrMapOvr>
</p:sld>
</file>

<file path=ppt/theme/theme1.xml><?xml version="1.0" encoding="utf-8"?>
<a:theme xmlns:a="http://schemas.openxmlformats.org/drawingml/2006/main" name="FLD_A3_CZ">
  <a:themeElements>
    <a:clrScheme name="Vlastní 2">
      <a:dk1>
        <a:srgbClr val="4B9846"/>
      </a:dk1>
      <a:lt1>
        <a:sysClr val="window" lastClr="FFFFFF"/>
      </a:lt1>
      <a:dk2>
        <a:srgbClr val="008000"/>
      </a:dk2>
      <a:lt2>
        <a:srgbClr val="EEECE1"/>
      </a:lt2>
      <a:accent1>
        <a:srgbClr val="669900"/>
      </a:accent1>
      <a:accent2>
        <a:srgbClr val="7AAF71"/>
      </a:accent2>
      <a:accent3>
        <a:srgbClr val="9BBB59"/>
      </a:accent3>
      <a:accent4>
        <a:srgbClr val="CFFF70"/>
      </a:accent4>
      <a:accent5>
        <a:srgbClr val="6DC44E"/>
      </a:accent5>
      <a:accent6>
        <a:srgbClr val="9CD86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bsahové stránky">
  <a:themeElements>
    <a:clrScheme name="Vlastní 1">
      <a:dk1>
        <a:srgbClr val="000000"/>
      </a:dk1>
      <a:lt1>
        <a:sysClr val="window" lastClr="FFFFFF"/>
      </a:lt1>
      <a:dk2>
        <a:srgbClr val="008000"/>
      </a:dk2>
      <a:lt2>
        <a:srgbClr val="EEECE1"/>
      </a:lt2>
      <a:accent1>
        <a:srgbClr val="669900"/>
      </a:accent1>
      <a:accent2>
        <a:srgbClr val="7AAF71"/>
      </a:accent2>
      <a:accent3>
        <a:srgbClr val="9BBB59"/>
      </a:accent3>
      <a:accent4>
        <a:srgbClr val="CFFF70"/>
      </a:accent4>
      <a:accent5>
        <a:srgbClr val="6DC44E"/>
      </a:accent5>
      <a:accent6>
        <a:srgbClr val="9CD86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FLD_A3_CZ</Template>
  <TotalTime>898</TotalTime>
  <Words>2627</Words>
  <Application>Microsoft Office PowerPoint</Application>
  <PresentationFormat>Předvádění na obrazovce (4:3)</PresentationFormat>
  <Paragraphs>635</Paragraphs>
  <Slides>73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73</vt:i4>
      </vt:variant>
    </vt:vector>
  </HeadingPairs>
  <TitlesOfParts>
    <vt:vector size="77" baseType="lpstr">
      <vt:lpstr>Arial</vt:lpstr>
      <vt:lpstr>Calibri</vt:lpstr>
      <vt:lpstr>FLD_A3_CZ</vt:lpstr>
      <vt:lpstr>Obsahové stránky</vt:lpstr>
      <vt:lpstr>Ekologie krajiny</vt:lpstr>
      <vt:lpstr>Prosím!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Hlavní faktory na krajinné úrovni</vt:lpstr>
      <vt:lpstr>Pauza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Využití krajiny</vt:lpstr>
      <vt:lpstr>Prostředí</vt:lpstr>
      <vt:lpstr>Velká pauza</vt:lpstr>
      <vt:lpstr>Využití krajiny</vt:lpstr>
      <vt:lpstr>Využití krajiny</vt:lpstr>
      <vt:lpstr>Využití krajiny</vt:lpstr>
      <vt:lpstr>Využití krajiny</vt:lpstr>
      <vt:lpstr>Využití krajiny</vt:lpstr>
      <vt:lpstr>Les</vt:lpstr>
      <vt:lpstr>Les</vt:lpstr>
      <vt:lpstr>Les</vt:lpstr>
      <vt:lpstr>Les</vt:lpstr>
      <vt:lpstr>Les</vt:lpstr>
      <vt:lpstr>Bezlesí</vt:lpstr>
      <vt:lpstr>Bezlesí</vt:lpstr>
      <vt:lpstr>Bezlesí</vt:lpstr>
      <vt:lpstr>Bezlesí</vt:lpstr>
      <vt:lpstr>Bezlesí</vt:lpstr>
      <vt:lpstr>Bezlesí</vt:lpstr>
      <vt:lpstr>Výstavba</vt:lpstr>
      <vt:lpstr>Výstavba</vt:lpstr>
      <vt:lpstr>Výstavba</vt:lpstr>
      <vt:lpstr>Výstavba</vt:lpstr>
      <vt:lpstr>Výstavba</vt:lpstr>
      <vt:lpstr>Výstavba</vt:lpstr>
      <vt:lpstr>Pauza</vt:lpstr>
      <vt:lpstr>Příklady</vt:lpstr>
      <vt:lpstr>Příklady</vt:lpstr>
      <vt:lpstr>Příklady</vt:lpstr>
      <vt:lpstr>Příklady</vt:lpstr>
      <vt:lpstr>Příklady</vt:lpstr>
      <vt:lpstr>Příklady</vt:lpstr>
      <vt:lpstr>Příklady</vt:lpstr>
      <vt:lpstr>Příklady</vt:lpstr>
      <vt:lpstr>Příklady</vt:lpstr>
      <vt:lpstr>Příklady</vt:lpstr>
      <vt:lpstr>Příklady</vt:lpstr>
      <vt:lpstr>Příklady</vt:lpstr>
      <vt:lpstr>Příklady</vt:lpstr>
      <vt:lpstr>Prostředí</vt:lpstr>
      <vt:lpstr>Mějte se hezky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Horak</dc:creator>
  <cp:lastModifiedBy>Horák Jakub</cp:lastModifiedBy>
  <cp:revision>129</cp:revision>
  <dcterms:created xsi:type="dcterms:W3CDTF">2015-03-03T10:04:36Z</dcterms:created>
  <dcterms:modified xsi:type="dcterms:W3CDTF">2019-10-23T11:44:33Z</dcterms:modified>
</cp:coreProperties>
</file>