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5" r:id="rId30"/>
    <p:sldId id="286" r:id="rId31"/>
    <p:sldId id="287" r:id="rId32"/>
    <p:sldId id="288" r:id="rId33"/>
    <p:sldId id="289" r:id="rId34"/>
    <p:sldId id="284" r:id="rId35"/>
    <p:sldId id="290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0C6D42-5752-4A82-A1A8-EB23575E15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EF63ABD-6E1A-4D2E-BA21-56EACD3B02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F41031B-035B-4FAA-B976-A4CA68671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2C5C-100F-4A01-BBE8-C269C5211687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B399984-DF8D-4314-B37E-16CE111B8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C34CE2A-044C-4A68-A6D2-A71BFAFA5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6E6F-FDBF-4582-B901-DA30039F3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657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FF0364-6D6D-4654-B935-A21B977B5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43A4BB3-FD49-4B38-800D-B414A5799A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A602FA6-EB41-482E-BF10-3E123C30B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2C5C-100F-4A01-BBE8-C269C5211687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AAB8218-2DF2-4A28-B223-FF6D758B8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9BBB21C-7808-4DE6-9D34-D5165A682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6E6F-FDBF-4582-B901-DA30039F3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796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E25D68C-49E8-48E9-9E47-888BE3DB1B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9CCB62E-8140-4134-BEB0-18BF5B3F24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B078DAA-38CD-4803-BB37-A28ED64AD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2C5C-100F-4A01-BBE8-C269C5211687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FBAED6C-2D3E-4C23-A93D-A9E075776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DDAE9BD-F3A6-47EB-B3B5-7D0CCE995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6E6F-FDBF-4582-B901-DA30039F3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35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E38A23-F184-4059-8733-240C3FB9E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119F8F-8AA5-4DE5-9376-5CE5A397DA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C3BB35F-F323-47E1-94FC-393466686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2C5C-100F-4A01-BBE8-C269C5211687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5D63C4A-AF81-41EC-92C1-D11FBF062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7DDE3FC-F34E-49D6-A4EF-AC3C45D0E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6E6F-FDBF-4582-B901-DA30039F3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44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F887B5-34A3-403E-A147-9A0D6B201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C414014-C589-4875-A3F2-E3E6D5B301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14E759D-6605-4474-88EF-7209FA7A5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2C5C-100F-4A01-BBE8-C269C5211687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2CFF1B2-B455-4CAD-9585-87AEED574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CB3EB99-0F58-4803-BA31-083DEB695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6E6F-FDBF-4582-B901-DA30039F3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09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BF148D-EB8B-435F-819B-789FADBB0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B615CF-D233-4985-8AB1-BB45E13378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B7052E7-D1D3-41F2-9A08-AA01895BB3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28CADA0-0974-48BB-B369-C4BB2C332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2C5C-100F-4A01-BBE8-C269C5211687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2D968D6-0E2C-47B1-8883-080C763FC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F370985-729A-424A-A020-7A9A978D9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6E6F-FDBF-4582-B901-DA30039F3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39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EAF387-3FFF-4075-8362-848668FB3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79EFB2D-93C0-4777-8133-25355879E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9454B9C-B83C-4C7D-A0BA-DD339909D0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2604E40-E824-4743-B75B-496E2E8A11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7DDC339-5CDA-4B15-9A63-52865CD50B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D5CDCB3-8C21-42CC-AF3B-AAA87803E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2C5C-100F-4A01-BBE8-C269C5211687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E4D607B-4391-454D-94AB-EEE27D32B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B0FD4BB-DEBF-4024-8E95-2752F229A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6E6F-FDBF-4582-B901-DA30039F3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915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BA9160-E84E-4307-9072-72F954414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64A38F8-CDD2-412E-8200-58A8890CA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2C5C-100F-4A01-BBE8-C269C5211687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50C4874-4392-408B-9668-3F3D3203B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16E73DB-7F3D-4A9F-8131-D969C35CB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6E6F-FDBF-4582-B901-DA30039F3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01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76FBEFE-651E-49A0-A6BF-8487CEC1E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2C5C-100F-4A01-BBE8-C269C5211687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E4EDD3D-BBCF-4C66-9AE8-5091F86CF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C2FEE47-BA15-4604-97DF-1C5386FD5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6E6F-FDBF-4582-B901-DA30039F3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595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040394-4E84-4E8A-A5F2-134CE965C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49C365-4DD0-4921-8ED7-394C8F0FA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1C6B6E4-BAD1-4E03-A107-FDADCBD91F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8BD1998-7742-469B-89C7-D63957DEC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2C5C-100F-4A01-BBE8-C269C5211687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3D73C77-2C2B-4266-8074-9EAA6E058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50ABBCC-AD05-4F06-A6C1-9272248E5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6E6F-FDBF-4582-B901-DA30039F3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86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94511D-E2F2-4FD7-895A-536183DEA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B190487-0640-4576-833C-D0042AFDEF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F954DB2-77C2-4023-9229-210823AFD7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1D55E0F-BFDD-4C88-8CFA-01B7FCD50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2C5C-100F-4A01-BBE8-C269C5211687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DF27BCE-E300-4975-A510-94E29BECB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A32F3BB-73BC-4582-9045-6B59F0CE1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6E6F-FDBF-4582-B901-DA30039F3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77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D1E588E-497D-4FE9-82C7-7314336DE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DAD78BB-D26B-443B-A987-C3EA92A11D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37E4068-DA99-4DA0-A16D-66924F0B14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02C5C-100F-4A01-BBE8-C269C5211687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4F74D5F-E72A-4BB9-86E8-9129E10CBA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9016D5D-E812-4241-B13F-FF0CDACBC5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76E6F-FDBF-4582-B901-DA30039F3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521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8C58D8FD-22FF-4DFD-819C-D32D5BB58D2D}"/>
              </a:ext>
            </a:extLst>
          </p:cNvPr>
          <p:cNvSpPr/>
          <p:nvPr/>
        </p:nvSpPr>
        <p:spPr>
          <a:xfrm>
            <a:off x="95249" y="76200"/>
            <a:ext cx="12011025" cy="20478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15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Ekologie</a:t>
            </a:r>
            <a:endParaRPr lang="en-US" sz="11500" b="1" dirty="0">
              <a:solidFill>
                <a:schemeClr val="accent6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383EA141-6D7A-4F76-8386-FEF62FA3FDCF}"/>
              </a:ext>
            </a:extLst>
          </p:cNvPr>
          <p:cNvSpPr/>
          <p:nvPr/>
        </p:nvSpPr>
        <p:spPr>
          <a:xfrm>
            <a:off x="2533649" y="4362449"/>
            <a:ext cx="9572625" cy="20478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Biodiverzita</a:t>
            </a:r>
          </a:p>
          <a:p>
            <a:endParaRPr lang="cs-CZ" sz="32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cs-CZ" b="1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Jakub Horák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71552C32-1B35-4BF6-A7BA-5E71F0DFFC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3450" y="4658037"/>
            <a:ext cx="2056267" cy="145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701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7BCBF74C-C938-4F66-B703-7EA2E36DF8BD}"/>
              </a:ext>
            </a:extLst>
          </p:cNvPr>
          <p:cNvSpPr/>
          <p:nvPr/>
        </p:nvSpPr>
        <p:spPr>
          <a:xfrm>
            <a:off x="95249" y="76201"/>
            <a:ext cx="12011025" cy="136670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b="1" dirty="0">
                <a:solidFill>
                  <a:schemeClr val="bg1"/>
                </a:solidFill>
              </a:rPr>
              <a:t> Biodiverzita</a:t>
            </a:r>
          </a:p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chemeClr val="bg1"/>
                </a:solidFill>
              </a:rPr>
              <a:t>  Jakub Horák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0E024CB7-80EC-4E06-BC7A-631C67930CA5}"/>
              </a:ext>
            </a:extLst>
          </p:cNvPr>
          <p:cNvSpPr/>
          <p:nvPr/>
        </p:nvSpPr>
        <p:spPr>
          <a:xfrm>
            <a:off x="90487" y="6543413"/>
            <a:ext cx="12011025" cy="23838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72D79F0-7038-40DF-944B-D916AA8752AD}"/>
              </a:ext>
            </a:extLst>
          </p:cNvPr>
          <p:cNvSpPr txBox="1"/>
          <p:nvPr/>
        </p:nvSpPr>
        <p:spPr>
          <a:xfrm>
            <a:off x="85726" y="1442907"/>
            <a:ext cx="12011025" cy="4919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</a:rPr>
              <a:t>Vymřelé či vyhubené druhy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 err="1"/>
              <a:t>Sentinelový</a:t>
            </a:r>
            <a:r>
              <a:rPr lang="cs-CZ" sz="3200" b="1" dirty="0"/>
              <a:t> (</a:t>
            </a:r>
            <a:r>
              <a:rPr lang="cs-CZ" sz="3200" b="1" dirty="0" err="1"/>
              <a:t>Linnéovský</a:t>
            </a:r>
            <a:r>
              <a:rPr lang="cs-CZ" sz="3200" b="1" dirty="0"/>
              <a:t>) zánik: vymření nepoznaných druhů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Až 99,9% druhů prý z naší planety vyhynulo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>Před tím, než byly popsány pro vědu (paleontologie)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>Nikdy nepoznané (žádný doklad)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>Od 17. století do dnes zaznamenáno vyhynutí:</a:t>
            </a:r>
          </a:p>
          <a:p>
            <a:pPr marL="1657350" lvl="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b="1" dirty="0"/>
              <a:t>Více než 130 druhů ptáků a téměř 80 druhů savců.</a:t>
            </a:r>
          </a:p>
        </p:txBody>
      </p:sp>
      <p:pic>
        <p:nvPicPr>
          <p:cNvPr id="7" name="Obrázek 6" descr="Obsah obrázku vsedě, stůl&#10;&#10;Popis byl vytvořen automaticky">
            <a:extLst>
              <a:ext uri="{FF2B5EF4-FFF2-40B4-BE49-F238E27FC236}">
                <a16:creationId xmlns:a16="http://schemas.microsoft.com/office/drawing/2014/main" id="{E40B80D0-DDEF-4B68-9123-378EE25AB2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77375" y="2983731"/>
            <a:ext cx="2472799" cy="330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775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7BCBF74C-C938-4F66-B703-7EA2E36DF8BD}"/>
              </a:ext>
            </a:extLst>
          </p:cNvPr>
          <p:cNvSpPr/>
          <p:nvPr/>
        </p:nvSpPr>
        <p:spPr>
          <a:xfrm>
            <a:off x="95249" y="76201"/>
            <a:ext cx="12011025" cy="136670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b="1" dirty="0">
                <a:solidFill>
                  <a:schemeClr val="bg1"/>
                </a:solidFill>
              </a:rPr>
              <a:t> Biodiverzita</a:t>
            </a:r>
          </a:p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chemeClr val="bg1"/>
                </a:solidFill>
              </a:rPr>
              <a:t>  Jakub Horák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0E024CB7-80EC-4E06-BC7A-631C67930CA5}"/>
              </a:ext>
            </a:extLst>
          </p:cNvPr>
          <p:cNvSpPr/>
          <p:nvPr/>
        </p:nvSpPr>
        <p:spPr>
          <a:xfrm>
            <a:off x="90487" y="6543413"/>
            <a:ext cx="12011025" cy="23838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72D79F0-7038-40DF-944B-D916AA8752AD}"/>
              </a:ext>
            </a:extLst>
          </p:cNvPr>
          <p:cNvSpPr txBox="1"/>
          <p:nvPr/>
        </p:nvSpPr>
        <p:spPr>
          <a:xfrm>
            <a:off x="85726" y="1442907"/>
            <a:ext cx="12011025" cy="4540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</a:rPr>
              <a:t>Alka velká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Tučňák severní polokoule (podobná role v ekosystémech)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Nelétavá, vysoká 80 cm a vážila 5 kg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Vyhynula nebo byla vyhubena v polovině 19. století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Vyskytovala se v prostoru severního Atlantiku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Alka je jeden z více než čtyř tisíc druhů popsaných Linném</a:t>
            </a:r>
          </a:p>
        </p:txBody>
      </p:sp>
    </p:spTree>
    <p:extLst>
      <p:ext uri="{BB962C8B-B14F-4D97-AF65-F5344CB8AC3E}">
        <p14:creationId xmlns:p14="http://schemas.microsoft.com/office/powerpoint/2010/main" val="3715292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7BCBF74C-C938-4F66-B703-7EA2E36DF8BD}"/>
              </a:ext>
            </a:extLst>
          </p:cNvPr>
          <p:cNvSpPr/>
          <p:nvPr/>
        </p:nvSpPr>
        <p:spPr>
          <a:xfrm>
            <a:off x="95249" y="76201"/>
            <a:ext cx="12011025" cy="136670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b="1" dirty="0">
                <a:solidFill>
                  <a:schemeClr val="bg1"/>
                </a:solidFill>
              </a:rPr>
              <a:t> Biodiverzita</a:t>
            </a:r>
          </a:p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chemeClr val="bg1"/>
                </a:solidFill>
              </a:rPr>
              <a:t>  Jakub Horák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0E024CB7-80EC-4E06-BC7A-631C67930CA5}"/>
              </a:ext>
            </a:extLst>
          </p:cNvPr>
          <p:cNvSpPr/>
          <p:nvPr/>
        </p:nvSpPr>
        <p:spPr>
          <a:xfrm>
            <a:off x="90487" y="6543413"/>
            <a:ext cx="12011025" cy="23838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72D79F0-7038-40DF-944B-D916AA8752AD}"/>
              </a:ext>
            </a:extLst>
          </p:cNvPr>
          <p:cNvSpPr txBox="1"/>
          <p:nvPr/>
        </p:nvSpPr>
        <p:spPr>
          <a:xfrm>
            <a:off x="85726" y="1442907"/>
            <a:ext cx="12011025" cy="3801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</a:rPr>
              <a:t>Dronte mauricijský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Blboun nejapný alias </a:t>
            </a:r>
            <a:r>
              <a:rPr lang="cs-CZ" sz="3200" b="1" dirty="0" err="1"/>
              <a:t>dodo</a:t>
            </a:r>
            <a:endParaRPr lang="cs-CZ" sz="3200" b="1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Taxonomicky k holubům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Nelétavý pták, 1m vysoký a 10 kg těžký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Vyhynul na konci 17. století</a:t>
            </a:r>
          </a:p>
        </p:txBody>
      </p:sp>
    </p:spTree>
    <p:extLst>
      <p:ext uri="{BB962C8B-B14F-4D97-AF65-F5344CB8AC3E}">
        <p14:creationId xmlns:p14="http://schemas.microsoft.com/office/powerpoint/2010/main" val="91127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7BCBF74C-C938-4F66-B703-7EA2E36DF8BD}"/>
              </a:ext>
            </a:extLst>
          </p:cNvPr>
          <p:cNvSpPr/>
          <p:nvPr/>
        </p:nvSpPr>
        <p:spPr>
          <a:xfrm>
            <a:off x="95249" y="76201"/>
            <a:ext cx="12011025" cy="136670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b="1" dirty="0">
                <a:solidFill>
                  <a:schemeClr val="bg1"/>
                </a:solidFill>
              </a:rPr>
              <a:t> Biodiverzita</a:t>
            </a:r>
          </a:p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chemeClr val="bg1"/>
                </a:solidFill>
              </a:rPr>
              <a:t>  Jakub Horák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0E024CB7-80EC-4E06-BC7A-631C67930CA5}"/>
              </a:ext>
            </a:extLst>
          </p:cNvPr>
          <p:cNvSpPr/>
          <p:nvPr/>
        </p:nvSpPr>
        <p:spPr>
          <a:xfrm>
            <a:off x="90487" y="6543413"/>
            <a:ext cx="12011025" cy="23838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72D79F0-7038-40DF-944B-D916AA8752AD}"/>
              </a:ext>
            </a:extLst>
          </p:cNvPr>
          <p:cNvSpPr txBox="1"/>
          <p:nvPr/>
        </p:nvSpPr>
        <p:spPr>
          <a:xfrm>
            <a:off x="85726" y="1442907"/>
            <a:ext cx="12011025" cy="4540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</a:rPr>
              <a:t>Holub stěhovavý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Severoamerický druh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Létal, 40 cm velký a čtvrt kilogramu vážící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Poslední jedinec uhynul v zajetí v roce 1914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Nejhojnější druh ptáka na světě (až pět miliard jedinců – 40 % všech severoamerických ptáků)</a:t>
            </a:r>
          </a:p>
        </p:txBody>
      </p:sp>
    </p:spTree>
    <p:extLst>
      <p:ext uri="{BB962C8B-B14F-4D97-AF65-F5344CB8AC3E}">
        <p14:creationId xmlns:p14="http://schemas.microsoft.com/office/powerpoint/2010/main" val="4155111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7BCBF74C-C938-4F66-B703-7EA2E36DF8BD}"/>
              </a:ext>
            </a:extLst>
          </p:cNvPr>
          <p:cNvSpPr/>
          <p:nvPr/>
        </p:nvSpPr>
        <p:spPr>
          <a:xfrm>
            <a:off x="95249" y="76201"/>
            <a:ext cx="12011025" cy="136670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b="1" dirty="0">
                <a:solidFill>
                  <a:schemeClr val="bg1"/>
                </a:solidFill>
              </a:rPr>
              <a:t> Biodiverzita</a:t>
            </a:r>
          </a:p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chemeClr val="bg1"/>
                </a:solidFill>
              </a:rPr>
              <a:t>  Jakub Horák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0E024CB7-80EC-4E06-BC7A-631C67930CA5}"/>
              </a:ext>
            </a:extLst>
          </p:cNvPr>
          <p:cNvSpPr/>
          <p:nvPr/>
        </p:nvSpPr>
        <p:spPr>
          <a:xfrm>
            <a:off x="90487" y="6543413"/>
            <a:ext cx="12011025" cy="23838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72D79F0-7038-40DF-944B-D916AA8752AD}"/>
              </a:ext>
            </a:extLst>
          </p:cNvPr>
          <p:cNvSpPr txBox="1"/>
          <p:nvPr/>
        </p:nvSpPr>
        <p:spPr>
          <a:xfrm>
            <a:off x="85726" y="1442907"/>
            <a:ext cx="12011025" cy="3801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3600" b="1" dirty="0" err="1">
                <a:solidFill>
                  <a:schemeClr val="accent6">
                    <a:lumMod val="75000"/>
                  </a:schemeClr>
                </a:solidFill>
              </a:rPr>
              <a:t>Vakovlk</a:t>
            </a: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</a:rPr>
              <a:t> tasmánský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Tasmánský tygr nebo vlk (nejde o tasmánského ďábla)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Vačnatec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Masožravý, přes půl metru v kohoutku a kolem 30 kg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Vyhuben 1936</a:t>
            </a:r>
          </a:p>
        </p:txBody>
      </p:sp>
    </p:spTree>
    <p:extLst>
      <p:ext uri="{BB962C8B-B14F-4D97-AF65-F5344CB8AC3E}">
        <p14:creationId xmlns:p14="http://schemas.microsoft.com/office/powerpoint/2010/main" val="362348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7BCBF74C-C938-4F66-B703-7EA2E36DF8BD}"/>
              </a:ext>
            </a:extLst>
          </p:cNvPr>
          <p:cNvSpPr/>
          <p:nvPr/>
        </p:nvSpPr>
        <p:spPr>
          <a:xfrm>
            <a:off x="95249" y="76201"/>
            <a:ext cx="12011025" cy="136670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b="1" dirty="0">
                <a:solidFill>
                  <a:schemeClr val="bg1"/>
                </a:solidFill>
              </a:rPr>
              <a:t> Biodiverzita</a:t>
            </a:r>
          </a:p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chemeClr val="bg1"/>
                </a:solidFill>
              </a:rPr>
              <a:t>  Jakub Horák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0E024CB7-80EC-4E06-BC7A-631C67930CA5}"/>
              </a:ext>
            </a:extLst>
          </p:cNvPr>
          <p:cNvSpPr/>
          <p:nvPr/>
        </p:nvSpPr>
        <p:spPr>
          <a:xfrm>
            <a:off x="90487" y="6543413"/>
            <a:ext cx="12011025" cy="23838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72D79F0-7038-40DF-944B-D916AA8752AD}"/>
              </a:ext>
            </a:extLst>
          </p:cNvPr>
          <p:cNvSpPr txBox="1"/>
          <p:nvPr/>
        </p:nvSpPr>
        <p:spPr>
          <a:xfrm>
            <a:off x="85726" y="1442907"/>
            <a:ext cx="12011025" cy="3801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</a:rPr>
              <a:t>Koroun bezzubý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Mořská siréna, </a:t>
            </a:r>
            <a:r>
              <a:rPr lang="cs-CZ" sz="3200" b="1" dirty="0" err="1"/>
              <a:t>Komandorské</a:t>
            </a:r>
            <a:r>
              <a:rPr lang="cs-CZ" sz="3200" b="1" dirty="0"/>
              <a:t> ostrovy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Mořská megafauna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Až 10t a 9m délky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Od objevení pro vědu do vyhubení 27 let (1768)</a:t>
            </a:r>
          </a:p>
        </p:txBody>
      </p:sp>
    </p:spTree>
    <p:extLst>
      <p:ext uri="{BB962C8B-B14F-4D97-AF65-F5344CB8AC3E}">
        <p14:creationId xmlns:p14="http://schemas.microsoft.com/office/powerpoint/2010/main" val="1504586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7BCBF74C-C938-4F66-B703-7EA2E36DF8BD}"/>
              </a:ext>
            </a:extLst>
          </p:cNvPr>
          <p:cNvSpPr/>
          <p:nvPr/>
        </p:nvSpPr>
        <p:spPr>
          <a:xfrm>
            <a:off x="95249" y="76201"/>
            <a:ext cx="12011025" cy="136670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b="1" dirty="0">
                <a:solidFill>
                  <a:schemeClr val="bg1"/>
                </a:solidFill>
              </a:rPr>
              <a:t> Biodiverzita</a:t>
            </a:r>
          </a:p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chemeClr val="bg1"/>
                </a:solidFill>
              </a:rPr>
              <a:t>  Jakub Horák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0E024CB7-80EC-4E06-BC7A-631C67930CA5}"/>
              </a:ext>
            </a:extLst>
          </p:cNvPr>
          <p:cNvSpPr/>
          <p:nvPr/>
        </p:nvSpPr>
        <p:spPr>
          <a:xfrm>
            <a:off x="90487" y="6543413"/>
            <a:ext cx="12011025" cy="23838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72D79F0-7038-40DF-944B-D916AA8752AD}"/>
              </a:ext>
            </a:extLst>
          </p:cNvPr>
          <p:cNvSpPr txBox="1"/>
          <p:nvPr/>
        </p:nvSpPr>
        <p:spPr>
          <a:xfrm>
            <a:off x="85726" y="1442907"/>
            <a:ext cx="12011025" cy="3801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</a:rPr>
              <a:t>Zebra kvaga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Lišila se zbarvením (směrem k zadku hnědé pruhy, méně viditelné, bíle osrstěné nohy)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Velká stáda v jižní Africe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Poslední zvíře pošlo v Amsterodamu v roce 1883</a:t>
            </a:r>
          </a:p>
        </p:txBody>
      </p:sp>
    </p:spTree>
    <p:extLst>
      <p:ext uri="{BB962C8B-B14F-4D97-AF65-F5344CB8AC3E}">
        <p14:creationId xmlns:p14="http://schemas.microsoft.com/office/powerpoint/2010/main" val="1364246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7BCBF74C-C938-4F66-B703-7EA2E36DF8BD}"/>
              </a:ext>
            </a:extLst>
          </p:cNvPr>
          <p:cNvSpPr/>
          <p:nvPr/>
        </p:nvSpPr>
        <p:spPr>
          <a:xfrm>
            <a:off x="95249" y="76201"/>
            <a:ext cx="12011025" cy="136670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b="1" dirty="0">
                <a:solidFill>
                  <a:schemeClr val="bg1"/>
                </a:solidFill>
              </a:rPr>
              <a:t> Biodiverzita</a:t>
            </a:r>
          </a:p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chemeClr val="bg1"/>
                </a:solidFill>
              </a:rPr>
              <a:t>  Jakub Horák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0E024CB7-80EC-4E06-BC7A-631C67930CA5}"/>
              </a:ext>
            </a:extLst>
          </p:cNvPr>
          <p:cNvSpPr/>
          <p:nvPr/>
        </p:nvSpPr>
        <p:spPr>
          <a:xfrm>
            <a:off x="90487" y="6543413"/>
            <a:ext cx="12011025" cy="23838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72D79F0-7038-40DF-944B-D916AA8752AD}"/>
              </a:ext>
            </a:extLst>
          </p:cNvPr>
          <p:cNvSpPr txBox="1"/>
          <p:nvPr/>
        </p:nvSpPr>
        <p:spPr>
          <a:xfrm>
            <a:off x="85726" y="1442907"/>
            <a:ext cx="12011025" cy="4540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3600" b="1" dirty="0" err="1">
                <a:solidFill>
                  <a:schemeClr val="accent6">
                    <a:lumMod val="75000"/>
                  </a:schemeClr>
                </a:solidFill>
              </a:rPr>
              <a:t>Štětinatec</a:t>
            </a: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</a:rPr>
              <a:t> kubánský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Znovu objeven na Kubě, od 70. let považován za vyhynulého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50cm, 1kg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Noční, všežravý, ve spodních řezácích kanálky s jedovými žlázami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Jedná o druh z velmi starobylé linie (od původních savců se oddělili </a:t>
            </a:r>
            <a:r>
              <a:rPr lang="cs-CZ" sz="3200" b="1" dirty="0" err="1"/>
              <a:t>štětinatci</a:t>
            </a:r>
            <a:r>
              <a:rPr lang="cs-CZ" sz="3200" b="1" dirty="0"/>
              <a:t> před 80 miliony let)</a:t>
            </a:r>
          </a:p>
        </p:txBody>
      </p:sp>
    </p:spTree>
    <p:extLst>
      <p:ext uri="{BB962C8B-B14F-4D97-AF65-F5344CB8AC3E}">
        <p14:creationId xmlns:p14="http://schemas.microsoft.com/office/powerpoint/2010/main" val="7650702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7BCBF74C-C938-4F66-B703-7EA2E36DF8BD}"/>
              </a:ext>
            </a:extLst>
          </p:cNvPr>
          <p:cNvSpPr/>
          <p:nvPr/>
        </p:nvSpPr>
        <p:spPr>
          <a:xfrm>
            <a:off x="95249" y="76201"/>
            <a:ext cx="12011025" cy="136670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b="1" dirty="0">
                <a:solidFill>
                  <a:schemeClr val="bg1"/>
                </a:solidFill>
              </a:rPr>
              <a:t> Biodiverzita</a:t>
            </a:r>
          </a:p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chemeClr val="bg1"/>
                </a:solidFill>
              </a:rPr>
              <a:t>  Jakub Horák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0E024CB7-80EC-4E06-BC7A-631C67930CA5}"/>
              </a:ext>
            </a:extLst>
          </p:cNvPr>
          <p:cNvSpPr/>
          <p:nvPr/>
        </p:nvSpPr>
        <p:spPr>
          <a:xfrm>
            <a:off x="90487" y="6543413"/>
            <a:ext cx="12011025" cy="23838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72D79F0-7038-40DF-944B-D916AA8752AD}"/>
              </a:ext>
            </a:extLst>
          </p:cNvPr>
          <p:cNvSpPr txBox="1"/>
          <p:nvPr/>
        </p:nvSpPr>
        <p:spPr>
          <a:xfrm>
            <a:off x="85726" y="1442907"/>
            <a:ext cx="12011025" cy="547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</a:rPr>
              <a:t>Vymřelé či vyhubené druhy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Člověk vs. Klima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>Dronte snadná kořist vs. nechutné maso a areál výskytu 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>Koroun snadná kořist vs. areál výskytu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 err="1">
                <a:solidFill>
                  <a:schemeClr val="bg1">
                    <a:lumMod val="50000"/>
                  </a:schemeClr>
                </a:solidFill>
              </a:rPr>
              <a:t>Vakovlk</a:t>
            </a:r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> nepřítelem farmářů vs. slabé čelisti, skrytý život a areál výskytu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>Holub střílen, ale tolik?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>Člověk mohl být jen oním pověstným posledním hřebíčkem do rakve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32427688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7BCBF74C-C938-4F66-B703-7EA2E36DF8BD}"/>
              </a:ext>
            </a:extLst>
          </p:cNvPr>
          <p:cNvSpPr/>
          <p:nvPr/>
        </p:nvSpPr>
        <p:spPr>
          <a:xfrm>
            <a:off x="95249" y="76201"/>
            <a:ext cx="12011025" cy="136670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b="1" dirty="0">
                <a:solidFill>
                  <a:schemeClr val="bg1"/>
                </a:solidFill>
              </a:rPr>
              <a:t> Biodiverzita</a:t>
            </a:r>
          </a:p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chemeClr val="bg1"/>
                </a:solidFill>
              </a:rPr>
              <a:t>  Jakub Horák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0E024CB7-80EC-4E06-BC7A-631C67930CA5}"/>
              </a:ext>
            </a:extLst>
          </p:cNvPr>
          <p:cNvSpPr/>
          <p:nvPr/>
        </p:nvSpPr>
        <p:spPr>
          <a:xfrm>
            <a:off x="90487" y="6543413"/>
            <a:ext cx="12011025" cy="23838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72D79F0-7038-40DF-944B-D916AA8752AD}"/>
              </a:ext>
            </a:extLst>
          </p:cNvPr>
          <p:cNvSpPr txBox="1"/>
          <p:nvPr/>
        </p:nvSpPr>
        <p:spPr>
          <a:xfrm>
            <a:off x="85726" y="1442907"/>
            <a:ext cx="12011025" cy="391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3600" b="1" dirty="0" err="1">
                <a:solidFill>
                  <a:schemeClr val="accent6">
                    <a:lumMod val="75000"/>
                  </a:schemeClr>
                </a:solidFill>
              </a:rPr>
              <a:t>Linnéovský</a:t>
            </a: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</a:rPr>
              <a:t> schodek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Značná část existujících druhů stále nebyla popsána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>1) Některé druhy vymřely před objevením (paleontologie, muzea)</a:t>
            </a:r>
          </a:p>
          <a:p>
            <a:pPr marL="1657350" lvl="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b="1" dirty="0"/>
              <a:t>Ramenonožci nejvyšší druhová bohatost v období devonu (dnes na polovině)</a:t>
            </a:r>
          </a:p>
          <a:p>
            <a:pPr marL="1657350" lvl="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b="1" dirty="0"/>
              <a:t>Plazů výrazně méně než na konci křídy</a:t>
            </a:r>
          </a:p>
          <a:p>
            <a:pPr marL="1657350" lvl="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b="1" dirty="0"/>
              <a:t>Savců je dnes skoro nejvíce druhů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6CEE0B3-C2CE-4718-A61A-D8279FEE25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1062" y="4310079"/>
            <a:ext cx="2915212" cy="209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19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7BCBF74C-C938-4F66-B703-7EA2E36DF8BD}"/>
              </a:ext>
            </a:extLst>
          </p:cNvPr>
          <p:cNvSpPr/>
          <p:nvPr/>
        </p:nvSpPr>
        <p:spPr>
          <a:xfrm>
            <a:off x="95249" y="76201"/>
            <a:ext cx="12011025" cy="136670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b="1" dirty="0">
                <a:solidFill>
                  <a:schemeClr val="bg1"/>
                </a:solidFill>
              </a:rPr>
              <a:t> Biodiverzita</a:t>
            </a:r>
          </a:p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chemeClr val="bg1"/>
                </a:solidFill>
              </a:rPr>
              <a:t>  Jakub Horák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0E024CB7-80EC-4E06-BC7A-631C67930CA5}"/>
              </a:ext>
            </a:extLst>
          </p:cNvPr>
          <p:cNvSpPr/>
          <p:nvPr/>
        </p:nvSpPr>
        <p:spPr>
          <a:xfrm>
            <a:off x="90487" y="6543413"/>
            <a:ext cx="12011025" cy="23838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72D79F0-7038-40DF-944B-D916AA8752AD}"/>
              </a:ext>
            </a:extLst>
          </p:cNvPr>
          <p:cNvSpPr txBox="1"/>
          <p:nvPr/>
        </p:nvSpPr>
        <p:spPr>
          <a:xfrm>
            <a:off x="85726" y="1442907"/>
            <a:ext cx="12011025" cy="2241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</a:rPr>
              <a:t>Úvod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Biodiverzita = bio</a:t>
            </a:r>
            <a:r>
              <a:rPr lang="cs-CZ" sz="3200" b="1" dirty="0">
                <a:solidFill>
                  <a:schemeClr val="bg1">
                    <a:lumMod val="50000"/>
                  </a:schemeClr>
                </a:solidFill>
              </a:rPr>
              <a:t>logická</a:t>
            </a:r>
            <a:r>
              <a:rPr lang="cs-CZ" sz="3200" b="1" dirty="0"/>
              <a:t> + diverzita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>Rozmanitost života</a:t>
            </a:r>
            <a:endParaRPr lang="en-U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B7499FF-1185-4CC8-A09C-BB66538905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4081" y="2548170"/>
            <a:ext cx="5276675" cy="371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3595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7BCBF74C-C938-4F66-B703-7EA2E36DF8BD}"/>
              </a:ext>
            </a:extLst>
          </p:cNvPr>
          <p:cNvSpPr/>
          <p:nvPr/>
        </p:nvSpPr>
        <p:spPr>
          <a:xfrm>
            <a:off x="95249" y="76201"/>
            <a:ext cx="12011025" cy="136670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b="1" dirty="0">
                <a:solidFill>
                  <a:schemeClr val="bg1"/>
                </a:solidFill>
              </a:rPr>
              <a:t> Biodiverzita</a:t>
            </a:r>
          </a:p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chemeClr val="bg1"/>
                </a:solidFill>
              </a:rPr>
              <a:t>  Jakub Horák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0E024CB7-80EC-4E06-BC7A-631C67930CA5}"/>
              </a:ext>
            </a:extLst>
          </p:cNvPr>
          <p:cNvSpPr/>
          <p:nvPr/>
        </p:nvSpPr>
        <p:spPr>
          <a:xfrm>
            <a:off x="90487" y="6543413"/>
            <a:ext cx="12011025" cy="23838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72D79F0-7038-40DF-944B-D916AA8752AD}"/>
              </a:ext>
            </a:extLst>
          </p:cNvPr>
          <p:cNvSpPr txBox="1"/>
          <p:nvPr/>
        </p:nvSpPr>
        <p:spPr>
          <a:xfrm>
            <a:off x="85726" y="1442907"/>
            <a:ext cx="12011025" cy="4734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3600" b="1" dirty="0" err="1">
                <a:solidFill>
                  <a:schemeClr val="accent6">
                    <a:lumMod val="75000"/>
                  </a:schemeClr>
                </a:solidFill>
              </a:rPr>
              <a:t>Linnéovský</a:t>
            </a: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</a:rPr>
              <a:t> schodek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>2) Nikdo dosud druhy neobjevil</a:t>
            </a:r>
          </a:p>
          <a:p>
            <a:pPr marL="1657350" lvl="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/>
              <a:t>Odhad nepopsaných suchozemských živočichů téměř osm milionů, mořských dva</a:t>
            </a:r>
          </a:p>
          <a:p>
            <a:pPr marL="1657350" lvl="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/>
              <a:t>Největší procento druhů popsáno u obratlovců (kterých je málo)</a:t>
            </a:r>
          </a:p>
          <a:p>
            <a:pPr marL="1657350" lvl="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/>
              <a:t>U rostlin počet popsaných druhů zhruba třetinu existujících druhů</a:t>
            </a:r>
          </a:p>
          <a:p>
            <a:pPr marL="1657350" lvl="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/>
              <a:t>Nejpočetnější hmyz (myriády nepopsaných druhů)</a:t>
            </a:r>
          </a:p>
        </p:txBody>
      </p:sp>
    </p:spTree>
    <p:extLst>
      <p:ext uri="{BB962C8B-B14F-4D97-AF65-F5344CB8AC3E}">
        <p14:creationId xmlns:p14="http://schemas.microsoft.com/office/powerpoint/2010/main" val="315115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7BCBF74C-C938-4F66-B703-7EA2E36DF8BD}"/>
              </a:ext>
            </a:extLst>
          </p:cNvPr>
          <p:cNvSpPr/>
          <p:nvPr/>
        </p:nvSpPr>
        <p:spPr>
          <a:xfrm>
            <a:off x="95249" y="76201"/>
            <a:ext cx="12011025" cy="136670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b="1" dirty="0">
                <a:solidFill>
                  <a:schemeClr val="bg1"/>
                </a:solidFill>
              </a:rPr>
              <a:t> Biodiverzita</a:t>
            </a:r>
          </a:p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chemeClr val="bg1"/>
                </a:solidFill>
              </a:rPr>
              <a:t>  Jakub Horák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0E024CB7-80EC-4E06-BC7A-631C67930CA5}"/>
              </a:ext>
            </a:extLst>
          </p:cNvPr>
          <p:cNvSpPr/>
          <p:nvPr/>
        </p:nvSpPr>
        <p:spPr>
          <a:xfrm>
            <a:off x="90487" y="6543413"/>
            <a:ext cx="12011025" cy="23838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72D79F0-7038-40DF-944B-D916AA8752AD}"/>
              </a:ext>
            </a:extLst>
          </p:cNvPr>
          <p:cNvSpPr txBox="1"/>
          <p:nvPr/>
        </p:nvSpPr>
        <p:spPr>
          <a:xfrm>
            <a:off x="85726" y="1442907"/>
            <a:ext cx="12011025" cy="2149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3600" b="1" dirty="0" err="1">
                <a:solidFill>
                  <a:schemeClr val="accent6">
                    <a:lumMod val="75000"/>
                  </a:schemeClr>
                </a:solidFill>
              </a:rPr>
              <a:t>Linnéovský</a:t>
            </a: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</a:rPr>
              <a:t> schodek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>3) Řada druhů obtížně rozpoznatelná</a:t>
            </a:r>
          </a:p>
          <a:p>
            <a:pPr marL="1657350" lvl="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/>
              <a:t>Třeba i denní motýli u nás</a:t>
            </a:r>
            <a:endParaRPr lang="cs-CZ" sz="2400" b="1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1F7E419-9C22-407C-AF6F-D8EFB99B24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1998" y="3082833"/>
            <a:ext cx="4507854" cy="319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5689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7BCBF74C-C938-4F66-B703-7EA2E36DF8BD}"/>
              </a:ext>
            </a:extLst>
          </p:cNvPr>
          <p:cNvSpPr/>
          <p:nvPr/>
        </p:nvSpPr>
        <p:spPr>
          <a:xfrm>
            <a:off x="95249" y="76201"/>
            <a:ext cx="12011025" cy="136670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b="1" dirty="0">
                <a:solidFill>
                  <a:schemeClr val="bg1"/>
                </a:solidFill>
              </a:rPr>
              <a:t> Biodiverzita</a:t>
            </a:r>
          </a:p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chemeClr val="bg1"/>
                </a:solidFill>
              </a:rPr>
              <a:t>  Jakub Horák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0E024CB7-80EC-4E06-BC7A-631C67930CA5}"/>
              </a:ext>
            </a:extLst>
          </p:cNvPr>
          <p:cNvSpPr/>
          <p:nvPr/>
        </p:nvSpPr>
        <p:spPr>
          <a:xfrm>
            <a:off x="90487" y="6543413"/>
            <a:ext cx="12011025" cy="23838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72D79F0-7038-40DF-944B-D916AA8752AD}"/>
              </a:ext>
            </a:extLst>
          </p:cNvPr>
          <p:cNvSpPr txBox="1"/>
          <p:nvPr/>
        </p:nvSpPr>
        <p:spPr>
          <a:xfrm>
            <a:off x="85726" y="1442907"/>
            <a:ext cx="12011025" cy="2324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</a:rPr>
              <a:t>Archivy biodiverzity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Literární údaje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>Fyzické (knihy, časopisy), dnes hlavně v elektronické podobě</a:t>
            </a:r>
          </a:p>
        </p:txBody>
      </p:sp>
    </p:spTree>
    <p:extLst>
      <p:ext uri="{BB962C8B-B14F-4D97-AF65-F5344CB8AC3E}">
        <p14:creationId xmlns:p14="http://schemas.microsoft.com/office/powerpoint/2010/main" val="8427669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7BCBF74C-C938-4F66-B703-7EA2E36DF8BD}"/>
              </a:ext>
            </a:extLst>
          </p:cNvPr>
          <p:cNvSpPr/>
          <p:nvPr/>
        </p:nvSpPr>
        <p:spPr>
          <a:xfrm>
            <a:off x="95249" y="76201"/>
            <a:ext cx="12011025" cy="136670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b="1" dirty="0">
                <a:solidFill>
                  <a:schemeClr val="bg1"/>
                </a:solidFill>
              </a:rPr>
              <a:t> Biodiverzita</a:t>
            </a:r>
          </a:p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chemeClr val="bg1"/>
                </a:solidFill>
              </a:rPr>
              <a:t>  Jakub Horák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0E024CB7-80EC-4E06-BC7A-631C67930CA5}"/>
              </a:ext>
            </a:extLst>
          </p:cNvPr>
          <p:cNvSpPr/>
          <p:nvPr/>
        </p:nvSpPr>
        <p:spPr>
          <a:xfrm>
            <a:off x="90487" y="6543413"/>
            <a:ext cx="12011025" cy="23838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72D79F0-7038-40DF-944B-D916AA8752AD}"/>
              </a:ext>
            </a:extLst>
          </p:cNvPr>
          <p:cNvSpPr txBox="1"/>
          <p:nvPr/>
        </p:nvSpPr>
        <p:spPr>
          <a:xfrm>
            <a:off x="85726" y="1442907"/>
            <a:ext cx="12011025" cy="2887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</a:rPr>
              <a:t>Archivy biodiverzity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Muzea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>Depozitáře a expozice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>Dosud nepopsané druhy – vyhynulé i žijící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8FB6E27-3186-44DE-B756-EDDA3E0DC8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3211" y="3306635"/>
            <a:ext cx="4241076" cy="306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7062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7BCBF74C-C938-4F66-B703-7EA2E36DF8BD}"/>
              </a:ext>
            </a:extLst>
          </p:cNvPr>
          <p:cNvSpPr/>
          <p:nvPr/>
        </p:nvSpPr>
        <p:spPr>
          <a:xfrm>
            <a:off x="95249" y="76201"/>
            <a:ext cx="12011025" cy="136670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b="1" dirty="0">
                <a:solidFill>
                  <a:schemeClr val="bg1"/>
                </a:solidFill>
              </a:rPr>
              <a:t> Biodiverzita</a:t>
            </a:r>
          </a:p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chemeClr val="bg1"/>
                </a:solidFill>
              </a:rPr>
              <a:t>  Jakub Horák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0E024CB7-80EC-4E06-BC7A-631C67930CA5}"/>
              </a:ext>
            </a:extLst>
          </p:cNvPr>
          <p:cNvSpPr/>
          <p:nvPr/>
        </p:nvSpPr>
        <p:spPr>
          <a:xfrm>
            <a:off x="90487" y="6543413"/>
            <a:ext cx="12011025" cy="23838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72D79F0-7038-40DF-944B-D916AA8752AD}"/>
              </a:ext>
            </a:extLst>
          </p:cNvPr>
          <p:cNvSpPr txBox="1"/>
          <p:nvPr/>
        </p:nvSpPr>
        <p:spPr>
          <a:xfrm>
            <a:off x="85726" y="1442907"/>
            <a:ext cx="12011025" cy="482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</a:rPr>
              <a:t>Archivy biodiverzity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Fosilie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>Zkameněliny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>Rašeliny (pyl)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>Krasy (ulity)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>Uhlí (rostliny)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>Ropa (živočichové)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EFC199E-0143-4406-8569-7CFDF627E9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3472" y="2508309"/>
            <a:ext cx="5125674" cy="369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2439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7BCBF74C-C938-4F66-B703-7EA2E36DF8BD}"/>
              </a:ext>
            </a:extLst>
          </p:cNvPr>
          <p:cNvSpPr/>
          <p:nvPr/>
        </p:nvSpPr>
        <p:spPr>
          <a:xfrm>
            <a:off x="95249" y="76201"/>
            <a:ext cx="12011025" cy="136670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b="1" dirty="0">
                <a:solidFill>
                  <a:schemeClr val="bg1"/>
                </a:solidFill>
              </a:rPr>
              <a:t> Biodiverzita</a:t>
            </a:r>
          </a:p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chemeClr val="bg1"/>
                </a:solidFill>
              </a:rPr>
              <a:t>  Jakub Horák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0E024CB7-80EC-4E06-BC7A-631C67930CA5}"/>
              </a:ext>
            </a:extLst>
          </p:cNvPr>
          <p:cNvSpPr/>
          <p:nvPr/>
        </p:nvSpPr>
        <p:spPr>
          <a:xfrm>
            <a:off x="90487" y="6543413"/>
            <a:ext cx="12011025" cy="23838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72D79F0-7038-40DF-944B-D916AA8752AD}"/>
              </a:ext>
            </a:extLst>
          </p:cNvPr>
          <p:cNvSpPr txBox="1"/>
          <p:nvPr/>
        </p:nvSpPr>
        <p:spPr>
          <a:xfrm>
            <a:off x="85726" y="1442907"/>
            <a:ext cx="12011025" cy="3534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</a:rPr>
              <a:t>Archivy biodiverzity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Zoologické a botanické zahrady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>Živé exempláře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>Někdy zvířata vyhynulá v přírodě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>Návrat do přírody je </a:t>
            </a:r>
            <a:r>
              <a:rPr lang="cs-CZ" sz="2800" b="1" dirty="0" err="1">
                <a:solidFill>
                  <a:schemeClr val="bg1">
                    <a:lumMod val="50000"/>
                  </a:schemeClr>
                </a:solidFill>
              </a:rPr>
              <a:t>reintrodukce</a:t>
            </a:r>
            <a:endParaRPr lang="cs-CZ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Obrázek 5" descr="Obsah obrázku vsedě, stůl&#10;&#10;Popis byl vytvořen automaticky">
            <a:extLst>
              <a:ext uri="{FF2B5EF4-FFF2-40B4-BE49-F238E27FC236}">
                <a16:creationId xmlns:a16="http://schemas.microsoft.com/office/drawing/2014/main" id="{28FB4C1C-C059-4E01-9EE0-0EB82F0DED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90034" y="2726422"/>
            <a:ext cx="4093828" cy="290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8433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7BCBF74C-C938-4F66-B703-7EA2E36DF8BD}"/>
              </a:ext>
            </a:extLst>
          </p:cNvPr>
          <p:cNvSpPr/>
          <p:nvPr/>
        </p:nvSpPr>
        <p:spPr>
          <a:xfrm>
            <a:off x="95249" y="76201"/>
            <a:ext cx="12011025" cy="136670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b="1" dirty="0">
                <a:solidFill>
                  <a:schemeClr val="bg1"/>
                </a:solidFill>
              </a:rPr>
              <a:t> Biodiverzita</a:t>
            </a:r>
          </a:p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chemeClr val="bg1"/>
                </a:solidFill>
              </a:rPr>
              <a:t>  Jakub Horák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0E024CB7-80EC-4E06-BC7A-631C67930CA5}"/>
              </a:ext>
            </a:extLst>
          </p:cNvPr>
          <p:cNvSpPr/>
          <p:nvPr/>
        </p:nvSpPr>
        <p:spPr>
          <a:xfrm>
            <a:off x="90487" y="6543413"/>
            <a:ext cx="12011025" cy="23838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72D79F0-7038-40DF-944B-D916AA8752AD}"/>
              </a:ext>
            </a:extLst>
          </p:cNvPr>
          <p:cNvSpPr txBox="1"/>
          <p:nvPr/>
        </p:nvSpPr>
        <p:spPr>
          <a:xfrm>
            <a:off x="85726" y="1442907"/>
            <a:ext cx="12011025" cy="2241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</a:rPr>
              <a:t>Archivy biodiverzity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Chráněná území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>Národní parky až přírodní památky</a:t>
            </a:r>
          </a:p>
        </p:txBody>
      </p:sp>
      <p:pic>
        <p:nvPicPr>
          <p:cNvPr id="6" name="Obrázek 5" descr="Obsah obrázku oblečení, stůl, vsedě, tkanina&#10;&#10;Popis byl vytvořen automaticky">
            <a:extLst>
              <a:ext uri="{FF2B5EF4-FFF2-40B4-BE49-F238E27FC236}">
                <a16:creationId xmlns:a16="http://schemas.microsoft.com/office/drawing/2014/main" id="{63555057-E94A-4149-BD64-795F25555D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38362" y="2885813"/>
            <a:ext cx="4588779" cy="329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1761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7BCBF74C-C938-4F66-B703-7EA2E36DF8BD}"/>
              </a:ext>
            </a:extLst>
          </p:cNvPr>
          <p:cNvSpPr/>
          <p:nvPr/>
        </p:nvSpPr>
        <p:spPr>
          <a:xfrm>
            <a:off x="95249" y="76201"/>
            <a:ext cx="12011025" cy="136670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b="1" dirty="0">
                <a:solidFill>
                  <a:schemeClr val="bg1"/>
                </a:solidFill>
              </a:rPr>
              <a:t> Biodiverzita</a:t>
            </a:r>
          </a:p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chemeClr val="bg1"/>
                </a:solidFill>
              </a:rPr>
              <a:t>  Jakub Horák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0E024CB7-80EC-4E06-BC7A-631C67930CA5}"/>
              </a:ext>
            </a:extLst>
          </p:cNvPr>
          <p:cNvSpPr/>
          <p:nvPr/>
        </p:nvSpPr>
        <p:spPr>
          <a:xfrm>
            <a:off x="90487" y="6543413"/>
            <a:ext cx="12011025" cy="23838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72D79F0-7038-40DF-944B-D916AA8752AD}"/>
              </a:ext>
            </a:extLst>
          </p:cNvPr>
          <p:cNvSpPr txBox="1"/>
          <p:nvPr/>
        </p:nvSpPr>
        <p:spPr>
          <a:xfrm>
            <a:off x="85726" y="1442907"/>
            <a:ext cx="12011025" cy="482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</a:rPr>
              <a:t>Živá minulost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Živé (živoucí) fosilie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>Bezobratlí (ostrorepi, loděnky nebo listonohové)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>Ryby (latimérie podivná)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>Plazi (hatérie novozélandská) 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>Dinosauři (</a:t>
            </a:r>
            <a:r>
              <a:rPr lang="cs-CZ" sz="2800" b="1" dirty="0" err="1">
                <a:solidFill>
                  <a:schemeClr val="bg1">
                    <a:lumMod val="50000"/>
                  </a:schemeClr>
                </a:solidFill>
              </a:rPr>
              <a:t>hoacin</a:t>
            </a:r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>Savci (</a:t>
            </a:r>
            <a:r>
              <a:rPr lang="cs-CZ" sz="2800" b="1" dirty="0" err="1">
                <a:solidFill>
                  <a:schemeClr val="bg1">
                    <a:lumMod val="50000"/>
                  </a:schemeClr>
                </a:solidFill>
              </a:rPr>
              <a:t>vychucholové</a:t>
            </a:r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> nebo okapi)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EDF1D43-8AE4-4717-96EC-525FEEDDEC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6510" y="3735977"/>
            <a:ext cx="3536712" cy="253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440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7BCBF74C-C938-4F66-B703-7EA2E36DF8BD}"/>
              </a:ext>
            </a:extLst>
          </p:cNvPr>
          <p:cNvSpPr/>
          <p:nvPr/>
        </p:nvSpPr>
        <p:spPr>
          <a:xfrm>
            <a:off x="95249" y="76201"/>
            <a:ext cx="12011025" cy="136670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b="1" dirty="0">
                <a:solidFill>
                  <a:schemeClr val="bg1"/>
                </a:solidFill>
              </a:rPr>
              <a:t> Biodiverzita</a:t>
            </a:r>
          </a:p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chemeClr val="bg1"/>
                </a:solidFill>
              </a:rPr>
              <a:t>  Jakub Horák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0E024CB7-80EC-4E06-BC7A-631C67930CA5}"/>
              </a:ext>
            </a:extLst>
          </p:cNvPr>
          <p:cNvSpPr/>
          <p:nvPr/>
        </p:nvSpPr>
        <p:spPr>
          <a:xfrm>
            <a:off x="90487" y="6543413"/>
            <a:ext cx="12011025" cy="23838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72D79F0-7038-40DF-944B-D916AA8752AD}"/>
              </a:ext>
            </a:extLst>
          </p:cNvPr>
          <p:cNvSpPr txBox="1"/>
          <p:nvPr/>
        </p:nvSpPr>
        <p:spPr>
          <a:xfrm>
            <a:off x="85726" y="1442907"/>
            <a:ext cx="12011025" cy="5094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</a:rPr>
              <a:t>Klíčové abiotické faktory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Světlo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>Energie (teplo atd.)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Vlhkost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>Dešťové srážky atd.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Živiny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>Biogenní (N, P, C, O, H, Ca…)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8EDBF31-31A7-485F-8B0A-BFEAD76E6F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3843" y="2499359"/>
            <a:ext cx="5458868" cy="392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6436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7BCBF74C-C938-4F66-B703-7EA2E36DF8BD}"/>
              </a:ext>
            </a:extLst>
          </p:cNvPr>
          <p:cNvSpPr/>
          <p:nvPr/>
        </p:nvSpPr>
        <p:spPr>
          <a:xfrm>
            <a:off x="95249" y="76201"/>
            <a:ext cx="12011025" cy="136670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b="1" dirty="0">
                <a:solidFill>
                  <a:schemeClr val="bg1"/>
                </a:solidFill>
              </a:rPr>
              <a:t> Biodiverzita</a:t>
            </a:r>
          </a:p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chemeClr val="bg1"/>
                </a:solidFill>
              </a:rPr>
              <a:t>  Jakub Horák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0E024CB7-80EC-4E06-BC7A-631C67930CA5}"/>
              </a:ext>
            </a:extLst>
          </p:cNvPr>
          <p:cNvSpPr/>
          <p:nvPr/>
        </p:nvSpPr>
        <p:spPr>
          <a:xfrm>
            <a:off x="90487" y="6543413"/>
            <a:ext cx="12011025" cy="23838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72D79F0-7038-40DF-944B-D916AA8752AD}"/>
              </a:ext>
            </a:extLst>
          </p:cNvPr>
          <p:cNvSpPr txBox="1"/>
          <p:nvPr/>
        </p:nvSpPr>
        <p:spPr>
          <a:xfrm>
            <a:off x="85726" y="1442907"/>
            <a:ext cx="12011025" cy="2980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</a:rPr>
              <a:t>Horká místa biodiverzity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Místa s největší koncentrací druhového bohatství světa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Místa ohrožena činností člověka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>Kilimandžáro, Andy, Středozemí…</a:t>
            </a:r>
          </a:p>
        </p:txBody>
      </p:sp>
      <p:pic>
        <p:nvPicPr>
          <p:cNvPr id="6" name="Obrázek 5" descr="Obsah obrázku stůl&#10;&#10;Popis byl vytvořen automaticky">
            <a:extLst>
              <a:ext uri="{FF2B5EF4-FFF2-40B4-BE49-F238E27FC236}">
                <a16:creationId xmlns:a16="http://schemas.microsoft.com/office/drawing/2014/main" id="{3C14C56C-8679-40AA-9ED9-7FD4D622CB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4528" y="3335447"/>
            <a:ext cx="3862444" cy="280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590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7BCBF74C-C938-4F66-B703-7EA2E36DF8BD}"/>
              </a:ext>
            </a:extLst>
          </p:cNvPr>
          <p:cNvSpPr/>
          <p:nvPr/>
        </p:nvSpPr>
        <p:spPr>
          <a:xfrm>
            <a:off x="95249" y="76201"/>
            <a:ext cx="12011025" cy="136670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b="1" dirty="0">
                <a:solidFill>
                  <a:schemeClr val="bg1"/>
                </a:solidFill>
              </a:rPr>
              <a:t> Biodiverzita</a:t>
            </a:r>
          </a:p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chemeClr val="bg1"/>
                </a:solidFill>
              </a:rPr>
              <a:t>  Jakub Horák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0E024CB7-80EC-4E06-BC7A-631C67930CA5}"/>
              </a:ext>
            </a:extLst>
          </p:cNvPr>
          <p:cNvSpPr/>
          <p:nvPr/>
        </p:nvSpPr>
        <p:spPr>
          <a:xfrm>
            <a:off x="90487" y="6543413"/>
            <a:ext cx="12011025" cy="23838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72D79F0-7038-40DF-944B-D916AA8752AD}"/>
              </a:ext>
            </a:extLst>
          </p:cNvPr>
          <p:cNvSpPr txBox="1"/>
          <p:nvPr/>
        </p:nvSpPr>
        <p:spPr>
          <a:xfrm>
            <a:off x="85726" y="1442907"/>
            <a:ext cx="12011025" cy="3063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</a:rPr>
              <a:t>Tři základní úrovně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Genetická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Druhová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Ekosystémová</a:t>
            </a:r>
          </a:p>
        </p:txBody>
      </p:sp>
      <p:pic>
        <p:nvPicPr>
          <p:cNvPr id="6" name="Obrázek 5" descr="Obsah obrázku tráva, drak, letící, letecká doprava&#10;&#10;Popis byl vytvořen automaticky">
            <a:extLst>
              <a:ext uri="{FF2B5EF4-FFF2-40B4-BE49-F238E27FC236}">
                <a16:creationId xmlns:a16="http://schemas.microsoft.com/office/drawing/2014/main" id="{4CAFFFEA-FDC2-47E7-B700-F93F0C9377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77369" y="2809613"/>
            <a:ext cx="4725941" cy="328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8537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7BCBF74C-C938-4F66-B703-7EA2E36DF8BD}"/>
              </a:ext>
            </a:extLst>
          </p:cNvPr>
          <p:cNvSpPr/>
          <p:nvPr/>
        </p:nvSpPr>
        <p:spPr>
          <a:xfrm>
            <a:off x="95249" y="76201"/>
            <a:ext cx="12011025" cy="136670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b="1" dirty="0">
                <a:solidFill>
                  <a:schemeClr val="bg1"/>
                </a:solidFill>
              </a:rPr>
              <a:t> Biodiverzita</a:t>
            </a:r>
          </a:p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chemeClr val="bg1"/>
                </a:solidFill>
              </a:rPr>
              <a:t>  Jakub Horák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0E024CB7-80EC-4E06-BC7A-631C67930CA5}"/>
              </a:ext>
            </a:extLst>
          </p:cNvPr>
          <p:cNvSpPr/>
          <p:nvPr/>
        </p:nvSpPr>
        <p:spPr>
          <a:xfrm>
            <a:off x="90487" y="6543413"/>
            <a:ext cx="12011025" cy="23838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72D79F0-7038-40DF-944B-D916AA8752AD}"/>
              </a:ext>
            </a:extLst>
          </p:cNvPr>
          <p:cNvSpPr txBox="1"/>
          <p:nvPr/>
        </p:nvSpPr>
        <p:spPr>
          <a:xfrm>
            <a:off x="85726" y="1442907"/>
            <a:ext cx="12011025" cy="4365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</a:rPr>
              <a:t>Chladná místa biodiverzity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Místa, kde je druhů velmi málo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Mnoho z nich je endemických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Místa, kde se obtížně přežívá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>Deštné lesy na pobřeží Tichého oceánu v </a:t>
            </a:r>
            <a:r>
              <a:rPr lang="cs-CZ" sz="2800" b="1" dirty="0" err="1">
                <a:solidFill>
                  <a:schemeClr val="bg1">
                    <a:lumMod val="50000"/>
                  </a:schemeClr>
                </a:solidFill>
              </a:rPr>
              <a:t>temperátní</a:t>
            </a:r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> časti Severní Ameriky</a:t>
            </a:r>
            <a:endParaRPr lang="cs-CZ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74FA8FB-98DC-4802-B6DA-A884046E98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8649" y="2577736"/>
            <a:ext cx="2630727" cy="187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4060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7BCBF74C-C938-4F66-B703-7EA2E36DF8BD}"/>
              </a:ext>
            </a:extLst>
          </p:cNvPr>
          <p:cNvSpPr/>
          <p:nvPr/>
        </p:nvSpPr>
        <p:spPr>
          <a:xfrm>
            <a:off x="95249" y="76201"/>
            <a:ext cx="12011025" cy="136670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b="1" dirty="0">
                <a:solidFill>
                  <a:schemeClr val="bg1"/>
                </a:solidFill>
              </a:rPr>
              <a:t> Biodiverzita</a:t>
            </a:r>
          </a:p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chemeClr val="bg1"/>
                </a:solidFill>
              </a:rPr>
              <a:t>  Jakub Horák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0E024CB7-80EC-4E06-BC7A-631C67930CA5}"/>
              </a:ext>
            </a:extLst>
          </p:cNvPr>
          <p:cNvSpPr/>
          <p:nvPr/>
        </p:nvSpPr>
        <p:spPr>
          <a:xfrm>
            <a:off x="90487" y="6543413"/>
            <a:ext cx="12011025" cy="23838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72D79F0-7038-40DF-944B-D916AA8752AD}"/>
              </a:ext>
            </a:extLst>
          </p:cNvPr>
          <p:cNvSpPr txBox="1"/>
          <p:nvPr/>
        </p:nvSpPr>
        <p:spPr>
          <a:xfrm>
            <a:off x="85726" y="1442907"/>
            <a:ext cx="12011025" cy="4272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</a:rPr>
              <a:t>Biologická poušť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Místa, kde je druhů velmi málo nebo žádné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Žádná nebo minimální biologická produkce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>Kromě souše (Grónsko, Antarktida, </a:t>
            </a:r>
            <a:r>
              <a:rPr lang="cs-CZ" sz="2800" b="1" dirty="0" err="1">
                <a:solidFill>
                  <a:schemeClr val="bg1">
                    <a:lumMod val="50000"/>
                  </a:schemeClr>
                </a:solidFill>
              </a:rPr>
              <a:t>Ladak</a:t>
            </a:r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>, Gobi…) hlavně hluboké vody s modrou vodou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>Až 40% povrchu Země</a:t>
            </a:r>
            <a:endParaRPr lang="cs-CZ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D9D677A-4754-488D-92AD-4D232D486E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4472" y="1905966"/>
            <a:ext cx="2552465" cy="180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5823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7BCBF74C-C938-4F66-B703-7EA2E36DF8BD}"/>
              </a:ext>
            </a:extLst>
          </p:cNvPr>
          <p:cNvSpPr/>
          <p:nvPr/>
        </p:nvSpPr>
        <p:spPr>
          <a:xfrm>
            <a:off x="95249" y="76201"/>
            <a:ext cx="12011025" cy="136670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b="1" dirty="0">
                <a:solidFill>
                  <a:schemeClr val="bg1"/>
                </a:solidFill>
              </a:rPr>
              <a:t> Biodiverzita</a:t>
            </a:r>
          </a:p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chemeClr val="bg1"/>
                </a:solidFill>
              </a:rPr>
              <a:t>  Jakub Horák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0E024CB7-80EC-4E06-BC7A-631C67930CA5}"/>
              </a:ext>
            </a:extLst>
          </p:cNvPr>
          <p:cNvSpPr/>
          <p:nvPr/>
        </p:nvSpPr>
        <p:spPr>
          <a:xfrm>
            <a:off x="90487" y="6543413"/>
            <a:ext cx="12011025" cy="23838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72D79F0-7038-40DF-944B-D916AA8752AD}"/>
              </a:ext>
            </a:extLst>
          </p:cNvPr>
          <p:cNvSpPr txBox="1"/>
          <p:nvPr/>
        </p:nvSpPr>
        <p:spPr>
          <a:xfrm>
            <a:off x="85726" y="1442907"/>
            <a:ext cx="12011025" cy="4919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</a:rPr>
              <a:t>Problémy s biodiverzitou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Lze chránit nebo navýšit biodiverzitu?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Biodiverzita se v čase přirozeně mění, je dynamická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>Organismy se narodí, stárnou a nakonec hynou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>Každý druh dosahuje jiného věku a má jinou populační dynamiku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>Dochází k neustálému toku genů, disperzi, přirozeným extinkcím a vzniku nových druhů, v ekosystémech probíhá sukcese...</a:t>
            </a:r>
            <a:endParaRPr lang="cs-CZ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5287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7BCBF74C-C938-4F66-B703-7EA2E36DF8BD}"/>
              </a:ext>
            </a:extLst>
          </p:cNvPr>
          <p:cNvSpPr/>
          <p:nvPr/>
        </p:nvSpPr>
        <p:spPr>
          <a:xfrm>
            <a:off x="95249" y="76201"/>
            <a:ext cx="12011025" cy="136670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b="1" dirty="0">
                <a:solidFill>
                  <a:schemeClr val="bg1"/>
                </a:solidFill>
              </a:rPr>
              <a:t> Biodiverzita</a:t>
            </a:r>
          </a:p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chemeClr val="bg1"/>
                </a:solidFill>
              </a:rPr>
              <a:t>  Jakub Horák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0E024CB7-80EC-4E06-BC7A-631C67930CA5}"/>
              </a:ext>
            </a:extLst>
          </p:cNvPr>
          <p:cNvSpPr/>
          <p:nvPr/>
        </p:nvSpPr>
        <p:spPr>
          <a:xfrm>
            <a:off x="90487" y="6543413"/>
            <a:ext cx="12011025" cy="23838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72D79F0-7038-40DF-944B-D916AA8752AD}"/>
              </a:ext>
            </a:extLst>
          </p:cNvPr>
          <p:cNvSpPr txBox="1"/>
          <p:nvPr/>
        </p:nvSpPr>
        <p:spPr>
          <a:xfrm>
            <a:off x="85726" y="1442907"/>
            <a:ext cx="12011025" cy="5002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</a:rPr>
              <a:t>Globální změny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Změna klimatu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>Rostou teploty a klesá úhrn srážek vlivem lidské činnosti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>Tání ledovců a zvyšování mořské hladiny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>Masová migrace lidí od rovníku směrem k pólům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>Skleníkový efekt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Změna ve využívání krajiny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F7EDF9E-C4E8-4F5D-8F68-B0F84C34FD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9531" y="4187305"/>
            <a:ext cx="2929047" cy="209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9935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7BCBF74C-C938-4F66-B703-7EA2E36DF8BD}"/>
              </a:ext>
            </a:extLst>
          </p:cNvPr>
          <p:cNvSpPr/>
          <p:nvPr/>
        </p:nvSpPr>
        <p:spPr>
          <a:xfrm>
            <a:off x="95249" y="76201"/>
            <a:ext cx="12011025" cy="136670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b="1" dirty="0">
                <a:solidFill>
                  <a:schemeClr val="bg1"/>
                </a:solidFill>
              </a:rPr>
              <a:t> Biodiverzita</a:t>
            </a:r>
          </a:p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chemeClr val="bg1"/>
                </a:solidFill>
              </a:rPr>
              <a:t>  Jakub Horák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0E024CB7-80EC-4E06-BC7A-631C67930CA5}"/>
              </a:ext>
            </a:extLst>
          </p:cNvPr>
          <p:cNvSpPr/>
          <p:nvPr/>
        </p:nvSpPr>
        <p:spPr>
          <a:xfrm>
            <a:off x="90487" y="6543413"/>
            <a:ext cx="12011025" cy="23838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72D79F0-7038-40DF-944B-D916AA8752AD}"/>
              </a:ext>
            </a:extLst>
          </p:cNvPr>
          <p:cNvSpPr txBox="1"/>
          <p:nvPr/>
        </p:nvSpPr>
        <p:spPr>
          <a:xfrm>
            <a:off x="85726" y="1442907"/>
            <a:ext cx="12011025" cy="4180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</a:rPr>
              <a:t>Pravidla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 err="1"/>
              <a:t>Janzen-Conellovo</a:t>
            </a:r>
            <a:endParaRPr lang="cs-CZ" sz="3200" b="1" dirty="0"/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>Prostor pod rodičovským stromem je nehostinný pro přežití semenáčků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>Přirození nepřátelé (</a:t>
            </a:r>
            <a:r>
              <a:rPr lang="cs-CZ" sz="2800" b="1" dirty="0" err="1">
                <a:solidFill>
                  <a:schemeClr val="bg1">
                    <a:lumMod val="50000"/>
                  </a:schemeClr>
                </a:solidFill>
              </a:rPr>
              <a:t>herbivoři</a:t>
            </a:r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> a patogeny) se postarají o to, že rodičovskému stromu nepřibude vnitrodruhové konkurence 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>V tropech nevznikají monokultury </a:t>
            </a:r>
          </a:p>
        </p:txBody>
      </p:sp>
    </p:spTree>
    <p:extLst>
      <p:ext uri="{BB962C8B-B14F-4D97-AF65-F5344CB8AC3E}">
        <p14:creationId xmlns:p14="http://schemas.microsoft.com/office/powerpoint/2010/main" val="35022013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7BCBF74C-C938-4F66-B703-7EA2E36DF8BD}"/>
              </a:ext>
            </a:extLst>
          </p:cNvPr>
          <p:cNvSpPr/>
          <p:nvPr/>
        </p:nvSpPr>
        <p:spPr>
          <a:xfrm>
            <a:off x="95249" y="76201"/>
            <a:ext cx="12011025" cy="136670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b="1" dirty="0">
                <a:solidFill>
                  <a:schemeClr val="bg1"/>
                </a:solidFill>
              </a:rPr>
              <a:t> Biodiverzita</a:t>
            </a:r>
          </a:p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chemeClr val="bg1"/>
                </a:solidFill>
              </a:rPr>
              <a:t>  Jakub Horák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0E024CB7-80EC-4E06-BC7A-631C67930CA5}"/>
              </a:ext>
            </a:extLst>
          </p:cNvPr>
          <p:cNvSpPr/>
          <p:nvPr/>
        </p:nvSpPr>
        <p:spPr>
          <a:xfrm>
            <a:off x="90487" y="6543413"/>
            <a:ext cx="12011025" cy="23838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72D79F0-7038-40DF-944B-D916AA8752AD}"/>
              </a:ext>
            </a:extLst>
          </p:cNvPr>
          <p:cNvSpPr txBox="1"/>
          <p:nvPr/>
        </p:nvSpPr>
        <p:spPr>
          <a:xfrm>
            <a:off x="85726" y="1442907"/>
            <a:ext cx="12011025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</a:rPr>
              <a:t>Děkuji za pozornost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4A94D01-550D-428A-A967-78541C9516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0154" y="2432807"/>
            <a:ext cx="5150840" cy="377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63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7BCBF74C-C938-4F66-B703-7EA2E36DF8BD}"/>
              </a:ext>
            </a:extLst>
          </p:cNvPr>
          <p:cNvSpPr/>
          <p:nvPr/>
        </p:nvSpPr>
        <p:spPr>
          <a:xfrm>
            <a:off x="95249" y="76201"/>
            <a:ext cx="12011025" cy="136670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b="1" dirty="0">
                <a:solidFill>
                  <a:schemeClr val="bg1"/>
                </a:solidFill>
              </a:rPr>
              <a:t> Biodiverzita</a:t>
            </a:r>
          </a:p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chemeClr val="bg1"/>
                </a:solidFill>
              </a:rPr>
              <a:t>  Jakub Horák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0E024CB7-80EC-4E06-BC7A-631C67930CA5}"/>
              </a:ext>
            </a:extLst>
          </p:cNvPr>
          <p:cNvSpPr/>
          <p:nvPr/>
        </p:nvSpPr>
        <p:spPr>
          <a:xfrm>
            <a:off x="90487" y="6543413"/>
            <a:ext cx="12011025" cy="23838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72D79F0-7038-40DF-944B-D916AA8752AD}"/>
              </a:ext>
            </a:extLst>
          </p:cNvPr>
          <p:cNvSpPr txBox="1"/>
          <p:nvPr/>
        </p:nvSpPr>
        <p:spPr>
          <a:xfrm>
            <a:off x="85726" y="1442907"/>
            <a:ext cx="12011025" cy="5011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</a:rPr>
              <a:t>Genetická biodiverzita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Málo prostudovaná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>půdní houby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Co studovat?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Genom známe u více druhů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>Včela medonosná, </a:t>
            </a:r>
            <a:r>
              <a:rPr lang="cs-CZ" sz="2800" b="1" dirty="0" err="1">
                <a:solidFill>
                  <a:schemeClr val="bg1">
                    <a:lumMod val="50000"/>
                  </a:schemeClr>
                </a:solidFill>
              </a:rPr>
              <a:t>danio</a:t>
            </a:r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> pruhované, drápatka tropická, kur bankivský, člověk moudrý, šimpanz učenlivý, </a:t>
            </a:r>
            <a:r>
              <a:rPr lang="cs-CZ" sz="2800" b="1" dirty="0" err="1">
                <a:solidFill>
                  <a:schemeClr val="bg1">
                    <a:lumMod val="50000"/>
                  </a:schemeClr>
                </a:solidFill>
              </a:rPr>
              <a:t>huseníček</a:t>
            </a:r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> rolní, kukuřice setá…</a:t>
            </a:r>
            <a:endParaRPr lang="cs-CZ" sz="3200" b="1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15DC3BD-691B-4EBE-AABB-F12A75D7ACF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29651" y="2190749"/>
            <a:ext cx="3105054" cy="247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451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7BCBF74C-C938-4F66-B703-7EA2E36DF8BD}"/>
              </a:ext>
            </a:extLst>
          </p:cNvPr>
          <p:cNvSpPr/>
          <p:nvPr/>
        </p:nvSpPr>
        <p:spPr>
          <a:xfrm>
            <a:off x="95249" y="76201"/>
            <a:ext cx="12011025" cy="136670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b="1" dirty="0">
                <a:solidFill>
                  <a:schemeClr val="bg1"/>
                </a:solidFill>
              </a:rPr>
              <a:t> Biodiverzita</a:t>
            </a:r>
          </a:p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chemeClr val="bg1"/>
                </a:solidFill>
              </a:rPr>
              <a:t>  Jakub Horák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0E024CB7-80EC-4E06-BC7A-631C67930CA5}"/>
              </a:ext>
            </a:extLst>
          </p:cNvPr>
          <p:cNvSpPr/>
          <p:nvPr/>
        </p:nvSpPr>
        <p:spPr>
          <a:xfrm>
            <a:off x="90487" y="6543413"/>
            <a:ext cx="12011025" cy="23838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72D79F0-7038-40DF-944B-D916AA8752AD}"/>
              </a:ext>
            </a:extLst>
          </p:cNvPr>
          <p:cNvSpPr txBox="1"/>
          <p:nvPr/>
        </p:nvSpPr>
        <p:spPr>
          <a:xfrm>
            <a:off x="85726" y="1442907"/>
            <a:ext cx="12011025" cy="2324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</a:rPr>
              <a:t>Ekosystémová biodiverzita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Ekosystém jako základní jednotka biodiverzity?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Lze ji měřit?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A3E65AD-DC0D-4EF7-B9C9-4DB0370DE7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20025" y="3333749"/>
            <a:ext cx="4000500" cy="299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081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7BCBF74C-C938-4F66-B703-7EA2E36DF8BD}"/>
              </a:ext>
            </a:extLst>
          </p:cNvPr>
          <p:cNvSpPr/>
          <p:nvPr/>
        </p:nvSpPr>
        <p:spPr>
          <a:xfrm>
            <a:off x="95249" y="76201"/>
            <a:ext cx="12011025" cy="136670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b="1" dirty="0">
                <a:solidFill>
                  <a:schemeClr val="bg1"/>
                </a:solidFill>
              </a:rPr>
              <a:t> Biodiverzita</a:t>
            </a:r>
          </a:p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chemeClr val="bg1"/>
                </a:solidFill>
              </a:rPr>
              <a:t>  Jakub Horák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0E024CB7-80EC-4E06-BC7A-631C67930CA5}"/>
              </a:ext>
            </a:extLst>
          </p:cNvPr>
          <p:cNvSpPr/>
          <p:nvPr/>
        </p:nvSpPr>
        <p:spPr>
          <a:xfrm>
            <a:off x="90487" y="6543413"/>
            <a:ext cx="12011025" cy="23838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72D79F0-7038-40DF-944B-D916AA8752AD}"/>
              </a:ext>
            </a:extLst>
          </p:cNvPr>
          <p:cNvSpPr txBox="1"/>
          <p:nvPr/>
        </p:nvSpPr>
        <p:spPr>
          <a:xfrm>
            <a:off x="85726" y="1442907"/>
            <a:ext cx="12011025" cy="4919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</a:rPr>
              <a:t>Druhová biodiverzita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Hojně studovaná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 err="1"/>
              <a:t>Multi</a:t>
            </a:r>
            <a:r>
              <a:rPr lang="cs-CZ" sz="3200" b="1" dirty="0"/>
              <a:t>-taxonomické studie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>Rostliny: semenné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>Houby: s plodnicemi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>Bezobratlí: motýli, brouci, blanokřídlí (mravenci), </a:t>
            </a:r>
            <a:r>
              <a:rPr lang="cs-CZ" sz="2800" b="1" dirty="0" err="1">
                <a:solidFill>
                  <a:schemeClr val="bg1">
                    <a:lumMod val="50000"/>
                  </a:schemeClr>
                </a:solidFill>
              </a:rPr>
              <a:t>ulitnatí</a:t>
            </a:r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> plži, pavouci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>Obratlovci: dinosauři</a:t>
            </a:r>
            <a:endParaRPr lang="cs-CZ" sz="3200" b="1" dirty="0"/>
          </a:p>
        </p:txBody>
      </p:sp>
      <p:pic>
        <p:nvPicPr>
          <p:cNvPr id="6" name="Obrázek 5" descr="Obsah obrázku stůl&#10;&#10;Popis byl vytvořen automaticky">
            <a:extLst>
              <a:ext uri="{FF2B5EF4-FFF2-40B4-BE49-F238E27FC236}">
                <a16:creationId xmlns:a16="http://schemas.microsoft.com/office/drawing/2014/main" id="{4C0B34ED-2993-4260-8786-906AE12AD7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0950" y="2352230"/>
            <a:ext cx="3981450" cy="273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771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7BCBF74C-C938-4F66-B703-7EA2E36DF8BD}"/>
              </a:ext>
            </a:extLst>
          </p:cNvPr>
          <p:cNvSpPr/>
          <p:nvPr/>
        </p:nvSpPr>
        <p:spPr>
          <a:xfrm>
            <a:off x="95249" y="76201"/>
            <a:ext cx="12011025" cy="136670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b="1" dirty="0">
                <a:solidFill>
                  <a:schemeClr val="bg1"/>
                </a:solidFill>
              </a:rPr>
              <a:t> Biodiverzita</a:t>
            </a:r>
          </a:p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chemeClr val="bg1"/>
                </a:solidFill>
              </a:rPr>
              <a:t>  Jakub Horák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0E024CB7-80EC-4E06-BC7A-631C67930CA5}"/>
              </a:ext>
            </a:extLst>
          </p:cNvPr>
          <p:cNvSpPr/>
          <p:nvPr/>
        </p:nvSpPr>
        <p:spPr>
          <a:xfrm>
            <a:off x="90487" y="6543413"/>
            <a:ext cx="12011025" cy="23838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72D79F0-7038-40DF-944B-D916AA8752AD}"/>
              </a:ext>
            </a:extLst>
          </p:cNvPr>
          <p:cNvSpPr txBox="1"/>
          <p:nvPr/>
        </p:nvSpPr>
        <p:spPr>
          <a:xfrm>
            <a:off x="85726" y="1442907"/>
            <a:ext cx="12011025" cy="5103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</a:rPr>
              <a:t>Druhová biodiverzita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Každý taxon se studuje téměř jinou metodou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Obtížné porovnání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Nikdy nelze vše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Optimálně nějaký gradient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>Schopnost se šířit (šneci-motýli-ptáci)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>Trofické vztahy (predátoři-producenti-rozkladači)…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D64B958-0A69-4CDD-A20E-00A850D091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95376" y="3080529"/>
            <a:ext cx="3804498" cy="274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261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7BCBF74C-C938-4F66-B703-7EA2E36DF8BD}"/>
              </a:ext>
            </a:extLst>
          </p:cNvPr>
          <p:cNvSpPr/>
          <p:nvPr/>
        </p:nvSpPr>
        <p:spPr>
          <a:xfrm>
            <a:off x="95249" y="76201"/>
            <a:ext cx="12011025" cy="136670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b="1" dirty="0">
                <a:solidFill>
                  <a:schemeClr val="bg1"/>
                </a:solidFill>
              </a:rPr>
              <a:t> Biodiverzita</a:t>
            </a:r>
          </a:p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chemeClr val="bg1"/>
                </a:solidFill>
              </a:rPr>
              <a:t>  Jakub Horák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0E024CB7-80EC-4E06-BC7A-631C67930CA5}"/>
              </a:ext>
            </a:extLst>
          </p:cNvPr>
          <p:cNvSpPr/>
          <p:nvPr/>
        </p:nvSpPr>
        <p:spPr>
          <a:xfrm>
            <a:off x="90487" y="6543413"/>
            <a:ext cx="12011025" cy="23838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72D79F0-7038-40DF-944B-D916AA8752AD}"/>
              </a:ext>
            </a:extLst>
          </p:cNvPr>
          <p:cNvSpPr txBox="1"/>
          <p:nvPr/>
        </p:nvSpPr>
        <p:spPr>
          <a:xfrm>
            <a:off x="85726" y="1442907"/>
            <a:ext cx="12011025" cy="3801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</a:rPr>
              <a:t>Světové rekordy rostlin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1m</a:t>
            </a:r>
            <a:r>
              <a:rPr lang="cs-CZ" sz="3200" b="1" baseline="30000" dirty="0"/>
              <a:t>2</a:t>
            </a:r>
            <a:r>
              <a:rPr lang="cs-CZ" sz="3200" b="1" dirty="0"/>
              <a:t>: </a:t>
            </a:r>
            <a:r>
              <a:rPr lang="pt-BR" sz="3200" b="1" dirty="0"/>
              <a:t>89 druhů </a:t>
            </a:r>
            <a:r>
              <a:rPr lang="cs-CZ" sz="3200" b="1" dirty="0"/>
              <a:t>rostlin </a:t>
            </a:r>
            <a:r>
              <a:rPr lang="pt-BR" sz="3200" b="1" dirty="0"/>
              <a:t>na horské louce v Argentině</a:t>
            </a:r>
            <a:endParaRPr lang="cs-CZ" sz="3200" b="1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25m</a:t>
            </a:r>
            <a:r>
              <a:rPr lang="cs-CZ" sz="3200" b="1" baseline="30000" dirty="0"/>
              <a:t>2</a:t>
            </a:r>
            <a:r>
              <a:rPr lang="cs-CZ" sz="3200" b="1" dirty="0"/>
              <a:t>: 116 druhů rostlin naše karpatská louka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100m</a:t>
            </a:r>
            <a:r>
              <a:rPr lang="cs-CZ" sz="3200" b="1" baseline="30000" dirty="0"/>
              <a:t>2</a:t>
            </a:r>
            <a:r>
              <a:rPr lang="cs-CZ" sz="3200" b="1" dirty="0"/>
              <a:t>: </a:t>
            </a:r>
            <a:r>
              <a:rPr lang="pl-PL" sz="3200" b="1" dirty="0"/>
              <a:t>233 druhy v děštném lese v Kostarice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3200" b="1" dirty="0"/>
              <a:t>1ha: 942 druhů v deštném lese v Ekvádoru</a:t>
            </a:r>
            <a:endParaRPr lang="cs-CZ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Obrázek 5" descr="Obsah obrázku pták, jídlo, stojící&#10;&#10;Popis byl vytvořen automaticky">
            <a:extLst>
              <a:ext uri="{FF2B5EF4-FFF2-40B4-BE49-F238E27FC236}">
                <a16:creationId xmlns:a16="http://schemas.microsoft.com/office/drawing/2014/main" id="{DD6F550C-E020-4B35-8F7F-4BAAA8AAEB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20125" y="4076375"/>
            <a:ext cx="3314701" cy="241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058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7BCBF74C-C938-4F66-B703-7EA2E36DF8BD}"/>
              </a:ext>
            </a:extLst>
          </p:cNvPr>
          <p:cNvSpPr/>
          <p:nvPr/>
        </p:nvSpPr>
        <p:spPr>
          <a:xfrm>
            <a:off x="95249" y="76201"/>
            <a:ext cx="12011025" cy="136670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b="1" dirty="0">
                <a:solidFill>
                  <a:schemeClr val="bg1"/>
                </a:solidFill>
              </a:rPr>
              <a:t> Biodiverzita</a:t>
            </a:r>
          </a:p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chemeClr val="bg1"/>
                </a:solidFill>
              </a:rPr>
              <a:t>  Jakub Horák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0E024CB7-80EC-4E06-BC7A-631C67930CA5}"/>
              </a:ext>
            </a:extLst>
          </p:cNvPr>
          <p:cNvSpPr/>
          <p:nvPr/>
        </p:nvSpPr>
        <p:spPr>
          <a:xfrm>
            <a:off x="90487" y="6543413"/>
            <a:ext cx="12011025" cy="23838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72D79F0-7038-40DF-944B-D916AA8752AD}"/>
              </a:ext>
            </a:extLst>
          </p:cNvPr>
          <p:cNvSpPr txBox="1"/>
          <p:nvPr/>
        </p:nvSpPr>
        <p:spPr>
          <a:xfrm>
            <a:off x="85726" y="1442907"/>
            <a:ext cx="12011025" cy="5279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</a:rPr>
              <a:t>Světové rekordy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Počet známých druhů suchozemských živočichů se blíží jednomu milionu, v oceánech je to necelých dvě stě tisíc.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Tropické deštné lesy hostí 50 až 75% druhů na Zemi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>Zabírají jen 6% povrchu Země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200" b="1" dirty="0"/>
              <a:t>Korálové útesy druhově nejbohatší vodní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bg1">
                    <a:lumMod val="50000"/>
                  </a:schemeClr>
                </a:solidFill>
              </a:rPr>
              <a:t>Celková rozloha jako Nový Zéland</a:t>
            </a:r>
            <a:endParaRPr lang="cs-CZ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Obrázek 5" descr="Obsah obrázku místnost&#10;&#10;Popis byl vytvořen automaticky">
            <a:extLst>
              <a:ext uri="{FF2B5EF4-FFF2-40B4-BE49-F238E27FC236}">
                <a16:creationId xmlns:a16="http://schemas.microsoft.com/office/drawing/2014/main" id="{99CDEAC0-ADDE-454A-8CD3-BAD3FF95E9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1200" y="4615672"/>
            <a:ext cx="2428875" cy="176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47846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1193</Words>
  <Application>Microsoft Office PowerPoint</Application>
  <PresentationFormat>Širokoúhlá obrazovka</PresentationFormat>
  <Paragraphs>246</Paragraphs>
  <Slides>35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Jakub Horak</dc:creator>
  <cp:lastModifiedBy>Jakub Horak</cp:lastModifiedBy>
  <cp:revision>44</cp:revision>
  <dcterms:created xsi:type="dcterms:W3CDTF">2020-10-29T16:23:05Z</dcterms:created>
  <dcterms:modified xsi:type="dcterms:W3CDTF">2020-10-30T12:54:10Z</dcterms:modified>
</cp:coreProperties>
</file>