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1" r:id="rId4"/>
    <p:sldId id="258" r:id="rId5"/>
    <p:sldId id="259" r:id="rId6"/>
    <p:sldId id="292" r:id="rId7"/>
    <p:sldId id="293" r:id="rId8"/>
    <p:sldId id="295" r:id="rId9"/>
    <p:sldId id="294" r:id="rId10"/>
    <p:sldId id="260" r:id="rId11"/>
    <p:sldId id="296" r:id="rId12"/>
    <p:sldId id="297" r:id="rId13"/>
    <p:sldId id="298" r:id="rId14"/>
    <p:sldId id="300" r:id="rId15"/>
    <p:sldId id="301" r:id="rId16"/>
    <p:sldId id="311" r:id="rId17"/>
    <p:sldId id="310" r:id="rId18"/>
    <p:sldId id="312" r:id="rId19"/>
    <p:sldId id="313" r:id="rId20"/>
    <p:sldId id="308" r:id="rId21"/>
    <p:sldId id="309" r:id="rId22"/>
    <p:sldId id="303" r:id="rId23"/>
    <p:sldId id="304" r:id="rId24"/>
    <p:sldId id="305" r:id="rId25"/>
    <p:sldId id="306" r:id="rId26"/>
    <p:sldId id="302" r:id="rId27"/>
    <p:sldId id="299" r:id="rId28"/>
    <p:sldId id="307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100" d="100"/>
          <a:sy n="100" d="100"/>
        </p:scale>
        <p:origin x="87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0C6D42-5752-4A82-A1A8-EB23575E1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F63ABD-6E1A-4D2E-BA21-56EACD3B02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41031B-035B-4FAA-B976-A4CA6867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399984-DF8D-4314-B37E-16CE111B8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34CE2A-044C-4A68-A6D2-A71BFAFA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5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F0364-6D6D-4654-B935-A21B977B5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3A4BB3-FD49-4B38-800D-B414A5799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602FA6-EB41-482E-BF10-3E123C30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AB8218-2DF2-4A28-B223-FF6D758B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BBB21C-7808-4DE6-9D34-D5165A68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9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E25D68C-49E8-48E9-9E47-888BE3DB1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9CCB62E-8140-4134-BEB0-18BF5B3F2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078DAA-38CD-4803-BB37-A28ED64AD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BAED6C-2D3E-4C23-A93D-A9E075776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DAE9BD-F3A6-47EB-B3B5-7D0CCE995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38A23-F184-4059-8733-240C3FB9E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119F8F-8AA5-4DE5-9376-5CE5A397D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3BB35F-F323-47E1-94FC-39346668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D63C4A-AF81-41EC-92C1-D11FBF06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DDE3FC-F34E-49D6-A4EF-AC3C45D0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4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887B5-34A3-403E-A147-9A0D6B20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414014-C589-4875-A3F2-E3E6D5B30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4E759D-6605-4474-88EF-7209FA7A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CFF1B2-B455-4CAD-9585-87AEED57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B3EB99-0F58-4803-BA31-083DEB695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F148D-EB8B-435F-819B-789FADBB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615CF-D233-4985-8AB1-BB45E1337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7052E7-D1D3-41F2-9A08-AA01895BB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8CADA0-0974-48BB-B369-C4BB2C33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D968D6-0E2C-47B1-8883-080C763FC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370985-729A-424A-A020-7A9A978D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AF387-3FFF-4075-8362-848668FB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9EFB2D-93C0-4777-8133-25355879E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454B9C-B83C-4C7D-A0BA-DD339909D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2604E40-E824-4743-B75B-496E2E8A1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7DDC339-5CDA-4B15-9A63-52865CD50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5CDCB3-8C21-42CC-AF3B-AAA87803E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E4D607B-4391-454D-94AB-EEE27D32B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0FD4BB-DEBF-4024-8E95-2752F229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A9160-E84E-4307-9072-72F95441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64A38F8-CDD2-412E-8200-58A8890C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0C4874-4392-408B-9668-3F3D3203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6E73DB-7F3D-4A9F-8131-D969C35C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76FBEFE-651E-49A0-A6BF-8487CEC1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4EDD3D-BBCF-4C66-9AE8-5091F86C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2FEE47-BA15-4604-97DF-1C5386FD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9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40394-4E84-4E8A-A5F2-134CE965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49C365-4DD0-4921-8ED7-394C8F0FA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C6B6E4-BAD1-4E03-A107-FDADCBD91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BD1998-7742-469B-89C7-D63957DEC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D73C77-2C2B-4266-8074-9EAA6E058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0ABBCC-AD05-4F06-A6C1-9272248E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8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4511D-E2F2-4FD7-895A-536183DEA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B190487-0640-4576-833C-D0042AFDEF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954DB2-77C2-4023-9229-210823AFD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D55E0F-BFDD-4C88-8CFA-01B7FCD5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F27BCE-E300-4975-A510-94E29BEC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32F3BB-73BC-4582-9045-6B59F0CE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D1E588E-497D-4FE9-82C7-7314336D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AD78BB-D26B-443B-A987-C3EA92A1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7E4068-DA99-4DA0-A16D-66924F0B1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2C5C-100F-4A01-BBE8-C269C5211687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F74D5F-E72A-4BB9-86E8-9129E10CB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016D5D-E812-4241-B13F-FF0CDACBC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76E6F-FDBF-4582-B901-DA30039F3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2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8C58D8FD-22FF-4DFD-819C-D32D5BB58D2D}"/>
              </a:ext>
            </a:extLst>
          </p:cNvPr>
          <p:cNvSpPr/>
          <p:nvPr/>
        </p:nvSpPr>
        <p:spPr>
          <a:xfrm>
            <a:off x="95249" y="76200"/>
            <a:ext cx="12011025" cy="204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15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Ekologie</a:t>
            </a:r>
            <a:endParaRPr lang="en-US" sz="11500" b="1" dirty="0"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383EA141-6D7A-4F76-8386-FEF62FA3FDCF}"/>
              </a:ext>
            </a:extLst>
          </p:cNvPr>
          <p:cNvSpPr/>
          <p:nvPr/>
        </p:nvSpPr>
        <p:spPr>
          <a:xfrm>
            <a:off x="2533649" y="4362449"/>
            <a:ext cx="9572625" cy="20478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Biogeografie</a:t>
            </a:r>
          </a:p>
          <a:p>
            <a:endParaRPr lang="cs-CZ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Jakub Horák</a:t>
            </a:r>
            <a:endParaRPr lang="en-US" b="1" dirty="0">
              <a:solidFill>
                <a:schemeClr val="accent6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4E0E4B30-2C10-4915-A6A4-E27E3404C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20278" r="21013" b="7639"/>
          <a:stretch/>
        </p:blipFill>
        <p:spPr>
          <a:xfrm>
            <a:off x="9782175" y="4432869"/>
            <a:ext cx="1962150" cy="190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01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501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Úrovně práce s daty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Popisná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Faunistika, floristika, </a:t>
            </a:r>
            <a:r>
              <a:rPr lang="cs-CZ" sz="2800" b="1" dirty="0" err="1">
                <a:solidFill>
                  <a:schemeClr val="bg1">
                    <a:lumMod val="50000"/>
                  </a:schemeClr>
                </a:solidFill>
              </a:rPr>
              <a:t>mykofloristika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Srovnávací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Srovnávání areálů druhů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Interpretační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Jak vznikl současný areál, proč existují odlišnosti v biotě bioregionů…</a:t>
            </a:r>
          </a:p>
        </p:txBody>
      </p:sp>
      <p:pic>
        <p:nvPicPr>
          <p:cNvPr id="6" name="Obrázek 5" descr="Obsah obrázku stůl, místnost, hodiny&#10;&#10;Popis byl vytvořen automaticky">
            <a:extLst>
              <a:ext uri="{FF2B5EF4-FFF2-40B4-BE49-F238E27FC236}">
                <a16:creationId xmlns:a16="http://schemas.microsoft.com/office/drawing/2014/main" id="{63C794F0-0677-4927-B547-916B5CB8EE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t="2160" r="2354" b="2469"/>
          <a:stretch/>
        </p:blipFill>
        <p:spPr>
          <a:xfrm>
            <a:off x="7200901" y="2714625"/>
            <a:ext cx="4057650" cy="29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8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501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Některé směry v biogeografii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 err="1"/>
              <a:t>Ekografie</a:t>
            </a:r>
            <a:endParaRPr lang="cs-CZ" sz="32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bg1">
                    <a:lumMod val="50000"/>
                  </a:schemeClr>
                </a:solidFill>
              </a:rPr>
              <a:t>Rozšíření taxonů na Zemi z pohledu ekologie</a:t>
            </a:r>
            <a:endParaRPr lang="cs-CZ" sz="2800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 err="1"/>
              <a:t>Fylogeografie</a:t>
            </a:r>
            <a:endParaRPr lang="cs-CZ" sz="32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Příčiny současnosti rozšíření druhů v kontextu s minulostí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Ochranářská biogeografie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Biogeografie k řešení problémů ochrany přírody, invaze</a:t>
            </a:r>
          </a:p>
        </p:txBody>
      </p:sp>
    </p:spTree>
    <p:extLst>
      <p:ext uri="{BB962C8B-B14F-4D97-AF65-F5344CB8AC3E}">
        <p14:creationId xmlns:p14="http://schemas.microsoft.com/office/powerpoint/2010/main" val="210450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501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Globální vzorce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Velikost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 rostoucí plochou stanoviště rostou </a:t>
            </a:r>
            <a:r>
              <a:rPr lang="cs-CZ" sz="2800" b="1" dirty="0" err="1">
                <a:solidFill>
                  <a:schemeClr val="bg1">
                    <a:lumMod val="50000"/>
                  </a:schemeClr>
                </a:solidFill>
              </a:rPr>
              <a:t>biodiverzitní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 ukazatele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Nadmořská výška (</a:t>
            </a:r>
            <a:r>
              <a:rPr lang="cs-CZ" sz="3200" b="1" dirty="0" err="1"/>
              <a:t>altitudinální</a:t>
            </a:r>
            <a:r>
              <a:rPr lang="cs-CZ" sz="3200" b="1" dirty="0"/>
              <a:t> či elevační gradient)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 rostoucí výškou klesají </a:t>
            </a:r>
            <a:r>
              <a:rPr lang="cs-CZ" sz="2800" b="1" dirty="0" err="1">
                <a:solidFill>
                  <a:schemeClr val="bg1">
                    <a:lumMod val="50000"/>
                  </a:schemeClr>
                </a:solidFill>
              </a:rPr>
              <a:t>biodiverzitní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 ukazatele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Latitudinální gradient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chemeClr val="bg1">
                    <a:lumMod val="50000"/>
                  </a:schemeClr>
                </a:solidFill>
              </a:rPr>
              <a:t>Biodiverzitní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 ukazatele rostou od pólů k rovníku</a:t>
            </a:r>
          </a:p>
        </p:txBody>
      </p:sp>
    </p:spTree>
    <p:extLst>
      <p:ext uri="{BB962C8B-B14F-4D97-AF65-F5344CB8AC3E}">
        <p14:creationId xmlns:p14="http://schemas.microsoft.com/office/powerpoint/2010/main" val="2923472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54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Globální vzorce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Otázka </a:t>
            </a:r>
            <a:r>
              <a:rPr lang="cs-CZ" sz="3200" b="1" dirty="0" err="1"/>
              <a:t>lineartity</a:t>
            </a:r>
            <a:endParaRPr lang="cs-CZ" sz="32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Dominance velikosti plochy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Problematika fragmentace a obvod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Korelace mezi výškou a srážkami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836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Ostrovní biogeografie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Co je ostrov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Ostrov v moři vs. jezero; hora vs. hlubokomořský příkop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Biota ostrova je ve srovnání s kontinentem chudší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Ostrov má více endemitů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Klasický ostrov má více nelétavých forem živočichů</a:t>
            </a:r>
            <a:endParaRPr lang="cs-CZ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23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5113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Ostrovní biogeografie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Teorie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Abiotické: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Počet osidlujících druhů se zvyšuje s velikostí ostrova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Počet osidlujících druhů se zvyšuje s přibližováním ostrova k pevnině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Biotické: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Efekt zakladatele: jeho genetická výbava, iniciální populační hustota, zdravotní stav… </a:t>
            </a:r>
          </a:p>
        </p:txBody>
      </p:sp>
      <p:pic>
        <p:nvPicPr>
          <p:cNvPr id="6" name="Obrázek 5" descr="Obsah obrázku oblečení&#10;&#10;Popis byl vytvořen automaticky">
            <a:extLst>
              <a:ext uri="{FF2B5EF4-FFF2-40B4-BE49-F238E27FC236}">
                <a16:creationId xmlns:a16="http://schemas.microsoft.com/office/drawing/2014/main" id="{C2F4DA44-0BC4-4764-90D8-4A2E74ABAC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917" r="1223" b="2777"/>
          <a:stretch/>
        </p:blipFill>
        <p:spPr>
          <a:xfrm>
            <a:off x="8254780" y="1657349"/>
            <a:ext cx="3720222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39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501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Biomy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Jasně vymezená část biosféry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Abiotické podmínky, které v biomu panují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Základní dělení: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Suchozemské (terestrické)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Vodní (</a:t>
            </a:r>
            <a:r>
              <a:rPr lang="cs-CZ" sz="2800" b="1" dirty="0" err="1">
                <a:solidFill>
                  <a:schemeClr val="bg1">
                    <a:lumMod val="50000"/>
                  </a:schemeClr>
                </a:solidFill>
              </a:rPr>
              <a:t>akvatické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Ledovec, mangrovy…?</a:t>
            </a:r>
          </a:p>
        </p:txBody>
      </p:sp>
      <p:pic>
        <p:nvPicPr>
          <p:cNvPr id="6" name="Obrázek 5" descr="Obsah obrázku místnost&#10;&#10;Popis byl vytvořen automaticky">
            <a:extLst>
              <a:ext uri="{FF2B5EF4-FFF2-40B4-BE49-F238E27FC236}">
                <a16:creationId xmlns:a16="http://schemas.microsoft.com/office/drawing/2014/main" id="{AF1E525F-5380-495A-919E-F045A657B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1223"/>
          <a:stretch/>
        </p:blipFill>
        <p:spPr>
          <a:xfrm>
            <a:off x="7839075" y="1442907"/>
            <a:ext cx="3985617" cy="29432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DAC8722-D726-49A5-89B0-3156DF779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05" y="4386132"/>
            <a:ext cx="2771169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82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29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Biomy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Vodní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Sladkovodní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Přirozené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>
                    <a:lumMod val="50000"/>
                  </a:schemeClr>
                </a:solidFill>
              </a:rPr>
              <a:t>Tekoucí (řeky) a stojaté (jezera, mokřady)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Člověkem vytvořené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>
                    <a:lumMod val="50000"/>
                  </a:schemeClr>
                </a:solidFill>
              </a:rPr>
              <a:t>Kanály a rybníky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18744F0-FAB7-4528-AE16-EE41C35DC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61" y="2571750"/>
            <a:ext cx="4727179" cy="34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6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5113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Biomy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Vodní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Slané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Přirozené (oceány, moře, slaná jezera)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Člověkem vytvořené (průplavy, výroba soli)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Brakické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Přirozené (ústí řek, slaniska, Baltské moře)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Člověkem vytvořené (odkaliště, průmyslové areály)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648302-2987-477A-A2EE-B02DF1A07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61" y="2571750"/>
            <a:ext cx="4727179" cy="34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826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Biomy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Suchozemské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Les (prostorově kontinuální pokryv stromů) a lesní krajina (mozaika zapojených nebo rozvolněných stromů)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Křoviny a křovitá krajina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Travní porosty (dominance trav)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Poušť (vč. polopouští; žádný nebo malý pokryv rostlin)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526892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241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Úvod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Biogeografie = bio</a:t>
            </a:r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logická</a:t>
            </a:r>
            <a:r>
              <a:rPr lang="cs-CZ" sz="3200" b="1" dirty="0"/>
              <a:t> + geografie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Zeměpis přírody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73E4930-6CA8-417E-99D9-01190A17B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4721" r="2334" b="1112"/>
          <a:stretch/>
        </p:blipFill>
        <p:spPr>
          <a:xfrm>
            <a:off x="6787054" y="2667000"/>
            <a:ext cx="5151648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59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241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Biogeografické problémy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 err="1"/>
              <a:t>Wallaceho</a:t>
            </a:r>
            <a:r>
              <a:rPr lang="cs-CZ" sz="3200" b="1" dirty="0"/>
              <a:t> deficit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U řady druhů nejsou informace o tom, kde přesně se vyskytují </a:t>
            </a:r>
          </a:p>
        </p:txBody>
      </p:sp>
    </p:spTree>
    <p:extLst>
      <p:ext uri="{BB962C8B-B14F-4D97-AF65-F5344CB8AC3E}">
        <p14:creationId xmlns:p14="http://schemas.microsoft.com/office/powerpoint/2010/main" val="1967634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18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Biogeografické problémy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 err="1"/>
              <a:t>Prestonův</a:t>
            </a:r>
            <a:r>
              <a:rPr lang="cs-CZ" sz="3200" b="1" dirty="0"/>
              <a:t> deficit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Početnost druhů a její změna v čase a prostoru je u většiny druhů málo známá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Problém s monitoringem – opakovaným sledování stavů populací konkrétních druhů</a:t>
            </a:r>
          </a:p>
        </p:txBody>
      </p:sp>
    </p:spTree>
    <p:extLst>
      <p:ext uri="{BB962C8B-B14F-4D97-AF65-F5344CB8AC3E}">
        <p14:creationId xmlns:p14="http://schemas.microsoft.com/office/powerpoint/2010/main" val="3635490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88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Pojmy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Endemit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Výskyt je omezen jen na určitou oblast či lokalitu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Třeba </a:t>
            </a:r>
            <a:r>
              <a:rPr lang="cs-CZ" sz="2400" b="1" dirty="0" err="1"/>
              <a:t>hořeček</a:t>
            </a:r>
            <a:r>
              <a:rPr lang="cs-CZ" sz="2400" b="1" dirty="0"/>
              <a:t> český (ČR, v Bavorsku, severním Rakousku a v Polsku)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816301-9CDE-49B9-BCB4-7220AA56F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3611" r="1324" b="1110"/>
          <a:stretch/>
        </p:blipFill>
        <p:spPr>
          <a:xfrm>
            <a:off x="8963024" y="1735606"/>
            <a:ext cx="2762251" cy="19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49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5205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Pojmy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Relikt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Taxon s omezeným areálem představujícím zbytek původního rozšíření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Jeho areál je refugium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Reliktní rozšíření má v Evropě také třeba lesák krvavý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Glaciální relikty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Pozůstatky původně velkého areálu po době ledové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Druhy, které se vyskytují dnes v chladných oblastech</a:t>
            </a:r>
            <a:endParaRPr lang="cs-CZ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59D7A2-6DAF-4037-8082-72B9A1574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3611" r="1324" b="1110"/>
          <a:stretch/>
        </p:blipFill>
        <p:spPr>
          <a:xfrm>
            <a:off x="9096374" y="4240681"/>
            <a:ext cx="2762251" cy="19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11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55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Pojmy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Kosmopolita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Rozšířený po celém zemském povrchu nebo vodě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Kritérium: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Výskyt na pěti kontinentech (kromě Antarktidy)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Ve všech oceánech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>
                    <a:lumMod val="50000"/>
                  </a:schemeClr>
                </a:solidFill>
              </a:rPr>
              <a:t>Rákos obecný a kosatka dravá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A66131-0730-42B9-B27F-6FF4CDE54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3611" r="1324" b="1110"/>
          <a:stretch/>
        </p:blipFill>
        <p:spPr>
          <a:xfrm>
            <a:off x="8963024" y="1735606"/>
            <a:ext cx="2762251" cy="19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90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353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Pojmy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 err="1"/>
              <a:t>Synantrop</a:t>
            </a:r>
            <a:endParaRPr lang="cs-CZ" sz="32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Druh adaptovaný na soužití v blízkosti člověka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Potkan či vrabec domácí</a:t>
            </a:r>
            <a:endParaRPr lang="cs-CZ" sz="20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Počet živočichů obývajících naše domácnosti se odhaduje na sto druhů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B69C3D-DA1F-4BF5-B332-453989D29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3611" r="1324" b="1110"/>
          <a:stretch/>
        </p:blipFill>
        <p:spPr>
          <a:xfrm>
            <a:off x="8963024" y="1735606"/>
            <a:ext cx="2762251" cy="19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97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00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Pravidla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 err="1"/>
              <a:t>Fosterovo</a:t>
            </a:r>
            <a:r>
              <a:rPr lang="cs-CZ" sz="3200" b="1" dirty="0"/>
              <a:t> pravidlo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Velké organismy na ostrovech menší (nanismus)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Ve fosilním záznamu i dnes (sloni, mamuti, hroši, hroznýši, lenochodi, jeleni, lidi)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Malé naopak větší (gigantismus)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orel </a:t>
            </a:r>
            <a:r>
              <a:rPr lang="cs-CZ" sz="2400" b="1" dirty="0" err="1"/>
              <a:t>Haastův</a:t>
            </a:r>
            <a:r>
              <a:rPr lang="cs-CZ" sz="2400" b="1" dirty="0"/>
              <a:t> (rozpětí 2,5m), Moa, husy </a:t>
            </a:r>
            <a:r>
              <a:rPr lang="cs-CZ" sz="2400" b="1" dirty="0" err="1"/>
              <a:t>Garganornis</a:t>
            </a:r>
            <a:r>
              <a:rPr lang="cs-CZ" sz="2400" b="1" dirty="0"/>
              <a:t> (20kg), myš </a:t>
            </a:r>
            <a:r>
              <a:rPr lang="cs-CZ" sz="2400" b="1" dirty="0" err="1"/>
              <a:t>tenerifská</a:t>
            </a:r>
            <a:r>
              <a:rPr lang="cs-CZ" sz="2400" b="1" dirty="0"/>
              <a:t> (1kg)</a:t>
            </a:r>
            <a:endParaRPr lang="cs-CZ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923F60-673E-49E2-AF15-3B0BB7722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97" y="485775"/>
            <a:ext cx="2300100" cy="24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3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288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Pravidla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 err="1"/>
              <a:t>Rapoportovo</a:t>
            </a:r>
            <a:r>
              <a:rPr lang="cs-CZ" sz="3200" b="1" dirty="0"/>
              <a:t> pravidlo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Areály druhů se směrem od pólů k rovníku zmenšují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U rovníku je více druhů, ale s malými areály</a:t>
            </a:r>
            <a:endParaRPr lang="cs-CZ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B11B4D-1349-4BFC-A01A-866F4DDB7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97" y="485775"/>
            <a:ext cx="2300100" cy="24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90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18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Pravidla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 err="1"/>
              <a:t>Thorsonovo</a:t>
            </a:r>
            <a:r>
              <a:rPr lang="cs-CZ" sz="3200" b="1" dirty="0"/>
              <a:t> pravidlo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Bentičtí bezobratlí směrem od rovníku k pólům produkují nižší počet vajíček, která jsou větší.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U rovníku jsou larvy troficky vázané na plankton a dobře disperzní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Směrem k pólům jsou živorodí nebo vejcoživorodí a o vajíčka pečují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3BB610-5AE6-44B6-BD4B-4642BFACA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297" y="485775"/>
            <a:ext cx="2300100" cy="245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26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Děkuji za pozornost</a:t>
            </a:r>
          </a:p>
        </p:txBody>
      </p:sp>
      <p:pic>
        <p:nvPicPr>
          <p:cNvPr id="8" name="Obrázek 7" descr="Obsah obrázku drak, stůl, tkanina, košile&#10;&#10;Popis byl vytvořen automaticky">
            <a:extLst>
              <a:ext uri="{FF2B5EF4-FFF2-40B4-BE49-F238E27FC236}">
                <a16:creationId xmlns:a16="http://schemas.microsoft.com/office/drawing/2014/main" id="{B0E05ED1-0E39-47AC-96A8-56C1BB30D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3611" r="819" b="1111"/>
          <a:stretch/>
        </p:blipFill>
        <p:spPr>
          <a:xfrm>
            <a:off x="3513460" y="2578334"/>
            <a:ext cx="5174601" cy="36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3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18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Úvod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Biogeografie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Komplexní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Kde druhy žijí, proč tam žijí, kolik jich tam je…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Poznatky o biodiversitě v kontextu vědomostí z geografie, geologie, klimatologie, evoluční biologie či genetiky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62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91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Areál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Základní jednotka v biogeografii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Soubor všech míst, kde se jedinci daného druhu vyskytují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Umístění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Velikost (expanze, regrese, posun; </a:t>
            </a:r>
            <a:r>
              <a:rPr lang="cs-CZ" sz="2800" b="1" dirty="0" err="1">
                <a:solidFill>
                  <a:schemeClr val="bg1">
                    <a:lumMod val="50000"/>
                  </a:schemeClr>
                </a:solidFill>
              </a:rPr>
              <a:t>extralimitní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 invaze)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Tvar (kruh až fraktál)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Spojitost</a:t>
            </a:r>
          </a:p>
        </p:txBody>
      </p:sp>
    </p:spTree>
    <p:extLst>
      <p:ext uri="{BB962C8B-B14F-4D97-AF65-F5344CB8AC3E}">
        <p14:creationId xmlns:p14="http://schemas.microsoft.com/office/powerpoint/2010/main" val="258785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29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Biogeografické oblasti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 err="1"/>
              <a:t>Holarktická</a:t>
            </a:r>
            <a:endParaRPr lang="cs-CZ" sz="32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Severní polokoule a dělí se na: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Palearktická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>
                    <a:lumMod val="50000"/>
                  </a:schemeClr>
                </a:solidFill>
              </a:rPr>
              <a:t>Evropa, většina Asie a severní Afrika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/>
              <a:t>Nearktická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>
                    <a:lumMod val="50000"/>
                  </a:schemeClr>
                </a:solidFill>
              </a:rPr>
              <a:t>Severní a střední Amerika</a:t>
            </a:r>
            <a:endParaRPr lang="cs-CZ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384CBC-5F98-4742-992D-804893613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4721" r="2334" b="1112"/>
          <a:stretch/>
        </p:blipFill>
        <p:spPr>
          <a:xfrm>
            <a:off x="6787054" y="2667000"/>
            <a:ext cx="5151648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51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501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Biogeografické oblasti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Neotropická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Jižní a střední Amerika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 err="1"/>
              <a:t>Afrotropická</a:t>
            </a:r>
            <a:endParaRPr lang="cs-CZ" sz="3200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Subsaharská Afrika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Orientální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Jižní Asie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2006BA-8C6F-4AE4-A4D4-F091305F1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4721" r="2334" b="1112"/>
          <a:stretch/>
        </p:blipFill>
        <p:spPr>
          <a:xfrm>
            <a:off x="6787054" y="2667000"/>
            <a:ext cx="5151648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41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501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Biogeografické oblasti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Oceánická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Oceánie (Nová Guinea až Fidži)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Australská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Austrálie a Nový Zéland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Antarktická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Antarktida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9AB58F0-6F80-4D33-A1B5-A6D9A76E3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4721" r="2334" b="1112"/>
          <a:stretch/>
        </p:blipFill>
        <p:spPr>
          <a:xfrm>
            <a:off x="6787054" y="2667000"/>
            <a:ext cx="5151648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5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435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 err="1">
                <a:solidFill>
                  <a:schemeClr val="accent6">
                    <a:lumMod val="75000"/>
                  </a:schemeClr>
                </a:solidFill>
              </a:rPr>
              <a:t>Wallacova</a:t>
            </a: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 linie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Napříč malajským souostrovím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V prostoru mezi Borneem a Celebesem, Bali a </a:t>
            </a:r>
            <a:r>
              <a:rPr lang="cs-CZ" sz="2800" b="1" dirty="0" err="1">
                <a:solidFill>
                  <a:schemeClr val="bg1">
                    <a:lumMod val="50000"/>
                  </a:schemeClr>
                </a:solidFill>
              </a:rPr>
              <a:t>Lombokem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, a na severu se lomí pod Filipínami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V prostoru linie se vyskytují živočichové příbuzní zároveň Australským i Asijským</a:t>
            </a:r>
          </a:p>
        </p:txBody>
      </p:sp>
    </p:spTree>
    <p:extLst>
      <p:ext uri="{BB962C8B-B14F-4D97-AF65-F5344CB8AC3E}">
        <p14:creationId xmlns:p14="http://schemas.microsoft.com/office/powerpoint/2010/main" val="324401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BCBF74C-C938-4F66-B703-7EA2E36DF8BD}"/>
              </a:ext>
            </a:extLst>
          </p:cNvPr>
          <p:cNvSpPr/>
          <p:nvPr/>
        </p:nvSpPr>
        <p:spPr>
          <a:xfrm>
            <a:off x="95249" y="76201"/>
            <a:ext cx="12011025" cy="136670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3600" b="1" dirty="0">
                <a:solidFill>
                  <a:schemeClr val="bg1"/>
                </a:solidFill>
              </a:rPr>
              <a:t> Biogeografie</a:t>
            </a:r>
          </a:p>
          <a:p>
            <a:pPr>
              <a:lnSpc>
                <a:spcPct val="150000"/>
              </a:lnSpc>
            </a:pPr>
            <a:r>
              <a:rPr lang="cs-CZ" sz="2400" b="1" dirty="0">
                <a:solidFill>
                  <a:schemeClr val="bg1"/>
                </a:solidFill>
              </a:rPr>
              <a:t>  Jakub Horák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0E024CB7-80EC-4E06-BC7A-631C67930CA5}"/>
              </a:ext>
            </a:extLst>
          </p:cNvPr>
          <p:cNvSpPr/>
          <p:nvPr/>
        </p:nvSpPr>
        <p:spPr>
          <a:xfrm>
            <a:off x="90487" y="6543413"/>
            <a:ext cx="12011025" cy="23838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600" b="1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2D79F0-7038-40DF-944B-D916AA8752AD}"/>
              </a:ext>
            </a:extLst>
          </p:cNvPr>
          <p:cNvSpPr txBox="1"/>
          <p:nvPr/>
        </p:nvSpPr>
        <p:spPr>
          <a:xfrm>
            <a:off x="85726" y="1442907"/>
            <a:ext cx="12011025" cy="501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</a:rPr>
              <a:t>Taxony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Fytogeografie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Rostliny (Alexander von Humboldt)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Zoogeografie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Živočichové (Alfred </a:t>
            </a:r>
            <a:r>
              <a:rPr lang="cs-CZ" sz="2800" b="1" dirty="0" err="1">
                <a:solidFill>
                  <a:schemeClr val="bg1">
                    <a:lumMod val="50000"/>
                  </a:schemeClr>
                </a:solidFill>
              </a:rPr>
              <a:t>Russel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2800" b="1" dirty="0" err="1">
                <a:solidFill>
                  <a:schemeClr val="bg1">
                    <a:lumMod val="50000"/>
                  </a:schemeClr>
                </a:solidFill>
              </a:rPr>
              <a:t>Wallace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b="1" dirty="0"/>
              <a:t>Někdy rozdílné bioregiony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Například Kapská u rostlin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2D76B4-39E9-4CFE-88DB-C9BE3BC2C8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2507" r="2222" b="1103"/>
          <a:stretch/>
        </p:blipFill>
        <p:spPr>
          <a:xfrm>
            <a:off x="7381874" y="2895600"/>
            <a:ext cx="4410075" cy="330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63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922</Words>
  <Application>Microsoft Office PowerPoint</Application>
  <PresentationFormat>Širokoúhlá obrazovka</PresentationFormat>
  <Paragraphs>222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Horak</dc:creator>
  <cp:lastModifiedBy>Jakub Horak</cp:lastModifiedBy>
  <cp:revision>68</cp:revision>
  <dcterms:created xsi:type="dcterms:W3CDTF">2020-10-29T16:23:05Z</dcterms:created>
  <dcterms:modified xsi:type="dcterms:W3CDTF">2020-11-05T10:46:33Z</dcterms:modified>
</cp:coreProperties>
</file>