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6" r:id="rId5"/>
    <p:sldId id="297" r:id="rId6"/>
    <p:sldId id="298" r:id="rId7"/>
    <p:sldId id="293" r:id="rId8"/>
    <p:sldId id="292" r:id="rId9"/>
    <p:sldId id="294" r:id="rId10"/>
    <p:sldId id="295" r:id="rId11"/>
    <p:sldId id="299" r:id="rId12"/>
    <p:sldId id="301" r:id="rId13"/>
    <p:sldId id="300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10" d="100"/>
          <a:sy n="110" d="100"/>
        </p:scale>
        <p:origin x="5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Sukcese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8813C3-EC9E-4BF1-B8BC-9DBF35086C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17" y="4632960"/>
            <a:ext cx="2145107" cy="156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9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Některé sukcesní modely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Toleranční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Efekt dřívějšího druhu na růst druhu navazujícího bude neutrální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Autogenní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Postupný nárůst biomasy společenstva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Degradační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Organická hmota je rozkládána</a:t>
            </a:r>
          </a:p>
        </p:txBody>
      </p:sp>
    </p:spTree>
    <p:extLst>
      <p:ext uri="{BB962C8B-B14F-4D97-AF65-F5344CB8AC3E}">
        <p14:creationId xmlns:p14="http://schemas.microsoft.com/office/powerpoint/2010/main" val="5150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Faktory ovlivňující sukcesi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Abiotické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Světlo, voda, živiny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Biotické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Dostupnost druhů</a:t>
            </a:r>
          </a:p>
        </p:txBody>
      </p:sp>
      <p:pic>
        <p:nvPicPr>
          <p:cNvPr id="6" name="Obrázek 5" descr="Obsah obrázku pták, stojící&#10;&#10;Popis byl vytvořen automaticky">
            <a:extLst>
              <a:ext uri="{FF2B5EF4-FFF2-40B4-BE49-F238E27FC236}">
                <a16:creationId xmlns:a16="http://schemas.microsoft.com/office/drawing/2014/main" id="{F03EFC9F-33CC-476B-B5C6-7133A7DD0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2571225"/>
            <a:ext cx="4815840" cy="35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95249" y="1442907"/>
            <a:ext cx="12011025" cy="52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Falanga a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guerrilla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Klonální rostliny dle způsobu kolonizace (způsoby vedení války)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Guerrilla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Rostliny s lehkými semeny, šíří se na velké vzdálenosti, mají vysokou úmrtnost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Šíření tedy připomíná skok.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Falanga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Rostliny s těžkými semeny, šíří se pomalu, ale jistě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U hmyzu i kombinace (lýkožrout smrkový)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91149D-0D80-402A-AA7A-089E88C3CA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0"/>
          <a:stretch/>
        </p:blipFill>
        <p:spPr bwMode="auto">
          <a:xfrm>
            <a:off x="6095999" y="4177716"/>
            <a:ext cx="5760720" cy="135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03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Sukcese v praxi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Chráněná území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 čemu vede bezzásahovost?</a:t>
            </a:r>
          </a:p>
        </p:txBody>
      </p:sp>
      <p:pic>
        <p:nvPicPr>
          <p:cNvPr id="6" name="Obrázek 5" descr="Obsah obrázku staré&#10;&#10;Popis byl vytvořen automaticky">
            <a:extLst>
              <a:ext uri="{FF2B5EF4-FFF2-40B4-BE49-F238E27FC236}">
                <a16:creationId xmlns:a16="http://schemas.microsoft.com/office/drawing/2014/main" id="{B6C1312B-EA50-41F0-929D-5E054F88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1" y="2809613"/>
            <a:ext cx="4204455" cy="28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 err="1">
                <a:solidFill>
                  <a:schemeClr val="bg1"/>
                </a:solidFill>
              </a:rPr>
              <a:t>Sucese</a:t>
            </a:r>
            <a:endParaRPr lang="cs-CZ" sz="36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Úvod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Sukcese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Vývoj přírody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135B0A-970B-46AF-ACCB-84A05B3534A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/>
        </p:blipFill>
        <p:spPr bwMode="auto">
          <a:xfrm>
            <a:off x="5973944" y="2207037"/>
            <a:ext cx="5713095" cy="418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35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53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Definice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Sukcese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Vývoj společenstev v konkrétním prostoru za určitý čas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Dynamická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Nekonečná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drak, letící, lednička, košile&#10;&#10;Popis byl vytvořen automaticky">
            <a:extLst>
              <a:ext uri="{FF2B5EF4-FFF2-40B4-BE49-F238E27FC236}">
                <a16:creationId xmlns:a16="http://schemas.microsoft.com/office/drawing/2014/main" id="{7D44F268-07AA-44E0-86A7-DAB7ECBAD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00" y="3715329"/>
            <a:ext cx="3470558" cy="25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64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Historie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Je předvídatelná a změny jsou konvergentní (Frederik </a:t>
            </a:r>
            <a:r>
              <a:rPr lang="cs-CZ" sz="3200" b="1" dirty="0" err="1"/>
              <a:t>Clements</a:t>
            </a:r>
            <a:r>
              <a:rPr lang="cs-CZ" sz="3200" b="1" dirty="0"/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Od pionýrů ke klimaxu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Raně sukcesní druhy, mění podmínky, efemerní (prchavé)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Hypotetické konečné stádium, společenstvo neměnné, nejvíce biomasy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Vazby komplexnější a společenstvo stabilnější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Klimatický a edafický klimax</a:t>
            </a:r>
          </a:p>
        </p:txBody>
      </p:sp>
    </p:spTree>
    <p:extLst>
      <p:ext uri="{BB962C8B-B14F-4D97-AF65-F5344CB8AC3E}">
        <p14:creationId xmlns:p14="http://schemas.microsoft.com/office/powerpoint/2010/main" val="41114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53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Historie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Existují regionální rozdíly (Henry </a:t>
            </a:r>
            <a:r>
              <a:rPr lang="cs-CZ" sz="3200" b="1" dirty="0" err="1"/>
              <a:t>Gleason</a:t>
            </a:r>
            <a:r>
              <a:rPr lang="cs-CZ" sz="3200" b="1" dirty="0"/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Mnoho alternativních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sukcesních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řad a klimaxů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Rozdíly mezi jednotlivými oblastmi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Hlavní hybatelé vztahy a schopnost šířit se</a:t>
            </a:r>
          </a:p>
        </p:txBody>
      </p:sp>
    </p:spTree>
    <p:extLst>
      <p:ext uri="{BB962C8B-B14F-4D97-AF65-F5344CB8AC3E}">
        <p14:creationId xmlns:p14="http://schemas.microsoft.com/office/powerpoint/2010/main" val="302770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Historie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Botanika vs. zoologie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Botanická škola razí to, že živočichové následují sukcesi rostlin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Zoologové to, že rostliny jsou na zvířatech závislé (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zoochorie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, opylování)</a:t>
            </a:r>
          </a:p>
        </p:txBody>
      </p:sp>
      <p:pic>
        <p:nvPicPr>
          <p:cNvPr id="6" name="Obrázek 5" descr="Obsah obrázku pták, jídlo, stojící&#10;&#10;Popis byl vytvořen automaticky">
            <a:extLst>
              <a:ext uri="{FF2B5EF4-FFF2-40B4-BE49-F238E27FC236}">
                <a16:creationId xmlns:a16="http://schemas.microsoft.com/office/drawing/2014/main" id="{45388049-5CE9-400F-A50D-8F89A329D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73" y="4492848"/>
            <a:ext cx="2268775" cy="16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Narušení – disturbance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Velkoplošné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Polom, požár…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Maloplošné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Odklopení kamene, rozhrabaní od prasat…</a:t>
            </a:r>
          </a:p>
        </p:txBody>
      </p:sp>
      <p:pic>
        <p:nvPicPr>
          <p:cNvPr id="6" name="Obrázek 5" descr="Obsah obrázku stůl, malé, pták, různé&#10;&#10;Popis byl vytvořen automaticky">
            <a:extLst>
              <a:ext uri="{FF2B5EF4-FFF2-40B4-BE49-F238E27FC236}">
                <a16:creationId xmlns:a16="http://schemas.microsoft.com/office/drawing/2014/main" id="{0CB7CE9B-9E56-4872-9411-B00EB80B8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32" y="3297581"/>
            <a:ext cx="3874481" cy="28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73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Dělení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Primární (úplná disturbance)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Dojde k blokování či odstranění organického materiálu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Přirozená (výbuch sopky – vznik atolu, zalednění – vznik ledovce)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Člověkem způsobená (povrchová těžba, betonová dálnice)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Sekundární (neúplná)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ojde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k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zahubení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většiny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živého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, ale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zůstane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stále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něco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v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zásobě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1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Sukcese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Další dělení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Facilitace (vylepšení)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Facilitátoři usnadňují kolonizaci stanoviště náročnějším druhům (bříza)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Inhibice (utlačení)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Kolonista inhibitor zabere rozhodující zdroje a další utlačuje (ořešák)</a:t>
            </a:r>
          </a:p>
        </p:txBody>
      </p:sp>
      <p:pic>
        <p:nvPicPr>
          <p:cNvPr id="8" name="Obrázek 7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8FD925F1-3506-4F16-AC7C-6D05006B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005848"/>
            <a:ext cx="2080977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382</Words>
  <Application>Microsoft Office PowerPoint</Application>
  <PresentationFormat>Širokoúhlá obrazovka</PresentationFormat>
  <Paragraphs>95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76</cp:revision>
  <dcterms:created xsi:type="dcterms:W3CDTF">2020-10-29T16:23:05Z</dcterms:created>
  <dcterms:modified xsi:type="dcterms:W3CDTF">2020-11-20T10:58:59Z</dcterms:modified>
</cp:coreProperties>
</file>