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95" r:id="rId5"/>
    <p:sldId id="291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6" r:id="rId16"/>
    <p:sldId id="305" r:id="rId17"/>
    <p:sldId id="304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0" d="100"/>
          <a:sy n="90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C6D42-5752-4A82-A1A8-EB23575E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F63ABD-6E1A-4D2E-BA21-56EACD3B0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41031B-035B-4FAA-B976-A4CA6867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399984-DF8D-4314-B37E-16CE111B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4CE2A-044C-4A68-A6D2-A71BFAFA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0364-6D6D-4654-B935-A21B977B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A4BB3-FD49-4B38-800D-B414A5799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602FA6-EB41-482E-BF10-3E123C30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B8218-2DF2-4A28-B223-FF6D758B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BB21C-7808-4DE6-9D34-D5165A68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25D68C-49E8-48E9-9E47-888BE3DB1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CCB62E-8140-4134-BEB0-18BF5B3F2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78DAA-38CD-4803-BB37-A28ED64A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ED6C-2D3E-4C23-A93D-A9E07577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AE9BD-F3A6-47EB-B3B5-7D0CCE99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8A23-F184-4059-8733-240C3FB9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19F8F-8AA5-4DE5-9376-5CE5A397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3BB35F-F323-47E1-94FC-39346668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D63C4A-AF81-41EC-92C1-D11FBF06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DE3FC-F34E-49D6-A4EF-AC3C45D0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887B5-34A3-403E-A147-9A0D6B20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414014-C589-4875-A3F2-E3E6D5B3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E759D-6605-4474-88EF-7209FA7A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CFF1B2-B455-4CAD-9585-87AEED5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B3EB99-0F58-4803-BA31-083DEB69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F148D-EB8B-435F-819B-789FADBB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615CF-D233-4985-8AB1-BB45E133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7052E7-D1D3-41F2-9A08-AA01895B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8CADA0-0974-48BB-B369-C4BB2C33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D968D6-0E2C-47B1-8883-080C763F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370985-729A-424A-A020-7A9A978D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AF387-3FFF-4075-8362-848668F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9EFB2D-93C0-4777-8133-25355879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54B9C-B83C-4C7D-A0BA-DD339909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604E40-E824-4743-B75B-496E2E8A1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DDC339-5CDA-4B15-9A63-52865CD50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5CDCB3-8C21-42CC-AF3B-AAA87803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4D607B-4391-454D-94AB-EEE27D32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0FD4BB-DEBF-4024-8E95-2752F229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A9160-E84E-4307-9072-72F95441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4A38F8-CDD2-412E-8200-58A8890C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0C4874-4392-408B-9668-3F3D3203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6E73DB-7F3D-4A9F-8131-D969C35C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6FBEFE-651E-49A0-A6BF-8487CEC1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4EDD3D-BBCF-4C66-9AE8-5091F86C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2FEE47-BA15-4604-97DF-1C5386FD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40394-4E84-4E8A-A5F2-134CE965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9C365-4DD0-4921-8ED7-394C8F0F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C6B6E4-BAD1-4E03-A107-FDADCBD9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BD1998-7742-469B-89C7-D63957D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D73C77-2C2B-4266-8074-9EAA6E0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ABBCC-AD05-4F06-A6C1-9272248E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4511D-E2F2-4FD7-895A-536183DE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190487-0640-4576-833C-D0042AFDE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954DB2-77C2-4023-9229-210823AFD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D55E0F-BFDD-4C88-8CFA-01B7FCD5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F27BCE-E300-4975-A510-94E29BEC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32F3BB-73BC-4582-9045-6B59F0CE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1E588E-497D-4FE9-82C7-7314336D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D78BB-D26B-443B-A987-C3EA92A1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E4068-DA99-4DA0-A16D-66924F0B1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2C5C-100F-4A01-BBE8-C269C521168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F74D5F-E72A-4BB9-86E8-9129E10C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16D5D-E812-4241-B13F-FF0CDACB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C58D8FD-22FF-4DFD-819C-D32D5BB58D2D}"/>
              </a:ext>
            </a:extLst>
          </p:cNvPr>
          <p:cNvSpPr/>
          <p:nvPr/>
        </p:nvSpPr>
        <p:spPr>
          <a:xfrm>
            <a:off x="95249" y="76200"/>
            <a:ext cx="120110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Ekologie</a:t>
            </a:r>
            <a:endParaRPr lang="en-US" sz="115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3EA141-6D7A-4F76-8386-FEF62FA3FDCF}"/>
              </a:ext>
            </a:extLst>
          </p:cNvPr>
          <p:cNvSpPr/>
          <p:nvPr/>
        </p:nvSpPr>
        <p:spPr>
          <a:xfrm>
            <a:off x="2533649" y="4362449"/>
            <a:ext cx="95726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Prostor</a:t>
            </a:r>
          </a:p>
          <a:p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Jakub Horák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Obrázek 4" descr="Obsah obrázku letící, drak, muž, letecká doprava&#10;&#10;Popis byl vytvořen automaticky">
            <a:extLst>
              <a:ext uri="{FF2B5EF4-FFF2-40B4-BE49-F238E27FC236}">
                <a16:creationId xmlns:a16="http://schemas.microsoft.com/office/drawing/2014/main" id="{0AF244B1-E398-4B7D-93A3-871713495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05680" y="4610209"/>
            <a:ext cx="2134942" cy="15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Hlavní otázka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Jsou shluky přirozenou vlastností nebo je to dáno vlivem abiotického či biotického prostředí?</a:t>
            </a:r>
            <a:endParaRPr lang="cs-CZ" sz="2400" b="1" dirty="0"/>
          </a:p>
        </p:txBody>
      </p:sp>
      <p:pic>
        <p:nvPicPr>
          <p:cNvPr id="8" name="Obrázek 7" descr="Obsah obrázku stůl, sníh, kousek, vsedě&#10;&#10;Popis byl vytvořen automaticky">
            <a:extLst>
              <a:ext uri="{FF2B5EF4-FFF2-40B4-BE49-F238E27FC236}">
                <a16:creationId xmlns:a16="http://schemas.microsoft.com/office/drawing/2014/main" id="{3A7BF801-AB40-4DCA-A28B-5F270CE0F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09" y="3643126"/>
            <a:ext cx="3851103" cy="28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2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 vyhodnocení dat je třeba opakování (replikace)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Opakování falešná = </a:t>
            </a:r>
            <a:r>
              <a:rPr lang="cs-CZ" sz="3200" b="1" dirty="0" err="1"/>
              <a:t>pseudoreplikace</a:t>
            </a:r>
            <a:endParaRPr lang="cs-CZ" sz="32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Opakuji měření, ale příliš blízko od sebe</a:t>
            </a:r>
            <a:endParaRPr lang="cs-CZ" sz="2400" b="1" dirty="0"/>
          </a:p>
        </p:txBody>
      </p:sp>
      <p:pic>
        <p:nvPicPr>
          <p:cNvPr id="10" name="Obrázek 9" descr="Obsah obrázku podepsat, stojící&#10;&#10;Popis byl vytvořen automaticky">
            <a:extLst>
              <a:ext uri="{FF2B5EF4-FFF2-40B4-BE49-F238E27FC236}">
                <a16:creationId xmlns:a16="http://schemas.microsoft.com/office/drawing/2014/main" id="{FA76F179-768A-41EB-B7EC-4093A34C3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97" y="4446979"/>
            <a:ext cx="2662882" cy="19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Příklad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Louka deset let opuštěná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Na polovině obnovena péče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Chci zjistit reakci rostlin na obnovu kosení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Polovinu měření na kosené a druhou na opuštěné části louky</a:t>
            </a:r>
          </a:p>
        </p:txBody>
      </p:sp>
    </p:spTree>
    <p:extLst>
      <p:ext uri="{BB962C8B-B14F-4D97-AF65-F5344CB8AC3E}">
        <p14:creationId xmlns:p14="http://schemas.microsoft.com/office/powerpoint/2010/main" val="400670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Příklad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Měření druhového bohatství v opuštěné části si budou přirozeně prostorově bližší v porovnání s měřeními na obnovené a naopak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Zvláštnosti měřené části projeví právě jen v konkrétním prostoru</a:t>
            </a:r>
          </a:p>
        </p:txBody>
      </p:sp>
    </p:spTree>
    <p:extLst>
      <p:ext uri="{BB962C8B-B14F-4D97-AF65-F5344CB8AC3E}">
        <p14:creationId xmlns:p14="http://schemas.microsoft.com/office/powerpoint/2010/main" val="231462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Příklad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Co když zjistím, že na kosené půlce jsou druhy náročnější na živiny?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Co když právě na kosené půlce louky někdo vyklopil valník hnoje?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Jsou na kosené půlce dané druhy kvůli kosení nebo rezervoáru živin?</a:t>
            </a:r>
          </a:p>
        </p:txBody>
      </p:sp>
      <p:pic>
        <p:nvPicPr>
          <p:cNvPr id="8" name="Obrázek 7" descr="Obsah obrázku letící, letadlo, planina, staré&#10;&#10;Popis byl vytvořen automaticky">
            <a:extLst>
              <a:ext uri="{FF2B5EF4-FFF2-40B4-BE49-F238E27FC236}">
                <a16:creationId xmlns:a16="http://schemas.microsoft.com/office/drawing/2014/main" id="{82F74769-3737-47D3-AD0D-A23379814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01" y="4567739"/>
            <a:ext cx="2632120" cy="19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 jsou (jen) prostorový problém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Problém, který lze vyřešit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Mnohdy velmi složitě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Místo jednoho měření na kosené ploše jich provedete více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Budou co nejvíce oddělená (segregovaná oddělená)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 každé měření sebereme souřadnice</a:t>
            </a:r>
          </a:p>
        </p:txBody>
      </p:sp>
    </p:spTree>
    <p:extLst>
      <p:ext uri="{BB962C8B-B14F-4D97-AF65-F5344CB8AC3E}">
        <p14:creationId xmlns:p14="http://schemas.microsoft.com/office/powerpoint/2010/main" val="292456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27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Pseudo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-replikace jsou (jen) prostorový problém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 err="1"/>
              <a:t>Znáhodňující</a:t>
            </a:r>
            <a:r>
              <a:rPr lang="cs-CZ" sz="3200" b="1" dirty="0"/>
              <a:t> (randomizované) metody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Analýzy, které dokážou změřit vliv samotného prostoru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Analýzy, které umožní oddělit vliv prostoru od toho, co nás zajímá –obnovení péče.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Mnoho experimentů bylo založeno s </a:t>
            </a:r>
            <a:r>
              <a:rPr lang="cs-CZ" sz="3200" b="1" dirty="0" err="1"/>
              <a:t>pseudo-opakovaními</a:t>
            </a:r>
            <a:endParaRPr lang="cs-CZ" sz="32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Třeba blokové výsadby různých druhů dřevin v lesnictví</a:t>
            </a:r>
          </a:p>
        </p:txBody>
      </p:sp>
    </p:spTree>
    <p:extLst>
      <p:ext uri="{BB962C8B-B14F-4D97-AF65-F5344CB8AC3E}">
        <p14:creationId xmlns:p14="http://schemas.microsoft.com/office/powerpoint/2010/main" val="2881678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Polní příklad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Zdánlivě ideální podmínky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Na úplně rovném poli vysety různé odrůdy kukuřice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Celkem 16 odrůd a pozemek 20x20 metrů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Jak byste je vyseli, abyste se vyhnuli </a:t>
            </a:r>
            <a:r>
              <a:rPr lang="cs-CZ" sz="3200" b="1" dirty="0" err="1"/>
              <a:t>pseudoreplikacím</a:t>
            </a:r>
            <a:r>
              <a:rPr lang="cs-CZ" sz="3200" b="1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Co vše dále hrozí při vyhodnocení nejlepší odrůdy?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E2039FD-C4FE-4B79-9C59-C84DFB50F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74" y="1671930"/>
            <a:ext cx="2657767" cy="19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Děkuji za pozornost</a:t>
            </a:r>
          </a:p>
        </p:txBody>
      </p:sp>
      <p:pic>
        <p:nvPicPr>
          <p:cNvPr id="6" name="Obrázek 5" descr="Obsah obrázku drak, stůl, tkanina, košile&#10;&#10;Popis byl vytvořen automaticky">
            <a:extLst>
              <a:ext uri="{FF2B5EF4-FFF2-40B4-BE49-F238E27FC236}">
                <a16:creationId xmlns:a16="http://schemas.microsoft.com/office/drawing/2014/main" id="{2CF82F15-960B-4F9F-8B2A-3992E39D4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28" y="2503352"/>
            <a:ext cx="5249619" cy="38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Úvod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 err="1"/>
              <a:t>Waldo</a:t>
            </a:r>
            <a:r>
              <a:rPr lang="cs-CZ" sz="3200" b="1" dirty="0"/>
              <a:t> </a:t>
            </a:r>
            <a:r>
              <a:rPr lang="cs-CZ" sz="3200" b="1" dirty="0" err="1"/>
              <a:t>Tobler</a:t>
            </a:r>
            <a:r>
              <a:rPr lang="cs-CZ" sz="3200" b="1" dirty="0"/>
              <a:t> 1970 práce o simulaci populačního růstu Detroitu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Bližší věci jsou si více příbuzné než vzdálenější (Vše souvisí se vším)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20EB88-D15B-4518-86C2-DDF74FEEE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35" y="3767261"/>
            <a:ext cx="3362005" cy="24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 a spol.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 přírodě jsou různé fenomény, které jsou člověkem podceňovány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Schopnost živočichů poznat orientaci pomocí vnitřního kompasu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Migrace ptáků či mořských savců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Návraty psů domů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61DC70-0438-4DA0-B26C-62F39F2A8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83" y="3732028"/>
            <a:ext cx="3758083" cy="27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 a spol.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Prostor má velký vliv na vztahy uvnitř populací a společenstev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Má vliv i na rozmístění vlastností prostředí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Jedná o náhodný jev anebo něčím konkrétním způsobený proces?</a:t>
            </a:r>
          </a:p>
        </p:txBody>
      </p:sp>
      <p:pic>
        <p:nvPicPr>
          <p:cNvPr id="6" name="Obrázek 5" descr="Obsah obrázku letící, letadlo, planina, staré&#10;&#10;Popis byl vytvořen automaticky">
            <a:extLst>
              <a:ext uri="{FF2B5EF4-FFF2-40B4-BE49-F238E27FC236}">
                <a16:creationId xmlns:a16="http://schemas.microsoft.com/office/drawing/2014/main" id="{08186DA6-4FB3-4B2A-9262-B05A1E7B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96" y="4384520"/>
            <a:ext cx="2834683" cy="20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91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3D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Zeměpisná šířka a délka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Třetí rozměr bývá zanedbáván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Vzdálenost od středu Země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Nadmořská výška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Výška nad zemí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Hloubka pod zemí</a:t>
            </a:r>
          </a:p>
        </p:txBody>
      </p:sp>
      <p:pic>
        <p:nvPicPr>
          <p:cNvPr id="6" name="Obrázek 5" descr="Obsah obrázku oblečení&#10;&#10;Popis byl vytvořen automaticky">
            <a:extLst>
              <a:ext uri="{FF2B5EF4-FFF2-40B4-BE49-F238E27FC236}">
                <a16:creationId xmlns:a16="http://schemas.microsoft.com/office/drawing/2014/main" id="{67740C51-6578-4A54-9F74-783B00FA3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35" y="2791469"/>
            <a:ext cx="47158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1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Prostorová závislost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Prostorová autokorelace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Rozmístění živé a neživé složky v krajině má své zákonitosti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Může nám pomoci odhalit, co se v přírodě děje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Organismy a vlastnosti prostředí jsou si podobnější, čím blíže si v prostoru jsou</a:t>
            </a:r>
          </a:p>
        </p:txBody>
      </p:sp>
    </p:spTree>
    <p:extLst>
      <p:ext uri="{BB962C8B-B14F-4D97-AF65-F5344CB8AC3E}">
        <p14:creationId xmlns:p14="http://schemas.microsoft.com/office/powerpoint/2010/main" val="402754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1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Prostorové stavy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Shluky (atrakce = přitažlivé síly)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Jde o pozitivní vliv prostorové závislosti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Jde o vystihnutí: blízké a podobné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Hejna, smečky, stáda, roje, trsy, hnízda…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0A16AC-D07E-479D-BDC3-CE350A234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73" y="2724736"/>
            <a:ext cx="4619166" cy="33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2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9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Prostorové stavy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Pravidelné rozmístění (averze = odporové síly)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Jde o negativní vliv prostorové závislosti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Není v přírodě úplně běžné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Hnízdní kolonie, hnízda blanokřídlých, česna, panelák, města v USA (mimo centrum Bostonu)…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3200" b="1" dirty="0"/>
          </a:p>
        </p:txBody>
      </p:sp>
      <p:pic>
        <p:nvPicPr>
          <p:cNvPr id="6" name="Obrázek 5" descr="Obsah obrázku tráva, drak, letící, letecká doprava&#10;&#10;Popis byl vytvořen automaticky">
            <a:extLst>
              <a:ext uri="{FF2B5EF4-FFF2-40B4-BE49-F238E27FC236}">
                <a16:creationId xmlns:a16="http://schemas.microsoft.com/office/drawing/2014/main" id="{A0B87F6D-2304-41E8-9837-EAF87733B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21" y="1633736"/>
            <a:ext cx="3787330" cy="27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8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Prostor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1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Prostorové stavy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Náhodné rozmístění (žádné síly)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Nulový vliv prostorové závislosti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Není v přírodě častý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Pokud je nadbytek zdrojů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Nový atol, po výbuchu sopky, </a:t>
            </a:r>
            <a:r>
              <a:rPr lang="cs-CZ" sz="2400" b="1" dirty="0" err="1"/>
              <a:t>výdrol</a:t>
            </a:r>
            <a:r>
              <a:rPr lang="cs-CZ" sz="2400" b="1" dirty="0"/>
              <a:t>…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60A8D88-FDA2-4ED4-A2C4-E77F6A549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56" y="2603763"/>
            <a:ext cx="4148166" cy="30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504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599</Words>
  <Application>Microsoft Office PowerPoint</Application>
  <PresentationFormat>Širokoúhlá obrazovka</PresentationFormat>
  <Paragraphs>115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96</cp:revision>
  <dcterms:created xsi:type="dcterms:W3CDTF">2020-10-29T16:23:05Z</dcterms:created>
  <dcterms:modified xsi:type="dcterms:W3CDTF">2020-11-16T08:58:30Z</dcterms:modified>
</cp:coreProperties>
</file>