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sldIdLst>
    <p:sldId id="256" r:id="rId3"/>
    <p:sldId id="300" r:id="rId4"/>
    <p:sldId id="299" r:id="rId5"/>
    <p:sldId id="261" r:id="rId6"/>
    <p:sldId id="262" r:id="rId7"/>
    <p:sldId id="263" r:id="rId8"/>
    <p:sldId id="265" r:id="rId9"/>
    <p:sldId id="266" r:id="rId10"/>
    <p:sldId id="302" r:id="rId11"/>
    <p:sldId id="303" r:id="rId12"/>
    <p:sldId id="304" r:id="rId13"/>
    <p:sldId id="301" r:id="rId14"/>
    <p:sldId id="335" r:id="rId15"/>
    <p:sldId id="336" r:id="rId16"/>
    <p:sldId id="305" r:id="rId17"/>
    <p:sldId id="337" r:id="rId18"/>
    <p:sldId id="306" r:id="rId19"/>
    <p:sldId id="307" r:id="rId20"/>
    <p:sldId id="308" r:id="rId21"/>
    <p:sldId id="309" r:id="rId22"/>
    <p:sldId id="264" r:id="rId23"/>
    <p:sldId id="334" r:id="rId24"/>
    <p:sldId id="267" r:id="rId25"/>
    <p:sldId id="268" r:id="rId26"/>
    <p:sldId id="339" r:id="rId27"/>
    <p:sldId id="269" r:id="rId28"/>
    <p:sldId id="314" r:id="rId29"/>
    <p:sldId id="315" r:id="rId30"/>
    <p:sldId id="279" r:id="rId31"/>
    <p:sldId id="316" r:id="rId32"/>
    <p:sldId id="340" r:id="rId33"/>
    <p:sldId id="270" r:id="rId34"/>
    <p:sldId id="311" r:id="rId35"/>
    <p:sldId id="312" r:id="rId36"/>
    <p:sldId id="313" r:id="rId37"/>
    <p:sldId id="338" r:id="rId38"/>
    <p:sldId id="271" r:id="rId39"/>
    <p:sldId id="280" r:id="rId40"/>
    <p:sldId id="281" r:id="rId41"/>
    <p:sldId id="282" r:id="rId42"/>
    <p:sldId id="283" r:id="rId43"/>
    <p:sldId id="341" r:id="rId44"/>
    <p:sldId id="272" r:id="rId45"/>
    <p:sldId id="317" r:id="rId46"/>
    <p:sldId id="273" r:id="rId47"/>
    <p:sldId id="342" r:id="rId48"/>
    <p:sldId id="318" r:id="rId49"/>
    <p:sldId id="319" r:id="rId50"/>
    <p:sldId id="320" r:id="rId51"/>
    <p:sldId id="321" r:id="rId52"/>
    <p:sldId id="322" r:id="rId53"/>
    <p:sldId id="285" r:id="rId54"/>
    <p:sldId id="344" r:id="rId55"/>
    <p:sldId id="345" r:id="rId56"/>
    <p:sldId id="346" r:id="rId57"/>
    <p:sldId id="347" r:id="rId58"/>
    <p:sldId id="274" r:id="rId59"/>
    <p:sldId id="343" r:id="rId60"/>
    <p:sldId id="326" r:id="rId61"/>
    <p:sldId id="327" r:id="rId62"/>
    <p:sldId id="328" r:id="rId63"/>
    <p:sldId id="329" r:id="rId64"/>
    <p:sldId id="330" r:id="rId65"/>
    <p:sldId id="363" r:id="rId66"/>
    <p:sldId id="364" r:id="rId67"/>
    <p:sldId id="286" r:id="rId6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0" autoAdjust="0"/>
    <p:restoredTop sz="94745"/>
  </p:normalViewPr>
  <p:slideViewPr>
    <p:cSldViewPr>
      <p:cViewPr varScale="1">
        <p:scale>
          <a:sx n="99" d="100"/>
          <a:sy n="99" d="100"/>
        </p:scale>
        <p:origin x="200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tránka prezent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43608" y="4941167"/>
            <a:ext cx="7916416" cy="72008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43608" y="5661248"/>
            <a:ext cx="6768752" cy="4320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33084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1340768"/>
            <a:ext cx="5111750" cy="49890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2564904"/>
            <a:ext cx="3008313" cy="37444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16651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340768"/>
            <a:ext cx="5486400" cy="374441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805264"/>
            <a:ext cx="5486400" cy="5040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77888"/>
            <a:ext cx="8229600" cy="78296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132856"/>
            <a:ext cx="8229600" cy="4176464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1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268760"/>
            <a:ext cx="2057400" cy="504056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268760"/>
            <a:ext cx="6019800" cy="5040560"/>
          </a:xfrm>
        </p:spPr>
        <p:txBody>
          <a:bodyPr vert="eaVert"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1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ěk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811882" y="4941168"/>
            <a:ext cx="8316416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Nadpis 1"/>
          <p:cNvSpPr>
            <a:spLocks noGrp="1"/>
          </p:cNvSpPr>
          <p:nvPr>
            <p:ph type="ctrTitle" hasCustomPrompt="1"/>
          </p:nvPr>
        </p:nvSpPr>
        <p:spPr>
          <a:xfrm>
            <a:off x="1043608" y="4941167"/>
            <a:ext cx="7916416" cy="115212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 b="1"/>
            </a:lvl1pPr>
          </a:lstStyle>
          <a:p>
            <a:r>
              <a:rPr lang="cs-CZ" dirty="0"/>
              <a:t>Poděkování / Kontakt …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504056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1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1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504056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8335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8335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82750"/>
            <a:ext cx="8229600" cy="634082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997150"/>
            <a:ext cx="4040188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708920"/>
            <a:ext cx="4040188" cy="36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997150"/>
            <a:ext cx="4041775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708920"/>
            <a:ext cx="4041775" cy="36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1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3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4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7788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0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9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811882" y="4941168"/>
            <a:ext cx="8316416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205880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36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cs.wikipedia.org/wiki/Krajina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researchgate.net/publication/317380001_Zhrouceni_neobjevene_civilizaceThe_collapse_of_an_undiscovered_civilization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ydekmistek.cz/cz/o-meste/pocasi-a-podnebi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ea.europa.eu/themes/landuse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fg.ca.gov/habcon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5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d.czu.cz/cs/r-6824-katedry-a-soucasti/r-7478-ostatni-pracoviste/r-9042-copycentrum" TargetMode="External"/><Relationship Id="rId2" Type="http://schemas.openxmlformats.org/officeDocument/2006/relationships/hyperlink" Target="https://eshop.czu.cz/fld/ekologie-1.html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jpg"/><Relationship Id="rId4" Type="http://schemas.openxmlformats.org/officeDocument/2006/relationships/image" Target="../media/image42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www.youtube.com/playlist?list=PLmqmBWvFOi8VZVdgQv9CBw2731HdVneAY" TargetMode="Externa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712968" cy="1080120"/>
          </a:xfrm>
        </p:spPr>
        <p:txBody>
          <a:bodyPr>
            <a:noAutofit/>
          </a:bodyPr>
          <a:lstStyle/>
          <a:p>
            <a:r>
              <a:rPr lang="cs-CZ" sz="6600" dirty="0"/>
              <a:t>Ekologie krajiny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4" name="Nadpis 2"/>
          <p:cNvSpPr txBox="1">
            <a:spLocks/>
          </p:cNvSpPr>
          <p:nvPr/>
        </p:nvSpPr>
        <p:spPr>
          <a:xfrm>
            <a:off x="1043608" y="4989893"/>
            <a:ext cx="7916416" cy="7200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Úvod do ekologie krajiny</a:t>
            </a:r>
          </a:p>
        </p:txBody>
      </p:sp>
      <p:sp>
        <p:nvSpPr>
          <p:cNvPr id="6" name="Nadpis 2"/>
          <p:cNvSpPr txBox="1">
            <a:spLocks/>
          </p:cNvSpPr>
          <p:nvPr/>
        </p:nvSpPr>
        <p:spPr>
          <a:xfrm>
            <a:off x="20094" y="6137919"/>
            <a:ext cx="9123905" cy="7200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000" b="0" dirty="0"/>
          </a:p>
          <a:p>
            <a:pPr algn="r"/>
            <a:r>
              <a:rPr lang="cs-CZ" sz="2000" b="0" dirty="0" err="1"/>
              <a:t>jakub.horak</a:t>
            </a:r>
            <a:r>
              <a:rPr lang="en-US" sz="2000" b="0" dirty="0"/>
              <a:t>@</a:t>
            </a:r>
            <a:r>
              <a:rPr lang="cs-CZ" sz="2000" b="0" dirty="0"/>
              <a:t>uhk.cz; http://home.czu.cz/horakj/</a:t>
            </a:r>
          </a:p>
        </p:txBody>
      </p:sp>
      <p:pic>
        <p:nvPicPr>
          <p:cNvPr id="7" name="Obrázek 6" descr="Obsah obrázku kreslení&#10;&#10;Popis byl vytvořen automaticky">
            <a:extLst>
              <a:ext uri="{FF2B5EF4-FFF2-40B4-BE49-F238E27FC236}">
                <a16:creationId xmlns:a16="http://schemas.microsoft.com/office/drawing/2014/main" id="{C3CFCB88-6355-49CD-92F4-E03989D0FC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140" y="1822322"/>
            <a:ext cx="3975811" cy="288120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Definice krajiny?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ekologie krajiny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8" name="Nadpis 2"/>
          <p:cNvSpPr txBox="1">
            <a:spLocks/>
          </p:cNvSpPr>
          <p:nvPr/>
        </p:nvSpPr>
        <p:spPr>
          <a:xfrm>
            <a:off x="20094" y="6480720"/>
            <a:ext cx="9123905" cy="47667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000" b="0" dirty="0"/>
          </a:p>
          <a:p>
            <a:pPr algn="r"/>
            <a:r>
              <a:rPr lang="cs-CZ" sz="2000" b="0" dirty="0" err="1">
                <a:solidFill>
                  <a:schemeClr val="bg1"/>
                </a:solidFill>
              </a:rPr>
              <a:t>jakub.horak</a:t>
            </a:r>
            <a:r>
              <a:rPr lang="en-US" sz="2000" b="0" dirty="0">
                <a:solidFill>
                  <a:schemeClr val="bg1"/>
                </a:solidFill>
              </a:rPr>
              <a:t>@</a:t>
            </a:r>
            <a:r>
              <a:rPr lang="cs-CZ" sz="2000" b="0" dirty="0">
                <a:solidFill>
                  <a:schemeClr val="bg1"/>
                </a:solidFill>
              </a:rPr>
              <a:t>uhk.cz; http://home.czu.cz/horakj/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Paradigmata a postuláty</a:t>
            </a:r>
          </a:p>
          <a:p>
            <a:pPr lvl="1"/>
            <a:r>
              <a:rPr lang="cs-CZ" dirty="0"/>
              <a:t>Vzdálenost, plocha, </a:t>
            </a:r>
            <a:r>
              <a:rPr lang="cs-CZ" b="1" dirty="0"/>
              <a:t>prostor</a:t>
            </a:r>
            <a:r>
              <a:rPr lang="cs-CZ" dirty="0"/>
              <a:t>?</a:t>
            </a:r>
          </a:p>
          <a:p>
            <a:pPr lvl="1"/>
            <a:endParaRPr lang="en-US" dirty="0"/>
          </a:p>
        </p:txBody>
      </p:sp>
      <p:sp>
        <p:nvSpPr>
          <p:cNvPr id="17" name="AutoShape 2" descr="Výsledek obrázku pro kou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4" descr="Výsledek obrázku pro kou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6" descr="Výsledek obrázku pro koul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121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Definice krajiny?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ekologie krajiny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8" name="Nadpis 2"/>
          <p:cNvSpPr txBox="1">
            <a:spLocks/>
          </p:cNvSpPr>
          <p:nvPr/>
        </p:nvSpPr>
        <p:spPr>
          <a:xfrm>
            <a:off x="20094" y="6480720"/>
            <a:ext cx="9123905" cy="47667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000" b="0" dirty="0"/>
          </a:p>
          <a:p>
            <a:pPr algn="r"/>
            <a:r>
              <a:rPr lang="cs-CZ" sz="2000" b="0" dirty="0" err="1">
                <a:solidFill>
                  <a:schemeClr val="bg1"/>
                </a:solidFill>
              </a:rPr>
              <a:t>jakub.horak</a:t>
            </a:r>
            <a:r>
              <a:rPr lang="en-US" sz="2000" b="0" dirty="0">
                <a:solidFill>
                  <a:schemeClr val="bg1"/>
                </a:solidFill>
              </a:rPr>
              <a:t>@</a:t>
            </a:r>
            <a:r>
              <a:rPr lang="cs-CZ" sz="2000" b="0" dirty="0">
                <a:solidFill>
                  <a:schemeClr val="bg1"/>
                </a:solidFill>
              </a:rPr>
              <a:t>uhk.cz; http://home.czu.cz/horakj/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Paradigmata a postuláty</a:t>
            </a:r>
          </a:p>
          <a:p>
            <a:pPr lvl="1"/>
            <a:r>
              <a:rPr lang="cs-CZ" dirty="0"/>
              <a:t>Vzdálenost (1D), plocha (2D), prostor (3D)?</a:t>
            </a:r>
          </a:p>
          <a:p>
            <a:pPr lvl="1"/>
            <a:endParaRPr lang="en-US" dirty="0"/>
          </a:p>
        </p:txBody>
      </p:sp>
      <p:sp>
        <p:nvSpPr>
          <p:cNvPr id="17" name="AutoShape 2" descr="Výsledek obrázku pro kou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4" descr="Výsledek obrázku pro kou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6" descr="Výsledek obrázku pro koul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050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Definice krajiny?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ekologie krajiny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8" name="Nadpis 2"/>
          <p:cNvSpPr txBox="1">
            <a:spLocks/>
          </p:cNvSpPr>
          <p:nvPr/>
        </p:nvSpPr>
        <p:spPr>
          <a:xfrm>
            <a:off x="20094" y="6480720"/>
            <a:ext cx="9123905" cy="47667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000" b="0" dirty="0"/>
          </a:p>
          <a:p>
            <a:pPr algn="r"/>
            <a:r>
              <a:rPr lang="cs-CZ" sz="2000" b="0" dirty="0" err="1">
                <a:solidFill>
                  <a:schemeClr val="bg1"/>
                </a:solidFill>
              </a:rPr>
              <a:t>jakub.horak</a:t>
            </a:r>
            <a:r>
              <a:rPr lang="en-US" sz="2000" b="0" dirty="0">
                <a:solidFill>
                  <a:schemeClr val="bg1"/>
                </a:solidFill>
              </a:rPr>
              <a:t>@</a:t>
            </a:r>
            <a:r>
              <a:rPr lang="cs-CZ" sz="2000" b="0" dirty="0">
                <a:solidFill>
                  <a:schemeClr val="bg1"/>
                </a:solidFill>
              </a:rPr>
              <a:t>uhk.cz; http://home.czu.cz/horakj/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Paradigmata a postuláty</a:t>
            </a:r>
          </a:p>
          <a:p>
            <a:pPr lvl="1"/>
            <a:r>
              <a:rPr lang="cs-CZ" dirty="0"/>
              <a:t>Vzdálenost, plocha, prostor?</a:t>
            </a:r>
          </a:p>
          <a:p>
            <a:pPr lvl="1"/>
            <a:endParaRPr lang="en-US" dirty="0"/>
          </a:p>
        </p:txBody>
      </p:sp>
      <p:cxnSp>
        <p:nvCxnSpPr>
          <p:cNvPr id="9" name="Přímá spojnice 8"/>
          <p:cNvCxnSpPr/>
          <p:nvPr/>
        </p:nvCxnSpPr>
        <p:spPr>
          <a:xfrm>
            <a:off x="827584" y="3429000"/>
            <a:ext cx="72008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utoShape 2" descr="Výsledek obrázku pro kou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4" descr="Výsledek obrázku pro kou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6" descr="Výsledek obrázku pro koul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014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Definice krajiny?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ekologie krajiny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8" name="Nadpis 2"/>
          <p:cNvSpPr txBox="1">
            <a:spLocks/>
          </p:cNvSpPr>
          <p:nvPr/>
        </p:nvSpPr>
        <p:spPr>
          <a:xfrm>
            <a:off x="20094" y="6480720"/>
            <a:ext cx="9123905" cy="47667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000" b="0" dirty="0"/>
          </a:p>
          <a:p>
            <a:pPr algn="r"/>
            <a:r>
              <a:rPr lang="cs-CZ" sz="2000" b="0" dirty="0" err="1">
                <a:solidFill>
                  <a:schemeClr val="bg1"/>
                </a:solidFill>
              </a:rPr>
              <a:t>jakub.horak</a:t>
            </a:r>
            <a:r>
              <a:rPr lang="en-US" sz="2000" b="0" dirty="0">
                <a:solidFill>
                  <a:schemeClr val="bg1"/>
                </a:solidFill>
              </a:rPr>
              <a:t>@</a:t>
            </a:r>
            <a:r>
              <a:rPr lang="cs-CZ" sz="2000" b="0" dirty="0">
                <a:solidFill>
                  <a:schemeClr val="bg1"/>
                </a:solidFill>
              </a:rPr>
              <a:t>uhk.cz; http://home.czu.cz/horakj/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Paradigmata a postuláty</a:t>
            </a:r>
          </a:p>
          <a:p>
            <a:pPr lvl="1"/>
            <a:r>
              <a:rPr lang="cs-CZ" dirty="0"/>
              <a:t>Vzdálenost, plocha, prostor?</a:t>
            </a:r>
          </a:p>
          <a:p>
            <a:pPr lvl="1"/>
            <a:endParaRPr lang="en-US" dirty="0"/>
          </a:p>
        </p:txBody>
      </p:sp>
      <p:cxnSp>
        <p:nvCxnSpPr>
          <p:cNvPr id="9" name="Přímá spojnice 8"/>
          <p:cNvCxnSpPr/>
          <p:nvPr/>
        </p:nvCxnSpPr>
        <p:spPr>
          <a:xfrm>
            <a:off x="827584" y="3429000"/>
            <a:ext cx="72008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utoShape 2" descr="Výsledek obrázku pro kou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4" descr="Výsledek obrázku pro kou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6" descr="Výsledek obrázku pro koul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7" name="Přímá spojnice 6"/>
          <p:cNvCxnSpPr/>
          <p:nvPr/>
        </p:nvCxnSpPr>
        <p:spPr>
          <a:xfrm flipH="1">
            <a:off x="1007604" y="3429000"/>
            <a:ext cx="36004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 flipV="1">
            <a:off x="1194178" y="3280792"/>
            <a:ext cx="0" cy="2964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214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Definice krajiny?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ekologie krajiny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8" name="Nadpis 2"/>
          <p:cNvSpPr txBox="1">
            <a:spLocks/>
          </p:cNvSpPr>
          <p:nvPr/>
        </p:nvSpPr>
        <p:spPr>
          <a:xfrm>
            <a:off x="20094" y="6480720"/>
            <a:ext cx="9123905" cy="47667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000" b="0" dirty="0"/>
          </a:p>
          <a:p>
            <a:pPr algn="r"/>
            <a:r>
              <a:rPr lang="cs-CZ" sz="2000" b="0" dirty="0" err="1">
                <a:solidFill>
                  <a:schemeClr val="bg1"/>
                </a:solidFill>
              </a:rPr>
              <a:t>jakub.horak</a:t>
            </a:r>
            <a:r>
              <a:rPr lang="en-US" sz="2000" b="0" dirty="0">
                <a:solidFill>
                  <a:schemeClr val="bg1"/>
                </a:solidFill>
              </a:rPr>
              <a:t>@</a:t>
            </a:r>
            <a:r>
              <a:rPr lang="cs-CZ" sz="2000" b="0" dirty="0">
                <a:solidFill>
                  <a:schemeClr val="bg1"/>
                </a:solidFill>
              </a:rPr>
              <a:t>uhk.cz; http://home.czu.cz/horakj/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Paradigmata a postuláty</a:t>
            </a:r>
          </a:p>
          <a:p>
            <a:pPr lvl="1"/>
            <a:r>
              <a:rPr lang="cs-CZ" dirty="0"/>
              <a:t>Vzdálenost, plocha, prostor?</a:t>
            </a:r>
          </a:p>
          <a:p>
            <a:pPr lvl="1"/>
            <a:endParaRPr lang="en-US" dirty="0"/>
          </a:p>
        </p:txBody>
      </p:sp>
      <p:cxnSp>
        <p:nvCxnSpPr>
          <p:cNvPr id="9" name="Přímá spojnice 8"/>
          <p:cNvCxnSpPr/>
          <p:nvPr/>
        </p:nvCxnSpPr>
        <p:spPr>
          <a:xfrm>
            <a:off x="827584" y="3429000"/>
            <a:ext cx="72008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utoShape 2" descr="Výsledek obrázku pro kou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4" descr="Výsledek obrázku pro kou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6" descr="Výsledek obrázku pro koul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7" name="Přímá spojnice 6"/>
          <p:cNvCxnSpPr/>
          <p:nvPr/>
        </p:nvCxnSpPr>
        <p:spPr>
          <a:xfrm flipH="1">
            <a:off x="827584" y="3429000"/>
            <a:ext cx="36004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 flipV="1">
            <a:off x="1003603" y="3257144"/>
            <a:ext cx="0" cy="2964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4641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Definice krajiny?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ekologie krajiny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8" name="Nadpis 2"/>
          <p:cNvSpPr txBox="1">
            <a:spLocks/>
          </p:cNvSpPr>
          <p:nvPr/>
        </p:nvSpPr>
        <p:spPr>
          <a:xfrm>
            <a:off x="20094" y="6480720"/>
            <a:ext cx="9123905" cy="47667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000" b="0" dirty="0"/>
          </a:p>
          <a:p>
            <a:pPr algn="r"/>
            <a:r>
              <a:rPr lang="cs-CZ" sz="2000" b="0" dirty="0" err="1">
                <a:solidFill>
                  <a:schemeClr val="bg1"/>
                </a:solidFill>
              </a:rPr>
              <a:t>jakub.horak</a:t>
            </a:r>
            <a:r>
              <a:rPr lang="en-US" sz="2000" b="0" dirty="0">
                <a:solidFill>
                  <a:schemeClr val="bg1"/>
                </a:solidFill>
              </a:rPr>
              <a:t>@</a:t>
            </a:r>
            <a:r>
              <a:rPr lang="cs-CZ" sz="2000" b="0" dirty="0">
                <a:solidFill>
                  <a:schemeClr val="bg1"/>
                </a:solidFill>
              </a:rPr>
              <a:t>uhk.cz; http://home.czu.cz/horakj/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Paradigmata a postuláty</a:t>
            </a:r>
          </a:p>
          <a:p>
            <a:pPr lvl="1"/>
            <a:r>
              <a:rPr lang="cs-CZ" dirty="0"/>
              <a:t>Vzdálenost, plocha, prostor?</a:t>
            </a:r>
          </a:p>
          <a:p>
            <a:pPr lvl="1"/>
            <a:endParaRPr lang="en-US" dirty="0"/>
          </a:p>
        </p:txBody>
      </p:sp>
      <p:cxnSp>
        <p:nvCxnSpPr>
          <p:cNvPr id="9" name="Přímá spojnice 8"/>
          <p:cNvCxnSpPr/>
          <p:nvPr/>
        </p:nvCxnSpPr>
        <p:spPr>
          <a:xfrm>
            <a:off x="827584" y="3429000"/>
            <a:ext cx="72008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/>
        </p:nvSpPr>
        <p:spPr>
          <a:xfrm>
            <a:off x="1907704" y="3429000"/>
            <a:ext cx="86409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utoShape 2" descr="Výsledek obrázku pro kou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4" descr="Výsledek obrázku pro kou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6" descr="Výsledek obrázku pro koul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918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Definice krajiny?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ekologie krajiny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8" name="Nadpis 2"/>
          <p:cNvSpPr txBox="1">
            <a:spLocks/>
          </p:cNvSpPr>
          <p:nvPr/>
        </p:nvSpPr>
        <p:spPr>
          <a:xfrm>
            <a:off x="20094" y="6480720"/>
            <a:ext cx="9123905" cy="47667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000" b="0" dirty="0"/>
          </a:p>
          <a:p>
            <a:pPr algn="r"/>
            <a:r>
              <a:rPr lang="cs-CZ" sz="2000" b="0" dirty="0" err="1">
                <a:solidFill>
                  <a:schemeClr val="bg1"/>
                </a:solidFill>
              </a:rPr>
              <a:t>jakub.horak</a:t>
            </a:r>
            <a:r>
              <a:rPr lang="en-US" sz="2000" b="0" dirty="0">
                <a:solidFill>
                  <a:schemeClr val="bg1"/>
                </a:solidFill>
              </a:rPr>
              <a:t>@</a:t>
            </a:r>
            <a:r>
              <a:rPr lang="cs-CZ" sz="2000" b="0" dirty="0">
                <a:solidFill>
                  <a:schemeClr val="bg1"/>
                </a:solidFill>
              </a:rPr>
              <a:t>uhk.cz; http://home.czu.cz/horakj/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Paradigmata a postuláty</a:t>
            </a:r>
          </a:p>
          <a:p>
            <a:pPr lvl="1"/>
            <a:r>
              <a:rPr lang="cs-CZ" dirty="0"/>
              <a:t>Vzdálenost, plocha, prostor?</a:t>
            </a:r>
          </a:p>
          <a:p>
            <a:pPr lvl="1"/>
            <a:endParaRPr lang="en-US" dirty="0"/>
          </a:p>
        </p:txBody>
      </p:sp>
      <p:cxnSp>
        <p:nvCxnSpPr>
          <p:cNvPr id="9" name="Přímá spojnice 8"/>
          <p:cNvCxnSpPr/>
          <p:nvPr/>
        </p:nvCxnSpPr>
        <p:spPr>
          <a:xfrm>
            <a:off x="827584" y="3429000"/>
            <a:ext cx="72008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/>
        </p:nvSpPr>
        <p:spPr>
          <a:xfrm>
            <a:off x="1907704" y="3429000"/>
            <a:ext cx="86409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utoShape 2" descr="Výsledek obrázku pro kou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4" descr="Výsledek obrázku pro kou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6" descr="Výsledek obrázku pro koul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Přímá spojnice 11"/>
          <p:cNvCxnSpPr/>
          <p:nvPr/>
        </p:nvCxnSpPr>
        <p:spPr>
          <a:xfrm flipV="1">
            <a:off x="2318596" y="3712840"/>
            <a:ext cx="0" cy="2964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 flipH="1">
            <a:off x="2159732" y="3861048"/>
            <a:ext cx="36004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1958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Definice krajiny?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ekologie krajiny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8" name="Nadpis 2"/>
          <p:cNvSpPr txBox="1">
            <a:spLocks/>
          </p:cNvSpPr>
          <p:nvPr/>
        </p:nvSpPr>
        <p:spPr>
          <a:xfrm>
            <a:off x="20094" y="6480720"/>
            <a:ext cx="9123905" cy="47667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000" b="0" dirty="0"/>
          </a:p>
          <a:p>
            <a:pPr algn="r"/>
            <a:r>
              <a:rPr lang="cs-CZ" sz="2000" b="0" dirty="0" err="1">
                <a:solidFill>
                  <a:schemeClr val="bg1"/>
                </a:solidFill>
              </a:rPr>
              <a:t>jakub.horak</a:t>
            </a:r>
            <a:r>
              <a:rPr lang="en-US" sz="2000" b="0" dirty="0">
                <a:solidFill>
                  <a:schemeClr val="bg1"/>
                </a:solidFill>
              </a:rPr>
              <a:t>@</a:t>
            </a:r>
            <a:r>
              <a:rPr lang="cs-CZ" sz="2000" b="0" dirty="0">
                <a:solidFill>
                  <a:schemeClr val="bg1"/>
                </a:solidFill>
              </a:rPr>
              <a:t>uhk.cz; http://home.czu.cz/horakj/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Paradigmata a postuláty</a:t>
            </a:r>
          </a:p>
          <a:p>
            <a:pPr lvl="1"/>
            <a:r>
              <a:rPr lang="cs-CZ" dirty="0"/>
              <a:t>Vzdálenost, plocha, prostor?</a:t>
            </a:r>
          </a:p>
          <a:p>
            <a:pPr lvl="1"/>
            <a:endParaRPr lang="en-US" dirty="0"/>
          </a:p>
        </p:txBody>
      </p:sp>
      <p:cxnSp>
        <p:nvCxnSpPr>
          <p:cNvPr id="9" name="Přímá spojnice 8"/>
          <p:cNvCxnSpPr/>
          <p:nvPr/>
        </p:nvCxnSpPr>
        <p:spPr>
          <a:xfrm>
            <a:off x="827584" y="3429000"/>
            <a:ext cx="72008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/>
        </p:nvSpPr>
        <p:spPr>
          <a:xfrm>
            <a:off x="1907704" y="3429000"/>
            <a:ext cx="86409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ál 10"/>
          <p:cNvSpPr/>
          <p:nvPr/>
        </p:nvSpPr>
        <p:spPr>
          <a:xfrm>
            <a:off x="3347864" y="3429000"/>
            <a:ext cx="864096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utoShape 2" descr="Výsledek obrázku pro kou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4" descr="Výsledek obrázku pro kou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6" descr="Výsledek obrázku pro koul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918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Definice krajiny?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ekologie krajiny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8" name="Nadpis 2"/>
          <p:cNvSpPr txBox="1">
            <a:spLocks/>
          </p:cNvSpPr>
          <p:nvPr/>
        </p:nvSpPr>
        <p:spPr>
          <a:xfrm>
            <a:off x="20094" y="6480720"/>
            <a:ext cx="9123905" cy="47667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000" b="0" dirty="0"/>
          </a:p>
          <a:p>
            <a:pPr algn="r"/>
            <a:r>
              <a:rPr lang="cs-CZ" sz="2000" b="0" dirty="0" err="1">
                <a:solidFill>
                  <a:schemeClr val="bg1"/>
                </a:solidFill>
              </a:rPr>
              <a:t>jakub.horak</a:t>
            </a:r>
            <a:r>
              <a:rPr lang="en-US" sz="2000" b="0" dirty="0">
                <a:solidFill>
                  <a:schemeClr val="bg1"/>
                </a:solidFill>
              </a:rPr>
              <a:t>@</a:t>
            </a:r>
            <a:r>
              <a:rPr lang="cs-CZ" sz="2000" b="0" dirty="0">
                <a:solidFill>
                  <a:schemeClr val="bg1"/>
                </a:solidFill>
              </a:rPr>
              <a:t>uhk.cz; http://home.czu.cz/horakj/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Paradigmata a postuláty</a:t>
            </a:r>
          </a:p>
          <a:p>
            <a:pPr lvl="1"/>
            <a:r>
              <a:rPr lang="cs-CZ" dirty="0"/>
              <a:t>Vzdálenost, plocha, prostor?</a:t>
            </a:r>
          </a:p>
          <a:p>
            <a:pPr lvl="1"/>
            <a:endParaRPr lang="en-US" dirty="0"/>
          </a:p>
        </p:txBody>
      </p:sp>
      <p:cxnSp>
        <p:nvCxnSpPr>
          <p:cNvPr id="9" name="Přímá spojnice 8"/>
          <p:cNvCxnSpPr/>
          <p:nvPr/>
        </p:nvCxnSpPr>
        <p:spPr>
          <a:xfrm>
            <a:off x="827584" y="3429000"/>
            <a:ext cx="72008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/>
        </p:nvSpPr>
        <p:spPr>
          <a:xfrm>
            <a:off x="1907704" y="3429000"/>
            <a:ext cx="86409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ál 10"/>
          <p:cNvSpPr/>
          <p:nvPr/>
        </p:nvSpPr>
        <p:spPr>
          <a:xfrm>
            <a:off x="3347864" y="3429000"/>
            <a:ext cx="864096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Krychle 13"/>
          <p:cNvSpPr/>
          <p:nvPr/>
        </p:nvSpPr>
        <p:spPr>
          <a:xfrm>
            <a:off x="4716016" y="3429000"/>
            <a:ext cx="936104" cy="100811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utoShape 2" descr="Výsledek obrázku pro kou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4" descr="Výsledek obrázku pro kou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6" descr="Výsledek obrázku pro koul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918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Definice krajiny?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ekologie krajiny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8" name="Nadpis 2"/>
          <p:cNvSpPr txBox="1">
            <a:spLocks/>
          </p:cNvSpPr>
          <p:nvPr/>
        </p:nvSpPr>
        <p:spPr>
          <a:xfrm>
            <a:off x="20094" y="6480720"/>
            <a:ext cx="9123905" cy="47667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000" b="0" dirty="0"/>
          </a:p>
          <a:p>
            <a:pPr algn="r"/>
            <a:r>
              <a:rPr lang="cs-CZ" sz="2000" b="0" dirty="0" err="1">
                <a:solidFill>
                  <a:schemeClr val="bg1"/>
                </a:solidFill>
              </a:rPr>
              <a:t>jakub.horak</a:t>
            </a:r>
            <a:r>
              <a:rPr lang="en-US" sz="2000" b="0" dirty="0">
                <a:solidFill>
                  <a:schemeClr val="bg1"/>
                </a:solidFill>
              </a:rPr>
              <a:t>@</a:t>
            </a:r>
            <a:r>
              <a:rPr lang="cs-CZ" sz="2000" b="0" dirty="0">
                <a:solidFill>
                  <a:schemeClr val="bg1"/>
                </a:solidFill>
              </a:rPr>
              <a:t>uhk.cz; http://home.czu.cz/horakj/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Paradigmata a postuláty</a:t>
            </a:r>
          </a:p>
          <a:p>
            <a:pPr lvl="1"/>
            <a:r>
              <a:rPr lang="cs-CZ" dirty="0"/>
              <a:t>Vzdálenost, plocha, prostor?</a:t>
            </a:r>
          </a:p>
          <a:p>
            <a:pPr lvl="1"/>
            <a:endParaRPr lang="en-US" dirty="0"/>
          </a:p>
        </p:txBody>
      </p:sp>
      <p:cxnSp>
        <p:nvCxnSpPr>
          <p:cNvPr id="9" name="Přímá spojnice 8"/>
          <p:cNvCxnSpPr/>
          <p:nvPr/>
        </p:nvCxnSpPr>
        <p:spPr>
          <a:xfrm>
            <a:off x="827584" y="3429000"/>
            <a:ext cx="72008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/>
        </p:nvSpPr>
        <p:spPr>
          <a:xfrm>
            <a:off x="1907704" y="3429000"/>
            <a:ext cx="86409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ál 10"/>
          <p:cNvSpPr/>
          <p:nvPr/>
        </p:nvSpPr>
        <p:spPr>
          <a:xfrm>
            <a:off x="3347864" y="3429000"/>
            <a:ext cx="864096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Krychle 13"/>
          <p:cNvSpPr/>
          <p:nvPr/>
        </p:nvSpPr>
        <p:spPr>
          <a:xfrm>
            <a:off x="4716016" y="3429000"/>
            <a:ext cx="936104" cy="100811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lechovka 14"/>
          <p:cNvSpPr/>
          <p:nvPr/>
        </p:nvSpPr>
        <p:spPr>
          <a:xfrm>
            <a:off x="6300192" y="3429000"/>
            <a:ext cx="792088" cy="86409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utoShape 2" descr="Výsledek obrázku pro kou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4" descr="Výsledek obrázku pro kou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6" descr="Výsledek obrázku pro koul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918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Definice krajiny?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ekologie krajiny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8" name="Nadpis 2"/>
          <p:cNvSpPr txBox="1">
            <a:spLocks/>
          </p:cNvSpPr>
          <p:nvPr/>
        </p:nvSpPr>
        <p:spPr>
          <a:xfrm>
            <a:off x="20094" y="6480720"/>
            <a:ext cx="9123905" cy="47667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000" b="0" dirty="0"/>
          </a:p>
          <a:p>
            <a:pPr algn="r"/>
            <a:r>
              <a:rPr lang="cs-CZ" sz="2000" b="0" dirty="0" err="1">
                <a:solidFill>
                  <a:schemeClr val="bg1"/>
                </a:solidFill>
              </a:rPr>
              <a:t>jakub.horak</a:t>
            </a:r>
            <a:r>
              <a:rPr lang="en-US" sz="2000" b="0" dirty="0">
                <a:solidFill>
                  <a:schemeClr val="bg1"/>
                </a:solidFill>
              </a:rPr>
              <a:t>@</a:t>
            </a:r>
            <a:r>
              <a:rPr lang="cs-CZ" sz="2000" b="0" dirty="0">
                <a:solidFill>
                  <a:schemeClr val="bg1"/>
                </a:solidFill>
              </a:rPr>
              <a:t>uhk.cz; http://home.czu.cz/horakj/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Zkuste to </a:t>
            </a:r>
            <a:r>
              <a:rPr lang="cs-CZ" dirty="0">
                <a:hlinkClick r:id="rId2"/>
              </a:rPr>
              <a:t>sami</a:t>
            </a:r>
            <a:r>
              <a:rPr lang="cs-CZ" dirty="0"/>
              <a:t>.</a:t>
            </a:r>
          </a:p>
          <a:p>
            <a:endParaRPr lang="en-US" dirty="0"/>
          </a:p>
        </p:txBody>
      </p:sp>
      <p:pic>
        <p:nvPicPr>
          <p:cNvPr id="7" name="Obrázek 6" descr="Obsah obrázku tkanina&#10;&#10;Popis byl vytvořen automaticky">
            <a:extLst>
              <a:ext uri="{FF2B5EF4-FFF2-40B4-BE49-F238E27FC236}">
                <a16:creationId xmlns:a16="http://schemas.microsoft.com/office/drawing/2014/main" id="{45452FF4-39A4-4881-8D1B-6636E8008B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768" y="2517636"/>
            <a:ext cx="5220072" cy="379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0347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Definice krajiny?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ekologie krajiny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8" name="Nadpis 2"/>
          <p:cNvSpPr txBox="1">
            <a:spLocks/>
          </p:cNvSpPr>
          <p:nvPr/>
        </p:nvSpPr>
        <p:spPr>
          <a:xfrm>
            <a:off x="20094" y="6480720"/>
            <a:ext cx="9123905" cy="47667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000" b="0" dirty="0"/>
          </a:p>
          <a:p>
            <a:pPr algn="r"/>
            <a:r>
              <a:rPr lang="cs-CZ" sz="2000" b="0" dirty="0" err="1">
                <a:solidFill>
                  <a:schemeClr val="bg1"/>
                </a:solidFill>
              </a:rPr>
              <a:t>jakub.horak</a:t>
            </a:r>
            <a:r>
              <a:rPr lang="en-US" sz="2000" b="0" dirty="0">
                <a:solidFill>
                  <a:schemeClr val="bg1"/>
                </a:solidFill>
              </a:rPr>
              <a:t>@</a:t>
            </a:r>
            <a:r>
              <a:rPr lang="cs-CZ" sz="2000" b="0" dirty="0">
                <a:solidFill>
                  <a:schemeClr val="bg1"/>
                </a:solidFill>
              </a:rPr>
              <a:t>uhk.cz; http://home.czu.cz/horakj/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Paradigmata a postuláty</a:t>
            </a:r>
          </a:p>
          <a:p>
            <a:pPr lvl="1"/>
            <a:r>
              <a:rPr lang="cs-CZ" dirty="0"/>
              <a:t>Vzdálenost, plocha, prostor?</a:t>
            </a:r>
          </a:p>
          <a:p>
            <a:pPr lvl="1"/>
            <a:endParaRPr lang="en-US" dirty="0"/>
          </a:p>
        </p:txBody>
      </p:sp>
      <p:cxnSp>
        <p:nvCxnSpPr>
          <p:cNvPr id="9" name="Přímá spojnice 8"/>
          <p:cNvCxnSpPr/>
          <p:nvPr/>
        </p:nvCxnSpPr>
        <p:spPr>
          <a:xfrm>
            <a:off x="827584" y="3429000"/>
            <a:ext cx="72008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/>
        </p:nvSpPr>
        <p:spPr>
          <a:xfrm>
            <a:off x="1907704" y="3429000"/>
            <a:ext cx="86409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ál 10"/>
          <p:cNvSpPr/>
          <p:nvPr/>
        </p:nvSpPr>
        <p:spPr>
          <a:xfrm>
            <a:off x="3347864" y="3429000"/>
            <a:ext cx="864096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Krychle 13"/>
          <p:cNvSpPr/>
          <p:nvPr/>
        </p:nvSpPr>
        <p:spPr>
          <a:xfrm>
            <a:off x="4716016" y="3429000"/>
            <a:ext cx="936104" cy="100811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lechovka 14"/>
          <p:cNvSpPr/>
          <p:nvPr/>
        </p:nvSpPr>
        <p:spPr>
          <a:xfrm>
            <a:off x="6300192" y="3429000"/>
            <a:ext cx="792088" cy="86409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utoShape 2" descr="Výsledek obrázku pro kou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4" descr="Výsledek obrázku pro kou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6" descr="Výsledek obrázku pro koul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284984"/>
            <a:ext cx="1458641" cy="1637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6918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Definice krajiny?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ekologie krajiny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8" name="Nadpis 2"/>
          <p:cNvSpPr txBox="1">
            <a:spLocks/>
          </p:cNvSpPr>
          <p:nvPr/>
        </p:nvSpPr>
        <p:spPr>
          <a:xfrm>
            <a:off x="20094" y="6480720"/>
            <a:ext cx="9123905" cy="47667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000" b="0" dirty="0"/>
          </a:p>
          <a:p>
            <a:pPr algn="r"/>
            <a:r>
              <a:rPr lang="cs-CZ" sz="2000" b="0" dirty="0" err="1">
                <a:solidFill>
                  <a:schemeClr val="bg1"/>
                </a:solidFill>
              </a:rPr>
              <a:t>jakub.horak</a:t>
            </a:r>
            <a:r>
              <a:rPr lang="en-US" sz="2000" b="0" dirty="0">
                <a:solidFill>
                  <a:schemeClr val="bg1"/>
                </a:solidFill>
              </a:rPr>
              <a:t>@</a:t>
            </a:r>
            <a:r>
              <a:rPr lang="cs-CZ" sz="2000" b="0" dirty="0">
                <a:solidFill>
                  <a:schemeClr val="bg1"/>
                </a:solidFill>
              </a:rPr>
              <a:t>uhk.cz; http://home.czu.cz/horakj/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Paradigmata a postuláty</a:t>
            </a:r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460142"/>
            <a:ext cx="5832648" cy="4180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3110"/>
            <a:ext cx="16573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98410"/>
            <a:ext cx="237172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2292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Pauza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ekologie krajiny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8" name="Nadpis 2"/>
          <p:cNvSpPr txBox="1">
            <a:spLocks/>
          </p:cNvSpPr>
          <p:nvPr/>
        </p:nvSpPr>
        <p:spPr>
          <a:xfrm>
            <a:off x="20094" y="6480720"/>
            <a:ext cx="9123905" cy="47667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000" b="0" dirty="0"/>
          </a:p>
          <a:p>
            <a:pPr algn="r"/>
            <a:r>
              <a:rPr lang="cs-CZ" sz="2000" b="0" dirty="0" err="1">
                <a:solidFill>
                  <a:schemeClr val="bg1"/>
                </a:solidFill>
              </a:rPr>
              <a:t>jakub.horak</a:t>
            </a:r>
            <a:r>
              <a:rPr lang="en-US" sz="2000" b="0" dirty="0">
                <a:solidFill>
                  <a:schemeClr val="bg1"/>
                </a:solidFill>
              </a:rPr>
              <a:t>@</a:t>
            </a:r>
            <a:r>
              <a:rPr lang="cs-CZ" sz="2000" b="0" dirty="0">
                <a:solidFill>
                  <a:schemeClr val="bg1"/>
                </a:solidFill>
              </a:rPr>
              <a:t>uhk.cz; http://home.czu.cz/horakj/</a:t>
            </a:r>
          </a:p>
        </p:txBody>
      </p:sp>
    </p:spTree>
    <p:extLst>
      <p:ext uri="{BB962C8B-B14F-4D97-AF65-F5344CB8AC3E}">
        <p14:creationId xmlns:p14="http://schemas.microsoft.com/office/powerpoint/2010/main" val="21673010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Úvod do krajinné ekologie 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ekologie krajiny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8" name="Nadpis 2"/>
          <p:cNvSpPr txBox="1">
            <a:spLocks/>
          </p:cNvSpPr>
          <p:nvPr/>
        </p:nvSpPr>
        <p:spPr>
          <a:xfrm>
            <a:off x="20094" y="6480720"/>
            <a:ext cx="9123905" cy="47667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000" b="0" dirty="0"/>
          </a:p>
          <a:p>
            <a:pPr algn="r"/>
            <a:r>
              <a:rPr lang="cs-CZ" sz="2000" b="0" dirty="0" err="1">
                <a:solidFill>
                  <a:schemeClr val="bg1"/>
                </a:solidFill>
              </a:rPr>
              <a:t>jakub.horak</a:t>
            </a:r>
            <a:r>
              <a:rPr lang="en-US" sz="2000" b="0" dirty="0">
                <a:solidFill>
                  <a:schemeClr val="bg1"/>
                </a:solidFill>
              </a:rPr>
              <a:t>@</a:t>
            </a:r>
            <a:r>
              <a:rPr lang="cs-CZ" sz="2000" b="0" dirty="0">
                <a:solidFill>
                  <a:schemeClr val="bg1"/>
                </a:solidFill>
              </a:rPr>
              <a:t>uhk.cz; http://home.czu.cz/horakj/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Posloucháte nyní…</a:t>
            </a:r>
          </a:p>
        </p:txBody>
      </p:sp>
    </p:spTree>
    <p:extLst>
      <p:ext uri="{BB962C8B-B14F-4D97-AF65-F5344CB8AC3E}">
        <p14:creationId xmlns:p14="http://schemas.microsoft.com/office/powerpoint/2010/main" val="31052697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Opakování ekologie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ekologie krajiny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8" name="Nadpis 2"/>
          <p:cNvSpPr txBox="1">
            <a:spLocks/>
          </p:cNvSpPr>
          <p:nvPr/>
        </p:nvSpPr>
        <p:spPr>
          <a:xfrm>
            <a:off x="20094" y="6480720"/>
            <a:ext cx="9123905" cy="47667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000" b="0" dirty="0"/>
          </a:p>
          <a:p>
            <a:pPr algn="r"/>
            <a:r>
              <a:rPr lang="cs-CZ" sz="2000" b="0" dirty="0" err="1">
                <a:solidFill>
                  <a:schemeClr val="bg1"/>
                </a:solidFill>
              </a:rPr>
              <a:t>jakub.horak</a:t>
            </a:r>
            <a:r>
              <a:rPr lang="en-US" sz="2000" b="0" dirty="0">
                <a:solidFill>
                  <a:schemeClr val="bg1"/>
                </a:solidFill>
              </a:rPr>
              <a:t>@</a:t>
            </a:r>
            <a:r>
              <a:rPr lang="cs-CZ" sz="2000" b="0" dirty="0">
                <a:solidFill>
                  <a:schemeClr val="bg1"/>
                </a:solidFill>
              </a:rPr>
              <a:t>uhk.cz; http://home.czu.cz/horakj/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Po velké pauze.</a:t>
            </a:r>
          </a:p>
        </p:txBody>
      </p:sp>
    </p:spTree>
    <p:extLst>
      <p:ext uri="{BB962C8B-B14F-4D97-AF65-F5344CB8AC3E}">
        <p14:creationId xmlns:p14="http://schemas.microsoft.com/office/powerpoint/2010/main" val="31052697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Vývoj Země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ekologie krajiny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8" name="Nadpis 2"/>
          <p:cNvSpPr txBox="1">
            <a:spLocks/>
          </p:cNvSpPr>
          <p:nvPr/>
        </p:nvSpPr>
        <p:spPr>
          <a:xfrm>
            <a:off x="20094" y="6480720"/>
            <a:ext cx="9123905" cy="47667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000" b="0" dirty="0"/>
          </a:p>
          <a:p>
            <a:pPr algn="r"/>
            <a:r>
              <a:rPr lang="cs-CZ" sz="2000" b="0" dirty="0" err="1">
                <a:solidFill>
                  <a:schemeClr val="bg1"/>
                </a:solidFill>
              </a:rPr>
              <a:t>jakub.horak</a:t>
            </a:r>
            <a:r>
              <a:rPr lang="en-US" sz="2000" b="0" dirty="0">
                <a:solidFill>
                  <a:schemeClr val="bg1"/>
                </a:solidFill>
              </a:rPr>
              <a:t>@</a:t>
            </a:r>
            <a:r>
              <a:rPr lang="cs-CZ" sz="2000" b="0" dirty="0">
                <a:solidFill>
                  <a:schemeClr val="bg1"/>
                </a:solidFill>
              </a:rPr>
              <a:t>uhk.cz; http://home.czu.cz/horakj/</a:t>
            </a:r>
          </a:p>
        </p:txBody>
      </p:sp>
      <p:sp>
        <p:nvSpPr>
          <p:cNvPr id="2" name="AutoShape 6" descr="Výsledek obrázku pro questionma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Výsledek obrázku pro questionmar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2268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Vývoj Země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ekologie krajiny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8" name="Nadpis 2"/>
          <p:cNvSpPr txBox="1">
            <a:spLocks/>
          </p:cNvSpPr>
          <p:nvPr/>
        </p:nvSpPr>
        <p:spPr>
          <a:xfrm>
            <a:off x="20094" y="6480720"/>
            <a:ext cx="9123905" cy="47667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000" b="0" dirty="0"/>
          </a:p>
          <a:p>
            <a:pPr algn="r"/>
            <a:r>
              <a:rPr lang="cs-CZ" sz="2000" b="0" dirty="0" err="1">
                <a:solidFill>
                  <a:schemeClr val="bg1"/>
                </a:solidFill>
              </a:rPr>
              <a:t>jakub.horak</a:t>
            </a:r>
            <a:r>
              <a:rPr lang="en-US" sz="2000" b="0" dirty="0">
                <a:solidFill>
                  <a:schemeClr val="bg1"/>
                </a:solidFill>
              </a:rPr>
              <a:t>@</a:t>
            </a:r>
            <a:r>
              <a:rPr lang="cs-CZ" sz="2000" b="0" dirty="0">
                <a:solidFill>
                  <a:schemeClr val="bg1"/>
                </a:solidFill>
              </a:rPr>
              <a:t>uhk.cz; http://home.czu.cz/horakj/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Kde se vzaly kontinenty?</a:t>
            </a:r>
            <a:endParaRPr lang="en-US" dirty="0"/>
          </a:p>
          <a:p>
            <a:endParaRPr lang="cs-CZ" b="1" dirty="0"/>
          </a:p>
        </p:txBody>
      </p:sp>
      <p:sp>
        <p:nvSpPr>
          <p:cNvPr id="2" name="AutoShape 6" descr="Výsledek obrázku pro questionma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Výsledek obrázku pro questionmar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4" y="4102812"/>
            <a:ext cx="29527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52697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Vývoj Země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ekologie krajiny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8" name="Nadpis 2"/>
          <p:cNvSpPr txBox="1">
            <a:spLocks/>
          </p:cNvSpPr>
          <p:nvPr/>
        </p:nvSpPr>
        <p:spPr>
          <a:xfrm>
            <a:off x="20094" y="6480720"/>
            <a:ext cx="9123905" cy="47667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000" b="0" dirty="0"/>
          </a:p>
          <a:p>
            <a:pPr algn="r"/>
            <a:r>
              <a:rPr lang="cs-CZ" sz="2000" b="0" dirty="0" err="1">
                <a:solidFill>
                  <a:schemeClr val="bg1"/>
                </a:solidFill>
              </a:rPr>
              <a:t>jakub.horak</a:t>
            </a:r>
            <a:r>
              <a:rPr lang="en-US" sz="2000" b="0" dirty="0">
                <a:solidFill>
                  <a:schemeClr val="bg1"/>
                </a:solidFill>
              </a:rPr>
              <a:t>@</a:t>
            </a:r>
            <a:r>
              <a:rPr lang="cs-CZ" sz="2000" b="0" dirty="0">
                <a:solidFill>
                  <a:schemeClr val="bg1"/>
                </a:solidFill>
              </a:rPr>
              <a:t>uhk.cz; http://home.czu.cz/horakj/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Kde se vzaly kontinenty?</a:t>
            </a:r>
            <a:endParaRPr lang="en-US" dirty="0"/>
          </a:p>
          <a:p>
            <a:endParaRPr lang="cs-CZ" b="1" dirty="0"/>
          </a:p>
        </p:txBody>
      </p:sp>
      <p:pic>
        <p:nvPicPr>
          <p:cNvPr id="9220" name="Picture 4" descr="Výsledek obrázku pro first contin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870" y="3840879"/>
            <a:ext cx="20955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Výsledek obrázku pro questionma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Výsledek obrázku pro questionmar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4" y="4102812"/>
            <a:ext cx="29527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9215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Vývoj Země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ekologie krajiny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8" name="Nadpis 2"/>
          <p:cNvSpPr txBox="1">
            <a:spLocks/>
          </p:cNvSpPr>
          <p:nvPr/>
        </p:nvSpPr>
        <p:spPr>
          <a:xfrm>
            <a:off x="20094" y="6480720"/>
            <a:ext cx="9123905" cy="47667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000" b="0" dirty="0"/>
          </a:p>
          <a:p>
            <a:pPr algn="r"/>
            <a:r>
              <a:rPr lang="cs-CZ" sz="2000" b="0" dirty="0" err="1">
                <a:solidFill>
                  <a:schemeClr val="bg1"/>
                </a:solidFill>
              </a:rPr>
              <a:t>jakub.horak</a:t>
            </a:r>
            <a:r>
              <a:rPr lang="en-US" sz="2000" b="0" dirty="0">
                <a:solidFill>
                  <a:schemeClr val="bg1"/>
                </a:solidFill>
              </a:rPr>
              <a:t>@</a:t>
            </a:r>
            <a:r>
              <a:rPr lang="cs-CZ" sz="2000" b="0" dirty="0">
                <a:solidFill>
                  <a:schemeClr val="bg1"/>
                </a:solidFill>
              </a:rPr>
              <a:t>uhk.cz; http://home.czu.cz/horakj/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Kde se vzaly kontinenty?</a:t>
            </a:r>
            <a:endParaRPr lang="en-US" dirty="0"/>
          </a:p>
          <a:p>
            <a:endParaRPr lang="cs-CZ" b="1" dirty="0"/>
          </a:p>
        </p:txBody>
      </p:sp>
      <p:pic>
        <p:nvPicPr>
          <p:cNvPr id="9220" name="Picture 4" descr="Výsledek obrázku pro first contin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870" y="3840879"/>
            <a:ext cx="20955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Výsledek obrázku pro questionma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Výsledek obrázku pro questionmar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4" y="4102812"/>
            <a:ext cx="29527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98079"/>
            <a:ext cx="28575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9215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Vývoj Země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ekologie krajiny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8" name="Nadpis 2"/>
          <p:cNvSpPr txBox="1">
            <a:spLocks/>
          </p:cNvSpPr>
          <p:nvPr/>
        </p:nvSpPr>
        <p:spPr>
          <a:xfrm>
            <a:off x="20094" y="6480720"/>
            <a:ext cx="9123905" cy="47667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000" b="0" dirty="0"/>
          </a:p>
          <a:p>
            <a:pPr algn="r"/>
            <a:r>
              <a:rPr lang="cs-CZ" sz="2000" b="0" dirty="0" err="1">
                <a:solidFill>
                  <a:schemeClr val="bg1"/>
                </a:solidFill>
              </a:rPr>
              <a:t>jakub.horak</a:t>
            </a:r>
            <a:r>
              <a:rPr lang="en-US" sz="2000" b="0" dirty="0">
                <a:solidFill>
                  <a:schemeClr val="bg1"/>
                </a:solidFill>
              </a:rPr>
              <a:t>@</a:t>
            </a:r>
            <a:r>
              <a:rPr lang="cs-CZ" sz="2000" b="0" dirty="0">
                <a:solidFill>
                  <a:schemeClr val="bg1"/>
                </a:solidFill>
              </a:rPr>
              <a:t>uhk.cz; http://home.czu.cz/horakj/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en-US" dirty="0"/>
              <a:t>National Geographic </a:t>
            </a:r>
            <a:r>
              <a:rPr lang="en-US" b="1" dirty="0"/>
              <a:t>Colliding Continents</a:t>
            </a:r>
            <a:endParaRPr lang="cs-CZ" b="1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en-US" dirty="0"/>
          </a:p>
          <a:p>
            <a:endParaRPr lang="cs-CZ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420888"/>
            <a:ext cx="30956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6" descr="Výsledek obrázku pro questionma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Výsledek obrázku pro questionmar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658" y="4365104"/>
            <a:ext cx="277177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597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Definice krajiny?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ekologie krajiny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8" name="Nadpis 2"/>
          <p:cNvSpPr txBox="1">
            <a:spLocks/>
          </p:cNvSpPr>
          <p:nvPr/>
        </p:nvSpPr>
        <p:spPr>
          <a:xfrm>
            <a:off x="20094" y="6480720"/>
            <a:ext cx="9123905" cy="47667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000" b="0" dirty="0"/>
          </a:p>
          <a:p>
            <a:pPr algn="r"/>
            <a:r>
              <a:rPr lang="cs-CZ" sz="2000" b="0" dirty="0" err="1">
                <a:solidFill>
                  <a:schemeClr val="bg1"/>
                </a:solidFill>
              </a:rPr>
              <a:t>jakub.horak</a:t>
            </a:r>
            <a:r>
              <a:rPr lang="en-US" sz="2000" b="0" dirty="0">
                <a:solidFill>
                  <a:schemeClr val="bg1"/>
                </a:solidFill>
              </a:rPr>
              <a:t>@</a:t>
            </a:r>
            <a:r>
              <a:rPr lang="cs-CZ" sz="2000" b="0" dirty="0">
                <a:solidFill>
                  <a:schemeClr val="bg1"/>
                </a:solidFill>
              </a:rPr>
              <a:t>uhk.cz; http://home.czu.cz/horakj/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159" y="1916113"/>
            <a:ext cx="6195681" cy="438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B0E125E9-A2B3-48F7-91E0-82E35CC3E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1957601"/>
            <a:ext cx="2588717" cy="10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3742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Vývoj Země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ekologie krajiny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8" name="Nadpis 2"/>
          <p:cNvSpPr txBox="1">
            <a:spLocks/>
          </p:cNvSpPr>
          <p:nvPr/>
        </p:nvSpPr>
        <p:spPr>
          <a:xfrm>
            <a:off x="20094" y="6480720"/>
            <a:ext cx="9123905" cy="47667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000" b="0" dirty="0"/>
          </a:p>
          <a:p>
            <a:pPr algn="r"/>
            <a:r>
              <a:rPr lang="cs-CZ" sz="2000" b="0" dirty="0" err="1">
                <a:solidFill>
                  <a:schemeClr val="bg1"/>
                </a:solidFill>
              </a:rPr>
              <a:t>jakub.horak</a:t>
            </a:r>
            <a:r>
              <a:rPr lang="en-US" sz="2000" b="0" dirty="0">
                <a:solidFill>
                  <a:schemeClr val="bg1"/>
                </a:solidFill>
              </a:rPr>
              <a:t>@</a:t>
            </a:r>
            <a:r>
              <a:rPr lang="cs-CZ" sz="2000" b="0" dirty="0">
                <a:solidFill>
                  <a:schemeClr val="bg1"/>
                </a:solidFill>
              </a:rPr>
              <a:t>uhk.cz; http://home.czu.cz/horakj/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en-US" dirty="0"/>
              <a:t>National Geographic Colliding Continents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 algn="ctr">
              <a:buNone/>
            </a:pPr>
            <a:r>
              <a:rPr lang="cs-CZ" sz="4000" b="1" dirty="0"/>
              <a:t>+</a:t>
            </a:r>
          </a:p>
          <a:p>
            <a:r>
              <a:rPr lang="cs-CZ" sz="2800" dirty="0"/>
              <a:t> Putování s dinosaury</a:t>
            </a:r>
          </a:p>
          <a:p>
            <a:endParaRPr lang="en-US" dirty="0"/>
          </a:p>
          <a:p>
            <a:endParaRPr lang="cs-CZ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420888"/>
            <a:ext cx="30956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6" descr="Výsledek obrázku pro questionma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Výsledek obrázku pro questionmar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41"/>
          <a:stretch/>
        </p:blipFill>
        <p:spPr bwMode="auto">
          <a:xfrm>
            <a:off x="6372200" y="3429000"/>
            <a:ext cx="1967759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3343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Vývoj od poslední ledové doby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ekologie krajiny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8" name="Nadpis 2"/>
          <p:cNvSpPr txBox="1">
            <a:spLocks/>
          </p:cNvSpPr>
          <p:nvPr/>
        </p:nvSpPr>
        <p:spPr>
          <a:xfrm>
            <a:off x="20094" y="6480720"/>
            <a:ext cx="9123905" cy="47667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000" b="0" dirty="0"/>
          </a:p>
          <a:p>
            <a:pPr algn="r"/>
            <a:r>
              <a:rPr lang="cs-CZ" sz="2000" b="0" dirty="0" err="1">
                <a:solidFill>
                  <a:schemeClr val="bg1"/>
                </a:solidFill>
              </a:rPr>
              <a:t>jakub.horak</a:t>
            </a:r>
            <a:r>
              <a:rPr lang="en-US" sz="2000" b="0" dirty="0">
                <a:solidFill>
                  <a:schemeClr val="bg1"/>
                </a:solidFill>
              </a:rPr>
              <a:t>@</a:t>
            </a:r>
            <a:r>
              <a:rPr lang="cs-CZ" sz="2000" b="0" dirty="0">
                <a:solidFill>
                  <a:schemeClr val="bg1"/>
                </a:solidFill>
              </a:rPr>
              <a:t>uhk.cz; http://home.czu.cz/horakj/</a:t>
            </a:r>
          </a:p>
        </p:txBody>
      </p:sp>
    </p:spTree>
    <p:extLst>
      <p:ext uri="{BB962C8B-B14F-4D97-AF65-F5344CB8AC3E}">
        <p14:creationId xmlns:p14="http://schemas.microsoft.com/office/powerpoint/2010/main" val="33441119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Vývoj od poslední ledové doby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ekologie krajiny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8" name="Nadpis 2"/>
          <p:cNvSpPr txBox="1">
            <a:spLocks/>
          </p:cNvSpPr>
          <p:nvPr/>
        </p:nvSpPr>
        <p:spPr>
          <a:xfrm>
            <a:off x="20094" y="6480720"/>
            <a:ext cx="9123905" cy="47667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000" b="0" dirty="0"/>
          </a:p>
          <a:p>
            <a:pPr algn="r"/>
            <a:r>
              <a:rPr lang="cs-CZ" sz="2000" b="0" dirty="0" err="1">
                <a:solidFill>
                  <a:schemeClr val="bg1"/>
                </a:solidFill>
              </a:rPr>
              <a:t>jakub.horak</a:t>
            </a:r>
            <a:r>
              <a:rPr lang="en-US" sz="2000" b="0" dirty="0">
                <a:solidFill>
                  <a:schemeClr val="bg1"/>
                </a:solidFill>
              </a:rPr>
              <a:t>@</a:t>
            </a:r>
            <a:r>
              <a:rPr lang="cs-CZ" sz="2000" b="0" dirty="0">
                <a:solidFill>
                  <a:schemeClr val="bg1"/>
                </a:solidFill>
              </a:rPr>
              <a:t>uhk.cz; http://home.czu.cz/horakj/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/>
              <a:t>Jak probíhalo osidlování člověkem.</a:t>
            </a:r>
          </a:p>
        </p:txBody>
      </p:sp>
    </p:spTree>
    <p:extLst>
      <p:ext uri="{BB962C8B-B14F-4D97-AF65-F5344CB8AC3E}">
        <p14:creationId xmlns:p14="http://schemas.microsoft.com/office/powerpoint/2010/main" val="31052697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Vývoj od poslední ledové doby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ekologie krajiny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8" name="Nadpis 2"/>
          <p:cNvSpPr txBox="1">
            <a:spLocks/>
          </p:cNvSpPr>
          <p:nvPr/>
        </p:nvSpPr>
        <p:spPr>
          <a:xfrm>
            <a:off x="20094" y="6480720"/>
            <a:ext cx="9123905" cy="47667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000" b="0" dirty="0"/>
          </a:p>
          <a:p>
            <a:pPr algn="r"/>
            <a:r>
              <a:rPr lang="cs-CZ" sz="2000" b="0" dirty="0" err="1">
                <a:solidFill>
                  <a:schemeClr val="bg1"/>
                </a:solidFill>
              </a:rPr>
              <a:t>jakub.horak</a:t>
            </a:r>
            <a:r>
              <a:rPr lang="en-US" sz="2000" b="0" dirty="0">
                <a:solidFill>
                  <a:schemeClr val="bg1"/>
                </a:solidFill>
              </a:rPr>
              <a:t>@</a:t>
            </a:r>
            <a:r>
              <a:rPr lang="cs-CZ" sz="2000" b="0" dirty="0">
                <a:solidFill>
                  <a:schemeClr val="bg1"/>
                </a:solidFill>
              </a:rPr>
              <a:t>uhk.cz; http://home.czu.cz/horakj/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Jak probíhalo osidlování člověkem.</a:t>
            </a:r>
          </a:p>
          <a:p>
            <a:r>
              <a:rPr lang="cs-CZ" b="1" dirty="0"/>
              <a:t>Na příkladech ČR…</a:t>
            </a:r>
          </a:p>
        </p:txBody>
      </p:sp>
    </p:spTree>
    <p:extLst>
      <p:ext uri="{BB962C8B-B14F-4D97-AF65-F5344CB8AC3E}">
        <p14:creationId xmlns:p14="http://schemas.microsoft.com/office/powerpoint/2010/main" val="2389843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Vývoj od poslední ledové doby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ekologie krajiny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8" name="Nadpis 2"/>
          <p:cNvSpPr txBox="1">
            <a:spLocks/>
          </p:cNvSpPr>
          <p:nvPr/>
        </p:nvSpPr>
        <p:spPr>
          <a:xfrm>
            <a:off x="20094" y="6480720"/>
            <a:ext cx="9123905" cy="47667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000" b="0" dirty="0"/>
          </a:p>
          <a:p>
            <a:pPr algn="r"/>
            <a:r>
              <a:rPr lang="cs-CZ" sz="2000" b="0" dirty="0" err="1">
                <a:solidFill>
                  <a:schemeClr val="bg1"/>
                </a:solidFill>
              </a:rPr>
              <a:t>jakub.horak</a:t>
            </a:r>
            <a:r>
              <a:rPr lang="en-US" sz="2000" b="0" dirty="0">
                <a:solidFill>
                  <a:schemeClr val="bg1"/>
                </a:solidFill>
              </a:rPr>
              <a:t>@</a:t>
            </a:r>
            <a:r>
              <a:rPr lang="cs-CZ" sz="2000" b="0" dirty="0">
                <a:solidFill>
                  <a:schemeClr val="bg1"/>
                </a:solidFill>
              </a:rPr>
              <a:t>uhk.cz; http://home.czu.cz/horakj/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Jak probíhalo osidlování člověkem.</a:t>
            </a:r>
          </a:p>
          <a:p>
            <a:r>
              <a:rPr lang="cs-CZ" dirty="0"/>
              <a:t>Na příkladech ČR…</a:t>
            </a:r>
          </a:p>
        </p:txBody>
      </p:sp>
      <p:pic>
        <p:nvPicPr>
          <p:cNvPr id="10242" name="Picture 2" descr="Výsledek obrázku pro lovci mamut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07117"/>
            <a:ext cx="2448272" cy="337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843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Vývoj od poslední ledové doby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ekologie krajiny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8" name="Nadpis 2"/>
          <p:cNvSpPr txBox="1">
            <a:spLocks/>
          </p:cNvSpPr>
          <p:nvPr/>
        </p:nvSpPr>
        <p:spPr>
          <a:xfrm>
            <a:off x="20094" y="6480720"/>
            <a:ext cx="9123905" cy="47667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000" b="0" dirty="0"/>
          </a:p>
          <a:p>
            <a:pPr algn="r"/>
            <a:r>
              <a:rPr lang="cs-CZ" sz="2000" b="0" dirty="0" err="1">
                <a:solidFill>
                  <a:schemeClr val="bg1"/>
                </a:solidFill>
              </a:rPr>
              <a:t>jakub.horak</a:t>
            </a:r>
            <a:r>
              <a:rPr lang="en-US" sz="2000" b="0" dirty="0">
                <a:solidFill>
                  <a:schemeClr val="bg1"/>
                </a:solidFill>
              </a:rPr>
              <a:t>@</a:t>
            </a:r>
            <a:r>
              <a:rPr lang="cs-CZ" sz="2000" b="0" dirty="0">
                <a:solidFill>
                  <a:schemeClr val="bg1"/>
                </a:solidFill>
              </a:rPr>
              <a:t>uhk.cz; http://home.czu.cz/horakj/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Jak probíhalo osidlování člověkem.</a:t>
            </a:r>
          </a:p>
          <a:p>
            <a:r>
              <a:rPr lang="cs-CZ" dirty="0"/>
              <a:t>Na příkladech ČR, </a:t>
            </a:r>
            <a:r>
              <a:rPr lang="cs-CZ" b="1" dirty="0"/>
              <a:t>Amazonie</a:t>
            </a:r>
            <a:r>
              <a:rPr lang="cs-CZ" dirty="0"/>
              <a:t>…</a:t>
            </a:r>
          </a:p>
        </p:txBody>
      </p:sp>
      <p:pic>
        <p:nvPicPr>
          <p:cNvPr id="10242" name="Picture 2" descr="Výsledek obrázku pro lovci mamut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07117"/>
            <a:ext cx="2448272" cy="337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03368"/>
            <a:ext cx="19240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220072" y="4184139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hlinkClick r:id="rId4"/>
              </a:rPr>
              <a:t>https://www.researchgate.net/publication/317380001_Zhrouceni_neobjevene_civilizaceThe_collapse_of_an_undiscovered_civilization</a:t>
            </a:r>
            <a:r>
              <a:rPr lang="cs-CZ" dirty="0"/>
              <a:t>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389843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Prostředí (…vesměs abiotické)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ekologie krajiny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8" name="Nadpis 2"/>
          <p:cNvSpPr txBox="1">
            <a:spLocks/>
          </p:cNvSpPr>
          <p:nvPr/>
        </p:nvSpPr>
        <p:spPr>
          <a:xfrm>
            <a:off x="20094" y="6480720"/>
            <a:ext cx="9123905" cy="47667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000" b="0" dirty="0"/>
          </a:p>
          <a:p>
            <a:pPr algn="r"/>
            <a:r>
              <a:rPr lang="cs-CZ" sz="2000" b="0" dirty="0" err="1">
                <a:solidFill>
                  <a:schemeClr val="bg1"/>
                </a:solidFill>
              </a:rPr>
              <a:t>jakub.horak</a:t>
            </a:r>
            <a:r>
              <a:rPr lang="en-US" sz="2000" b="0" dirty="0">
                <a:solidFill>
                  <a:schemeClr val="bg1"/>
                </a:solidFill>
              </a:rPr>
              <a:t>@</a:t>
            </a:r>
            <a:r>
              <a:rPr lang="cs-CZ" sz="2000" b="0" dirty="0">
                <a:solidFill>
                  <a:schemeClr val="bg1"/>
                </a:solidFill>
              </a:rPr>
              <a:t>uhk.cz; http://home.czu.cz/horakj/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1280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Prostředí (…vesměs abiotické)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ekologie krajiny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8" name="Nadpis 2"/>
          <p:cNvSpPr txBox="1">
            <a:spLocks/>
          </p:cNvSpPr>
          <p:nvPr/>
        </p:nvSpPr>
        <p:spPr>
          <a:xfrm>
            <a:off x="20094" y="6480720"/>
            <a:ext cx="9123905" cy="47667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000" b="0" dirty="0"/>
          </a:p>
          <a:p>
            <a:pPr algn="r"/>
            <a:r>
              <a:rPr lang="cs-CZ" sz="2000" b="0" dirty="0" err="1">
                <a:solidFill>
                  <a:schemeClr val="bg1"/>
                </a:solidFill>
              </a:rPr>
              <a:t>jakub.horak</a:t>
            </a:r>
            <a:r>
              <a:rPr lang="en-US" sz="2000" b="0" dirty="0">
                <a:solidFill>
                  <a:schemeClr val="bg1"/>
                </a:solidFill>
              </a:rPr>
              <a:t>@</a:t>
            </a:r>
            <a:r>
              <a:rPr lang="cs-CZ" sz="2000" b="0" dirty="0">
                <a:solidFill>
                  <a:schemeClr val="bg1"/>
                </a:solidFill>
              </a:rPr>
              <a:t>uhk.cz; http://home.czu.cz/horakj/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/>
              <a:t>Klima</a:t>
            </a:r>
            <a:r>
              <a:rPr lang="cs-CZ" dirty="0"/>
              <a:t> (teplota, srážky…).</a:t>
            </a:r>
          </a:p>
          <a:p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83042"/>
            <a:ext cx="5400000" cy="361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3445493" y="5910555"/>
            <a:ext cx="2180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www.frydekmistek.cz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2697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Prostředí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ekologie krajiny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8" name="Nadpis 2"/>
          <p:cNvSpPr txBox="1">
            <a:spLocks/>
          </p:cNvSpPr>
          <p:nvPr/>
        </p:nvSpPr>
        <p:spPr>
          <a:xfrm>
            <a:off x="20094" y="6480720"/>
            <a:ext cx="9123905" cy="47667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000" b="0" dirty="0"/>
          </a:p>
          <a:p>
            <a:pPr algn="r"/>
            <a:r>
              <a:rPr lang="cs-CZ" sz="2000" b="0" dirty="0" err="1">
                <a:solidFill>
                  <a:schemeClr val="bg1"/>
                </a:solidFill>
              </a:rPr>
              <a:t>jakub.horak</a:t>
            </a:r>
            <a:r>
              <a:rPr lang="en-US" sz="2000" b="0" dirty="0">
                <a:solidFill>
                  <a:schemeClr val="bg1"/>
                </a:solidFill>
              </a:rPr>
              <a:t>@</a:t>
            </a:r>
            <a:r>
              <a:rPr lang="cs-CZ" sz="2000" b="0" dirty="0">
                <a:solidFill>
                  <a:schemeClr val="bg1"/>
                </a:solidFill>
              </a:rPr>
              <a:t>uhk.cz; http://home.czu.cz/horakj/</a:t>
            </a:r>
          </a:p>
        </p:txBody>
      </p:sp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/>
          <a:lstStyle/>
          <a:p>
            <a:r>
              <a:rPr lang="cs-CZ" dirty="0"/>
              <a:t>Klima (teplota, srážky…).</a:t>
            </a:r>
          </a:p>
          <a:p>
            <a:r>
              <a:rPr lang="cs-CZ" b="1" dirty="0"/>
              <a:t>Využití krajiny </a:t>
            </a:r>
            <a:r>
              <a:rPr lang="cs-CZ" dirty="0"/>
              <a:t>(les, pastvina, zástavba…).</a:t>
            </a:r>
          </a:p>
        </p:txBody>
      </p:sp>
      <p:pic>
        <p:nvPicPr>
          <p:cNvPr id="12" name="Picture 2" descr="http://wwws3.eea.europa.eu/themes/landuse/theme_image/image_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140968"/>
            <a:ext cx="5400000" cy="303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délník 12"/>
          <p:cNvSpPr/>
          <p:nvPr/>
        </p:nvSpPr>
        <p:spPr>
          <a:xfrm>
            <a:off x="3276277" y="5733256"/>
            <a:ext cx="2086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www.eea.europa.eu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7766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Prostředí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ekologie krajiny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8" name="Nadpis 2"/>
          <p:cNvSpPr txBox="1">
            <a:spLocks/>
          </p:cNvSpPr>
          <p:nvPr/>
        </p:nvSpPr>
        <p:spPr>
          <a:xfrm>
            <a:off x="20094" y="6480720"/>
            <a:ext cx="9123905" cy="47667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000" b="0" dirty="0"/>
          </a:p>
          <a:p>
            <a:pPr algn="r"/>
            <a:r>
              <a:rPr lang="cs-CZ" sz="2000" b="0" dirty="0" err="1">
                <a:solidFill>
                  <a:schemeClr val="bg1"/>
                </a:solidFill>
              </a:rPr>
              <a:t>jakub.horak</a:t>
            </a:r>
            <a:r>
              <a:rPr lang="en-US" sz="2000" b="0" dirty="0">
                <a:solidFill>
                  <a:schemeClr val="bg1"/>
                </a:solidFill>
              </a:rPr>
              <a:t>@</a:t>
            </a:r>
            <a:r>
              <a:rPr lang="cs-CZ" sz="2000" b="0" dirty="0">
                <a:solidFill>
                  <a:schemeClr val="bg1"/>
                </a:solidFill>
              </a:rPr>
              <a:t>uhk.cz; http://home.czu.cz/horakj/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cs-CZ" dirty="0"/>
              <a:t>Klima (teplota, srážky…).</a:t>
            </a:r>
          </a:p>
          <a:p>
            <a:r>
              <a:rPr lang="cs-CZ" dirty="0"/>
              <a:t>Využití krajiny (les, pastvina, zástavba…).</a:t>
            </a:r>
          </a:p>
          <a:p>
            <a:r>
              <a:rPr lang="cs-CZ" b="1" dirty="0"/>
              <a:t>Topografie</a:t>
            </a:r>
            <a:r>
              <a:rPr lang="cs-CZ" dirty="0"/>
              <a:t> (</a:t>
            </a:r>
            <a:r>
              <a:rPr lang="cs-CZ" dirty="0" err="1"/>
              <a:t>n.m.v</a:t>
            </a:r>
            <a:r>
              <a:rPr lang="cs-CZ" dirty="0"/>
              <a:t>., </a:t>
            </a:r>
            <a:r>
              <a:rPr lang="cs-CZ" dirty="0" err="1"/>
              <a:t>z.š</a:t>
            </a:r>
            <a:r>
              <a:rPr lang="cs-CZ" dirty="0"/>
              <a:t>., expozice…).</a:t>
            </a:r>
          </a:p>
        </p:txBody>
      </p:sp>
      <p:pic>
        <p:nvPicPr>
          <p:cNvPr id="4" name="Obrázek 3" descr="Obsah obrázku sníh, lyžování, zakryté, muž&#10;&#10;Popis byl vytvořen automaticky">
            <a:extLst>
              <a:ext uri="{FF2B5EF4-FFF2-40B4-BE49-F238E27FC236}">
                <a16:creationId xmlns:a16="http://schemas.microsoft.com/office/drawing/2014/main" id="{A5D39B61-23F7-4465-95FF-5EDC3DA97D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845" y="3459088"/>
            <a:ext cx="4035917" cy="289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126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Definice krajiny?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ekologie krajiny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8" name="Nadpis 2"/>
          <p:cNvSpPr txBox="1">
            <a:spLocks/>
          </p:cNvSpPr>
          <p:nvPr/>
        </p:nvSpPr>
        <p:spPr>
          <a:xfrm>
            <a:off x="20094" y="6480720"/>
            <a:ext cx="9123905" cy="47667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000" b="0" dirty="0"/>
          </a:p>
          <a:p>
            <a:pPr algn="r"/>
            <a:r>
              <a:rPr lang="cs-CZ" sz="2000" b="0" dirty="0" err="1">
                <a:solidFill>
                  <a:schemeClr val="bg1"/>
                </a:solidFill>
              </a:rPr>
              <a:t>jakub.horak</a:t>
            </a:r>
            <a:r>
              <a:rPr lang="en-US" sz="2000" b="0" dirty="0">
                <a:solidFill>
                  <a:schemeClr val="bg1"/>
                </a:solidFill>
              </a:rPr>
              <a:t>@</a:t>
            </a:r>
            <a:r>
              <a:rPr lang="cs-CZ" sz="2000" b="0" dirty="0">
                <a:solidFill>
                  <a:schemeClr val="bg1"/>
                </a:solidFill>
              </a:rPr>
              <a:t>uhk.cz; http://home.czu.cz/horakj/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159" y="1916113"/>
            <a:ext cx="6195681" cy="438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D58105AC-C409-4D0B-BC6B-2C0811666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1957601"/>
            <a:ext cx="2588717" cy="10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098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Prostředí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ekologie krajiny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8" name="Nadpis 2"/>
          <p:cNvSpPr txBox="1">
            <a:spLocks/>
          </p:cNvSpPr>
          <p:nvPr/>
        </p:nvSpPr>
        <p:spPr>
          <a:xfrm>
            <a:off x="20094" y="6480720"/>
            <a:ext cx="9123905" cy="47667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000" b="0" dirty="0"/>
          </a:p>
          <a:p>
            <a:pPr algn="r"/>
            <a:r>
              <a:rPr lang="cs-CZ" sz="2000" b="0" dirty="0" err="1">
                <a:solidFill>
                  <a:schemeClr val="bg1"/>
                </a:solidFill>
              </a:rPr>
              <a:t>jakub.horak</a:t>
            </a:r>
            <a:r>
              <a:rPr lang="en-US" sz="2000" b="0" dirty="0">
                <a:solidFill>
                  <a:schemeClr val="bg1"/>
                </a:solidFill>
              </a:rPr>
              <a:t>@</a:t>
            </a:r>
            <a:r>
              <a:rPr lang="cs-CZ" sz="2000" b="0" dirty="0">
                <a:solidFill>
                  <a:schemeClr val="bg1"/>
                </a:solidFill>
              </a:rPr>
              <a:t>uhk.cz; http://home.czu.cz/horakj/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77072"/>
            <a:ext cx="3600000" cy="2360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3517694" y="6084004"/>
            <a:ext cx="1676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www.dfg.ca.gov</a:t>
            </a:r>
            <a:endParaRPr lang="en-US" dirty="0"/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cs-CZ" dirty="0"/>
              <a:t>Klima (teplota, srážky…).</a:t>
            </a:r>
          </a:p>
          <a:p>
            <a:r>
              <a:rPr lang="cs-CZ" dirty="0"/>
              <a:t>Využití krajiny (les, pastvina, zástavba…).</a:t>
            </a:r>
          </a:p>
          <a:p>
            <a:r>
              <a:rPr lang="cs-CZ" dirty="0"/>
              <a:t>Topografie (</a:t>
            </a:r>
            <a:r>
              <a:rPr lang="cs-CZ" dirty="0" err="1"/>
              <a:t>n.m.v</a:t>
            </a:r>
            <a:r>
              <a:rPr lang="cs-CZ" dirty="0"/>
              <a:t>., </a:t>
            </a:r>
            <a:r>
              <a:rPr lang="cs-CZ" dirty="0" err="1"/>
              <a:t>z.š</a:t>
            </a:r>
            <a:r>
              <a:rPr lang="cs-CZ" dirty="0"/>
              <a:t>., expozice…).</a:t>
            </a:r>
          </a:p>
          <a:p>
            <a:r>
              <a:rPr lang="cs-CZ" b="1" dirty="0"/>
              <a:t>Stanoviště</a:t>
            </a:r>
            <a:r>
              <a:rPr lang="cs-CZ" dirty="0"/>
              <a:t> (zápoj dřevin, intenzita péče…).</a:t>
            </a:r>
          </a:p>
        </p:txBody>
      </p:sp>
    </p:spTree>
    <p:extLst>
      <p:ext uri="{BB962C8B-B14F-4D97-AF65-F5344CB8AC3E}">
        <p14:creationId xmlns:p14="http://schemas.microsoft.com/office/powerpoint/2010/main" val="36251262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Prostředí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ekologie krajiny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8" name="Nadpis 2"/>
          <p:cNvSpPr txBox="1">
            <a:spLocks/>
          </p:cNvSpPr>
          <p:nvPr/>
        </p:nvSpPr>
        <p:spPr>
          <a:xfrm>
            <a:off x="20094" y="6480720"/>
            <a:ext cx="9123905" cy="47667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000" b="0" dirty="0"/>
          </a:p>
          <a:p>
            <a:pPr algn="r"/>
            <a:r>
              <a:rPr lang="cs-CZ" sz="2000" b="0" dirty="0" err="1">
                <a:solidFill>
                  <a:schemeClr val="bg1"/>
                </a:solidFill>
              </a:rPr>
              <a:t>jakub.horak</a:t>
            </a:r>
            <a:r>
              <a:rPr lang="en-US" sz="2000" b="0" dirty="0">
                <a:solidFill>
                  <a:schemeClr val="bg1"/>
                </a:solidFill>
              </a:rPr>
              <a:t>@</a:t>
            </a:r>
            <a:r>
              <a:rPr lang="cs-CZ" sz="2000" b="0" dirty="0">
                <a:solidFill>
                  <a:schemeClr val="bg1"/>
                </a:solidFill>
              </a:rPr>
              <a:t>uhk.cz; http://home.czu.cz/horakj/</a:t>
            </a:r>
          </a:p>
        </p:txBody>
      </p:sp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cs-CZ" dirty="0"/>
              <a:t>Klima (teplota, srážky…).</a:t>
            </a:r>
          </a:p>
          <a:p>
            <a:r>
              <a:rPr lang="cs-CZ" dirty="0"/>
              <a:t>Využití krajiny (les, pastvina, zástavba…).</a:t>
            </a:r>
          </a:p>
          <a:p>
            <a:r>
              <a:rPr lang="cs-CZ" dirty="0"/>
              <a:t>Topografie (</a:t>
            </a:r>
            <a:r>
              <a:rPr lang="cs-CZ" dirty="0" err="1"/>
              <a:t>n.m.v</a:t>
            </a:r>
            <a:r>
              <a:rPr lang="cs-CZ" dirty="0"/>
              <a:t>., </a:t>
            </a:r>
            <a:r>
              <a:rPr lang="cs-CZ" dirty="0" err="1"/>
              <a:t>z.š</a:t>
            </a:r>
            <a:r>
              <a:rPr lang="cs-CZ" dirty="0"/>
              <a:t>., expozice…).</a:t>
            </a:r>
          </a:p>
          <a:p>
            <a:r>
              <a:rPr lang="cs-CZ" dirty="0"/>
              <a:t>Stanoviště (zápoj dřevin, intenzita péče…).</a:t>
            </a:r>
          </a:p>
          <a:p>
            <a:r>
              <a:rPr lang="cs-CZ" b="1" dirty="0"/>
              <a:t>Strom</a:t>
            </a:r>
            <a:r>
              <a:rPr lang="cs-CZ" dirty="0"/>
              <a:t> (druh, tloušťka, výška…).</a:t>
            </a:r>
          </a:p>
          <a:p>
            <a:endParaRPr lang="en-US" dirty="0"/>
          </a:p>
        </p:txBody>
      </p:sp>
      <p:pic>
        <p:nvPicPr>
          <p:cNvPr id="10" name="Picture 4" descr="http://www.hdufo.com/wp-content/uploads/2014/08/oak-tr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366" y="4490556"/>
            <a:ext cx="3600000" cy="202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1262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Fenomén prostoru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ekologie krajiny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8" name="Nadpis 2"/>
          <p:cNvSpPr txBox="1">
            <a:spLocks/>
          </p:cNvSpPr>
          <p:nvPr/>
        </p:nvSpPr>
        <p:spPr>
          <a:xfrm>
            <a:off x="20094" y="6480720"/>
            <a:ext cx="9123905" cy="47667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000" b="0" dirty="0"/>
          </a:p>
          <a:p>
            <a:pPr algn="r"/>
            <a:r>
              <a:rPr lang="cs-CZ" sz="2000" b="0" dirty="0" err="1">
                <a:solidFill>
                  <a:schemeClr val="bg1"/>
                </a:solidFill>
              </a:rPr>
              <a:t>jakub.horak</a:t>
            </a:r>
            <a:r>
              <a:rPr lang="en-US" sz="2000" b="0" dirty="0">
                <a:solidFill>
                  <a:schemeClr val="bg1"/>
                </a:solidFill>
              </a:rPr>
              <a:t>@</a:t>
            </a:r>
            <a:r>
              <a:rPr lang="cs-CZ" sz="2000" b="0" dirty="0">
                <a:solidFill>
                  <a:schemeClr val="bg1"/>
                </a:solidFill>
              </a:rPr>
              <a:t>uhk.cz; http://home.czu.cz/horakj/</a:t>
            </a:r>
          </a:p>
        </p:txBody>
      </p:sp>
    </p:spTree>
    <p:extLst>
      <p:ext uri="{BB962C8B-B14F-4D97-AF65-F5344CB8AC3E}">
        <p14:creationId xmlns:p14="http://schemas.microsoft.com/office/powerpoint/2010/main" val="39463508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Fenomén prostoru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ekologie krajiny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8" name="Nadpis 2"/>
          <p:cNvSpPr txBox="1">
            <a:spLocks/>
          </p:cNvSpPr>
          <p:nvPr/>
        </p:nvSpPr>
        <p:spPr>
          <a:xfrm>
            <a:off x="20094" y="6480720"/>
            <a:ext cx="9123905" cy="47667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000" b="0" dirty="0"/>
          </a:p>
          <a:p>
            <a:pPr algn="r"/>
            <a:r>
              <a:rPr lang="cs-CZ" sz="2000" b="0" dirty="0" err="1">
                <a:solidFill>
                  <a:schemeClr val="bg1"/>
                </a:solidFill>
              </a:rPr>
              <a:t>jakub.horak</a:t>
            </a:r>
            <a:r>
              <a:rPr lang="en-US" sz="2000" b="0" dirty="0">
                <a:solidFill>
                  <a:schemeClr val="bg1"/>
                </a:solidFill>
              </a:rPr>
              <a:t>@</a:t>
            </a:r>
            <a:r>
              <a:rPr lang="cs-CZ" sz="2000" b="0" dirty="0">
                <a:solidFill>
                  <a:schemeClr val="bg1"/>
                </a:solidFill>
              </a:rPr>
              <a:t>uhk.cz; http://home.czu.cz/horakj/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/>
              <a:t>Rozmístění živé a neživé složky v krajině má své zákonitosti.</a:t>
            </a:r>
          </a:p>
          <a:p>
            <a:endParaRPr lang="cs-CZ" b="1" dirty="0"/>
          </a:p>
        </p:txBody>
      </p:sp>
      <p:pic>
        <p:nvPicPr>
          <p:cNvPr id="16386" name="Picture 2" descr="Výsledek obrázku pro organismal distribution ec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085618"/>
            <a:ext cx="4896544" cy="339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2697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Fenomén prostoru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ekologie krajiny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8" name="Nadpis 2"/>
          <p:cNvSpPr txBox="1">
            <a:spLocks/>
          </p:cNvSpPr>
          <p:nvPr/>
        </p:nvSpPr>
        <p:spPr>
          <a:xfrm>
            <a:off x="20094" y="6480720"/>
            <a:ext cx="9123905" cy="47667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000" b="0" dirty="0"/>
          </a:p>
          <a:p>
            <a:pPr algn="r"/>
            <a:r>
              <a:rPr lang="cs-CZ" sz="2000" b="0" dirty="0" err="1">
                <a:solidFill>
                  <a:schemeClr val="bg1"/>
                </a:solidFill>
              </a:rPr>
              <a:t>jakub.horak</a:t>
            </a:r>
            <a:r>
              <a:rPr lang="en-US" sz="2000" b="0" dirty="0">
                <a:solidFill>
                  <a:schemeClr val="bg1"/>
                </a:solidFill>
              </a:rPr>
              <a:t>@</a:t>
            </a:r>
            <a:r>
              <a:rPr lang="cs-CZ" sz="2000" b="0" dirty="0">
                <a:solidFill>
                  <a:schemeClr val="bg1"/>
                </a:solidFill>
              </a:rPr>
              <a:t>uhk.cz; http://home.czu.cz/horakj/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Rozmístění živé a neživé složky v krajině má své zákonitosti.</a:t>
            </a:r>
          </a:p>
          <a:p>
            <a:r>
              <a:rPr lang="cs-CZ" b="1" dirty="0"/>
              <a:t>Prostorová autokorelace.</a:t>
            </a:r>
          </a:p>
          <a:p>
            <a:endParaRPr lang="cs-CZ" b="1" dirty="0"/>
          </a:p>
        </p:txBody>
      </p:sp>
      <p:pic>
        <p:nvPicPr>
          <p:cNvPr id="33794" name="Picture 2" descr="Výsledek obrázku pro spatial autocorrel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214450"/>
            <a:ext cx="4895850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7932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Zdroje a analýza dat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ekologie krajiny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8" name="Nadpis 2"/>
          <p:cNvSpPr txBox="1">
            <a:spLocks/>
          </p:cNvSpPr>
          <p:nvPr/>
        </p:nvSpPr>
        <p:spPr>
          <a:xfrm>
            <a:off x="20094" y="6480720"/>
            <a:ext cx="9123905" cy="47667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000" b="0" dirty="0"/>
          </a:p>
          <a:p>
            <a:pPr algn="r"/>
            <a:r>
              <a:rPr lang="cs-CZ" sz="2000" b="0" dirty="0" err="1">
                <a:solidFill>
                  <a:schemeClr val="bg1"/>
                </a:solidFill>
              </a:rPr>
              <a:t>jakub.horak</a:t>
            </a:r>
            <a:r>
              <a:rPr lang="en-US" sz="2000" b="0" dirty="0">
                <a:solidFill>
                  <a:schemeClr val="bg1"/>
                </a:solidFill>
              </a:rPr>
              <a:t>@</a:t>
            </a:r>
            <a:r>
              <a:rPr lang="cs-CZ" sz="2000" b="0" dirty="0">
                <a:solidFill>
                  <a:schemeClr val="bg1"/>
                </a:solidFill>
              </a:rPr>
              <a:t>uhk.cz; http://home.czu.cz/horakj/</a:t>
            </a:r>
          </a:p>
        </p:txBody>
      </p:sp>
      <p:sp>
        <p:nvSpPr>
          <p:cNvPr id="2" name="AutoShape 10" descr="Výsledek obrázku pro 10000 zabag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12" descr="Výsledek obrázku pro 10000 zabage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Výsledek obrázku pro 10000 zabage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6" descr="Výsledek obrázku pro 10000 zabaged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2697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Zdroje a analýza dat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ekologie krajiny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8" name="Nadpis 2"/>
          <p:cNvSpPr txBox="1">
            <a:spLocks/>
          </p:cNvSpPr>
          <p:nvPr/>
        </p:nvSpPr>
        <p:spPr>
          <a:xfrm>
            <a:off x="20094" y="6480720"/>
            <a:ext cx="9123905" cy="47667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000" b="0" dirty="0"/>
          </a:p>
          <a:p>
            <a:pPr algn="r"/>
            <a:r>
              <a:rPr lang="cs-CZ" sz="2000" b="0" dirty="0" err="1">
                <a:solidFill>
                  <a:schemeClr val="bg1"/>
                </a:solidFill>
              </a:rPr>
              <a:t>jakub.horak</a:t>
            </a:r>
            <a:r>
              <a:rPr lang="en-US" sz="2000" b="0" dirty="0">
                <a:solidFill>
                  <a:schemeClr val="bg1"/>
                </a:solidFill>
              </a:rPr>
              <a:t>@</a:t>
            </a:r>
            <a:r>
              <a:rPr lang="cs-CZ" sz="2000" b="0" dirty="0">
                <a:solidFill>
                  <a:schemeClr val="bg1"/>
                </a:solidFill>
              </a:rPr>
              <a:t>uhk.cz; http://home.czu.cz/horakj/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/>
              <a:t>Kde a jaká data lze získat?</a:t>
            </a:r>
          </a:p>
          <a:p>
            <a:endParaRPr lang="cs-CZ" b="1" dirty="0"/>
          </a:p>
        </p:txBody>
      </p:sp>
      <p:pic>
        <p:nvPicPr>
          <p:cNvPr id="12290" name="Picture 2" descr="Výsledek obrázku pro corine land cov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964"/>
          <a:stretch/>
        </p:blipFill>
        <p:spPr bwMode="auto">
          <a:xfrm>
            <a:off x="323528" y="2781680"/>
            <a:ext cx="1714500" cy="140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0" descr="Výsledek obrázku pro 10000 zabag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12" descr="Výsledek obrázku pro 10000 zabage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Výsledek obrázku pro 10000 zabage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6" descr="Výsledek obrázku pro 10000 zabaged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349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Zdroje a analýza dat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ekologie krajiny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8" name="Nadpis 2"/>
          <p:cNvSpPr txBox="1">
            <a:spLocks/>
          </p:cNvSpPr>
          <p:nvPr/>
        </p:nvSpPr>
        <p:spPr>
          <a:xfrm>
            <a:off x="20094" y="6480720"/>
            <a:ext cx="9123905" cy="47667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000" b="0" dirty="0"/>
          </a:p>
          <a:p>
            <a:pPr algn="r"/>
            <a:r>
              <a:rPr lang="cs-CZ" sz="2000" b="0" dirty="0" err="1">
                <a:solidFill>
                  <a:schemeClr val="bg1"/>
                </a:solidFill>
              </a:rPr>
              <a:t>jakub.horak</a:t>
            </a:r>
            <a:r>
              <a:rPr lang="en-US" sz="2000" b="0" dirty="0">
                <a:solidFill>
                  <a:schemeClr val="bg1"/>
                </a:solidFill>
              </a:rPr>
              <a:t>@</a:t>
            </a:r>
            <a:r>
              <a:rPr lang="cs-CZ" sz="2000" b="0" dirty="0">
                <a:solidFill>
                  <a:schemeClr val="bg1"/>
                </a:solidFill>
              </a:rPr>
              <a:t>uhk.cz; http://home.czu.cz/horakj/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/>
              <a:t>Kde a jaká data lze získat?</a:t>
            </a:r>
          </a:p>
          <a:p>
            <a:endParaRPr lang="cs-CZ" b="1" dirty="0"/>
          </a:p>
        </p:txBody>
      </p:sp>
      <p:pic>
        <p:nvPicPr>
          <p:cNvPr id="12290" name="Picture 2" descr="Výsledek obrázku pro corine land cov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964"/>
          <a:stretch/>
        </p:blipFill>
        <p:spPr bwMode="auto">
          <a:xfrm>
            <a:off x="323528" y="2781680"/>
            <a:ext cx="1714500" cy="140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Výsledek obrázku pro old ma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76652"/>
            <a:ext cx="300037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0" descr="Výsledek obrázku pro 10000 zabag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12" descr="Výsledek obrázku pro 10000 zabage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Výsledek obrázku pro 10000 zabage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6" descr="Výsledek obrázku pro 10000 zabaged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2297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Zdroje a analýza dat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ekologie krajiny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8" name="Nadpis 2"/>
          <p:cNvSpPr txBox="1">
            <a:spLocks/>
          </p:cNvSpPr>
          <p:nvPr/>
        </p:nvSpPr>
        <p:spPr>
          <a:xfrm>
            <a:off x="20094" y="6480720"/>
            <a:ext cx="9123905" cy="47667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000" b="0" dirty="0"/>
          </a:p>
          <a:p>
            <a:pPr algn="r"/>
            <a:r>
              <a:rPr lang="cs-CZ" sz="2000" b="0" dirty="0" err="1">
                <a:solidFill>
                  <a:schemeClr val="bg1"/>
                </a:solidFill>
              </a:rPr>
              <a:t>jakub.horak</a:t>
            </a:r>
            <a:r>
              <a:rPr lang="en-US" sz="2000" b="0" dirty="0">
                <a:solidFill>
                  <a:schemeClr val="bg1"/>
                </a:solidFill>
              </a:rPr>
              <a:t>@</a:t>
            </a:r>
            <a:r>
              <a:rPr lang="cs-CZ" sz="2000" b="0" dirty="0">
                <a:solidFill>
                  <a:schemeClr val="bg1"/>
                </a:solidFill>
              </a:rPr>
              <a:t>uhk.cz; http://home.czu.cz/horakj/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/>
              <a:t>Kde a jaká data lze získat?</a:t>
            </a:r>
          </a:p>
          <a:p>
            <a:endParaRPr lang="cs-CZ" b="1" dirty="0"/>
          </a:p>
        </p:txBody>
      </p:sp>
      <p:pic>
        <p:nvPicPr>
          <p:cNvPr id="12290" name="Picture 2" descr="Výsledek obrázku pro corine land cov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964"/>
          <a:stretch/>
        </p:blipFill>
        <p:spPr bwMode="auto">
          <a:xfrm>
            <a:off x="323528" y="2781680"/>
            <a:ext cx="1714500" cy="140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Výsledek obrázku pro old ma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76652"/>
            <a:ext cx="300037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Výsledek obrázku pro remote sens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301" y="2651908"/>
            <a:ext cx="2981325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0" descr="Výsledek obrázku pro 10000 zabag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12" descr="Výsledek obrázku pro 10000 zabage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Výsledek obrázku pro 10000 zabage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6" descr="Výsledek obrázku pro 10000 zabaged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2297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Zdroje a analýza dat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ekologie krajiny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8" name="Nadpis 2"/>
          <p:cNvSpPr txBox="1">
            <a:spLocks/>
          </p:cNvSpPr>
          <p:nvPr/>
        </p:nvSpPr>
        <p:spPr>
          <a:xfrm>
            <a:off x="20094" y="6480720"/>
            <a:ext cx="9123905" cy="47667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000" b="0" dirty="0"/>
          </a:p>
          <a:p>
            <a:pPr algn="r"/>
            <a:r>
              <a:rPr lang="cs-CZ" sz="2000" b="0" dirty="0" err="1">
                <a:solidFill>
                  <a:schemeClr val="bg1"/>
                </a:solidFill>
              </a:rPr>
              <a:t>jakub.horak</a:t>
            </a:r>
            <a:r>
              <a:rPr lang="en-US" sz="2000" b="0" dirty="0">
                <a:solidFill>
                  <a:schemeClr val="bg1"/>
                </a:solidFill>
              </a:rPr>
              <a:t>@</a:t>
            </a:r>
            <a:r>
              <a:rPr lang="cs-CZ" sz="2000" b="0" dirty="0">
                <a:solidFill>
                  <a:schemeClr val="bg1"/>
                </a:solidFill>
              </a:rPr>
              <a:t>uhk.cz; http://home.czu.cz/horakj/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/>
              <a:t>Kde a jaká data lze získat?</a:t>
            </a:r>
          </a:p>
          <a:p>
            <a:endParaRPr lang="cs-CZ" b="1" dirty="0"/>
          </a:p>
        </p:txBody>
      </p:sp>
      <p:pic>
        <p:nvPicPr>
          <p:cNvPr id="12290" name="Picture 2" descr="Výsledek obrázku pro corine land cov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964"/>
          <a:stretch/>
        </p:blipFill>
        <p:spPr bwMode="auto">
          <a:xfrm>
            <a:off x="323528" y="2781680"/>
            <a:ext cx="1714500" cy="140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Výsledek obrázku pro old ma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76652"/>
            <a:ext cx="300037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Výsledek obrázku pro remote sens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301" y="2651908"/>
            <a:ext cx="2981325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15" y="4205969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10" descr="Výsledek obrázku pro 10000 zabag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12" descr="Výsledek obrázku pro 10000 zabage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Výsledek obrázku pro 10000 zabage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6" descr="Výsledek obrázku pro 10000 zabaged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229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Definice krajiny?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ekologie krajiny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8" name="Nadpis 2"/>
          <p:cNvSpPr txBox="1">
            <a:spLocks/>
          </p:cNvSpPr>
          <p:nvPr/>
        </p:nvSpPr>
        <p:spPr>
          <a:xfrm>
            <a:off x="20094" y="6480720"/>
            <a:ext cx="9123905" cy="47667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000" b="0" dirty="0"/>
          </a:p>
          <a:p>
            <a:pPr algn="r"/>
            <a:r>
              <a:rPr lang="cs-CZ" sz="2000" b="0" dirty="0" err="1">
                <a:solidFill>
                  <a:schemeClr val="bg1"/>
                </a:solidFill>
              </a:rPr>
              <a:t>jakub.horak</a:t>
            </a:r>
            <a:r>
              <a:rPr lang="en-US" sz="2000" b="0" dirty="0">
                <a:solidFill>
                  <a:schemeClr val="bg1"/>
                </a:solidFill>
              </a:rPr>
              <a:t>@</a:t>
            </a:r>
            <a:r>
              <a:rPr lang="cs-CZ" sz="2000" b="0" dirty="0">
                <a:solidFill>
                  <a:schemeClr val="bg1"/>
                </a:solidFill>
              </a:rPr>
              <a:t>uhk.cz; http://home.czu.cz/horakj/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159" y="1916113"/>
            <a:ext cx="6195681" cy="438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DB448FEF-D1CD-4B6C-BC0A-A62F8054D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1957601"/>
            <a:ext cx="2588717" cy="10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098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Zdroje a analýza dat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ekologie krajiny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8" name="Nadpis 2"/>
          <p:cNvSpPr txBox="1">
            <a:spLocks/>
          </p:cNvSpPr>
          <p:nvPr/>
        </p:nvSpPr>
        <p:spPr>
          <a:xfrm>
            <a:off x="20094" y="6480720"/>
            <a:ext cx="9123905" cy="47667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000" b="0" dirty="0"/>
          </a:p>
          <a:p>
            <a:pPr algn="r"/>
            <a:r>
              <a:rPr lang="cs-CZ" sz="2000" b="0" dirty="0" err="1">
                <a:solidFill>
                  <a:schemeClr val="bg1"/>
                </a:solidFill>
              </a:rPr>
              <a:t>jakub.horak</a:t>
            </a:r>
            <a:r>
              <a:rPr lang="en-US" sz="2000" b="0" dirty="0">
                <a:solidFill>
                  <a:schemeClr val="bg1"/>
                </a:solidFill>
              </a:rPr>
              <a:t>@</a:t>
            </a:r>
            <a:r>
              <a:rPr lang="cs-CZ" sz="2000" b="0" dirty="0">
                <a:solidFill>
                  <a:schemeClr val="bg1"/>
                </a:solidFill>
              </a:rPr>
              <a:t>uhk.cz; http://home.czu.cz/horakj/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/>
              <a:t>Kde a jaká data lze získat?</a:t>
            </a:r>
          </a:p>
          <a:p>
            <a:endParaRPr lang="cs-CZ" b="1" dirty="0"/>
          </a:p>
        </p:txBody>
      </p:sp>
      <p:pic>
        <p:nvPicPr>
          <p:cNvPr id="12290" name="Picture 2" descr="Výsledek obrázku pro corine land cov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964"/>
          <a:stretch/>
        </p:blipFill>
        <p:spPr bwMode="auto">
          <a:xfrm>
            <a:off x="323528" y="2781680"/>
            <a:ext cx="1714500" cy="140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Výsledek obrázku pro old ma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76652"/>
            <a:ext cx="300037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Výsledek obrázku pro remote sens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301" y="2651908"/>
            <a:ext cx="2981325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15" y="4205969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10" descr="Výsledek obrázku pro 10000 zabag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12" descr="Výsledek obrázku pro 10000 zabage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Výsledek obrázku pro 10000 zabage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6" descr="Výsledek obrázku pro 10000 zabaged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305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364666"/>
            <a:ext cx="21621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82297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Zdroje a analýza dat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ekologie krajiny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8" name="Nadpis 2"/>
          <p:cNvSpPr txBox="1">
            <a:spLocks/>
          </p:cNvSpPr>
          <p:nvPr/>
        </p:nvSpPr>
        <p:spPr>
          <a:xfrm>
            <a:off x="20094" y="6480720"/>
            <a:ext cx="9123905" cy="47667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000" b="0" dirty="0"/>
          </a:p>
          <a:p>
            <a:pPr algn="r"/>
            <a:r>
              <a:rPr lang="cs-CZ" sz="2000" b="0" dirty="0" err="1">
                <a:solidFill>
                  <a:schemeClr val="bg1"/>
                </a:solidFill>
              </a:rPr>
              <a:t>jakub.horak</a:t>
            </a:r>
            <a:r>
              <a:rPr lang="en-US" sz="2000" b="0" dirty="0">
                <a:solidFill>
                  <a:schemeClr val="bg1"/>
                </a:solidFill>
              </a:rPr>
              <a:t>@</a:t>
            </a:r>
            <a:r>
              <a:rPr lang="cs-CZ" sz="2000" b="0" dirty="0">
                <a:solidFill>
                  <a:schemeClr val="bg1"/>
                </a:solidFill>
              </a:rPr>
              <a:t>uhk.cz; http://home.czu.cz/horakj/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/>
              <a:t>Kde a jaká data lze získat?</a:t>
            </a:r>
          </a:p>
          <a:p>
            <a:endParaRPr lang="cs-CZ" b="1" dirty="0"/>
          </a:p>
        </p:txBody>
      </p:sp>
      <p:pic>
        <p:nvPicPr>
          <p:cNvPr id="12290" name="Picture 2" descr="Výsledek obrázku pro corine land cov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964"/>
          <a:stretch/>
        </p:blipFill>
        <p:spPr bwMode="auto">
          <a:xfrm>
            <a:off x="323528" y="2781680"/>
            <a:ext cx="1714500" cy="140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Výsledek obrázku pro old ma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76652"/>
            <a:ext cx="300037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Výsledek obrázku pro remote sens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301" y="2651908"/>
            <a:ext cx="2981325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15" y="4205969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294" y="4463144"/>
            <a:ext cx="28289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10" descr="Výsledek obrázku pro 10000 zabag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12" descr="Výsledek obrázku pro 10000 zabage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Výsledek obrázku pro 10000 zabage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6" descr="Výsledek obrázku pro 10000 zabaged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305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364666"/>
            <a:ext cx="21621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82297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Zdroje a analýza dat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ekologie krajiny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8" name="Nadpis 2"/>
          <p:cNvSpPr txBox="1">
            <a:spLocks/>
          </p:cNvSpPr>
          <p:nvPr/>
        </p:nvSpPr>
        <p:spPr>
          <a:xfrm>
            <a:off x="20094" y="6480720"/>
            <a:ext cx="9123905" cy="47667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000" b="0" dirty="0"/>
          </a:p>
          <a:p>
            <a:pPr algn="r"/>
            <a:r>
              <a:rPr lang="cs-CZ" sz="2000" b="0" dirty="0" err="1">
                <a:solidFill>
                  <a:schemeClr val="bg1"/>
                </a:solidFill>
              </a:rPr>
              <a:t>jakub.horak</a:t>
            </a:r>
            <a:r>
              <a:rPr lang="en-US" sz="2000" b="0" dirty="0">
                <a:solidFill>
                  <a:schemeClr val="bg1"/>
                </a:solidFill>
              </a:rPr>
              <a:t>@</a:t>
            </a:r>
            <a:r>
              <a:rPr lang="cs-CZ" sz="2000" b="0" dirty="0">
                <a:solidFill>
                  <a:schemeClr val="bg1"/>
                </a:solidFill>
              </a:rPr>
              <a:t>uhk.cz; http://home.czu.cz/horakj/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/>
              <a:t>V čem a jak data vyhodnotit?</a:t>
            </a:r>
          </a:p>
          <a:p>
            <a:endParaRPr lang="cs-CZ" b="1" dirty="0"/>
          </a:p>
        </p:txBody>
      </p:sp>
      <p:sp>
        <p:nvSpPr>
          <p:cNvPr id="2" name="AutoShape 10" descr="Výsledek obrázku pro 10000 zabag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12" descr="Výsledek obrázku pro 10000 zabage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Výsledek obrázku pro 10000 zabage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6" descr="Výsledek obrázku pro 10000 zabaged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2" descr="Výsledek obrázku pro arcgis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4" descr="Výsledek obrázku pro arcgis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6" descr="Výsledek obrázku pro arcgis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06" y="2657311"/>
            <a:ext cx="28765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03336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Zdroje a analýza dat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ekologie krajiny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8" name="Nadpis 2"/>
          <p:cNvSpPr txBox="1">
            <a:spLocks/>
          </p:cNvSpPr>
          <p:nvPr/>
        </p:nvSpPr>
        <p:spPr>
          <a:xfrm>
            <a:off x="20094" y="6480720"/>
            <a:ext cx="9123905" cy="47667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000" b="0" dirty="0"/>
          </a:p>
          <a:p>
            <a:pPr algn="r"/>
            <a:r>
              <a:rPr lang="cs-CZ" sz="2000" b="0" dirty="0" err="1">
                <a:solidFill>
                  <a:schemeClr val="bg1"/>
                </a:solidFill>
              </a:rPr>
              <a:t>jakub.horak</a:t>
            </a:r>
            <a:r>
              <a:rPr lang="en-US" sz="2000" b="0" dirty="0">
                <a:solidFill>
                  <a:schemeClr val="bg1"/>
                </a:solidFill>
              </a:rPr>
              <a:t>@</a:t>
            </a:r>
            <a:r>
              <a:rPr lang="cs-CZ" sz="2000" b="0" dirty="0">
                <a:solidFill>
                  <a:schemeClr val="bg1"/>
                </a:solidFill>
              </a:rPr>
              <a:t>uhk.cz; http://home.czu.cz/horakj/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/>
              <a:t>V čem a jak data vyhodnotit?</a:t>
            </a:r>
          </a:p>
          <a:p>
            <a:endParaRPr lang="cs-CZ" b="1" dirty="0"/>
          </a:p>
        </p:txBody>
      </p:sp>
      <p:sp>
        <p:nvSpPr>
          <p:cNvPr id="2" name="AutoShape 10" descr="Výsledek obrázku pro 10000 zabag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12" descr="Výsledek obrázku pro 10000 zabage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Výsledek obrázku pro 10000 zabage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6" descr="Výsledek obrázku pro 10000 zabaged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2" descr="Výsledek obrázku pro arcgis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4" descr="Výsledek obrázku pro arcgis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6" descr="Výsledek obrázku pro arcgis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06" y="2657311"/>
            <a:ext cx="28765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492C9CB4-DCB1-47EF-B100-2E13B724A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2721" y="2556063"/>
            <a:ext cx="2143100" cy="193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7181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Zdroje a analýza dat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ekologie krajiny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8" name="Nadpis 2"/>
          <p:cNvSpPr txBox="1">
            <a:spLocks/>
          </p:cNvSpPr>
          <p:nvPr/>
        </p:nvSpPr>
        <p:spPr>
          <a:xfrm>
            <a:off x="20094" y="6480720"/>
            <a:ext cx="9123905" cy="47667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000" b="0" dirty="0"/>
          </a:p>
          <a:p>
            <a:pPr algn="r"/>
            <a:r>
              <a:rPr lang="cs-CZ" sz="2000" b="0" dirty="0" err="1">
                <a:solidFill>
                  <a:schemeClr val="bg1"/>
                </a:solidFill>
              </a:rPr>
              <a:t>jakub.horak</a:t>
            </a:r>
            <a:r>
              <a:rPr lang="en-US" sz="2000" b="0" dirty="0">
                <a:solidFill>
                  <a:schemeClr val="bg1"/>
                </a:solidFill>
              </a:rPr>
              <a:t>@</a:t>
            </a:r>
            <a:r>
              <a:rPr lang="cs-CZ" sz="2000" b="0" dirty="0">
                <a:solidFill>
                  <a:schemeClr val="bg1"/>
                </a:solidFill>
              </a:rPr>
              <a:t>uhk.cz; http://home.czu.cz/horakj/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/>
              <a:t>V čem a jak data vyhodnotit?</a:t>
            </a:r>
          </a:p>
          <a:p>
            <a:endParaRPr lang="cs-CZ" b="1" dirty="0"/>
          </a:p>
        </p:txBody>
      </p:sp>
      <p:sp>
        <p:nvSpPr>
          <p:cNvPr id="2" name="AutoShape 10" descr="Výsledek obrázku pro 10000 zabag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12" descr="Výsledek obrázku pro 10000 zabage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Výsledek obrázku pro 10000 zabage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6" descr="Výsledek obrázku pro 10000 zabaged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2" descr="Výsledek obrázku pro arcgis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4" descr="Výsledek obrázku pro arcgis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6" descr="Výsledek obrázku pro arcgis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06" y="2657311"/>
            <a:ext cx="28765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492C9CB4-DCB1-47EF-B100-2E13B724A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2721" y="2556063"/>
            <a:ext cx="2143100" cy="1934743"/>
          </a:xfrm>
          <a:prstGeom prst="rect">
            <a:avLst/>
          </a:prstGeom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id="{71D0A831-C770-42D7-A343-30EAF1D51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040" y="2580459"/>
            <a:ext cx="24288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2312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Zdroje a analýza dat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ekologie krajiny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8" name="Nadpis 2"/>
          <p:cNvSpPr txBox="1">
            <a:spLocks/>
          </p:cNvSpPr>
          <p:nvPr/>
        </p:nvSpPr>
        <p:spPr>
          <a:xfrm>
            <a:off x="20094" y="6480720"/>
            <a:ext cx="9123905" cy="47667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000" b="0" dirty="0"/>
          </a:p>
          <a:p>
            <a:pPr algn="r"/>
            <a:r>
              <a:rPr lang="cs-CZ" sz="2000" b="0" dirty="0" err="1">
                <a:solidFill>
                  <a:schemeClr val="bg1"/>
                </a:solidFill>
              </a:rPr>
              <a:t>jakub.horak</a:t>
            </a:r>
            <a:r>
              <a:rPr lang="en-US" sz="2000" b="0" dirty="0">
                <a:solidFill>
                  <a:schemeClr val="bg1"/>
                </a:solidFill>
              </a:rPr>
              <a:t>@</a:t>
            </a:r>
            <a:r>
              <a:rPr lang="cs-CZ" sz="2000" b="0" dirty="0">
                <a:solidFill>
                  <a:schemeClr val="bg1"/>
                </a:solidFill>
              </a:rPr>
              <a:t>uhk.cz; http://home.czu.cz/horakj/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/>
              <a:t>V čem a jak data vyhodnotit?</a:t>
            </a:r>
          </a:p>
          <a:p>
            <a:endParaRPr lang="cs-CZ" b="1" dirty="0"/>
          </a:p>
        </p:txBody>
      </p:sp>
      <p:sp>
        <p:nvSpPr>
          <p:cNvPr id="2" name="AutoShape 10" descr="Výsledek obrázku pro 10000 zabag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12" descr="Výsledek obrázku pro 10000 zabage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Výsledek obrázku pro 10000 zabage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6" descr="Výsledek obrázku pro 10000 zabaged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2" descr="Výsledek obrázku pro arcgis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4" descr="Výsledek obrázku pro arcgis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6" descr="Výsledek obrázku pro arcgis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06" y="2657311"/>
            <a:ext cx="28765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492C9CB4-DCB1-47EF-B100-2E13B724A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2721" y="2556063"/>
            <a:ext cx="2143100" cy="1934743"/>
          </a:xfrm>
          <a:prstGeom prst="rect">
            <a:avLst/>
          </a:prstGeom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id="{71D0A831-C770-42D7-A343-30EAF1D51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040" y="2580459"/>
            <a:ext cx="24288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id="{6CBC9C9C-0FCF-4B3C-AC4B-AF1CA26C6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797152"/>
            <a:ext cx="28575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28177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Zdroje a analýza dat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ekologie krajiny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8" name="Nadpis 2"/>
          <p:cNvSpPr txBox="1">
            <a:spLocks/>
          </p:cNvSpPr>
          <p:nvPr/>
        </p:nvSpPr>
        <p:spPr>
          <a:xfrm>
            <a:off x="20094" y="6480720"/>
            <a:ext cx="9123905" cy="47667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000" b="0" dirty="0"/>
          </a:p>
          <a:p>
            <a:pPr algn="r"/>
            <a:r>
              <a:rPr lang="cs-CZ" sz="2000" b="0" dirty="0" err="1">
                <a:solidFill>
                  <a:schemeClr val="bg1"/>
                </a:solidFill>
              </a:rPr>
              <a:t>jakub.horak</a:t>
            </a:r>
            <a:r>
              <a:rPr lang="en-US" sz="2000" b="0" dirty="0">
                <a:solidFill>
                  <a:schemeClr val="bg1"/>
                </a:solidFill>
              </a:rPr>
              <a:t>@</a:t>
            </a:r>
            <a:r>
              <a:rPr lang="cs-CZ" sz="2000" b="0" dirty="0">
                <a:solidFill>
                  <a:schemeClr val="bg1"/>
                </a:solidFill>
              </a:rPr>
              <a:t>uhk.cz; http://home.czu.cz/horakj/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/>
              <a:t>V čem a jak data vyhodnotit?</a:t>
            </a:r>
          </a:p>
          <a:p>
            <a:endParaRPr lang="cs-CZ" b="1" dirty="0"/>
          </a:p>
        </p:txBody>
      </p:sp>
      <p:sp>
        <p:nvSpPr>
          <p:cNvPr id="2" name="AutoShape 10" descr="Výsledek obrázku pro 10000 zabag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12" descr="Výsledek obrázku pro 10000 zabage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Výsledek obrázku pro 10000 zabage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6" descr="Výsledek obrázku pro 10000 zabaged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2" descr="Výsledek obrázku pro arcgis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4" descr="Výsledek obrázku pro arcgis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6" descr="Výsledek obrázku pro arcgis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06" y="2657311"/>
            <a:ext cx="28765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492C9CB4-DCB1-47EF-B100-2E13B724A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2721" y="2556063"/>
            <a:ext cx="2143100" cy="1934743"/>
          </a:xfrm>
          <a:prstGeom prst="rect">
            <a:avLst/>
          </a:prstGeom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id="{71D0A831-C770-42D7-A343-30EAF1D51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040" y="2580459"/>
            <a:ext cx="24288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id="{6CBC9C9C-0FCF-4B3C-AC4B-AF1CA26C6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797152"/>
            <a:ext cx="28575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 descr="Výsledek obrázku pro sam v4.0">
            <a:extLst>
              <a:ext uri="{FF2B5EF4-FFF2-40B4-BE49-F238E27FC236}">
                <a16:creationId xmlns:a16="http://schemas.microsoft.com/office/drawing/2014/main" id="{FE1D10EB-D501-47DA-8938-AC7DF9B2E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461419"/>
            <a:ext cx="2257425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19021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Krajinná ekologie a praxe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ekologie krajiny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8" name="Nadpis 2"/>
          <p:cNvSpPr txBox="1">
            <a:spLocks/>
          </p:cNvSpPr>
          <p:nvPr/>
        </p:nvSpPr>
        <p:spPr>
          <a:xfrm>
            <a:off x="20094" y="6480720"/>
            <a:ext cx="9123905" cy="47667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000" b="0" dirty="0"/>
          </a:p>
          <a:p>
            <a:pPr algn="r"/>
            <a:r>
              <a:rPr lang="cs-CZ" sz="2000" b="0" dirty="0" err="1">
                <a:solidFill>
                  <a:schemeClr val="bg1"/>
                </a:solidFill>
              </a:rPr>
              <a:t>jakub.horak</a:t>
            </a:r>
            <a:r>
              <a:rPr lang="en-US" sz="2000" b="0" dirty="0">
                <a:solidFill>
                  <a:schemeClr val="bg1"/>
                </a:solidFill>
              </a:rPr>
              <a:t>@</a:t>
            </a:r>
            <a:r>
              <a:rPr lang="cs-CZ" sz="2000" b="0" dirty="0">
                <a:solidFill>
                  <a:schemeClr val="bg1"/>
                </a:solidFill>
              </a:rPr>
              <a:t>uhk.cz; http://home.czu.cz/horakj/</a:t>
            </a:r>
          </a:p>
        </p:txBody>
      </p:sp>
    </p:spTree>
    <p:extLst>
      <p:ext uri="{BB962C8B-B14F-4D97-AF65-F5344CB8AC3E}">
        <p14:creationId xmlns:p14="http://schemas.microsoft.com/office/powerpoint/2010/main" val="310526973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Krajinná ekologie a praxe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ekologie krajiny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8" name="Nadpis 2"/>
          <p:cNvSpPr txBox="1">
            <a:spLocks/>
          </p:cNvSpPr>
          <p:nvPr/>
        </p:nvSpPr>
        <p:spPr>
          <a:xfrm>
            <a:off x="20094" y="6480720"/>
            <a:ext cx="9123905" cy="47667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000" b="0" dirty="0"/>
          </a:p>
          <a:p>
            <a:pPr algn="r"/>
            <a:r>
              <a:rPr lang="cs-CZ" sz="2000" b="0" dirty="0" err="1">
                <a:solidFill>
                  <a:schemeClr val="bg1"/>
                </a:solidFill>
              </a:rPr>
              <a:t>jakub.horak</a:t>
            </a:r>
            <a:r>
              <a:rPr lang="en-US" sz="2000" b="0" dirty="0">
                <a:solidFill>
                  <a:schemeClr val="bg1"/>
                </a:solidFill>
              </a:rPr>
              <a:t>@</a:t>
            </a:r>
            <a:r>
              <a:rPr lang="cs-CZ" sz="2000" b="0" dirty="0">
                <a:solidFill>
                  <a:schemeClr val="bg1"/>
                </a:solidFill>
              </a:rPr>
              <a:t>uhk.cz; http://home.czu.cz/horakj/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/>
              <a:t>Jak a z čeho lze o krajinu pečovat?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36683521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Krajinná ekologie a praxe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ekologie krajiny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8" name="Nadpis 2"/>
          <p:cNvSpPr txBox="1">
            <a:spLocks/>
          </p:cNvSpPr>
          <p:nvPr/>
        </p:nvSpPr>
        <p:spPr>
          <a:xfrm>
            <a:off x="20094" y="6480720"/>
            <a:ext cx="9123905" cy="47667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000" b="0" dirty="0"/>
          </a:p>
          <a:p>
            <a:pPr algn="r"/>
            <a:r>
              <a:rPr lang="cs-CZ" sz="2000" b="0" dirty="0" err="1">
                <a:solidFill>
                  <a:schemeClr val="bg1"/>
                </a:solidFill>
              </a:rPr>
              <a:t>jakub.horak</a:t>
            </a:r>
            <a:r>
              <a:rPr lang="en-US" sz="2000" b="0" dirty="0">
                <a:solidFill>
                  <a:schemeClr val="bg1"/>
                </a:solidFill>
              </a:rPr>
              <a:t>@</a:t>
            </a:r>
            <a:r>
              <a:rPr lang="cs-CZ" sz="2000" b="0" dirty="0">
                <a:solidFill>
                  <a:schemeClr val="bg1"/>
                </a:solidFill>
              </a:rPr>
              <a:t>uhk.cz; http://home.czu.cz/horakj/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Jak a z čeho lze o krajinu pečovat?</a:t>
            </a:r>
          </a:p>
          <a:p>
            <a:pPr lvl="1"/>
            <a:r>
              <a:rPr lang="cs-CZ" b="1" dirty="0"/>
              <a:t>Krajinotvorné programy.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684494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Definice krajiny?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ekologie krajiny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8" name="Nadpis 2"/>
          <p:cNvSpPr txBox="1">
            <a:spLocks/>
          </p:cNvSpPr>
          <p:nvPr/>
        </p:nvSpPr>
        <p:spPr>
          <a:xfrm>
            <a:off x="20094" y="6480720"/>
            <a:ext cx="9123905" cy="47667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000" b="0" dirty="0"/>
          </a:p>
          <a:p>
            <a:pPr algn="r"/>
            <a:r>
              <a:rPr lang="cs-CZ" sz="2000" b="0" dirty="0" err="1">
                <a:solidFill>
                  <a:schemeClr val="bg1"/>
                </a:solidFill>
              </a:rPr>
              <a:t>jakub.horak</a:t>
            </a:r>
            <a:r>
              <a:rPr lang="en-US" sz="2000" b="0" dirty="0">
                <a:solidFill>
                  <a:schemeClr val="bg1"/>
                </a:solidFill>
              </a:rPr>
              <a:t>@</a:t>
            </a:r>
            <a:r>
              <a:rPr lang="cs-CZ" sz="2000" b="0" dirty="0">
                <a:solidFill>
                  <a:schemeClr val="bg1"/>
                </a:solidFill>
              </a:rPr>
              <a:t>uhk.cz; http://home.czu.cz/horakj/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97"/>
          <a:stretch/>
        </p:blipFill>
        <p:spPr bwMode="auto">
          <a:xfrm>
            <a:off x="1366285" y="1700808"/>
            <a:ext cx="6431521" cy="438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57F02004-6C8C-43A9-BFFE-1FFE67DC7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1957601"/>
            <a:ext cx="2588717" cy="10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0985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Krajinná ekologie a praxe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ekologie krajiny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8" name="Nadpis 2"/>
          <p:cNvSpPr txBox="1">
            <a:spLocks/>
          </p:cNvSpPr>
          <p:nvPr/>
        </p:nvSpPr>
        <p:spPr>
          <a:xfrm>
            <a:off x="20094" y="6480720"/>
            <a:ext cx="9123905" cy="47667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000" b="0" dirty="0"/>
          </a:p>
          <a:p>
            <a:pPr algn="r"/>
            <a:r>
              <a:rPr lang="cs-CZ" sz="2000" b="0" dirty="0" err="1">
                <a:solidFill>
                  <a:schemeClr val="bg1"/>
                </a:solidFill>
              </a:rPr>
              <a:t>jakub.horak</a:t>
            </a:r>
            <a:r>
              <a:rPr lang="en-US" sz="2000" b="0" dirty="0">
                <a:solidFill>
                  <a:schemeClr val="bg1"/>
                </a:solidFill>
              </a:rPr>
              <a:t>@</a:t>
            </a:r>
            <a:r>
              <a:rPr lang="cs-CZ" sz="2000" b="0" dirty="0">
                <a:solidFill>
                  <a:schemeClr val="bg1"/>
                </a:solidFill>
              </a:rPr>
              <a:t>uhk.cz; http://home.czu.cz/horakj/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Jak a z čeho lze o krajinu pečovat?</a:t>
            </a:r>
          </a:p>
          <a:p>
            <a:pPr lvl="1"/>
            <a:r>
              <a:rPr lang="cs-CZ" dirty="0"/>
              <a:t>Krajinotvorné programy.</a:t>
            </a:r>
          </a:p>
          <a:p>
            <a:pPr lvl="1"/>
            <a:r>
              <a:rPr lang="cs-CZ" b="1" dirty="0"/>
              <a:t>Péče o ZCHÚ.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6844946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Krajinná ekologie a praxe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ekologie krajiny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8" name="Nadpis 2"/>
          <p:cNvSpPr txBox="1">
            <a:spLocks/>
          </p:cNvSpPr>
          <p:nvPr/>
        </p:nvSpPr>
        <p:spPr>
          <a:xfrm>
            <a:off x="20094" y="6480720"/>
            <a:ext cx="9123905" cy="47667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000" b="0" dirty="0"/>
          </a:p>
          <a:p>
            <a:pPr algn="r"/>
            <a:r>
              <a:rPr lang="cs-CZ" sz="2000" b="0" dirty="0" err="1">
                <a:solidFill>
                  <a:schemeClr val="bg1"/>
                </a:solidFill>
              </a:rPr>
              <a:t>jakub.horak</a:t>
            </a:r>
            <a:r>
              <a:rPr lang="en-US" sz="2000" b="0" dirty="0">
                <a:solidFill>
                  <a:schemeClr val="bg1"/>
                </a:solidFill>
              </a:rPr>
              <a:t>@</a:t>
            </a:r>
            <a:r>
              <a:rPr lang="cs-CZ" sz="2000" b="0" dirty="0">
                <a:solidFill>
                  <a:schemeClr val="bg1"/>
                </a:solidFill>
              </a:rPr>
              <a:t>uhk.cz; http://home.czu.cz/horakj/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Jak a z čeho lze o krajinu pečovat?</a:t>
            </a:r>
          </a:p>
          <a:p>
            <a:pPr lvl="1"/>
            <a:r>
              <a:rPr lang="cs-CZ" dirty="0"/>
              <a:t>Krajinotvorné programy.</a:t>
            </a:r>
          </a:p>
          <a:p>
            <a:pPr lvl="1"/>
            <a:r>
              <a:rPr lang="cs-CZ" dirty="0"/>
              <a:t>Péče o ZCHÚ.</a:t>
            </a:r>
          </a:p>
          <a:p>
            <a:pPr lvl="1"/>
            <a:r>
              <a:rPr lang="cs-CZ" b="1" dirty="0"/>
              <a:t>ÚSES.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68449461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Krajinná ekologie a praxe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ekologie krajiny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8" name="Nadpis 2"/>
          <p:cNvSpPr txBox="1">
            <a:spLocks/>
          </p:cNvSpPr>
          <p:nvPr/>
        </p:nvSpPr>
        <p:spPr>
          <a:xfrm>
            <a:off x="20094" y="6480720"/>
            <a:ext cx="9123905" cy="47667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000" b="0" dirty="0"/>
          </a:p>
          <a:p>
            <a:pPr algn="r"/>
            <a:r>
              <a:rPr lang="cs-CZ" sz="2000" b="0" dirty="0" err="1">
                <a:solidFill>
                  <a:schemeClr val="bg1"/>
                </a:solidFill>
              </a:rPr>
              <a:t>jakub.horak</a:t>
            </a:r>
            <a:r>
              <a:rPr lang="en-US" sz="2000" b="0" dirty="0">
                <a:solidFill>
                  <a:schemeClr val="bg1"/>
                </a:solidFill>
              </a:rPr>
              <a:t>@</a:t>
            </a:r>
            <a:r>
              <a:rPr lang="cs-CZ" sz="2000" b="0" dirty="0">
                <a:solidFill>
                  <a:schemeClr val="bg1"/>
                </a:solidFill>
              </a:rPr>
              <a:t>uhk.cz; http://home.czu.cz/horakj/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Jak a z čeho lze o krajinu pečovat?</a:t>
            </a:r>
          </a:p>
          <a:p>
            <a:pPr lvl="1"/>
            <a:r>
              <a:rPr lang="cs-CZ" dirty="0"/>
              <a:t>Krajinotvorné programy.</a:t>
            </a:r>
          </a:p>
          <a:p>
            <a:pPr lvl="1"/>
            <a:r>
              <a:rPr lang="cs-CZ" dirty="0"/>
              <a:t>Péče o ZCHÚ.</a:t>
            </a:r>
          </a:p>
          <a:p>
            <a:pPr lvl="1"/>
            <a:r>
              <a:rPr lang="cs-CZ" dirty="0"/>
              <a:t>ÚSES</a:t>
            </a:r>
          </a:p>
          <a:p>
            <a:pPr lvl="1"/>
            <a:r>
              <a:rPr lang="cs-CZ" b="1" dirty="0"/>
              <a:t>Památková péče.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68449461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Krajinná ekologie a praxe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ekologie krajiny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8" name="Nadpis 2"/>
          <p:cNvSpPr txBox="1">
            <a:spLocks/>
          </p:cNvSpPr>
          <p:nvPr/>
        </p:nvSpPr>
        <p:spPr>
          <a:xfrm>
            <a:off x="20094" y="6480720"/>
            <a:ext cx="9123905" cy="47667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000" b="0" dirty="0"/>
          </a:p>
          <a:p>
            <a:pPr algn="r"/>
            <a:r>
              <a:rPr lang="cs-CZ" sz="2000" b="0" dirty="0" err="1">
                <a:solidFill>
                  <a:schemeClr val="bg1"/>
                </a:solidFill>
              </a:rPr>
              <a:t>jakub.horak</a:t>
            </a:r>
            <a:r>
              <a:rPr lang="en-US" sz="2000" b="0" dirty="0">
                <a:solidFill>
                  <a:schemeClr val="bg1"/>
                </a:solidFill>
              </a:rPr>
              <a:t>@</a:t>
            </a:r>
            <a:r>
              <a:rPr lang="cs-CZ" sz="2000" b="0" dirty="0">
                <a:solidFill>
                  <a:schemeClr val="bg1"/>
                </a:solidFill>
              </a:rPr>
              <a:t>uhk.cz; http://home.czu.cz/horakj/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Jak a z čeho lze o krajinu pečovat?</a:t>
            </a:r>
          </a:p>
          <a:p>
            <a:pPr lvl="1"/>
            <a:r>
              <a:rPr lang="cs-CZ" dirty="0"/>
              <a:t>Krajinotvorné programy.</a:t>
            </a:r>
          </a:p>
          <a:p>
            <a:pPr lvl="1"/>
            <a:r>
              <a:rPr lang="cs-CZ" dirty="0"/>
              <a:t>Péče o ZCHÚ.</a:t>
            </a:r>
          </a:p>
          <a:p>
            <a:pPr lvl="1"/>
            <a:r>
              <a:rPr lang="cs-CZ" dirty="0"/>
              <a:t>ÚSES</a:t>
            </a:r>
          </a:p>
          <a:p>
            <a:pPr lvl="1"/>
            <a:r>
              <a:rPr lang="cs-CZ" dirty="0"/>
              <a:t>Památková péče.</a:t>
            </a:r>
          </a:p>
          <a:p>
            <a:pPr lvl="1"/>
            <a:r>
              <a:rPr lang="cs-CZ" b="1" dirty="0"/>
              <a:t>…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68449461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Skripta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základů ekologie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Ke koupi na </a:t>
            </a:r>
            <a:r>
              <a:rPr lang="cs-CZ" dirty="0">
                <a:solidFill>
                  <a:schemeClr val="bg2">
                    <a:lumMod val="10000"/>
                  </a:schemeClr>
                </a:solidFill>
                <a:hlinkClick r:id="rId2"/>
              </a:rPr>
              <a:t>e-shopu</a:t>
            </a:r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 ČZU a v </a:t>
            </a:r>
            <a:r>
              <a:rPr lang="cs-CZ" dirty="0">
                <a:solidFill>
                  <a:schemeClr val="bg2">
                    <a:lumMod val="10000"/>
                  </a:schemeClr>
                </a:solidFill>
                <a:hlinkClick r:id="rId3"/>
              </a:rPr>
              <a:t>Copycentru</a:t>
            </a:r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 FLD.</a:t>
            </a:r>
          </a:p>
        </p:txBody>
      </p:sp>
      <p:pic>
        <p:nvPicPr>
          <p:cNvPr id="1026" name="Picture 2" descr="Ekologie 1">
            <a:extLst>
              <a:ext uri="{FF2B5EF4-FFF2-40B4-BE49-F238E27FC236}">
                <a16:creationId xmlns:a16="http://schemas.microsoft.com/office/drawing/2014/main" id="{134D1615-6951-4FFD-80B6-3AC5AE61D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588" y="2947242"/>
            <a:ext cx="244078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FE6D50FF-ACA5-AB44-9CEF-CED9EFD72B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632" y="2947241"/>
            <a:ext cx="2309610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87134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YouTube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základů ekologie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7" name="Zástupný symbol pro obsah 3">
            <a:extLst>
              <a:ext uri="{FF2B5EF4-FFF2-40B4-BE49-F238E27FC236}">
                <a16:creationId xmlns:a16="http://schemas.microsoft.com/office/drawing/2014/main" id="{FDE3E85A-201C-4A78-B3D0-B863AEFE2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endParaRPr lang="cs-CZ" dirty="0">
              <a:solidFill>
                <a:schemeClr val="bg2">
                  <a:lumMod val="10000"/>
                </a:schemeClr>
              </a:solidFill>
            </a:endParaRPr>
          </a:p>
          <a:p>
            <a:endParaRPr lang="cs-CZ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cs-CZ" dirty="0" err="1">
                <a:solidFill>
                  <a:schemeClr val="bg2">
                    <a:lumMod val="10000"/>
                  </a:schemeClr>
                </a:solidFill>
              </a:rPr>
              <a:t>Playlist</a:t>
            </a:r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 Ekologie:</a:t>
            </a:r>
          </a:p>
          <a:p>
            <a:r>
              <a:rPr lang="cs-CZ" dirty="0">
                <a:solidFill>
                  <a:schemeClr val="bg2">
                    <a:lumMod val="10000"/>
                  </a:schemeClr>
                </a:solidFill>
                <a:hlinkClick r:id="rId2"/>
              </a:rPr>
              <a:t>https://www.youtube.com/playlist?list=PLmqmBWvFOi8VZVdgQv9CBw2731HdVneAY</a:t>
            </a:r>
            <a:endParaRPr lang="cs-CZ" dirty="0">
              <a:solidFill>
                <a:schemeClr val="bg2">
                  <a:lumMod val="10000"/>
                </a:schemeClr>
              </a:solidFill>
            </a:endParaRPr>
          </a:p>
          <a:p>
            <a:endParaRPr lang="cs-CZ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42406B2-AE02-13A8-CCF1-C05234E004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971" y="1772816"/>
            <a:ext cx="32766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84834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Velká pauza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ekologie krajiny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8" name="Nadpis 2"/>
          <p:cNvSpPr txBox="1">
            <a:spLocks/>
          </p:cNvSpPr>
          <p:nvPr/>
        </p:nvSpPr>
        <p:spPr>
          <a:xfrm>
            <a:off x="20094" y="6480720"/>
            <a:ext cx="9123905" cy="47667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000" b="0" dirty="0"/>
          </a:p>
          <a:p>
            <a:pPr algn="r"/>
            <a:r>
              <a:rPr lang="cs-CZ" sz="2000" b="0" dirty="0" err="1">
                <a:solidFill>
                  <a:schemeClr val="bg1"/>
                </a:solidFill>
              </a:rPr>
              <a:t>jakub.horak</a:t>
            </a:r>
            <a:r>
              <a:rPr lang="en-US" sz="2000" b="0" dirty="0">
                <a:solidFill>
                  <a:schemeClr val="bg1"/>
                </a:solidFill>
              </a:rPr>
              <a:t>@</a:t>
            </a:r>
            <a:r>
              <a:rPr lang="cs-CZ" sz="2000" b="0" dirty="0">
                <a:solidFill>
                  <a:schemeClr val="bg1"/>
                </a:solidFill>
              </a:rPr>
              <a:t>uhk.cz; http://home.czu.cz/horakj/</a:t>
            </a: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23" y="1916113"/>
            <a:ext cx="7792154" cy="438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815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Definice krajiny?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ekologie krajiny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8" name="Nadpis 2"/>
          <p:cNvSpPr txBox="1">
            <a:spLocks/>
          </p:cNvSpPr>
          <p:nvPr/>
        </p:nvSpPr>
        <p:spPr>
          <a:xfrm>
            <a:off x="20094" y="6480720"/>
            <a:ext cx="9123905" cy="47667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000" b="0" dirty="0"/>
          </a:p>
          <a:p>
            <a:pPr algn="r"/>
            <a:r>
              <a:rPr lang="cs-CZ" sz="2000" b="0" dirty="0" err="1">
                <a:solidFill>
                  <a:schemeClr val="bg1"/>
                </a:solidFill>
              </a:rPr>
              <a:t>jakub.horak</a:t>
            </a:r>
            <a:r>
              <a:rPr lang="en-US" sz="2000" b="0" dirty="0">
                <a:solidFill>
                  <a:schemeClr val="bg1"/>
                </a:solidFill>
              </a:rPr>
              <a:t>@</a:t>
            </a:r>
            <a:r>
              <a:rPr lang="cs-CZ" sz="2000" b="0" dirty="0">
                <a:solidFill>
                  <a:schemeClr val="bg1"/>
                </a:solidFill>
              </a:rPr>
              <a:t>uhk.cz; http://home.czu.cz/horakj/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Paradigmata a postuláty</a:t>
            </a:r>
            <a:endParaRPr lang="en-US" dirty="0"/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70"/>
          <a:stretch/>
        </p:blipFill>
        <p:spPr bwMode="auto">
          <a:xfrm>
            <a:off x="-23907" y="3761145"/>
            <a:ext cx="9149899" cy="2697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0" y="2492896"/>
            <a:ext cx="4248472" cy="1422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337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Definice krajiny?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ekologie krajiny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8" name="Nadpis 2"/>
          <p:cNvSpPr txBox="1">
            <a:spLocks/>
          </p:cNvSpPr>
          <p:nvPr/>
        </p:nvSpPr>
        <p:spPr>
          <a:xfrm>
            <a:off x="20094" y="6480720"/>
            <a:ext cx="9123905" cy="47667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000" b="0" dirty="0"/>
          </a:p>
          <a:p>
            <a:pPr algn="r"/>
            <a:r>
              <a:rPr lang="cs-CZ" sz="2000" b="0" dirty="0" err="1">
                <a:solidFill>
                  <a:schemeClr val="bg1"/>
                </a:solidFill>
              </a:rPr>
              <a:t>jakub.horak</a:t>
            </a:r>
            <a:r>
              <a:rPr lang="en-US" sz="2000" b="0" dirty="0">
                <a:solidFill>
                  <a:schemeClr val="bg1"/>
                </a:solidFill>
              </a:rPr>
              <a:t>@</a:t>
            </a:r>
            <a:r>
              <a:rPr lang="cs-CZ" sz="2000" b="0" dirty="0">
                <a:solidFill>
                  <a:schemeClr val="bg1"/>
                </a:solidFill>
              </a:rPr>
              <a:t>uhk.cz; http://home.czu.cz/horakj/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Paradigmata a postuláty</a:t>
            </a:r>
          </a:p>
          <a:p>
            <a:pPr lvl="1"/>
            <a:r>
              <a:rPr lang="cs-CZ" b="1" dirty="0"/>
              <a:t>Vzdálenost…</a:t>
            </a:r>
            <a:endParaRPr lang="en-US" dirty="0"/>
          </a:p>
        </p:txBody>
      </p:sp>
      <p:sp>
        <p:nvSpPr>
          <p:cNvPr id="17" name="AutoShape 2" descr="Výsledek obrázku pro kou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4" descr="Výsledek obrázku pro kou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6" descr="Výsledek obrázku pro koul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52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Definice krajiny?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Úvod do ekologie krajiny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8" name="Nadpis 2"/>
          <p:cNvSpPr txBox="1">
            <a:spLocks/>
          </p:cNvSpPr>
          <p:nvPr/>
        </p:nvSpPr>
        <p:spPr>
          <a:xfrm>
            <a:off x="20094" y="6480720"/>
            <a:ext cx="9123905" cy="47667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000" b="0" dirty="0"/>
          </a:p>
          <a:p>
            <a:pPr algn="r"/>
            <a:r>
              <a:rPr lang="cs-CZ" sz="2000" b="0" dirty="0" err="1">
                <a:solidFill>
                  <a:schemeClr val="bg1"/>
                </a:solidFill>
              </a:rPr>
              <a:t>jakub.horak</a:t>
            </a:r>
            <a:r>
              <a:rPr lang="en-US" sz="2000" b="0" dirty="0">
                <a:solidFill>
                  <a:schemeClr val="bg1"/>
                </a:solidFill>
              </a:rPr>
              <a:t>@</a:t>
            </a:r>
            <a:r>
              <a:rPr lang="cs-CZ" sz="2000" b="0" dirty="0">
                <a:solidFill>
                  <a:schemeClr val="bg1"/>
                </a:solidFill>
              </a:rPr>
              <a:t>uhk.cz; http://home.czu.cz/horakj/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Paradigmata a postuláty</a:t>
            </a:r>
          </a:p>
          <a:p>
            <a:pPr lvl="1"/>
            <a:r>
              <a:rPr lang="cs-CZ" dirty="0"/>
              <a:t>Vzdálenost, </a:t>
            </a:r>
            <a:r>
              <a:rPr lang="cs-CZ" b="1" dirty="0"/>
              <a:t>plocha</a:t>
            </a:r>
            <a:r>
              <a:rPr lang="cs-CZ" dirty="0"/>
              <a:t>…</a:t>
            </a:r>
          </a:p>
          <a:p>
            <a:pPr lvl="1"/>
            <a:endParaRPr lang="en-US" dirty="0"/>
          </a:p>
        </p:txBody>
      </p:sp>
      <p:sp>
        <p:nvSpPr>
          <p:cNvPr id="17" name="AutoShape 2" descr="Výsledek obrázku pro kou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4" descr="Výsledek obrázku pro kou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6" descr="Výsledek obrázku pro koul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121999"/>
      </p:ext>
    </p:extLst>
  </p:cSld>
  <p:clrMapOvr>
    <a:masterClrMapping/>
  </p:clrMapOvr>
</p:sld>
</file>

<file path=ppt/theme/theme1.xml><?xml version="1.0" encoding="utf-8"?>
<a:theme xmlns:a="http://schemas.openxmlformats.org/drawingml/2006/main" name="FLD_A3_CZ">
  <a:themeElements>
    <a:clrScheme name="Vlastní 2">
      <a:dk1>
        <a:srgbClr val="4B9846"/>
      </a:dk1>
      <a:lt1>
        <a:sysClr val="window" lastClr="FFFFFF"/>
      </a:lt1>
      <a:dk2>
        <a:srgbClr val="008000"/>
      </a:dk2>
      <a:lt2>
        <a:srgbClr val="EEECE1"/>
      </a:lt2>
      <a:accent1>
        <a:srgbClr val="669900"/>
      </a:accent1>
      <a:accent2>
        <a:srgbClr val="7AAF71"/>
      </a:accent2>
      <a:accent3>
        <a:srgbClr val="9BBB59"/>
      </a:accent3>
      <a:accent4>
        <a:srgbClr val="CFFF70"/>
      </a:accent4>
      <a:accent5>
        <a:srgbClr val="6DC44E"/>
      </a:accent5>
      <a:accent6>
        <a:srgbClr val="9CD86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bsahové stránky">
  <a:themeElements>
    <a:clrScheme name="Vlastní 1">
      <a:dk1>
        <a:srgbClr val="000000"/>
      </a:dk1>
      <a:lt1>
        <a:sysClr val="window" lastClr="FFFFFF"/>
      </a:lt1>
      <a:dk2>
        <a:srgbClr val="008000"/>
      </a:dk2>
      <a:lt2>
        <a:srgbClr val="EEECE1"/>
      </a:lt2>
      <a:accent1>
        <a:srgbClr val="669900"/>
      </a:accent1>
      <a:accent2>
        <a:srgbClr val="7AAF71"/>
      </a:accent2>
      <a:accent3>
        <a:srgbClr val="9BBB59"/>
      </a:accent3>
      <a:accent4>
        <a:srgbClr val="CFFF70"/>
      </a:accent4>
      <a:accent5>
        <a:srgbClr val="6DC44E"/>
      </a:accent5>
      <a:accent6>
        <a:srgbClr val="9CD86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FLD_A3_CZ</Template>
  <TotalTime>702</TotalTime>
  <Words>2352</Words>
  <Application>Microsoft Macintosh PowerPoint</Application>
  <PresentationFormat>Předvádění na obrazovce (4:3)</PresentationFormat>
  <Paragraphs>436</Paragraphs>
  <Slides>66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66</vt:i4>
      </vt:variant>
    </vt:vector>
  </HeadingPairs>
  <TitlesOfParts>
    <vt:vector size="70" baseType="lpstr">
      <vt:lpstr>Arial</vt:lpstr>
      <vt:lpstr>Calibri</vt:lpstr>
      <vt:lpstr>FLD_A3_CZ</vt:lpstr>
      <vt:lpstr>Obsahové stránky</vt:lpstr>
      <vt:lpstr>Ekologie krajiny</vt:lpstr>
      <vt:lpstr>Definice krajiny?</vt:lpstr>
      <vt:lpstr>Definice krajiny?</vt:lpstr>
      <vt:lpstr>Definice krajiny?</vt:lpstr>
      <vt:lpstr>Definice krajiny?</vt:lpstr>
      <vt:lpstr>Definice krajiny?</vt:lpstr>
      <vt:lpstr>Definice krajiny?</vt:lpstr>
      <vt:lpstr>Definice krajiny?</vt:lpstr>
      <vt:lpstr>Definice krajiny?</vt:lpstr>
      <vt:lpstr>Definice krajiny?</vt:lpstr>
      <vt:lpstr>Definice krajiny?</vt:lpstr>
      <vt:lpstr>Definice krajiny?</vt:lpstr>
      <vt:lpstr>Definice krajiny?</vt:lpstr>
      <vt:lpstr>Definice krajiny?</vt:lpstr>
      <vt:lpstr>Definice krajiny?</vt:lpstr>
      <vt:lpstr>Definice krajiny?</vt:lpstr>
      <vt:lpstr>Definice krajiny?</vt:lpstr>
      <vt:lpstr>Definice krajiny?</vt:lpstr>
      <vt:lpstr>Definice krajiny?</vt:lpstr>
      <vt:lpstr>Definice krajiny?</vt:lpstr>
      <vt:lpstr>Definice krajiny?</vt:lpstr>
      <vt:lpstr>Pauza</vt:lpstr>
      <vt:lpstr>Úvod do krajinné ekologie </vt:lpstr>
      <vt:lpstr>Opakování ekologie</vt:lpstr>
      <vt:lpstr>Vývoj Země</vt:lpstr>
      <vt:lpstr>Vývoj Země</vt:lpstr>
      <vt:lpstr>Vývoj Země</vt:lpstr>
      <vt:lpstr>Vývoj Země</vt:lpstr>
      <vt:lpstr>Vývoj Země</vt:lpstr>
      <vt:lpstr>Vývoj Země</vt:lpstr>
      <vt:lpstr>Vývoj od poslední ledové doby</vt:lpstr>
      <vt:lpstr>Vývoj od poslední ledové doby</vt:lpstr>
      <vt:lpstr>Vývoj od poslední ledové doby</vt:lpstr>
      <vt:lpstr>Vývoj od poslední ledové doby</vt:lpstr>
      <vt:lpstr>Vývoj od poslední ledové doby</vt:lpstr>
      <vt:lpstr>Prostředí (…vesměs abiotické)</vt:lpstr>
      <vt:lpstr>Prostředí (…vesměs abiotické)</vt:lpstr>
      <vt:lpstr>Prostředí</vt:lpstr>
      <vt:lpstr>Prostředí</vt:lpstr>
      <vt:lpstr>Prostředí</vt:lpstr>
      <vt:lpstr>Prostředí</vt:lpstr>
      <vt:lpstr>Fenomén prostoru</vt:lpstr>
      <vt:lpstr>Fenomén prostoru</vt:lpstr>
      <vt:lpstr>Fenomén prostoru</vt:lpstr>
      <vt:lpstr>Zdroje a analýza dat</vt:lpstr>
      <vt:lpstr>Zdroje a analýza dat</vt:lpstr>
      <vt:lpstr>Zdroje a analýza dat</vt:lpstr>
      <vt:lpstr>Zdroje a analýza dat</vt:lpstr>
      <vt:lpstr>Zdroje a analýza dat</vt:lpstr>
      <vt:lpstr>Zdroje a analýza dat</vt:lpstr>
      <vt:lpstr>Zdroje a analýza dat</vt:lpstr>
      <vt:lpstr>Zdroje a analýza dat</vt:lpstr>
      <vt:lpstr>Zdroje a analýza dat</vt:lpstr>
      <vt:lpstr>Zdroje a analýza dat</vt:lpstr>
      <vt:lpstr>Zdroje a analýza dat</vt:lpstr>
      <vt:lpstr>Zdroje a analýza dat</vt:lpstr>
      <vt:lpstr>Krajinná ekologie a praxe</vt:lpstr>
      <vt:lpstr>Krajinná ekologie a praxe</vt:lpstr>
      <vt:lpstr>Krajinná ekologie a praxe</vt:lpstr>
      <vt:lpstr>Krajinná ekologie a praxe</vt:lpstr>
      <vt:lpstr>Krajinná ekologie a praxe</vt:lpstr>
      <vt:lpstr>Krajinná ekologie a praxe</vt:lpstr>
      <vt:lpstr>Krajinná ekologie a praxe</vt:lpstr>
      <vt:lpstr>Skripta</vt:lpstr>
      <vt:lpstr>YouTube</vt:lpstr>
      <vt:lpstr>Velká pauza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Jakub Horak</dc:creator>
  <cp:lastModifiedBy>Horák Jakub</cp:lastModifiedBy>
  <cp:revision>120</cp:revision>
  <dcterms:created xsi:type="dcterms:W3CDTF">2015-03-03T10:04:36Z</dcterms:created>
  <dcterms:modified xsi:type="dcterms:W3CDTF">2024-09-30T13:52:03Z</dcterms:modified>
</cp:coreProperties>
</file>