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6" r:id="rId3"/>
    <p:sldId id="259" r:id="rId4"/>
    <p:sldId id="295" r:id="rId5"/>
    <p:sldId id="296" r:id="rId6"/>
    <p:sldId id="297" r:id="rId7"/>
    <p:sldId id="392" r:id="rId8"/>
    <p:sldId id="301" r:id="rId9"/>
    <p:sldId id="302" r:id="rId10"/>
    <p:sldId id="303" r:id="rId11"/>
    <p:sldId id="304" r:id="rId12"/>
    <p:sldId id="305" r:id="rId13"/>
    <p:sldId id="289" r:id="rId14"/>
    <p:sldId id="306" r:id="rId15"/>
    <p:sldId id="307" r:id="rId16"/>
    <p:sldId id="308" r:id="rId17"/>
    <p:sldId id="309" r:id="rId18"/>
    <p:sldId id="290" r:id="rId19"/>
    <p:sldId id="310" r:id="rId20"/>
    <p:sldId id="311" r:id="rId21"/>
    <p:sldId id="312" r:id="rId22"/>
    <p:sldId id="313" r:id="rId23"/>
    <p:sldId id="291" r:id="rId24"/>
    <p:sldId id="315" r:id="rId25"/>
    <p:sldId id="316" r:id="rId26"/>
    <p:sldId id="317" r:id="rId27"/>
    <p:sldId id="318" r:id="rId28"/>
    <p:sldId id="319" r:id="rId29"/>
    <p:sldId id="292" r:id="rId30"/>
    <p:sldId id="322" r:id="rId31"/>
    <p:sldId id="334" r:id="rId32"/>
    <p:sldId id="338" r:id="rId33"/>
    <p:sldId id="343" r:id="rId34"/>
    <p:sldId id="344" r:id="rId35"/>
    <p:sldId id="346" r:id="rId36"/>
    <p:sldId id="350" r:id="rId37"/>
    <p:sldId id="353" r:id="rId38"/>
    <p:sldId id="357" r:id="rId39"/>
    <p:sldId id="360" r:id="rId40"/>
    <p:sldId id="363" r:id="rId41"/>
    <p:sldId id="329" r:id="rId42"/>
    <p:sldId id="368" r:id="rId43"/>
    <p:sldId id="370" r:id="rId44"/>
    <p:sldId id="331" r:id="rId45"/>
    <p:sldId id="373" r:id="rId46"/>
    <p:sldId id="376" r:id="rId47"/>
    <p:sldId id="339" r:id="rId48"/>
    <p:sldId id="379" r:id="rId49"/>
    <p:sldId id="382" r:id="rId50"/>
    <p:sldId id="384" r:id="rId51"/>
    <p:sldId id="386" r:id="rId52"/>
    <p:sldId id="393" r:id="rId53"/>
    <p:sldId id="391" r:id="rId54"/>
    <p:sldId id="278" r:id="rId55"/>
    <p:sldId id="286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100" d="100"/>
          <a:sy n="100" d="100"/>
        </p:scale>
        <p:origin x="1920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941167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6768752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3084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9890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744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16651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340768"/>
            <a:ext cx="54864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78296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132856"/>
            <a:ext cx="8229600" cy="41764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50405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5040560"/>
          </a:xfrm>
        </p:spPr>
        <p:txBody>
          <a:bodyPr vert="eaVert"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1043608" y="4941167"/>
            <a:ext cx="7916416" cy="11521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="1"/>
            </a:lvl1pPr>
          </a:lstStyle>
          <a:p>
            <a:r>
              <a:rPr lang="cs-CZ" dirty="0"/>
              <a:t>Poděkování / Kontakt …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2750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4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080120"/>
          </a:xfrm>
        </p:spPr>
        <p:txBody>
          <a:bodyPr>
            <a:noAutofit/>
          </a:bodyPr>
          <a:lstStyle/>
          <a:p>
            <a:r>
              <a:rPr lang="cs-CZ" sz="6600" dirty="0"/>
              <a:t>Ekologie krajiny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043608" y="4989893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Vývoj krajiny od poslední ledové doby</a:t>
            </a: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0094" y="6137919"/>
            <a:ext cx="9123905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/>
              <a:t>jakub.sruby</a:t>
            </a:r>
            <a:r>
              <a:rPr lang="en-US" sz="2000" b="0" dirty="0"/>
              <a:t>@</a:t>
            </a:r>
            <a:r>
              <a:rPr lang="cs-CZ" sz="2000" b="0" dirty="0"/>
              <a:t>seznam.cz; http://home.czu.cz/horakj/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Vznik a evoluce našeho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Pravděpodobný vznik ve východní Africe (ca 200 tis. let).</a:t>
            </a:r>
          </a:p>
          <a:p>
            <a:r>
              <a:rPr lang="cs-CZ" dirty="0"/>
              <a:t>Před 72 tis. let došlo k první migraci (a možná bez návratu).</a:t>
            </a:r>
          </a:p>
          <a:p>
            <a:r>
              <a:rPr lang="cs-CZ" dirty="0"/>
              <a:t>Zřejmě přes Blízký Východ, Asii do Austrálie (ca 35 tis. let).</a:t>
            </a:r>
          </a:p>
          <a:p>
            <a:r>
              <a:rPr lang="cs-CZ" dirty="0"/>
              <a:t>Zhruba ve stejné době se člověk dostává do Evropy.</a:t>
            </a:r>
          </a:p>
          <a:p>
            <a:r>
              <a:rPr lang="cs-CZ" dirty="0"/>
              <a:t>Z Asie se přes most v dnešním </a:t>
            </a:r>
            <a:r>
              <a:rPr lang="cs-CZ" b="1" dirty="0"/>
              <a:t>Beringově</a:t>
            </a:r>
            <a:r>
              <a:rPr lang="cs-CZ" dirty="0"/>
              <a:t> průlivu dostává do </a:t>
            </a:r>
            <a:r>
              <a:rPr lang="cs-CZ" b="1" dirty="0"/>
              <a:t>Severní Ameriky </a:t>
            </a:r>
            <a:r>
              <a:rPr lang="cs-CZ" dirty="0"/>
              <a:t>(ca 15 tis. let).</a:t>
            </a:r>
          </a:p>
        </p:txBody>
      </p:sp>
    </p:spTree>
    <p:extLst>
      <p:ext uri="{BB962C8B-B14F-4D97-AF65-F5344CB8AC3E}">
        <p14:creationId xmlns:p14="http://schemas.microsoft.com/office/powerpoint/2010/main" val="296184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Vznik a evoluce našeho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Pravděpodobný vznik ve východní Africe (ca 200 tis. let).</a:t>
            </a:r>
          </a:p>
          <a:p>
            <a:r>
              <a:rPr lang="cs-CZ" dirty="0"/>
              <a:t>Před 72 tis. let došlo k první migraci (a možná bez návratu).</a:t>
            </a:r>
          </a:p>
          <a:p>
            <a:r>
              <a:rPr lang="cs-CZ" dirty="0"/>
              <a:t>Zřejmě přes Blízký Východ, Asii do Austrálie (ca 35 tis. let).</a:t>
            </a:r>
          </a:p>
          <a:p>
            <a:r>
              <a:rPr lang="cs-CZ" dirty="0"/>
              <a:t>Zhruba ve stejné době se člověk dostává do Evropy.</a:t>
            </a:r>
          </a:p>
          <a:p>
            <a:r>
              <a:rPr lang="cs-CZ" dirty="0"/>
              <a:t>Z Asie se přes most v dnešním Beringově průlivu dostává do Severní Ameriky (ca 15 tis. let).</a:t>
            </a:r>
          </a:p>
          <a:p>
            <a:r>
              <a:rPr lang="cs-CZ" dirty="0"/>
              <a:t>Na Blízkém Východě docházelo asi ke genetickému mišmaši-mj. i s Neandrtálcem (ten nějaký čas vyhrával).</a:t>
            </a:r>
          </a:p>
        </p:txBody>
      </p:sp>
    </p:spTree>
    <p:extLst>
      <p:ext uri="{BB962C8B-B14F-4D97-AF65-F5344CB8AC3E}">
        <p14:creationId xmlns:p14="http://schemas.microsoft.com/office/powerpoint/2010/main" val="2961849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Konec doby ledové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Ca před 20 tis. let </a:t>
            </a:r>
            <a:r>
              <a:rPr lang="cs-CZ" b="1" dirty="0"/>
              <a:t>konec velmi chladného </a:t>
            </a:r>
            <a:r>
              <a:rPr lang="cs-CZ" dirty="0"/>
              <a:t>období.</a:t>
            </a:r>
          </a:p>
          <a:p>
            <a:endParaRPr lang="cs-CZ" dirty="0"/>
          </a:p>
          <a:p>
            <a:endParaRPr lang="cs-CZ" b="1" dirty="0"/>
          </a:p>
        </p:txBody>
      </p:sp>
      <p:pic>
        <p:nvPicPr>
          <p:cNvPr id="11" name="Obrázek 10" descr="Obsah obrázku sníh, lyžování, skupina, jezdectví&#10;&#10;Popis byl vytvořen automaticky">
            <a:extLst>
              <a:ext uri="{FF2B5EF4-FFF2-40B4-BE49-F238E27FC236}">
                <a16:creationId xmlns:a16="http://schemas.microsoft.com/office/drawing/2014/main" id="{DD5B8AAF-728F-4217-AB8D-3075672CC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01" y="2954291"/>
            <a:ext cx="4750539" cy="345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66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Konec doby ledové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Ca 20 tis. let konec velmi chladného období.</a:t>
            </a:r>
          </a:p>
          <a:p>
            <a:r>
              <a:rPr lang="cs-CZ" b="1" dirty="0"/>
              <a:t>Vyhynutí megafauny </a:t>
            </a:r>
            <a:r>
              <a:rPr lang="cs-CZ" dirty="0"/>
              <a:t>(klima a lov, ale lovena byla už v meziledovém období Neandrtálci).</a:t>
            </a:r>
          </a:p>
          <a:p>
            <a:endParaRPr lang="cs-CZ" dirty="0"/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3C787C-DB59-4724-9B8A-C03ACAEC3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11" y="3678899"/>
            <a:ext cx="3851920" cy="27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33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Konec doby ledové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Ca 20 tis. let konec velmi chladného období.</a:t>
            </a:r>
          </a:p>
          <a:p>
            <a:r>
              <a:rPr lang="cs-CZ" dirty="0"/>
              <a:t>Vyhynutí megafauny (možná i lov, ale lovena byla už v meziledovém období Neandrtálci).</a:t>
            </a:r>
          </a:p>
          <a:p>
            <a:r>
              <a:rPr lang="cs-CZ" dirty="0"/>
              <a:t>Pak před ca 12 tis. ještě</a:t>
            </a:r>
            <a:r>
              <a:rPr lang="cs-CZ" b="1" dirty="0"/>
              <a:t> </a:t>
            </a:r>
            <a:r>
              <a:rPr lang="cs-CZ" dirty="0"/>
              <a:t>jedno</a:t>
            </a:r>
            <a:r>
              <a:rPr lang="cs-CZ" b="1" dirty="0"/>
              <a:t> chladné </a:t>
            </a:r>
            <a:r>
              <a:rPr lang="cs-CZ" dirty="0"/>
              <a:t>a </a:t>
            </a:r>
            <a:r>
              <a:rPr lang="cs-CZ" b="1" dirty="0"/>
              <a:t>suché</a:t>
            </a:r>
            <a:r>
              <a:rPr lang="cs-CZ" dirty="0"/>
              <a:t> období.</a:t>
            </a:r>
          </a:p>
          <a:p>
            <a:endParaRPr lang="cs-CZ" dirty="0"/>
          </a:p>
          <a:p>
            <a:endParaRPr lang="cs-CZ" b="1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87706EE-04CC-4CC8-B775-E05BEAF1C8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84" y="4254103"/>
            <a:ext cx="3059832" cy="222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33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Konec doby ledové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Ca 20 tis. let konec velmi chladného období.</a:t>
            </a:r>
          </a:p>
          <a:p>
            <a:r>
              <a:rPr lang="cs-CZ" dirty="0"/>
              <a:t>Vyhynutí megafauny (možná i lov, ale lovena byla už v meziledovém období Neandrtálci).</a:t>
            </a:r>
          </a:p>
          <a:p>
            <a:r>
              <a:rPr lang="cs-CZ" dirty="0"/>
              <a:t>Pak před ca 12 tis. ještě jedno chladné a suché.</a:t>
            </a:r>
          </a:p>
          <a:p>
            <a:r>
              <a:rPr lang="cs-CZ" dirty="0"/>
              <a:t>Ca 10 tis. už </a:t>
            </a:r>
            <a:r>
              <a:rPr lang="cs-CZ" b="1" dirty="0"/>
              <a:t>oteplování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0C55B7-EB10-4F24-9FAA-AECB34C36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82325"/>
            <a:ext cx="2789421" cy="20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33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Konec doby ledové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Ca 20 tis. let konec velmi chladného období.</a:t>
            </a:r>
          </a:p>
          <a:p>
            <a:r>
              <a:rPr lang="cs-CZ" dirty="0"/>
              <a:t>Vyhynutí megafauny (možná i lov, ale lovena byla už v meziledovém období Neandrtálci).</a:t>
            </a:r>
          </a:p>
          <a:p>
            <a:r>
              <a:rPr lang="cs-CZ" dirty="0"/>
              <a:t>Pak před ca 12 tis. ještě jedno chladné a suché.</a:t>
            </a:r>
          </a:p>
          <a:p>
            <a:r>
              <a:rPr lang="cs-CZ" dirty="0"/>
              <a:t>Ca 10 tis. už oteplování.</a:t>
            </a:r>
          </a:p>
          <a:p>
            <a:r>
              <a:rPr lang="cs-CZ" dirty="0"/>
              <a:t>Během a po době ledové u nás </a:t>
            </a:r>
            <a:r>
              <a:rPr lang="cs-CZ" b="1" dirty="0"/>
              <a:t>mozaika</a:t>
            </a:r>
            <a:r>
              <a:rPr lang="cs-CZ" dirty="0"/>
              <a:t> stanovišť (nikoliv Skandinávie).</a:t>
            </a:r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34933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Vliv na krajinu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Střídání</a:t>
            </a:r>
            <a:r>
              <a:rPr lang="cs-CZ" dirty="0"/>
              <a:t> různé </a:t>
            </a:r>
            <a:r>
              <a:rPr lang="cs-CZ" b="1" dirty="0"/>
              <a:t>vlhkosti</a:t>
            </a:r>
            <a:r>
              <a:rPr lang="cs-CZ" dirty="0"/>
              <a:t> a </a:t>
            </a:r>
            <a:r>
              <a:rPr lang="cs-CZ" b="1" dirty="0"/>
              <a:t>teplot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6357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Vliv na krajinu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Střídání různé vlhkosti a teplot.</a:t>
            </a:r>
          </a:p>
          <a:p>
            <a:r>
              <a:rPr lang="cs-CZ" dirty="0"/>
              <a:t>Vznik </a:t>
            </a:r>
            <a:r>
              <a:rPr lang="cs-CZ" b="1" dirty="0"/>
              <a:t>říčních teras </a:t>
            </a:r>
            <a:r>
              <a:rPr lang="cs-CZ" dirty="0"/>
              <a:t>v údolích.</a:t>
            </a:r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85799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Vliv na krajinu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Střídání různé vlhkosti a teplot.</a:t>
            </a:r>
          </a:p>
          <a:p>
            <a:r>
              <a:rPr lang="cs-CZ" dirty="0"/>
              <a:t>Vznik říčních teras v údolích.</a:t>
            </a:r>
          </a:p>
          <a:p>
            <a:r>
              <a:rPr lang="cs-CZ" b="1" dirty="0"/>
              <a:t>Půdotok</a:t>
            </a:r>
            <a:r>
              <a:rPr lang="cs-CZ" dirty="0"/>
              <a:t> i na relativních rovinách.</a:t>
            </a:r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8579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To co se událo </a:t>
            </a:r>
            <a:r>
              <a:rPr lang="cs-CZ" b="1" dirty="0"/>
              <a:t>po poslední ledové době</a:t>
            </a:r>
            <a:r>
              <a:rPr lang="cs-CZ" dirty="0"/>
              <a:t>,</a:t>
            </a:r>
            <a:r>
              <a:rPr lang="cs-CZ" b="1" dirty="0"/>
              <a:t> </a:t>
            </a:r>
            <a:r>
              <a:rPr lang="cs-CZ" dirty="0"/>
              <a:t>zásadně ovlivnilo, jak </a:t>
            </a:r>
            <a:r>
              <a:rPr lang="cs-CZ" b="1" dirty="0"/>
              <a:t>dnešní krajina </a:t>
            </a:r>
            <a:r>
              <a:rPr lang="cs-CZ" dirty="0"/>
              <a:t>vypadá.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" name="Obrázek 3" descr="Obsah obrázku tkanina&#10;&#10;Popis byl vytvořen automaticky">
            <a:extLst>
              <a:ext uri="{FF2B5EF4-FFF2-40B4-BE49-F238E27FC236}">
                <a16:creationId xmlns:a16="http://schemas.microsoft.com/office/drawing/2014/main" id="{42D6100D-34BE-4198-82A2-B9C8BA63ED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87" y="2924944"/>
            <a:ext cx="4472968" cy="32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19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Vliv na krajinu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Střídání různé vlhkosti a teplot.</a:t>
            </a:r>
          </a:p>
          <a:p>
            <a:r>
              <a:rPr lang="cs-CZ" dirty="0"/>
              <a:t>Vznik říčních teras v údolích.</a:t>
            </a:r>
          </a:p>
          <a:p>
            <a:r>
              <a:rPr lang="cs-CZ" dirty="0"/>
              <a:t>Půdotok i na relativních rovinách.</a:t>
            </a:r>
          </a:p>
          <a:p>
            <a:r>
              <a:rPr lang="cs-CZ" dirty="0" err="1"/>
              <a:t>Váté</a:t>
            </a:r>
            <a:r>
              <a:rPr lang="cs-CZ" dirty="0"/>
              <a:t> </a:t>
            </a:r>
            <a:r>
              <a:rPr lang="cs-CZ" b="1" dirty="0"/>
              <a:t>spraše</a:t>
            </a:r>
            <a:r>
              <a:rPr lang="cs-CZ" dirty="0"/>
              <a:t>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85799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Vliv na krajinu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Střídání různé vlhkosti a teplot.</a:t>
            </a:r>
          </a:p>
          <a:p>
            <a:r>
              <a:rPr lang="cs-CZ" dirty="0"/>
              <a:t>Vznik říčních teras v údolích.</a:t>
            </a:r>
          </a:p>
          <a:p>
            <a:r>
              <a:rPr lang="cs-CZ" dirty="0"/>
              <a:t>Půdotok i na relativních rovinách.</a:t>
            </a:r>
          </a:p>
          <a:p>
            <a:r>
              <a:rPr lang="cs-CZ" dirty="0" err="1"/>
              <a:t>Váté</a:t>
            </a:r>
            <a:r>
              <a:rPr lang="cs-CZ" dirty="0"/>
              <a:t> spraše.</a:t>
            </a:r>
          </a:p>
          <a:p>
            <a:r>
              <a:rPr lang="cs-CZ" b="1" dirty="0"/>
              <a:t>Sutě</a:t>
            </a:r>
            <a:r>
              <a:rPr lang="cs-CZ" dirty="0"/>
              <a:t> z mrazového zvětrávání.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85799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Vliv na krajinu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Vliv </a:t>
            </a:r>
            <a:r>
              <a:rPr lang="cs-CZ" b="1" dirty="0"/>
              <a:t>divokých zvířat</a:t>
            </a:r>
            <a:r>
              <a:rPr lang="cs-CZ" dirty="0"/>
              <a:t>.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  <p:pic>
        <p:nvPicPr>
          <p:cNvPr id="4" name="Obrázek 3" descr="Obsah obrázku text, tkanina, košile&#10;&#10;Popis byl vytvořen automaticky">
            <a:extLst>
              <a:ext uri="{FF2B5EF4-FFF2-40B4-BE49-F238E27FC236}">
                <a16:creationId xmlns:a16="http://schemas.microsoft.com/office/drawing/2014/main" id="{A5797D3B-C78C-4034-A7D4-FBCE1E10C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96" y="3637730"/>
            <a:ext cx="3655550" cy="26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04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Vliv na krajinu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Vliv divokých zvířat.</a:t>
            </a:r>
          </a:p>
          <a:p>
            <a:pPr lvl="1"/>
            <a:r>
              <a:rPr lang="cs-CZ" dirty="0"/>
              <a:t>Spásání, sešlap, vytloukání, ohryz, okus, hráze, holožíry…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  <p:pic>
        <p:nvPicPr>
          <p:cNvPr id="2" name="Obrázek 1" descr="Obsah obrázku text, tkanina, košile&#10;&#10;Popis byl vytvořen automaticky">
            <a:extLst>
              <a:ext uri="{FF2B5EF4-FFF2-40B4-BE49-F238E27FC236}">
                <a16:creationId xmlns:a16="http://schemas.microsoft.com/office/drawing/2014/main" id="{E13B7B17-5DBB-4815-9B2E-57F15AA1E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96" y="3637730"/>
            <a:ext cx="3655550" cy="26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72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Vliv na krajinu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Vliv divokých zvířat.</a:t>
            </a:r>
          </a:p>
          <a:p>
            <a:pPr lvl="1"/>
            <a:r>
              <a:rPr lang="cs-CZ" dirty="0"/>
              <a:t>Spásání, sešlap, vytloukání, ohryz, okus, hráze, holožíry…</a:t>
            </a:r>
          </a:p>
          <a:p>
            <a:r>
              <a:rPr lang="cs-CZ" dirty="0"/>
              <a:t>Vliv </a:t>
            </a:r>
            <a:r>
              <a:rPr lang="cs-CZ" b="1" dirty="0"/>
              <a:t>abiotických faktorů</a:t>
            </a:r>
            <a:r>
              <a:rPr lang="cs-CZ" dirty="0"/>
              <a:t>.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10072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Vliv na krajinu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Vliv divokých zvířat.</a:t>
            </a:r>
          </a:p>
          <a:p>
            <a:pPr lvl="1"/>
            <a:r>
              <a:rPr lang="cs-CZ" dirty="0"/>
              <a:t>Spásání, sešlap, vytloukání, ohryz, okus, hráze, holožíry…</a:t>
            </a:r>
          </a:p>
          <a:p>
            <a:r>
              <a:rPr lang="cs-CZ" dirty="0"/>
              <a:t>Vliv abiotických faktorů.</a:t>
            </a:r>
          </a:p>
          <a:p>
            <a:pPr lvl="1"/>
            <a:r>
              <a:rPr lang="cs-CZ" dirty="0"/>
              <a:t>Vichřice, povodně, eroze, tání ledovců, požáry (sic!)…</a:t>
            </a:r>
          </a:p>
          <a:p>
            <a:endParaRPr lang="cs-CZ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A0B367A-9D40-4852-AE04-2904EF622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01696"/>
            <a:ext cx="2741439" cy="19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72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Vliv na krajinu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Vliv divokých zvířat.</a:t>
            </a:r>
          </a:p>
          <a:p>
            <a:pPr lvl="1"/>
            <a:r>
              <a:rPr lang="cs-CZ" dirty="0"/>
              <a:t>Spásání, sešlap, vytloukání, ohryz, okus, hráze, žíry…</a:t>
            </a:r>
          </a:p>
          <a:p>
            <a:r>
              <a:rPr lang="cs-CZ" dirty="0"/>
              <a:t>Vliv abiotických faktorů.</a:t>
            </a:r>
          </a:p>
          <a:p>
            <a:pPr lvl="1"/>
            <a:r>
              <a:rPr lang="cs-CZ" dirty="0"/>
              <a:t>Vichřice, povodně, eroze, tání ledovců, požáry (sic!)…</a:t>
            </a:r>
          </a:p>
          <a:p>
            <a:r>
              <a:rPr lang="cs-CZ" b="1" dirty="0"/>
              <a:t>Vliv člověka</a:t>
            </a:r>
            <a:r>
              <a:rPr lang="cs-CZ" dirty="0"/>
              <a:t>.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10072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Vliv na krajinu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Vliv divokých zvířat.</a:t>
            </a:r>
          </a:p>
          <a:p>
            <a:pPr lvl="1"/>
            <a:r>
              <a:rPr lang="cs-CZ" dirty="0"/>
              <a:t>Spásání, sešlap, vytloukání, ohryz, okus, hráze, žíry…</a:t>
            </a:r>
          </a:p>
          <a:p>
            <a:r>
              <a:rPr lang="cs-CZ" dirty="0"/>
              <a:t>Vliv abiotických faktorů.</a:t>
            </a:r>
          </a:p>
          <a:p>
            <a:pPr lvl="1"/>
            <a:r>
              <a:rPr lang="cs-CZ" dirty="0"/>
              <a:t>Vichřice, povodně, eroze, tání ledovců, požáry (sic!)…</a:t>
            </a:r>
          </a:p>
          <a:p>
            <a:r>
              <a:rPr lang="cs-CZ" dirty="0"/>
              <a:t>Vliv člověka.</a:t>
            </a:r>
          </a:p>
          <a:p>
            <a:pPr lvl="1"/>
            <a:r>
              <a:rPr lang="cs-CZ" dirty="0"/>
              <a:t>Lov, žďáření, pastva, zemědělství …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89B6997-963F-47C1-88B9-90B3044CB3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52761"/>
            <a:ext cx="2573676" cy="18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72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Pauza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45093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Migrace na našem území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Osidlování </a:t>
            </a:r>
            <a:r>
              <a:rPr lang="cs-CZ" b="1" dirty="0"/>
              <a:t>nebylo postupné </a:t>
            </a:r>
            <a:r>
              <a:rPr lang="cs-CZ" dirty="0"/>
              <a:t>a </a:t>
            </a:r>
            <a:r>
              <a:rPr lang="cs-CZ" b="1" dirty="0"/>
              <a:t>probíhalo</a:t>
            </a:r>
            <a:r>
              <a:rPr lang="cs-CZ" dirty="0"/>
              <a:t> ve </a:t>
            </a:r>
            <a:r>
              <a:rPr lang="cs-CZ" b="1" dirty="0"/>
              <a:t>vlnách</a:t>
            </a:r>
            <a:r>
              <a:rPr lang="cs-CZ" dirty="0"/>
              <a:t> a z </a:t>
            </a:r>
            <a:r>
              <a:rPr lang="cs-CZ" b="1" dirty="0"/>
              <a:t>různých směrů</a:t>
            </a:r>
            <a:r>
              <a:rPr lang="cs-CZ" dirty="0"/>
              <a:t>.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  <p:pic>
        <p:nvPicPr>
          <p:cNvPr id="8" name="Obrázek 7" descr="Obsah obrázku text, tkanina, košile&#10;&#10;Popis byl vytvořen automaticky">
            <a:extLst>
              <a:ext uri="{FF2B5EF4-FFF2-40B4-BE49-F238E27FC236}">
                <a16:creationId xmlns:a16="http://schemas.microsoft.com/office/drawing/2014/main" id="{698A6924-22FC-4B81-BE60-0D2967CA2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33" y="3212976"/>
            <a:ext cx="4572734" cy="33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6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To co se událo po poslední době ledové, zásadně ovlivnilo, jak dnešní krajina vypadá.</a:t>
            </a:r>
          </a:p>
          <a:p>
            <a:r>
              <a:rPr lang="cs-CZ" dirty="0"/>
              <a:t>Proč některé </a:t>
            </a:r>
            <a:r>
              <a:rPr lang="cs-CZ" b="1" dirty="0"/>
              <a:t>druhy</a:t>
            </a:r>
            <a:r>
              <a:rPr lang="cs-CZ" dirty="0"/>
              <a:t> </a:t>
            </a:r>
            <a:r>
              <a:rPr lang="cs-CZ" b="1" dirty="0"/>
              <a:t>mizí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" name="Obrázek 3" descr="Obsah obrázku stůl, staré, displej, pes&#10;&#10;Popis byl vytvořen automaticky">
            <a:extLst>
              <a:ext uri="{FF2B5EF4-FFF2-40B4-BE49-F238E27FC236}">
                <a16:creationId xmlns:a16="http://schemas.microsoft.com/office/drawing/2014/main" id="{ABFF247C-71AA-404D-A45D-2EE9323F0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48" y="3690683"/>
            <a:ext cx="3780646" cy="275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10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Migrace na našem území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Pravěk</a:t>
            </a:r>
          </a:p>
        </p:txBody>
      </p:sp>
      <p:pic>
        <p:nvPicPr>
          <p:cNvPr id="11" name="Obrázek 10" descr="Obsah obrázku košile, šaty, kreslení&#10;&#10;Popis byl vytvořen automaticky">
            <a:extLst>
              <a:ext uri="{FF2B5EF4-FFF2-40B4-BE49-F238E27FC236}">
                <a16:creationId xmlns:a16="http://schemas.microsoft.com/office/drawing/2014/main" id="{8398ED21-09D8-4998-BDF9-4A977651F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27" y="3112837"/>
            <a:ext cx="4471488" cy="32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94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Migrace na našem území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Pravěk</a:t>
            </a:r>
          </a:p>
          <a:p>
            <a:pPr lvl="1"/>
            <a:r>
              <a:rPr lang="cs-CZ" b="1" dirty="0"/>
              <a:t>Mladý Paleolit </a:t>
            </a:r>
            <a:r>
              <a:rPr lang="cs-CZ" dirty="0"/>
              <a:t>(Věstonická Venuše 25 tis. let).</a:t>
            </a:r>
          </a:p>
          <a:p>
            <a:pPr lvl="2"/>
            <a:r>
              <a:rPr lang="cs-CZ" b="1" dirty="0"/>
              <a:t>Civilizační centrum Evropy </a:t>
            </a:r>
            <a:r>
              <a:rPr lang="cs-CZ" dirty="0"/>
              <a:t>(od </a:t>
            </a:r>
            <a:r>
              <a:rPr lang="cs-CZ" dirty="0" err="1"/>
              <a:t>Willendorfu</a:t>
            </a:r>
            <a:r>
              <a:rPr lang="cs-CZ" dirty="0"/>
              <a:t> přes Věstonice, Předmostí, </a:t>
            </a:r>
            <a:r>
              <a:rPr lang="cs-CZ" dirty="0" err="1"/>
              <a:t>Landek</a:t>
            </a:r>
            <a:r>
              <a:rPr lang="cs-CZ" dirty="0"/>
              <a:t> do Polska), nejstarší nálezy z Berouna a Čakovic.</a:t>
            </a:r>
          </a:p>
          <a:p>
            <a:pPr lvl="2"/>
            <a:r>
              <a:rPr lang="cs-CZ" dirty="0"/>
              <a:t>Chladno, </a:t>
            </a:r>
            <a:r>
              <a:rPr lang="cs-CZ" b="1" dirty="0"/>
              <a:t>lov</a:t>
            </a:r>
            <a:r>
              <a:rPr lang="cs-CZ" dirty="0"/>
              <a:t> a </a:t>
            </a:r>
            <a:r>
              <a:rPr lang="cs-CZ" b="1" dirty="0"/>
              <a:t>sběr</a:t>
            </a:r>
            <a:r>
              <a:rPr lang="cs-CZ" dirty="0"/>
              <a:t>, </a:t>
            </a:r>
            <a:r>
              <a:rPr lang="cs-CZ" b="1" dirty="0"/>
              <a:t>malý vliv</a:t>
            </a:r>
            <a:r>
              <a:rPr lang="cs-CZ" dirty="0"/>
              <a:t> na </a:t>
            </a:r>
            <a:r>
              <a:rPr lang="cs-CZ" b="1" dirty="0"/>
              <a:t>krajinu</a:t>
            </a:r>
            <a:r>
              <a:rPr lang="cs-CZ" dirty="0"/>
              <a:t> (mj. problém s rozděláním ohně a kamenné nástroje).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1487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Migrace na našem území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Pravěk</a:t>
            </a:r>
          </a:p>
          <a:p>
            <a:pPr lvl="1"/>
            <a:r>
              <a:rPr lang="cs-CZ" b="1" dirty="0"/>
              <a:t>Střední</a:t>
            </a:r>
            <a:r>
              <a:rPr lang="cs-CZ" dirty="0"/>
              <a:t> </a:t>
            </a:r>
            <a:r>
              <a:rPr lang="cs-CZ" b="1" dirty="0"/>
              <a:t>Paleolit</a:t>
            </a:r>
          </a:p>
          <a:p>
            <a:pPr lvl="2"/>
            <a:r>
              <a:rPr lang="cs-CZ" b="1" dirty="0"/>
              <a:t>První kultury </a:t>
            </a:r>
            <a:r>
              <a:rPr lang="cs-CZ" dirty="0"/>
              <a:t>(Šipka, Švédův stůl, Kůlna).</a:t>
            </a:r>
          </a:p>
          <a:p>
            <a:pPr lvl="2"/>
            <a:r>
              <a:rPr lang="cs-CZ" b="1" dirty="0"/>
              <a:t>Konec</a:t>
            </a:r>
            <a:r>
              <a:rPr lang="cs-CZ" dirty="0"/>
              <a:t> ledové doby.</a:t>
            </a:r>
          </a:p>
          <a:p>
            <a:pPr lvl="2"/>
            <a:r>
              <a:rPr lang="cs-CZ" b="1" dirty="0"/>
              <a:t>Vytlačení</a:t>
            </a:r>
            <a:r>
              <a:rPr lang="cs-CZ" dirty="0"/>
              <a:t> (a vyhubení) </a:t>
            </a:r>
            <a:r>
              <a:rPr lang="cs-CZ" b="1" dirty="0"/>
              <a:t>Neandrtálců</a:t>
            </a:r>
            <a:r>
              <a:rPr lang="cs-CZ" dirty="0"/>
              <a:t>.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F06284-F500-4587-A353-577DA5432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30" y="4371060"/>
            <a:ext cx="2938082" cy="207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65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Migrace na našem území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Pravěk</a:t>
            </a:r>
          </a:p>
          <a:p>
            <a:pPr lvl="1"/>
            <a:r>
              <a:rPr lang="cs-CZ" b="1" dirty="0"/>
              <a:t>Pozdní</a:t>
            </a:r>
            <a:r>
              <a:rPr lang="cs-CZ" dirty="0"/>
              <a:t> </a:t>
            </a:r>
            <a:r>
              <a:rPr lang="cs-CZ" b="1" dirty="0"/>
              <a:t>Paleolit</a:t>
            </a:r>
          </a:p>
          <a:p>
            <a:pPr lvl="2"/>
            <a:r>
              <a:rPr lang="cs-CZ" dirty="0"/>
              <a:t>Šíření světlého </a:t>
            </a:r>
            <a:r>
              <a:rPr lang="cs-CZ" b="1" dirty="0"/>
              <a:t>lesa</a:t>
            </a:r>
            <a:r>
              <a:rPr lang="cs-CZ" dirty="0"/>
              <a:t>, stále pouze </a:t>
            </a:r>
            <a:r>
              <a:rPr lang="cs-CZ" b="1" dirty="0"/>
              <a:t>lovecké skupiny</a:t>
            </a:r>
            <a:r>
              <a:rPr lang="cs-CZ" dirty="0"/>
              <a:t>.</a:t>
            </a:r>
          </a:p>
        </p:txBody>
      </p:sp>
      <p:pic>
        <p:nvPicPr>
          <p:cNvPr id="7" name="Obrázek 6" descr="Obsah obrázku košile, šaty, kreslení&#10;&#10;Popis byl vytvořen automaticky">
            <a:extLst>
              <a:ext uri="{FF2B5EF4-FFF2-40B4-BE49-F238E27FC236}">
                <a16:creationId xmlns:a16="http://schemas.microsoft.com/office/drawing/2014/main" id="{3F93F254-7239-46FF-A8DC-EF16702AE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50" y="3582891"/>
            <a:ext cx="3805641" cy="27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51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Migrace na našem území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Pravěk</a:t>
            </a:r>
          </a:p>
          <a:p>
            <a:pPr lvl="1"/>
            <a:r>
              <a:rPr lang="cs-CZ" b="1" dirty="0"/>
              <a:t>Mezolit</a:t>
            </a:r>
          </a:p>
          <a:p>
            <a:pPr lvl="2"/>
            <a:r>
              <a:rPr lang="cs-CZ" b="1" dirty="0"/>
              <a:t>Šíření dubu </a:t>
            </a:r>
            <a:r>
              <a:rPr lang="cs-CZ" dirty="0"/>
              <a:t>a dalších listnáčů, zvěř (los, jelen, srnec, divoké prase, zubr, medvěd…), </a:t>
            </a:r>
            <a:r>
              <a:rPr lang="cs-CZ" b="1" dirty="0"/>
              <a:t>černozemě</a:t>
            </a:r>
            <a:r>
              <a:rPr lang="cs-CZ" dirty="0"/>
              <a:t>, tvorba </a:t>
            </a:r>
            <a:r>
              <a:rPr lang="cs-CZ" b="1" dirty="0"/>
              <a:t>jezer</a:t>
            </a:r>
            <a:r>
              <a:rPr lang="cs-CZ" dirty="0"/>
              <a:t> (ryby, bobr, vydra, želva…).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16E0CF-B39C-4A89-9F33-3B574740D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44" y="4293096"/>
            <a:ext cx="2575519" cy="18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51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Migrace na našem území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Pravěk</a:t>
            </a:r>
          </a:p>
          <a:p>
            <a:pPr lvl="1"/>
            <a:r>
              <a:rPr lang="cs-CZ" b="1" dirty="0"/>
              <a:t>Neolit</a:t>
            </a:r>
          </a:p>
          <a:p>
            <a:pPr lvl="2"/>
            <a:r>
              <a:rPr lang="cs-CZ" dirty="0"/>
              <a:t>Osídlení hlavně </a:t>
            </a:r>
            <a:r>
              <a:rPr lang="cs-CZ" b="1" dirty="0"/>
              <a:t>spraše</a:t>
            </a:r>
            <a:r>
              <a:rPr lang="cs-CZ" dirty="0"/>
              <a:t> (prolínání přeměny krajiny – </a:t>
            </a:r>
            <a:r>
              <a:rPr lang="cs-CZ" dirty="0" err="1"/>
              <a:t>neolitici</a:t>
            </a:r>
            <a:r>
              <a:rPr lang="cs-CZ" dirty="0"/>
              <a:t>; a přímého vlivu na faunu - </a:t>
            </a:r>
            <a:r>
              <a:rPr lang="cs-CZ" dirty="0" err="1"/>
              <a:t>mezolitici</a:t>
            </a:r>
            <a:r>
              <a:rPr lang="cs-CZ" dirty="0"/>
              <a:t>).</a:t>
            </a:r>
          </a:p>
          <a:p>
            <a:pPr lvl="2"/>
            <a:r>
              <a:rPr lang="cs-CZ" b="1" dirty="0"/>
              <a:t>Pastevci</a:t>
            </a:r>
            <a:r>
              <a:rPr lang="cs-CZ" dirty="0"/>
              <a:t> (domestikace; ovce, kozy, tur, ale i pes) a </a:t>
            </a:r>
            <a:r>
              <a:rPr lang="cs-CZ" b="1" dirty="0"/>
              <a:t>zemědělci</a:t>
            </a:r>
            <a:r>
              <a:rPr lang="cs-CZ" dirty="0"/>
              <a:t> (obilí a luštěniny).</a:t>
            </a:r>
          </a:p>
          <a:p>
            <a:pPr lvl="2"/>
            <a:r>
              <a:rPr lang="cs-CZ" dirty="0"/>
              <a:t>V </a:t>
            </a:r>
            <a:r>
              <a:rPr lang="cs-CZ" b="1" dirty="0"/>
              <a:t>lese</a:t>
            </a:r>
            <a:r>
              <a:rPr lang="cs-CZ" dirty="0"/>
              <a:t> vypalování, pastva, oklest, </a:t>
            </a:r>
            <a:r>
              <a:rPr lang="cs-CZ" dirty="0" err="1"/>
              <a:t>pařezení</a:t>
            </a:r>
            <a:r>
              <a:rPr lang="cs-CZ" dirty="0"/>
              <a:t>, toulavá seč.</a:t>
            </a:r>
          </a:p>
          <a:p>
            <a:pPr lvl="2"/>
            <a:r>
              <a:rPr lang="cs-CZ" dirty="0"/>
              <a:t>Malé </a:t>
            </a:r>
            <a:r>
              <a:rPr lang="cs-CZ" b="1" dirty="0"/>
              <a:t>trvalé osady </a:t>
            </a:r>
            <a:r>
              <a:rPr lang="cs-CZ" dirty="0"/>
              <a:t>s tzv. dlouhými domy a rondely (</a:t>
            </a:r>
            <a:r>
              <a:rPr lang="cs-CZ" dirty="0" err="1"/>
              <a:t>Plotiště</a:t>
            </a:r>
            <a:r>
              <a:rPr lang="cs-CZ" dirty="0"/>
              <a:t>).</a:t>
            </a:r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  <p:sp>
        <p:nvSpPr>
          <p:cNvPr id="2" name="AutoShape 2" descr="Výsledek obrázku pro dlouhé do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24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Migrace na našem území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Pravěk</a:t>
            </a:r>
          </a:p>
          <a:p>
            <a:pPr lvl="1"/>
            <a:r>
              <a:rPr lang="cs-CZ" b="1" dirty="0"/>
              <a:t>Eneolit </a:t>
            </a:r>
            <a:r>
              <a:rPr lang="cs-CZ" dirty="0"/>
              <a:t>(doba měděná)</a:t>
            </a:r>
          </a:p>
          <a:p>
            <a:pPr lvl="2"/>
            <a:r>
              <a:rPr lang="cs-CZ" b="1" dirty="0"/>
              <a:t>Kolo</a:t>
            </a:r>
            <a:r>
              <a:rPr lang="cs-CZ" dirty="0"/>
              <a:t>, rádlo, </a:t>
            </a:r>
            <a:r>
              <a:rPr lang="cs-CZ" b="1" dirty="0"/>
              <a:t>orba</a:t>
            </a:r>
            <a:r>
              <a:rPr lang="cs-CZ" dirty="0"/>
              <a:t>, měď…</a:t>
            </a:r>
          </a:p>
          <a:p>
            <a:pPr lvl="2"/>
            <a:r>
              <a:rPr lang="cs-CZ" b="1" dirty="0"/>
              <a:t>Střídání</a:t>
            </a:r>
            <a:r>
              <a:rPr lang="cs-CZ" dirty="0"/>
              <a:t> </a:t>
            </a:r>
            <a:r>
              <a:rPr lang="cs-CZ" b="1" dirty="0"/>
              <a:t>kultur</a:t>
            </a:r>
            <a:r>
              <a:rPr lang="cs-CZ" dirty="0"/>
              <a:t>.</a:t>
            </a:r>
          </a:p>
          <a:p>
            <a:pPr lvl="2"/>
            <a:r>
              <a:rPr lang="cs-CZ" b="1" dirty="0"/>
              <a:t>Ustájení dobytka </a:t>
            </a:r>
            <a:r>
              <a:rPr lang="cs-CZ" dirty="0"/>
              <a:t>(hrabání steliva, hnojení).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08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Migrace na našem území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Pravěk</a:t>
            </a:r>
          </a:p>
          <a:p>
            <a:pPr lvl="1"/>
            <a:r>
              <a:rPr lang="cs-CZ" b="1" dirty="0"/>
              <a:t>Doba bronzová</a:t>
            </a:r>
          </a:p>
          <a:p>
            <a:pPr lvl="2"/>
            <a:r>
              <a:rPr lang="cs-CZ" b="1" dirty="0"/>
              <a:t>Trvalá osídlení </a:t>
            </a:r>
            <a:r>
              <a:rPr lang="cs-CZ" dirty="0"/>
              <a:t>s trvalým využívání půdy.</a:t>
            </a:r>
          </a:p>
          <a:p>
            <a:pPr lvl="2"/>
            <a:r>
              <a:rPr lang="cs-CZ" dirty="0"/>
              <a:t>Vznik </a:t>
            </a:r>
            <a:r>
              <a:rPr lang="cs-CZ" b="1" dirty="0"/>
              <a:t>nových profesí</a:t>
            </a:r>
            <a:r>
              <a:rPr lang="cs-CZ" dirty="0"/>
              <a:t>:</a:t>
            </a:r>
            <a:r>
              <a:rPr lang="cs-CZ" b="1" dirty="0"/>
              <a:t> </a:t>
            </a:r>
            <a:r>
              <a:rPr lang="cs-CZ" dirty="0"/>
              <a:t>horníci, hutníci… (další způsoby vlivu na krajinu, např. těžba dřeva pro hutě).</a:t>
            </a:r>
          </a:p>
          <a:p>
            <a:pPr lvl="2"/>
            <a:r>
              <a:rPr lang="cs-CZ" b="1" dirty="0"/>
              <a:t>Stratifikace společnosti</a:t>
            </a:r>
            <a:r>
              <a:rPr lang="cs-CZ" dirty="0"/>
              <a:t>.</a:t>
            </a:r>
          </a:p>
          <a:p>
            <a:pPr lvl="2"/>
            <a:r>
              <a:rPr lang="cs-CZ" b="1" dirty="0"/>
              <a:t>Dálkový obchod </a:t>
            </a:r>
            <a:r>
              <a:rPr lang="cs-CZ" dirty="0"/>
              <a:t>(invaze).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588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Migrace na našem území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Pravěk</a:t>
            </a:r>
          </a:p>
          <a:p>
            <a:pPr lvl="1"/>
            <a:r>
              <a:rPr lang="en-US" b="1" dirty="0" err="1"/>
              <a:t>Starší</a:t>
            </a:r>
            <a:r>
              <a:rPr lang="en-US" b="1" dirty="0"/>
              <a:t> </a:t>
            </a:r>
            <a:r>
              <a:rPr lang="en-US" b="1" dirty="0" err="1"/>
              <a:t>doba</a:t>
            </a:r>
            <a:r>
              <a:rPr lang="en-US" b="1" dirty="0"/>
              <a:t> </a:t>
            </a:r>
            <a:r>
              <a:rPr lang="en-US" b="1" dirty="0" err="1"/>
              <a:t>železná</a:t>
            </a:r>
            <a:endParaRPr lang="cs-CZ" b="1" dirty="0"/>
          </a:p>
          <a:p>
            <a:pPr lvl="2"/>
            <a:r>
              <a:rPr lang="cs-CZ" b="1" dirty="0">
                <a:sym typeface="Wingdings" panose="05000000000000000000" pitchFamily="2" charset="2"/>
              </a:rPr>
              <a:t>Výroba železa </a:t>
            </a:r>
            <a:r>
              <a:rPr lang="cs-CZ" dirty="0">
                <a:sym typeface="Wingdings" panose="05000000000000000000" pitchFamily="2" charset="2"/>
              </a:rPr>
              <a:t>(na Býčí skále kovárna).</a:t>
            </a:r>
          </a:p>
          <a:p>
            <a:pPr lvl="2"/>
            <a:r>
              <a:rPr lang="cs-CZ" b="1" dirty="0">
                <a:sym typeface="Wingdings" panose="05000000000000000000" pitchFamily="2" charset="2"/>
              </a:rPr>
              <a:t>Náboženství</a:t>
            </a:r>
            <a:r>
              <a:rPr lang="cs-CZ" dirty="0">
                <a:sym typeface="Wingdings" panose="05000000000000000000" pitchFamily="2" charset="2"/>
              </a:rPr>
              <a:t>.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10314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Migrace na našem území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Pravěk</a:t>
            </a:r>
          </a:p>
          <a:p>
            <a:pPr lvl="1"/>
            <a:r>
              <a:rPr lang="en-US" b="1" dirty="0" err="1"/>
              <a:t>Mladší</a:t>
            </a:r>
            <a:r>
              <a:rPr lang="en-US" b="1" dirty="0"/>
              <a:t> </a:t>
            </a:r>
            <a:r>
              <a:rPr lang="en-US" b="1" dirty="0" err="1"/>
              <a:t>doba</a:t>
            </a:r>
            <a:r>
              <a:rPr lang="en-US" b="1" dirty="0"/>
              <a:t> </a:t>
            </a:r>
            <a:r>
              <a:rPr lang="en-US" b="1" dirty="0" err="1"/>
              <a:t>železná</a:t>
            </a:r>
            <a:endParaRPr lang="cs-CZ" b="1" dirty="0"/>
          </a:p>
          <a:p>
            <a:pPr lvl="2"/>
            <a:r>
              <a:rPr lang="cs-CZ" b="1" dirty="0"/>
              <a:t>Keltové</a:t>
            </a:r>
            <a:r>
              <a:rPr lang="cs-CZ" dirty="0"/>
              <a:t> a ob</a:t>
            </a:r>
            <a:r>
              <a:rPr lang="cs-CZ" dirty="0">
                <a:sym typeface="Wingdings" panose="05000000000000000000" pitchFamily="2" charset="2"/>
              </a:rPr>
              <a:t>sazení všech zemědělsky výhodných oblastí.</a:t>
            </a:r>
          </a:p>
          <a:p>
            <a:pPr lvl="2"/>
            <a:r>
              <a:rPr lang="cs-CZ" b="1" dirty="0">
                <a:sym typeface="Wingdings" panose="05000000000000000000" pitchFamily="2" charset="2"/>
              </a:rPr>
              <a:t>Organizovaná pastva </a:t>
            </a:r>
            <a:r>
              <a:rPr lang="cs-CZ" dirty="0">
                <a:sym typeface="Wingdings" panose="05000000000000000000" pitchFamily="2" charset="2"/>
              </a:rPr>
              <a:t>(hlídací psi), </a:t>
            </a:r>
            <a:r>
              <a:rPr lang="cs-CZ" b="1" dirty="0">
                <a:sym typeface="Wingdings" panose="05000000000000000000" pitchFamily="2" charset="2"/>
              </a:rPr>
              <a:t>kosení</a:t>
            </a:r>
            <a:r>
              <a:rPr lang="cs-CZ" dirty="0">
                <a:sym typeface="Wingdings" panose="05000000000000000000" pitchFamily="2" charset="2"/>
              </a:rPr>
              <a:t>.</a:t>
            </a:r>
          </a:p>
          <a:p>
            <a:pPr lvl="2"/>
            <a:r>
              <a:rPr lang="cs-CZ" b="1" dirty="0">
                <a:sym typeface="Wingdings" panose="05000000000000000000" pitchFamily="2" charset="2"/>
              </a:rPr>
              <a:t>Trvalá osídlení </a:t>
            </a:r>
            <a:r>
              <a:rPr lang="cs-CZ" dirty="0">
                <a:sym typeface="Wingdings" panose="05000000000000000000" pitchFamily="2" charset="2"/>
              </a:rPr>
              <a:t>i </a:t>
            </a:r>
            <a:r>
              <a:rPr lang="cs-CZ" b="1" dirty="0">
                <a:sym typeface="Wingdings" panose="05000000000000000000" pitchFamily="2" charset="2"/>
              </a:rPr>
              <a:t>mimo zemědělskou krajinu </a:t>
            </a:r>
            <a:r>
              <a:rPr lang="cs-CZ" dirty="0">
                <a:sym typeface="Wingdings" panose="05000000000000000000" pitchFamily="2" charset="2"/>
              </a:rPr>
              <a:t>(doly).</a:t>
            </a:r>
          </a:p>
          <a:p>
            <a:pPr lvl="1"/>
            <a:endParaRPr lang="en-US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F405E6-5A6D-4A3F-8CF2-2695CEA9D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41" y="4695597"/>
            <a:ext cx="2467925" cy="177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1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To co se událo po poslední době ledové, zásadně ovlivnilo, jak dnešní krajina vypadá.</a:t>
            </a:r>
          </a:p>
          <a:p>
            <a:r>
              <a:rPr lang="cs-CZ" dirty="0"/>
              <a:t>Proč některé druhy mizí.</a:t>
            </a:r>
          </a:p>
          <a:p>
            <a:r>
              <a:rPr lang="cs-CZ" dirty="0"/>
              <a:t>Proč je </a:t>
            </a:r>
            <a:r>
              <a:rPr lang="cs-CZ" b="1" dirty="0"/>
              <a:t>člověk</a:t>
            </a:r>
            <a:r>
              <a:rPr lang="cs-CZ" dirty="0"/>
              <a:t> tak </a:t>
            </a:r>
            <a:r>
              <a:rPr lang="cs-CZ" b="1" dirty="0"/>
              <a:t>úspěšný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2B3DE5-9C23-4EBC-8CA3-E69B4E7F86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63" y="4055936"/>
            <a:ext cx="3389682" cy="24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10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Migrace na našem území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Starověk</a:t>
            </a:r>
            <a:endParaRPr lang="cs-CZ" b="1" dirty="0">
              <a:sym typeface="Wingdings" panose="05000000000000000000" pitchFamily="2" charset="2"/>
            </a:endParaRP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  <p:pic>
        <p:nvPicPr>
          <p:cNvPr id="4" name="Obrázek 3" descr="Obsah obrázku oblečení, stůl, vsedě, tkanina&#10;&#10;Popis byl vytvořen automaticky">
            <a:extLst>
              <a:ext uri="{FF2B5EF4-FFF2-40B4-BE49-F238E27FC236}">
                <a16:creationId xmlns:a16="http://schemas.microsoft.com/office/drawing/2014/main" id="{B9C00809-5243-466F-92B4-356712CCC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68" y="2830383"/>
            <a:ext cx="4770064" cy="34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41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Migrace na našem území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Starověk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b="1" dirty="0"/>
              <a:t>Řím</a:t>
            </a:r>
          </a:p>
          <a:p>
            <a:pPr lvl="2"/>
            <a:r>
              <a:rPr lang="cs-CZ" dirty="0"/>
              <a:t>U  nás hlavně </a:t>
            </a:r>
            <a:r>
              <a:rPr lang="cs-CZ" b="1" dirty="0"/>
              <a:t>Germáni</a:t>
            </a:r>
            <a:r>
              <a:rPr lang="cs-CZ" dirty="0"/>
              <a:t>.</a:t>
            </a:r>
          </a:p>
          <a:p>
            <a:pPr lvl="2"/>
            <a:r>
              <a:rPr lang="cs-CZ" b="1" dirty="0"/>
              <a:t>Pohyb</a:t>
            </a:r>
            <a:r>
              <a:rPr lang="cs-CZ" dirty="0"/>
              <a:t> i </a:t>
            </a:r>
            <a:r>
              <a:rPr lang="cs-CZ" b="1" dirty="0"/>
              <a:t>v rámci </a:t>
            </a:r>
            <a:r>
              <a:rPr lang="cs-CZ" dirty="0"/>
              <a:t>našeho </a:t>
            </a:r>
            <a:r>
              <a:rPr lang="cs-CZ" b="1" dirty="0"/>
              <a:t>území</a:t>
            </a:r>
            <a:r>
              <a:rPr lang="cs-CZ" dirty="0"/>
              <a:t> (např. z Polabí na Moravu).</a:t>
            </a:r>
            <a:endParaRPr lang="en-US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32912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Migrace na našem území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Starověk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b="1" dirty="0"/>
              <a:t>S</a:t>
            </a:r>
            <a:r>
              <a:rPr lang="en-US" b="1" dirty="0" err="1"/>
              <a:t>těhování</a:t>
            </a:r>
            <a:r>
              <a:rPr lang="en-US" b="1" dirty="0"/>
              <a:t> </a:t>
            </a:r>
            <a:r>
              <a:rPr lang="en-US" b="1" dirty="0" err="1"/>
              <a:t>národů</a:t>
            </a:r>
            <a:endParaRPr lang="cs-CZ" b="1" dirty="0"/>
          </a:p>
          <a:p>
            <a:pPr lvl="2"/>
            <a:r>
              <a:rPr lang="cs-CZ" dirty="0"/>
              <a:t>Území se </a:t>
            </a:r>
            <a:r>
              <a:rPr lang="cs-CZ" b="1" dirty="0"/>
              <a:t>vylidnilo</a:t>
            </a:r>
            <a:r>
              <a:rPr lang="cs-CZ" dirty="0"/>
              <a:t> (odchod?), na Moravě možné </a:t>
            </a:r>
            <a:r>
              <a:rPr lang="cs-CZ" b="1" dirty="0"/>
              <a:t>zdecimování</a:t>
            </a:r>
            <a:r>
              <a:rPr lang="cs-CZ" dirty="0"/>
              <a:t> Huny.</a:t>
            </a:r>
          </a:p>
          <a:p>
            <a:pPr lvl="2"/>
            <a:r>
              <a:rPr lang="cs-CZ" dirty="0"/>
              <a:t>Dnes spíše bagatelizované.</a:t>
            </a:r>
            <a:endParaRPr lang="en-US" dirty="0"/>
          </a:p>
          <a:p>
            <a:endParaRPr lang="cs-CZ" dirty="0"/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32912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krajiny od středověku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Středověk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FC5CAC-C716-4AB8-8E40-F3A76646A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96" y="2804747"/>
            <a:ext cx="4776008" cy="33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0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krajiny od středověku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Středověk</a:t>
            </a:r>
          </a:p>
          <a:p>
            <a:pPr lvl="1"/>
            <a:r>
              <a:rPr lang="cs-CZ" b="1" dirty="0"/>
              <a:t>Slované</a:t>
            </a:r>
          </a:p>
          <a:p>
            <a:pPr lvl="2"/>
            <a:r>
              <a:rPr lang="cs-CZ" dirty="0"/>
              <a:t>Údajně vojensky </a:t>
            </a:r>
            <a:r>
              <a:rPr lang="cs-CZ" b="1" dirty="0"/>
              <a:t>organizovaný pohyb </a:t>
            </a:r>
            <a:r>
              <a:rPr lang="cs-CZ" dirty="0"/>
              <a:t>(k nám přes severní Moravu).</a:t>
            </a:r>
          </a:p>
          <a:p>
            <a:pPr lvl="2"/>
            <a:r>
              <a:rPr lang="cs-CZ" dirty="0"/>
              <a:t>Šíření podél </a:t>
            </a:r>
            <a:r>
              <a:rPr lang="cs-CZ" b="1" dirty="0" err="1"/>
              <a:t>Trstěnické</a:t>
            </a:r>
            <a:r>
              <a:rPr lang="cs-CZ" dirty="0"/>
              <a:t> stezky hlavně do </a:t>
            </a:r>
            <a:r>
              <a:rPr lang="cs-CZ" b="1" dirty="0"/>
              <a:t>nížin</a:t>
            </a:r>
            <a:r>
              <a:rPr lang="cs-CZ" dirty="0"/>
              <a:t> (hradiště).</a:t>
            </a:r>
          </a:p>
          <a:p>
            <a:endParaRPr lang="cs-CZ" dirty="0"/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50673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krajiny od středověku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Středověk</a:t>
            </a:r>
          </a:p>
          <a:p>
            <a:pPr lvl="1"/>
            <a:r>
              <a:rPr lang="en-US" b="1" dirty="0" err="1"/>
              <a:t>Středověk</a:t>
            </a:r>
            <a:r>
              <a:rPr lang="cs-CZ" b="1" dirty="0"/>
              <a:t>é</a:t>
            </a:r>
            <a:r>
              <a:rPr lang="en-US" b="1" dirty="0"/>
              <a:t> </a:t>
            </a:r>
            <a:r>
              <a:rPr lang="en-US" b="1" dirty="0" err="1"/>
              <a:t>monarchie</a:t>
            </a:r>
            <a:endParaRPr lang="cs-CZ" b="1" dirty="0"/>
          </a:p>
          <a:p>
            <a:pPr lvl="2"/>
            <a:r>
              <a:rPr lang="cs-CZ" dirty="0"/>
              <a:t>Poddaní, </a:t>
            </a:r>
            <a:r>
              <a:rPr lang="cs-CZ" b="1" dirty="0"/>
              <a:t>robota</a:t>
            </a:r>
            <a:r>
              <a:rPr lang="cs-CZ" dirty="0"/>
              <a:t>, vznik obor, úhory.</a:t>
            </a:r>
          </a:p>
          <a:p>
            <a:pPr lvl="2"/>
            <a:r>
              <a:rPr lang="cs-CZ" dirty="0"/>
              <a:t>Ve 14. stol. </a:t>
            </a:r>
            <a:r>
              <a:rPr lang="cs-CZ" b="1" dirty="0"/>
              <a:t>první omezení lesního hospodaření</a:t>
            </a:r>
            <a:r>
              <a:rPr lang="cs-CZ" dirty="0"/>
              <a:t>, první </a:t>
            </a:r>
            <a:r>
              <a:rPr lang="cs-CZ" b="1" dirty="0"/>
              <a:t>výsevy</a:t>
            </a:r>
            <a:r>
              <a:rPr lang="cs-CZ" dirty="0"/>
              <a:t> lesních dřevin, </a:t>
            </a:r>
            <a:r>
              <a:rPr lang="cs-CZ" b="1" dirty="0"/>
              <a:t>pila</a:t>
            </a:r>
            <a:r>
              <a:rPr lang="cs-CZ" dirty="0"/>
              <a:t>.</a:t>
            </a:r>
            <a:endParaRPr lang="en-US" dirty="0"/>
          </a:p>
          <a:p>
            <a:pPr lvl="1"/>
            <a:endParaRPr lang="cs-CZ" dirty="0"/>
          </a:p>
          <a:p>
            <a:pPr lvl="1"/>
            <a:endParaRPr lang="en-US" dirty="0"/>
          </a:p>
          <a:p>
            <a:endParaRPr lang="cs-CZ" dirty="0"/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</p:txBody>
      </p:sp>
      <p:pic>
        <p:nvPicPr>
          <p:cNvPr id="4" name="Obrázek 3" descr="Obsah obrázku stůl, visící, kreslení, stojící&#10;&#10;Popis byl vytvořen automaticky">
            <a:extLst>
              <a:ext uri="{FF2B5EF4-FFF2-40B4-BE49-F238E27FC236}">
                <a16:creationId xmlns:a16="http://schemas.microsoft.com/office/drawing/2014/main" id="{63F8BA79-E5B8-4047-BBD5-F65EA8B531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63" y="4269610"/>
            <a:ext cx="2915816" cy="21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73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krajiny od středověku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Novověk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EE016A3-0E5E-4EEF-ACE6-9DA40440B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02" y="2780928"/>
            <a:ext cx="4392488" cy="31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90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krajiny od středověku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Novověk</a:t>
            </a:r>
          </a:p>
          <a:p>
            <a:pPr lvl="1"/>
            <a:r>
              <a:rPr lang="cs-CZ" b="1" dirty="0"/>
              <a:t>15. stol.</a:t>
            </a:r>
          </a:p>
          <a:p>
            <a:pPr lvl="2"/>
            <a:r>
              <a:rPr lang="cs-CZ" dirty="0"/>
              <a:t>V době </a:t>
            </a:r>
            <a:r>
              <a:rPr lang="cs-CZ" b="1" dirty="0"/>
              <a:t>Husitských válek </a:t>
            </a:r>
            <a:r>
              <a:rPr lang="cs-CZ" dirty="0"/>
              <a:t>dočasné opuštění kulturní krajiny.</a:t>
            </a:r>
          </a:p>
          <a:p>
            <a:pPr lvl="2"/>
            <a:r>
              <a:rPr lang="cs-CZ" b="1" dirty="0"/>
              <a:t>Plavení dřeva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3534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krajiny od středověku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Novověk</a:t>
            </a:r>
          </a:p>
          <a:p>
            <a:pPr lvl="1"/>
            <a:r>
              <a:rPr lang="cs-CZ" b="1" dirty="0"/>
              <a:t>16. stol.</a:t>
            </a:r>
          </a:p>
          <a:p>
            <a:pPr lvl="2"/>
            <a:r>
              <a:rPr lang="cs-CZ" b="1" dirty="0"/>
              <a:t>Energetická krize</a:t>
            </a:r>
            <a:r>
              <a:rPr lang="cs-CZ" dirty="0"/>
              <a:t>.</a:t>
            </a:r>
          </a:p>
          <a:p>
            <a:pPr lvl="2"/>
            <a:r>
              <a:rPr lang="cs-CZ" dirty="0"/>
              <a:t>Počátky </a:t>
            </a:r>
            <a:r>
              <a:rPr lang="cs-CZ" b="1" dirty="0"/>
              <a:t>moderního lesnictví </a:t>
            </a:r>
            <a:r>
              <a:rPr lang="cs-CZ" dirty="0"/>
              <a:t>(výsadby) a zemědělství.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9AA491-3A55-44EA-B8B9-2BAD86874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19" y="4175268"/>
            <a:ext cx="2888453" cy="21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34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krajiny od středověku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Novověk</a:t>
            </a:r>
          </a:p>
          <a:p>
            <a:pPr lvl="1"/>
            <a:r>
              <a:rPr lang="cs-CZ" b="1" dirty="0"/>
              <a:t>17. stol.</a:t>
            </a:r>
          </a:p>
          <a:p>
            <a:pPr lvl="2"/>
            <a:r>
              <a:rPr lang="cs-CZ" dirty="0"/>
              <a:t>Během </a:t>
            </a:r>
            <a:r>
              <a:rPr lang="cs-CZ" b="1" dirty="0"/>
              <a:t>30ti leté války vylidnění</a:t>
            </a:r>
            <a:r>
              <a:rPr lang="cs-CZ" dirty="0"/>
              <a:t>, opuštění hospodaření.</a:t>
            </a:r>
          </a:p>
        </p:txBody>
      </p:sp>
    </p:spTree>
    <p:extLst>
      <p:ext uri="{BB962C8B-B14F-4D97-AF65-F5344CB8AC3E}">
        <p14:creationId xmlns:p14="http://schemas.microsoft.com/office/powerpoint/2010/main" val="132353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To co se událo po poslední době ledové zásadně ovlivnilo, jak dnešní krajina vypadá.</a:t>
            </a:r>
          </a:p>
          <a:p>
            <a:r>
              <a:rPr lang="cs-CZ" dirty="0"/>
              <a:t>Proč některé druhy mizí.</a:t>
            </a:r>
          </a:p>
          <a:p>
            <a:r>
              <a:rPr lang="cs-CZ" dirty="0"/>
              <a:t>Proč je člověk tak úspěšný.</a:t>
            </a:r>
          </a:p>
          <a:p>
            <a:r>
              <a:rPr lang="cs-CZ" dirty="0"/>
              <a:t>…</a:t>
            </a:r>
            <a:r>
              <a:rPr lang="cs-CZ" b="1" dirty="0"/>
              <a:t>člověk</a:t>
            </a:r>
            <a:r>
              <a:rPr lang="cs-CZ" dirty="0"/>
              <a:t> je v současné době asi </a:t>
            </a:r>
            <a:r>
              <a:rPr lang="cs-CZ" b="1" dirty="0"/>
              <a:t>nejvýznamnější</a:t>
            </a:r>
            <a:r>
              <a:rPr lang="cs-CZ" dirty="0"/>
              <a:t>, co se týče </a:t>
            </a:r>
            <a:r>
              <a:rPr lang="cs-CZ" b="1" dirty="0"/>
              <a:t>vlivu</a:t>
            </a:r>
            <a:r>
              <a:rPr lang="cs-CZ" dirty="0"/>
              <a:t> na stav </a:t>
            </a:r>
            <a:r>
              <a:rPr lang="cs-CZ" b="1" dirty="0"/>
              <a:t>krajiny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8710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krajiny od středověku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Novověk</a:t>
            </a:r>
          </a:p>
          <a:p>
            <a:pPr lvl="1"/>
            <a:r>
              <a:rPr lang="cs-CZ" b="1" dirty="0"/>
              <a:t>18. stol.</a:t>
            </a:r>
          </a:p>
          <a:p>
            <a:pPr lvl="2"/>
            <a:r>
              <a:rPr lang="cs-CZ" b="1" dirty="0"/>
              <a:t>Dobytčí mor, zákaz lesní pastvy.</a:t>
            </a:r>
          </a:p>
        </p:txBody>
      </p:sp>
    </p:spTree>
    <p:extLst>
      <p:ext uri="{BB962C8B-B14F-4D97-AF65-F5344CB8AC3E}">
        <p14:creationId xmlns:p14="http://schemas.microsoft.com/office/powerpoint/2010/main" val="13235340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krajiny od středověku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Novověk</a:t>
            </a:r>
          </a:p>
          <a:p>
            <a:pPr lvl="1"/>
            <a:r>
              <a:rPr lang="cs-CZ" b="1" dirty="0"/>
              <a:t>19. stol.</a:t>
            </a:r>
          </a:p>
          <a:p>
            <a:pPr lvl="2"/>
            <a:r>
              <a:rPr lang="cs-CZ" dirty="0"/>
              <a:t>První</a:t>
            </a:r>
            <a:r>
              <a:rPr lang="cs-CZ" b="1" dirty="0"/>
              <a:t> chráněná území.</a:t>
            </a:r>
          </a:p>
          <a:p>
            <a:pPr lvl="2"/>
            <a:r>
              <a:rPr lang="cs-CZ" b="1" dirty="0"/>
              <a:t>Průmyslová revoluce </a:t>
            </a:r>
            <a:r>
              <a:rPr lang="cs-CZ" dirty="0"/>
              <a:t>v plném proudu (exponenciální nárůst obyvatel).</a:t>
            </a:r>
          </a:p>
          <a:p>
            <a:pPr marL="914400" lvl="2" indent="0">
              <a:buNone/>
            </a:pP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D16361-59B3-4225-9AE5-5DBC36823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25" y="4134785"/>
            <a:ext cx="2981492" cy="21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422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Současnost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Tu právě prožíváte.</a:t>
            </a:r>
          </a:p>
          <a:p>
            <a:pPr lvl="1"/>
            <a:r>
              <a:rPr lang="cs-CZ" dirty="0"/>
              <a:t>Moderní </a:t>
            </a:r>
            <a:r>
              <a:rPr lang="cs-CZ" b="1" dirty="0"/>
              <a:t>technologie</a:t>
            </a:r>
          </a:p>
          <a:p>
            <a:pPr lvl="1"/>
            <a:r>
              <a:rPr lang="cs-CZ" b="1" dirty="0"/>
              <a:t>Intenzita</a:t>
            </a:r>
            <a:r>
              <a:rPr lang="cs-CZ" dirty="0"/>
              <a:t> využití závisí na množství finančních prostředků a legislativních brzdách.</a:t>
            </a:r>
          </a:p>
        </p:txBody>
      </p:sp>
      <p:sp>
        <p:nvSpPr>
          <p:cNvPr id="2" name="AutoShape 2" descr="Výsledek obrázku pro haber bos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Výsledek obrázku pro haber bos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85262EC-DFB0-47C4-9F2C-1FE8DDEA7D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25690"/>
            <a:ext cx="3148953" cy="223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104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Čas na Vaše otázky…</a:t>
            </a:r>
          </a:p>
        </p:txBody>
      </p:sp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</p:spTree>
    <p:extLst>
      <p:ext uri="{BB962C8B-B14F-4D97-AF65-F5344CB8AC3E}">
        <p14:creationId xmlns:p14="http://schemas.microsoft.com/office/powerpoint/2010/main" val="43281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Vznik a evoluce našeho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Pravděpodobný vznik ve </a:t>
            </a:r>
            <a:r>
              <a:rPr lang="cs-CZ" b="1" dirty="0"/>
              <a:t>východní Africe </a:t>
            </a:r>
            <a:r>
              <a:rPr lang="cs-CZ" dirty="0"/>
              <a:t>(ca 200 tis. let).</a:t>
            </a:r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EED59E-6C01-43B9-97A9-6DF820B3EB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78" y="3045136"/>
            <a:ext cx="6443052" cy="336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6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Vznik a evoluce našeho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Pravděpodobný vznik ve východní Africe (ca 200 tis. let). </a:t>
            </a:r>
          </a:p>
          <a:p>
            <a:r>
              <a:rPr lang="cs-CZ" dirty="0"/>
              <a:t>Před 72 tis. let došlo k </a:t>
            </a:r>
            <a:r>
              <a:rPr lang="cs-CZ" b="1" dirty="0"/>
              <a:t>první</a:t>
            </a:r>
            <a:r>
              <a:rPr lang="cs-CZ" dirty="0"/>
              <a:t> </a:t>
            </a:r>
            <a:r>
              <a:rPr lang="cs-CZ" b="1" dirty="0"/>
              <a:t>migraci </a:t>
            </a:r>
            <a:r>
              <a:rPr lang="cs-CZ" dirty="0"/>
              <a:t>(a možná bez návratu).</a:t>
            </a:r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6184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Vznik a evoluce našeho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Pravděpodobný vznik ve východní Africe (ca 200 tis. let).</a:t>
            </a:r>
          </a:p>
          <a:p>
            <a:r>
              <a:rPr lang="cs-CZ" dirty="0"/>
              <a:t>Před 72 tis. let došlo k první migraci (a možná bez návratu).</a:t>
            </a:r>
          </a:p>
          <a:p>
            <a:r>
              <a:rPr lang="cs-CZ" dirty="0"/>
              <a:t>Zřejmě přes </a:t>
            </a:r>
            <a:r>
              <a:rPr lang="cs-CZ" b="1" dirty="0"/>
              <a:t>Blízký Východ</a:t>
            </a:r>
            <a:r>
              <a:rPr lang="cs-CZ" dirty="0"/>
              <a:t>, Asii do Austrálie (ca 35 tis. let).</a:t>
            </a:r>
          </a:p>
        </p:txBody>
      </p:sp>
    </p:spTree>
    <p:extLst>
      <p:ext uri="{BB962C8B-B14F-4D97-AF65-F5344CB8AC3E}">
        <p14:creationId xmlns:p14="http://schemas.microsoft.com/office/powerpoint/2010/main" val="296184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Vznik a evoluce našeho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Pravděpodobný vznik ve východní Africe (ca 200 tis. let).</a:t>
            </a:r>
          </a:p>
          <a:p>
            <a:r>
              <a:rPr lang="cs-CZ" dirty="0"/>
              <a:t>Před 72 tis. let došlo k první migraci (a možná bez návratu).</a:t>
            </a:r>
          </a:p>
          <a:p>
            <a:r>
              <a:rPr lang="cs-CZ" dirty="0"/>
              <a:t>Zřejmě přes Blízký Východ, Asii do Austrálie (ca 35 tis. let).</a:t>
            </a:r>
          </a:p>
          <a:p>
            <a:r>
              <a:rPr lang="cs-CZ" dirty="0"/>
              <a:t>Zhruba ve stejné době se člověk dostává do </a:t>
            </a:r>
            <a:r>
              <a:rPr lang="cs-CZ" b="1" dirty="0"/>
              <a:t>Evropy</a:t>
            </a:r>
            <a:r>
              <a:rPr lang="cs-CZ" dirty="0"/>
              <a:t>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61849286"/>
      </p:ext>
    </p:extLst>
  </p:cSld>
  <p:clrMapOvr>
    <a:masterClrMapping/>
  </p:clrMapOvr>
</p:sld>
</file>

<file path=ppt/theme/theme1.xml><?xml version="1.0" encoding="utf-8"?>
<a:theme xmlns:a="http://schemas.openxmlformats.org/drawingml/2006/main" name="FLD_A3_CZ">
  <a:themeElements>
    <a:clrScheme name="Vlastní 2">
      <a:dk1>
        <a:srgbClr val="4B9846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sahové stránky">
  <a:themeElements>
    <a:clrScheme name="Vlastní 1">
      <a:dk1>
        <a:srgbClr val="000000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FLD_A3_CZ</Template>
  <TotalTime>1392</TotalTime>
  <Words>2286</Words>
  <Application>Microsoft Office PowerPoint</Application>
  <PresentationFormat>Předvádění na obrazovce (4:3)</PresentationFormat>
  <Paragraphs>401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54</vt:i4>
      </vt:variant>
    </vt:vector>
  </HeadingPairs>
  <TitlesOfParts>
    <vt:vector size="58" baseType="lpstr">
      <vt:lpstr>Arial</vt:lpstr>
      <vt:lpstr>Calibri</vt:lpstr>
      <vt:lpstr>FLD_A3_CZ</vt:lpstr>
      <vt:lpstr>Obsahové stránky</vt:lpstr>
      <vt:lpstr>Ekologie krajiny</vt:lpstr>
      <vt:lpstr>Úvod</vt:lpstr>
      <vt:lpstr>Úvod</vt:lpstr>
      <vt:lpstr>Úvod</vt:lpstr>
      <vt:lpstr>Úvod</vt:lpstr>
      <vt:lpstr>Vznik a evoluce našeho druhu</vt:lpstr>
      <vt:lpstr>Vznik a evoluce našeho druhu</vt:lpstr>
      <vt:lpstr>Vznik a evoluce našeho druhu</vt:lpstr>
      <vt:lpstr>Vznik a evoluce našeho druhu</vt:lpstr>
      <vt:lpstr>Vznik a evoluce našeho druhu</vt:lpstr>
      <vt:lpstr>Vznik a evoluce našeho druhu</vt:lpstr>
      <vt:lpstr>Konec doby ledové</vt:lpstr>
      <vt:lpstr>Konec doby ledové</vt:lpstr>
      <vt:lpstr>Konec doby ledové</vt:lpstr>
      <vt:lpstr>Konec doby ledové</vt:lpstr>
      <vt:lpstr>Konec doby ledové</vt:lpstr>
      <vt:lpstr>Vliv na krajinu</vt:lpstr>
      <vt:lpstr>Vliv na krajinu</vt:lpstr>
      <vt:lpstr>Vliv na krajinu</vt:lpstr>
      <vt:lpstr>Vliv na krajinu</vt:lpstr>
      <vt:lpstr>Vliv na krajinu</vt:lpstr>
      <vt:lpstr>Vliv na krajinu</vt:lpstr>
      <vt:lpstr>Vliv na krajinu</vt:lpstr>
      <vt:lpstr>Vliv na krajinu</vt:lpstr>
      <vt:lpstr>Vliv na krajinu</vt:lpstr>
      <vt:lpstr>Vliv na krajinu</vt:lpstr>
      <vt:lpstr>Vliv na krajinu</vt:lpstr>
      <vt:lpstr>Pauza</vt:lpstr>
      <vt:lpstr>Migrace na našem území</vt:lpstr>
      <vt:lpstr>Migrace na našem území</vt:lpstr>
      <vt:lpstr>Migrace na našem území</vt:lpstr>
      <vt:lpstr>Migrace na našem území</vt:lpstr>
      <vt:lpstr>Migrace na našem území</vt:lpstr>
      <vt:lpstr>Migrace na našem území</vt:lpstr>
      <vt:lpstr>Migrace na našem území</vt:lpstr>
      <vt:lpstr>Migrace na našem území</vt:lpstr>
      <vt:lpstr>Migrace na našem území</vt:lpstr>
      <vt:lpstr>Migrace na našem území</vt:lpstr>
      <vt:lpstr>Migrace na našem území</vt:lpstr>
      <vt:lpstr>Migrace na našem území</vt:lpstr>
      <vt:lpstr>Migrace na našem území</vt:lpstr>
      <vt:lpstr>Migrace na našem území</vt:lpstr>
      <vt:lpstr>Vývoj krajiny od středověku</vt:lpstr>
      <vt:lpstr>Vývoj krajiny od středověku</vt:lpstr>
      <vt:lpstr>Vývoj krajiny od středověku</vt:lpstr>
      <vt:lpstr>Vývoj krajiny od středověku</vt:lpstr>
      <vt:lpstr>Vývoj krajiny od středověku</vt:lpstr>
      <vt:lpstr>Vývoj krajiny od středověku</vt:lpstr>
      <vt:lpstr>Vývoj krajiny od středověku</vt:lpstr>
      <vt:lpstr>Vývoj krajiny od středověku</vt:lpstr>
      <vt:lpstr>Vývoj krajiny od středověku</vt:lpstr>
      <vt:lpstr>Současnost</vt:lpstr>
      <vt:lpstr>Vývoj od poslední ledové doby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Jakub Horak</cp:lastModifiedBy>
  <cp:revision>167</cp:revision>
  <dcterms:created xsi:type="dcterms:W3CDTF">2015-03-03T10:04:36Z</dcterms:created>
  <dcterms:modified xsi:type="dcterms:W3CDTF">2020-10-21T19:18:52Z</dcterms:modified>
</cp:coreProperties>
</file>