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56" r:id="rId3"/>
    <p:sldId id="348" r:id="rId4"/>
    <p:sldId id="349" r:id="rId5"/>
    <p:sldId id="402" r:id="rId6"/>
    <p:sldId id="350" r:id="rId7"/>
    <p:sldId id="359" r:id="rId8"/>
    <p:sldId id="422" r:id="rId9"/>
    <p:sldId id="421" r:id="rId10"/>
    <p:sldId id="364" r:id="rId11"/>
    <p:sldId id="351" r:id="rId12"/>
    <p:sldId id="365" r:id="rId13"/>
    <p:sldId id="353" r:id="rId14"/>
    <p:sldId id="366" r:id="rId15"/>
    <p:sldId id="361" r:id="rId16"/>
    <p:sldId id="352" r:id="rId17"/>
    <p:sldId id="360" r:id="rId18"/>
    <p:sldId id="401" r:id="rId19"/>
    <p:sldId id="354" r:id="rId20"/>
    <p:sldId id="369" r:id="rId21"/>
    <p:sldId id="367" r:id="rId22"/>
    <p:sldId id="370" r:id="rId23"/>
    <p:sldId id="368" r:id="rId24"/>
    <p:sldId id="371" r:id="rId25"/>
    <p:sldId id="355" r:id="rId26"/>
    <p:sldId id="372" r:id="rId27"/>
    <p:sldId id="403" r:id="rId28"/>
    <p:sldId id="356" r:id="rId29"/>
    <p:sldId id="373" r:id="rId30"/>
    <p:sldId id="374" r:id="rId31"/>
    <p:sldId id="358" r:id="rId32"/>
    <p:sldId id="276" r:id="rId33"/>
    <p:sldId id="387" r:id="rId34"/>
    <p:sldId id="392" r:id="rId35"/>
    <p:sldId id="393" r:id="rId36"/>
    <p:sldId id="394" r:id="rId37"/>
    <p:sldId id="395" r:id="rId38"/>
    <p:sldId id="333" r:id="rId39"/>
    <p:sldId id="400" r:id="rId40"/>
    <p:sldId id="396" r:id="rId41"/>
    <p:sldId id="397" r:id="rId42"/>
    <p:sldId id="424" r:id="rId43"/>
    <p:sldId id="425" r:id="rId44"/>
    <p:sldId id="420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658"/>
  </p:normalViewPr>
  <p:slideViewPr>
    <p:cSldViewPr>
      <p:cViewPr varScale="1">
        <p:scale>
          <a:sx n="120" d="100"/>
          <a:sy n="120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tránka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4941167"/>
            <a:ext cx="7916416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5661248"/>
            <a:ext cx="6768752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3084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49890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7444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16651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340768"/>
            <a:ext cx="5486400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504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78296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132856"/>
            <a:ext cx="8229600" cy="417646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50405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5040560"/>
          </a:xfrm>
        </p:spPr>
        <p:txBody>
          <a:bodyPr vert="eaVert"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 hasCustomPrompt="1"/>
          </p:nvPr>
        </p:nvSpPr>
        <p:spPr>
          <a:xfrm>
            <a:off x="1043608" y="4941167"/>
            <a:ext cx="7916416" cy="115212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="1"/>
            </a:lvl1pPr>
          </a:lstStyle>
          <a:p>
            <a:r>
              <a:rPr lang="cs-CZ" dirty="0"/>
              <a:t>Poděkování / Kontakt …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  <p:extLst>
      <p:ext uri="{BB962C8B-B14F-4D97-AF65-F5344CB8AC3E}">
        <p14:creationId xmlns:p14="http://schemas.microsoft.com/office/powerpoint/2010/main" val="296021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2750"/>
            <a:ext cx="8229600" cy="63408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997150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997150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708920"/>
            <a:ext cx="4041775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4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3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en.wikipedia.org/wiki/Evolutionary_history_of_life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en.wikipedia.org/wiki/Origin_of_birds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home.czu.cz/horakj/obecna-ekologie-pro-kpt/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playlist?list=PLmqmBWvFOi8VZVdgQv9CBw2731HdVneAY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esmir.cz/cz/casopis/archiv-casopisu/2013/cislo-9/bremeno-svobody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080120"/>
          </a:xfrm>
        </p:spPr>
        <p:txBody>
          <a:bodyPr>
            <a:noAutofit/>
          </a:bodyPr>
          <a:lstStyle/>
          <a:p>
            <a:r>
              <a:rPr lang="cs-CZ" sz="6600" dirty="0"/>
              <a:t>Obecná Ekologie</a:t>
            </a:r>
            <a:endParaRPr lang="en-US" sz="66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043608" y="4989893"/>
            <a:ext cx="7916416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Úvod</a:t>
            </a: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0094" y="6137919"/>
            <a:ext cx="9123905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/>
              <a:t>S 72250; </a:t>
            </a:r>
            <a:r>
              <a:rPr lang="cs-CZ" sz="2000" b="0" dirty="0" err="1"/>
              <a:t>jakub.sruby</a:t>
            </a:r>
            <a:r>
              <a:rPr lang="en-US" sz="2000" b="0" dirty="0"/>
              <a:t>@</a:t>
            </a:r>
            <a:r>
              <a:rPr lang="cs-CZ" sz="2000" b="0" dirty="0" err="1"/>
              <a:t>seznam.cz</a:t>
            </a:r>
            <a:endParaRPr lang="cs-CZ" sz="2000" b="0" dirty="0"/>
          </a:p>
        </p:txBody>
      </p:sp>
      <p:pic>
        <p:nvPicPr>
          <p:cNvPr id="7" name="Obrázek 6" descr="Obsah obrázku drak, stůl, tkanina, košile&#10;&#10;Popis byl vytvořen automaticky">
            <a:extLst>
              <a:ext uri="{FF2B5EF4-FFF2-40B4-BE49-F238E27FC236}">
                <a16:creationId xmlns:a16="http://schemas.microsoft.com/office/drawing/2014/main" id="{30A54391-4BC3-443C-B9F3-C05FB51F4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44" y="2159497"/>
            <a:ext cx="3491880" cy="25390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Příklady otázek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S jakou skupinou jsou nejpříbuznější houby?</a:t>
            </a:r>
          </a:p>
        </p:txBody>
      </p:sp>
    </p:spTree>
    <p:extLst>
      <p:ext uri="{BB962C8B-B14F-4D97-AF65-F5344CB8AC3E}">
        <p14:creationId xmlns:p14="http://schemas.microsoft.com/office/powerpoint/2010/main" val="840015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Příklady otázek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S jakou skupinou jsou nejpříbuznější 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houby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?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0D720D5-6339-4C2F-BD7C-0ACDA2592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229" y="2633322"/>
            <a:ext cx="3776084" cy="319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6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Příklady otázek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Do jaké skupiny patří ptáci?</a:t>
            </a:r>
          </a:p>
        </p:txBody>
      </p:sp>
    </p:spTree>
    <p:extLst>
      <p:ext uri="{BB962C8B-B14F-4D97-AF65-F5344CB8AC3E}">
        <p14:creationId xmlns:p14="http://schemas.microsoft.com/office/powerpoint/2010/main" val="3837515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Příklady otázek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Do jaké skupiny patří 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  <a:hlinkClick r:id="rId2"/>
              </a:rPr>
              <a:t>ptáci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3238854-9CD3-4E27-AED0-4695C86F5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53" y="2608653"/>
            <a:ext cx="5264435" cy="383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96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Co je ekologie?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</p:spTree>
    <p:extLst>
      <p:ext uri="{BB962C8B-B14F-4D97-AF65-F5344CB8AC3E}">
        <p14:creationId xmlns:p14="http://schemas.microsoft.com/office/powerpoint/2010/main" val="2855683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Co je ekologie?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Zjednodušeně je to vše živé ve vzájemném působení s neživým prostředím a mezi sebou.</a:t>
            </a:r>
          </a:p>
        </p:txBody>
      </p:sp>
      <p:pic>
        <p:nvPicPr>
          <p:cNvPr id="7" name="Obrázek 6" descr="Obsah obrázku kočka&#10;&#10;Popis byl vytvořen automaticky">
            <a:extLst>
              <a:ext uri="{FF2B5EF4-FFF2-40B4-BE49-F238E27FC236}">
                <a16:creationId xmlns:a16="http://schemas.microsoft.com/office/drawing/2014/main" id="{84CF4E7F-9F69-41DF-B4D5-2AF8C60F95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03" y="3140968"/>
            <a:ext cx="4270802" cy="301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16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Co je ekologie?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Zjednodušeně je to vše živé ve vzájemném působení s neživým prostředím a mezi sebou.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66E914A-0BF6-40A7-B174-92E89A09AFCA}"/>
              </a:ext>
            </a:extLst>
          </p:cNvPr>
          <p:cNvSpPr txBox="1"/>
          <p:nvPr/>
        </p:nvSpPr>
        <p:spPr>
          <a:xfrm>
            <a:off x="208840" y="3607857"/>
            <a:ext cx="31683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Příklad otázky v ekologii: Jaký vliv má stáří muzejních exponátů motýlů a použitý konzervant na druhové bohatství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kožojedovitých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brouků?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32B17B-846D-4FBE-85EA-2FD97D60DC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12976"/>
            <a:ext cx="3751948" cy="26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05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ekologie není?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</p:spTree>
    <p:extLst>
      <p:ext uri="{BB962C8B-B14F-4D97-AF65-F5344CB8AC3E}">
        <p14:creationId xmlns:p14="http://schemas.microsoft.com/office/powerpoint/2010/main" val="1442111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ekologie není?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Třídění odpadu.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CD34697-5611-4360-B580-FE38F8C71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326" y="3356992"/>
            <a:ext cx="3783889" cy="273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86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ekologie není?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Třídění odpadu.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Ochrana životního prostředí.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11758D9-2009-47B7-A246-BFACB6675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326" y="3356992"/>
            <a:ext cx="3783889" cy="273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8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Skripta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7" name="Zástupný symbol pro obsah 3">
            <a:extLst>
              <a:ext uri="{FF2B5EF4-FFF2-40B4-BE49-F238E27FC236}">
                <a16:creationId xmlns:a16="http://schemas.microsoft.com/office/drawing/2014/main" id="{FDE3E85A-201C-4A78-B3D0-B863AEFE2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Ekologie 1</a:t>
            </a:r>
          </a:p>
        </p:txBody>
      </p:sp>
      <p:pic>
        <p:nvPicPr>
          <p:cNvPr id="2" name="Picture 2" descr="Ekologie 1">
            <a:extLst>
              <a:ext uri="{FF2B5EF4-FFF2-40B4-BE49-F238E27FC236}">
                <a16:creationId xmlns:a16="http://schemas.microsoft.com/office/drawing/2014/main" id="{E8D519BF-4CC2-337D-0B89-9E2A3CE70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36624"/>
            <a:ext cx="3106878" cy="43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92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ekologie není?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Poutání se ke stromu, který mají skácet.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0E403B8-0963-47C3-9D9C-B0707EE88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76" y="3429925"/>
            <a:ext cx="392198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63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ekologie není?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Poutání se ke stromu, který mají skácet.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Občanský aktivismus.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D9FA70C-98B0-48D6-8705-05F9EC463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76" y="3429925"/>
            <a:ext cx="392198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77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ekologie není?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Kosení louky.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92B11F-AE79-4567-984A-4C0943C217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71" y="3148182"/>
            <a:ext cx="4572000" cy="328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05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ekologie není?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Kosení louky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Ochrana přírody.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F62F4B5-61E5-4CE0-AF4C-38797D7D9A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71" y="3148182"/>
            <a:ext cx="4572000" cy="328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46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Příklad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základů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Jaký je rozdíl mezi ekologem a lékařem?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56B0DC2-FA9D-49FC-B86A-F9ECBF8688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20" y="2923106"/>
            <a:ext cx="4870959" cy="351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66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Příklad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Jaký je rozdíl mezi ekologem a lékařem?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Lékař je ekologem do té doby, než začne léčit.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541177-A6E0-4EF2-8B9C-CA47A38C3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20" y="2923106"/>
            <a:ext cx="4870959" cy="351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37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Pauza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2" name="Zástupný symbol pro obsah 3">
            <a:extLst>
              <a:ext uri="{FF2B5EF4-FFF2-40B4-BE49-F238E27FC236}">
                <a16:creationId xmlns:a16="http://schemas.microsoft.com/office/drawing/2014/main" id="{3DD8DF72-353F-06F2-80BD-A5D2B267C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Dotazník</a:t>
            </a:r>
            <a:r>
              <a:rPr lang="cs-CZ" dirty="0"/>
              <a:t>: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Jméno (nemusíte)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Obor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Střední škola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Kolik ročníků biologie (ev. ekologie)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Kolik hodin ekologie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Chcete přednášku v angličtině?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Poznámky: např. již studovaná VŠ (absolvované předměty)</a:t>
            </a:r>
          </a:p>
          <a:p>
            <a:r>
              <a:rPr lang="cs-CZ" b="1" dirty="0"/>
              <a:t>Esej:</a:t>
            </a:r>
          </a:p>
          <a:p>
            <a:pPr lvl="1"/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Téma: Co pro mě znamená ekologie</a:t>
            </a:r>
          </a:p>
          <a:p>
            <a:pPr lvl="2"/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 stránka, Calibri 10, řádkování 1, okraje 1,5cm, A5 na výšku.</a:t>
            </a:r>
          </a:p>
          <a:p>
            <a:pPr lvl="2"/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Nadpis (vlastní), jméno (Vaše), text (pouze text).</a:t>
            </a:r>
          </a:p>
          <a:p>
            <a:pPr lvl="2"/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Odevzdat na začátku příští přednášky.</a:t>
            </a:r>
          </a:p>
          <a:p>
            <a:pPr lvl="2"/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 2 b.</a:t>
            </a:r>
          </a:p>
        </p:txBody>
      </p:sp>
    </p:spTree>
    <p:extLst>
      <p:ext uri="{BB962C8B-B14F-4D97-AF65-F5344CB8AC3E}">
        <p14:creationId xmlns:p14="http://schemas.microsoft.com/office/powerpoint/2010/main" val="3549443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Ekologie jako věda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Značně přetéká do jiných přírodovědných disciplín.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Biologie, geografie…</a:t>
            </a:r>
          </a:p>
          <a:p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DEE0F4BF-F354-4D91-A6F7-158F91BB6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44" y="3550340"/>
            <a:ext cx="3779912" cy="27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0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Ekologie jako věda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Mnoho disciplín se z ní utváří.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Biodiverzita, biogeografie…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kreslení&#10;&#10;Popis byl vytvořen automaticky">
            <a:extLst>
              <a:ext uri="{FF2B5EF4-FFF2-40B4-BE49-F238E27FC236}">
                <a16:creationId xmlns:a16="http://schemas.microsoft.com/office/drawing/2014/main" id="{09DD7F95-BB69-4455-96D6-AB561F5AF4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75" y="3068960"/>
            <a:ext cx="4357503" cy="31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62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Ekologie jako věda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Dělí se na specializace (atomizuje se).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Funkční, aplikovaná, krajinná, lesa, obnovy…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3AC39F-2215-495F-9811-9E15EE9232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59" y="3013047"/>
            <a:ext cx="4788024" cy="341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6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Skripta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Ekologie 2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558E58-A38B-4296-AD58-82A7E0A5C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902250"/>
            <a:ext cx="3306374" cy="454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85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Konzultace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Po dohodě přes e-mail: </a:t>
            </a:r>
            <a:r>
              <a:rPr lang="cs-CZ" b="1" dirty="0" err="1"/>
              <a:t>jakub.horak</a:t>
            </a:r>
            <a:r>
              <a:rPr lang="cs-CZ" b="1" dirty="0"/>
              <a:t>(zavináč)</a:t>
            </a:r>
            <a:r>
              <a:rPr lang="cs-CZ" b="1" dirty="0" err="1"/>
              <a:t>uhk.cz</a:t>
            </a:r>
            <a:endParaRPr lang="cs-CZ" b="1" dirty="0"/>
          </a:p>
          <a:p>
            <a:endParaRPr lang="en-US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E9F9265-0528-4930-ABAF-A164015D6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71" y="3089815"/>
            <a:ext cx="4572000" cy="33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95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Zápočet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Aktuální informace budou na </a:t>
            </a:r>
            <a:r>
              <a:rPr lang="cs-CZ" dirty="0">
                <a:hlinkClick r:id="rId2"/>
              </a:rPr>
              <a:t>webu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44D043B-450D-4A55-B90F-FD7B59CCA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04" y="2852936"/>
            <a:ext cx="4099400" cy="29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69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Zápočet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Získat můžete max </a:t>
            </a:r>
            <a:r>
              <a:rPr lang="cs-CZ" b="1" dirty="0"/>
              <a:t>15</a:t>
            </a:r>
            <a:r>
              <a:rPr lang="cs-CZ" dirty="0"/>
              <a:t> bodů, z kterých: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6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Zápočet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Získat můžete max </a:t>
            </a:r>
            <a:r>
              <a:rPr lang="cs-CZ" b="1" dirty="0"/>
              <a:t>15</a:t>
            </a:r>
            <a:r>
              <a:rPr lang="cs-CZ" dirty="0"/>
              <a:t> bodů, z kterých:</a:t>
            </a:r>
          </a:p>
          <a:p>
            <a:pPr lvl="1"/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max</a:t>
            </a:r>
            <a:r>
              <a:rPr lang="cs-CZ" sz="2200" b="1" dirty="0">
                <a:solidFill>
                  <a:schemeClr val="bg1">
                    <a:lumMod val="50000"/>
                  </a:schemeClr>
                </a:solidFill>
              </a:rPr>
              <a:t> 2</a:t>
            </a:r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 budou za esej,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29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Zápočet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Získat můžete max </a:t>
            </a:r>
            <a:r>
              <a:rPr lang="cs-CZ" b="1" dirty="0"/>
              <a:t>15</a:t>
            </a:r>
            <a:r>
              <a:rPr lang="cs-CZ" dirty="0"/>
              <a:t> bodů, z kterých:</a:t>
            </a:r>
          </a:p>
          <a:p>
            <a:pPr lvl="1"/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max</a:t>
            </a:r>
            <a:r>
              <a:rPr lang="cs-CZ" sz="2200" b="1" dirty="0">
                <a:solidFill>
                  <a:schemeClr val="bg1">
                    <a:lumMod val="50000"/>
                  </a:schemeClr>
                </a:solidFill>
              </a:rPr>
              <a:t> 2</a:t>
            </a:r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 budou za esej,</a:t>
            </a:r>
          </a:p>
          <a:p>
            <a:pPr lvl="1"/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max</a:t>
            </a:r>
            <a:r>
              <a:rPr lang="cs-CZ" sz="2200" b="1" dirty="0">
                <a:solidFill>
                  <a:schemeClr val="bg1">
                    <a:lumMod val="50000"/>
                  </a:schemeClr>
                </a:solidFill>
              </a:rPr>
              <a:t> 3</a:t>
            </a:r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 budou za průběžné testy (z videí apod.),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63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Zápočet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Získat můžete max </a:t>
            </a:r>
            <a:r>
              <a:rPr lang="cs-CZ" b="1" dirty="0"/>
              <a:t>15</a:t>
            </a:r>
            <a:r>
              <a:rPr lang="cs-CZ" dirty="0"/>
              <a:t> bodů, z kterých:</a:t>
            </a:r>
          </a:p>
          <a:p>
            <a:pPr lvl="1"/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max</a:t>
            </a:r>
            <a:r>
              <a:rPr lang="cs-CZ" sz="2200" b="1" dirty="0">
                <a:solidFill>
                  <a:schemeClr val="bg1">
                    <a:lumMod val="50000"/>
                  </a:schemeClr>
                </a:solidFill>
              </a:rPr>
              <a:t> 2</a:t>
            </a:r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 budou za esej,</a:t>
            </a:r>
          </a:p>
          <a:p>
            <a:pPr lvl="1"/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max</a:t>
            </a:r>
            <a:r>
              <a:rPr lang="cs-CZ" sz="2200" b="1" dirty="0">
                <a:solidFill>
                  <a:schemeClr val="bg1">
                    <a:lumMod val="50000"/>
                  </a:schemeClr>
                </a:solidFill>
              </a:rPr>
              <a:t> 3</a:t>
            </a:r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 budou za průběžné testy (z videí apod.),</a:t>
            </a:r>
          </a:p>
          <a:p>
            <a:pPr lvl="1"/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max</a:t>
            </a:r>
            <a:r>
              <a:rPr lang="cs-CZ" sz="2200" b="1" dirty="0">
                <a:solidFill>
                  <a:schemeClr val="bg1">
                    <a:lumMod val="50000"/>
                  </a:schemeClr>
                </a:solidFill>
              </a:rPr>
              <a:t> 10</a:t>
            </a:r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 bude za velký test (min 8 b.),</a:t>
            </a:r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82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Zápočet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Získat můžete max </a:t>
            </a:r>
            <a:r>
              <a:rPr lang="cs-CZ" b="1" dirty="0"/>
              <a:t>15</a:t>
            </a:r>
            <a:r>
              <a:rPr lang="cs-CZ" dirty="0"/>
              <a:t> bodů, z kterých:</a:t>
            </a:r>
          </a:p>
          <a:p>
            <a:pPr lvl="1"/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max</a:t>
            </a:r>
            <a:r>
              <a:rPr lang="cs-CZ" sz="2200" b="1" dirty="0">
                <a:solidFill>
                  <a:schemeClr val="bg1">
                    <a:lumMod val="50000"/>
                  </a:schemeClr>
                </a:solidFill>
              </a:rPr>
              <a:t> 2</a:t>
            </a:r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 budou za esej,</a:t>
            </a:r>
          </a:p>
          <a:p>
            <a:pPr lvl="1"/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max</a:t>
            </a:r>
            <a:r>
              <a:rPr lang="cs-CZ" sz="2200" b="1" dirty="0">
                <a:solidFill>
                  <a:schemeClr val="bg1">
                    <a:lumMod val="50000"/>
                  </a:schemeClr>
                </a:solidFill>
              </a:rPr>
              <a:t> 3</a:t>
            </a:r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 budou za průběžné testy (z videí apod.),</a:t>
            </a:r>
          </a:p>
          <a:p>
            <a:pPr lvl="1"/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max</a:t>
            </a:r>
            <a:r>
              <a:rPr lang="cs-CZ" sz="2200" b="1" dirty="0">
                <a:solidFill>
                  <a:schemeClr val="bg1">
                    <a:lumMod val="50000"/>
                  </a:schemeClr>
                </a:solidFill>
              </a:rPr>
              <a:t> 10</a:t>
            </a:r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 bude za velký test (min 8 b.),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 </a:t>
            </a:r>
            <a:r>
              <a:rPr lang="cs-CZ" b="1" dirty="0"/>
              <a:t>10</a:t>
            </a:r>
            <a:r>
              <a:rPr lang="cs-CZ" dirty="0"/>
              <a:t> bodů je minimum pro úspěšný zápočet.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258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Zkouška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pic>
        <p:nvPicPr>
          <p:cNvPr id="4" name="Obrázek 3" descr="Obsah obrázku sníh, vsedě, jídlo&#10;&#10;Popis byl vytvořen automaticky">
            <a:extLst>
              <a:ext uri="{FF2B5EF4-FFF2-40B4-BE49-F238E27FC236}">
                <a16:creationId xmlns:a16="http://schemas.microsoft.com/office/drawing/2014/main" id="{02563A36-C44E-4BEE-A90E-08BF54E93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869" y="2348880"/>
            <a:ext cx="4594804" cy="334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10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Zkouška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10 a více bodů ze zápočtu.</a:t>
            </a:r>
          </a:p>
        </p:txBody>
      </p:sp>
    </p:spTree>
    <p:extLst>
      <p:ext uri="{BB962C8B-B14F-4D97-AF65-F5344CB8AC3E}">
        <p14:creationId xmlns:p14="http://schemas.microsoft.com/office/powerpoint/2010/main" val="4256802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Zkouška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10 a více bodů ze zápočtu.</a:t>
            </a:r>
          </a:p>
          <a:p>
            <a:r>
              <a:rPr lang="cs-CZ" dirty="0"/>
              <a:t>Ústní.</a:t>
            </a:r>
          </a:p>
        </p:txBody>
      </p:sp>
    </p:spTree>
    <p:extLst>
      <p:ext uri="{BB962C8B-B14F-4D97-AF65-F5344CB8AC3E}">
        <p14:creationId xmlns:p14="http://schemas.microsoft.com/office/powerpoint/2010/main" val="330100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Videa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4834880" cy="438194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YouTube</a:t>
            </a:r>
          </a:p>
          <a:p>
            <a:endParaRPr lang="cs-CZ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cs-CZ" b="1" dirty="0" err="1">
                <a:solidFill>
                  <a:schemeClr val="bg2">
                    <a:lumMod val="10000"/>
                  </a:schemeClr>
                </a:solidFill>
              </a:rPr>
              <a:t>Playlist</a:t>
            </a:r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https://www.youtube.com/playlist?list=PLmqmBWvFOi8VZVdgQv9CBw2731HdVneAY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Obrázek 6" descr="Obsah obrázku text, Lidská tvář, snímek obrazovky, oblečení&#10;&#10;Popis byl vytvořen automaticky">
            <a:extLst>
              <a:ext uri="{FF2B5EF4-FFF2-40B4-BE49-F238E27FC236}">
                <a16:creationId xmlns:a16="http://schemas.microsoft.com/office/drawing/2014/main" id="{0875DF99-DD34-D73C-FEAD-00C154D5D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68760"/>
            <a:ext cx="36068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91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Zkouška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10 a více bodů ze zápočtu.</a:t>
            </a:r>
          </a:p>
          <a:p>
            <a:r>
              <a:rPr lang="cs-CZ" dirty="0"/>
              <a:t>Ústní.</a:t>
            </a:r>
          </a:p>
          <a:p>
            <a:r>
              <a:rPr lang="cs-CZ" dirty="0"/>
              <a:t>2(-3) otázky.</a:t>
            </a:r>
          </a:p>
        </p:txBody>
      </p:sp>
    </p:spTree>
    <p:extLst>
      <p:ext uri="{BB962C8B-B14F-4D97-AF65-F5344CB8AC3E}">
        <p14:creationId xmlns:p14="http://schemas.microsoft.com/office/powerpoint/2010/main" val="22055622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Zkouška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10 a více bodů ze zápočtu.</a:t>
            </a:r>
          </a:p>
          <a:p>
            <a:r>
              <a:rPr lang="cs-CZ" dirty="0"/>
              <a:t>Ústní.</a:t>
            </a:r>
          </a:p>
          <a:p>
            <a:r>
              <a:rPr lang="cs-CZ" dirty="0"/>
              <a:t>2(-3) otázky.</a:t>
            </a:r>
          </a:p>
          <a:p>
            <a:r>
              <a:rPr lang="cs-CZ" dirty="0"/>
              <a:t>Po třech lidech.</a:t>
            </a:r>
          </a:p>
        </p:txBody>
      </p:sp>
    </p:spTree>
    <p:extLst>
      <p:ext uri="{BB962C8B-B14F-4D97-AF65-F5344CB8AC3E}">
        <p14:creationId xmlns:p14="http://schemas.microsoft.com/office/powerpoint/2010/main" val="6612126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Zkouška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10 a více bodů ze zápočtu.</a:t>
            </a:r>
          </a:p>
          <a:p>
            <a:r>
              <a:rPr lang="cs-CZ" dirty="0"/>
              <a:t>Ústní.</a:t>
            </a:r>
          </a:p>
          <a:p>
            <a:r>
              <a:rPr lang="cs-CZ" dirty="0"/>
              <a:t>2(-3) otázky.</a:t>
            </a:r>
          </a:p>
          <a:p>
            <a:r>
              <a:rPr lang="cs-CZ" dirty="0"/>
              <a:t>Po třech lidech.</a:t>
            </a:r>
          </a:p>
          <a:p>
            <a:r>
              <a:rPr lang="cs-CZ" dirty="0" err="1"/>
              <a:t>Předtermín</a:t>
            </a:r>
            <a:r>
              <a:rPr lang="cs-CZ" dirty="0"/>
              <a:t> se </a:t>
            </a:r>
            <a:r>
              <a:rPr lang="cs-CZ"/>
              <a:t>v případě </a:t>
            </a:r>
            <a:r>
              <a:rPr lang="cs-CZ" dirty="0"/>
              <a:t>F maže.</a:t>
            </a:r>
          </a:p>
        </p:txBody>
      </p:sp>
    </p:spTree>
    <p:extLst>
      <p:ext uri="{BB962C8B-B14F-4D97-AF65-F5344CB8AC3E}">
        <p14:creationId xmlns:p14="http://schemas.microsoft.com/office/powerpoint/2010/main" val="30638753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1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42E95F81-201D-441D-8F92-A91AD8F29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722372" cy="15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E6855C3-DA64-4BED-8F17-325A9ADE9E7E}"/>
              </a:ext>
            </a:extLst>
          </p:cNvPr>
          <p:cNvSpPr txBox="1"/>
          <p:nvPr/>
        </p:nvSpPr>
        <p:spPr>
          <a:xfrm>
            <a:off x="1403648" y="6237312"/>
            <a:ext cx="9045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https://vesmir.cz/cz/casopis/archiv-casopisu/2013/cislo-9/bremeno-svobody.html</a:t>
            </a:r>
            <a:endParaRPr 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591ADBA-6821-47A7-ACA1-54BEB1A0C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"/>
          <a:stretch/>
        </p:blipFill>
        <p:spPr bwMode="auto">
          <a:xfrm>
            <a:off x="475660" y="2831906"/>
            <a:ext cx="8238288" cy="317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082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42E95F81-201D-441D-8F92-A91AD8F29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722372" cy="15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591ADBA-6821-47A7-ACA1-54BEB1A0C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"/>
          <a:stretch/>
        </p:blipFill>
        <p:spPr bwMode="auto">
          <a:xfrm>
            <a:off x="475660" y="2831906"/>
            <a:ext cx="8238288" cy="317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EAB757CC-DAF4-422C-AEED-83CB4F69CA32}"/>
              </a:ext>
            </a:extLst>
          </p:cNvPr>
          <p:cNvCxnSpPr/>
          <p:nvPr/>
        </p:nvCxnSpPr>
        <p:spPr>
          <a:xfrm>
            <a:off x="1907704" y="3933056"/>
            <a:ext cx="670371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645DF16C-F421-4B05-8C53-D05547323457}"/>
              </a:ext>
            </a:extLst>
          </p:cNvPr>
          <p:cNvCxnSpPr/>
          <p:nvPr/>
        </p:nvCxnSpPr>
        <p:spPr>
          <a:xfrm>
            <a:off x="539552" y="4221088"/>
            <a:ext cx="61206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C7416F1A-3EA5-4ACE-94FC-CFB43DD1F976}"/>
              </a:ext>
            </a:extLst>
          </p:cNvPr>
          <p:cNvCxnSpPr/>
          <p:nvPr/>
        </p:nvCxnSpPr>
        <p:spPr>
          <a:xfrm>
            <a:off x="6660232" y="3645024"/>
            <a:ext cx="28803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014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pic>
        <p:nvPicPr>
          <p:cNvPr id="4" name="Obrázek 3" descr="Obsah obrázku text, Písmo, informace&#10;&#10;Popis byl vytvořen automaticky">
            <a:extLst>
              <a:ext uri="{FF2B5EF4-FFF2-40B4-BE49-F238E27FC236}">
                <a16:creationId xmlns:a16="http://schemas.microsoft.com/office/drawing/2014/main" id="{C53D67E8-C214-65A1-2E00-AF8AC9326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1" y="4420492"/>
            <a:ext cx="7772400" cy="1345080"/>
          </a:xfrm>
          <a:prstGeom prst="rect">
            <a:avLst/>
          </a:prstGeom>
        </p:spPr>
      </p:pic>
      <p:pic>
        <p:nvPicPr>
          <p:cNvPr id="8" name="Obrázek 7" descr="Obsah obrázku text, Písmo, typografie, snímek obrazovky&#10;&#10;Popis byl vytvořen automaticky">
            <a:extLst>
              <a:ext uri="{FF2B5EF4-FFF2-40B4-BE49-F238E27FC236}">
                <a16:creationId xmlns:a16="http://schemas.microsoft.com/office/drawing/2014/main" id="{3C2E533D-F575-4025-29D1-E4F6EDFFE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91" y="1138105"/>
            <a:ext cx="3043025" cy="287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0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90C6EC8-8F96-057E-F342-D8813FD28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19" y="1302165"/>
            <a:ext cx="6622504" cy="502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31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Příklady otázek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obecné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</p:spTree>
    <p:extLst>
      <p:ext uri="{BB962C8B-B14F-4D97-AF65-F5344CB8AC3E}">
        <p14:creationId xmlns:p14="http://schemas.microsoft.com/office/powerpoint/2010/main" val="2066360592"/>
      </p:ext>
    </p:extLst>
  </p:cSld>
  <p:clrMapOvr>
    <a:masterClrMapping/>
  </p:clrMapOvr>
</p:sld>
</file>

<file path=ppt/theme/theme1.xml><?xml version="1.0" encoding="utf-8"?>
<a:theme xmlns:a="http://schemas.openxmlformats.org/drawingml/2006/main" name="FLD_A3_CZ">
  <a:themeElements>
    <a:clrScheme name="Vlastní 2">
      <a:dk1>
        <a:srgbClr val="4B9846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bsahové stránky">
  <a:themeElements>
    <a:clrScheme name="Vlastní 1">
      <a:dk1>
        <a:srgbClr val="000000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FLD_A3_CZ</Template>
  <TotalTime>971</TotalTime>
  <Words>883</Words>
  <Application>Microsoft Macintosh PowerPoint</Application>
  <PresentationFormat>Předvádění na obrazovce (4:3)</PresentationFormat>
  <Paragraphs>205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43</vt:i4>
      </vt:variant>
    </vt:vector>
  </HeadingPairs>
  <TitlesOfParts>
    <vt:vector size="47" baseType="lpstr">
      <vt:lpstr>Arial</vt:lpstr>
      <vt:lpstr>Calibri</vt:lpstr>
      <vt:lpstr>FLD_A3_CZ</vt:lpstr>
      <vt:lpstr>Obsahové stránky</vt:lpstr>
      <vt:lpstr>Obecná Ekologie</vt:lpstr>
      <vt:lpstr>Skripta</vt:lpstr>
      <vt:lpstr>Skripta</vt:lpstr>
      <vt:lpstr>Videa</vt:lpstr>
      <vt:lpstr>Prezentace aplikace PowerPoint</vt:lpstr>
      <vt:lpstr>Prezentace aplikace PowerPoint</vt:lpstr>
      <vt:lpstr>Prezentace aplikace PowerPoint</vt:lpstr>
      <vt:lpstr>Prezentace aplikace PowerPoint</vt:lpstr>
      <vt:lpstr>Příklady otázek</vt:lpstr>
      <vt:lpstr>Příklady otázek</vt:lpstr>
      <vt:lpstr>Příklady otázek</vt:lpstr>
      <vt:lpstr>Příklady otázek</vt:lpstr>
      <vt:lpstr>Příklady otázek</vt:lpstr>
      <vt:lpstr>Co je ekologie?</vt:lpstr>
      <vt:lpstr>Co je ekologie?</vt:lpstr>
      <vt:lpstr>Co je ekologie?</vt:lpstr>
      <vt:lpstr>Co ekologie není?</vt:lpstr>
      <vt:lpstr>Co ekologie není?</vt:lpstr>
      <vt:lpstr>Co ekologie není?</vt:lpstr>
      <vt:lpstr>Co ekologie není?</vt:lpstr>
      <vt:lpstr>Co ekologie není?</vt:lpstr>
      <vt:lpstr>Co ekologie není?</vt:lpstr>
      <vt:lpstr>Co ekologie není?</vt:lpstr>
      <vt:lpstr>Příklad</vt:lpstr>
      <vt:lpstr>Příklad</vt:lpstr>
      <vt:lpstr>Pauza</vt:lpstr>
      <vt:lpstr>Ekologie jako věda</vt:lpstr>
      <vt:lpstr>Ekologie jako věda</vt:lpstr>
      <vt:lpstr>Ekologie jako věda</vt:lpstr>
      <vt:lpstr>Konzultace</vt:lpstr>
      <vt:lpstr>Zápočet</vt:lpstr>
      <vt:lpstr>Zápočet</vt:lpstr>
      <vt:lpstr>Zápočet</vt:lpstr>
      <vt:lpstr>Zápočet</vt:lpstr>
      <vt:lpstr>Zápočet</vt:lpstr>
      <vt:lpstr>Zápočet</vt:lpstr>
      <vt:lpstr>Zkouška</vt:lpstr>
      <vt:lpstr>Zkouška</vt:lpstr>
      <vt:lpstr>Zkouška</vt:lpstr>
      <vt:lpstr>Zkouška</vt:lpstr>
      <vt:lpstr>Zkouška</vt:lpstr>
      <vt:lpstr>Zkouška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Horak</dc:creator>
  <cp:lastModifiedBy>Jakub Horák</cp:lastModifiedBy>
  <cp:revision>167</cp:revision>
  <dcterms:created xsi:type="dcterms:W3CDTF">2015-03-03T10:04:36Z</dcterms:created>
  <dcterms:modified xsi:type="dcterms:W3CDTF">2024-09-16T12:08:28Z</dcterms:modified>
</cp:coreProperties>
</file>