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56" r:id="rId3"/>
    <p:sldId id="395" r:id="rId4"/>
    <p:sldId id="454" r:id="rId5"/>
    <p:sldId id="422" r:id="rId6"/>
    <p:sldId id="407" r:id="rId7"/>
    <p:sldId id="423" r:id="rId8"/>
    <p:sldId id="424" r:id="rId9"/>
    <p:sldId id="425" r:id="rId10"/>
    <p:sldId id="413" r:id="rId11"/>
    <p:sldId id="426" r:id="rId12"/>
    <p:sldId id="427" r:id="rId13"/>
    <p:sldId id="365" r:id="rId14"/>
    <p:sldId id="428" r:id="rId15"/>
    <p:sldId id="429" r:id="rId16"/>
    <p:sldId id="414" r:id="rId17"/>
    <p:sldId id="430" r:id="rId18"/>
    <p:sldId id="453" r:id="rId19"/>
    <p:sldId id="416" r:id="rId20"/>
    <p:sldId id="431" r:id="rId21"/>
    <p:sldId id="432" r:id="rId22"/>
    <p:sldId id="433" r:id="rId23"/>
    <p:sldId id="417" r:id="rId24"/>
    <p:sldId id="434" r:id="rId25"/>
    <p:sldId id="418" r:id="rId26"/>
    <p:sldId id="435" r:id="rId27"/>
    <p:sldId id="437" r:id="rId28"/>
    <p:sldId id="436" r:id="rId29"/>
    <p:sldId id="438" r:id="rId30"/>
    <p:sldId id="439" r:id="rId31"/>
    <p:sldId id="420" r:id="rId32"/>
    <p:sldId id="259" r:id="rId33"/>
    <p:sldId id="451" r:id="rId34"/>
    <p:sldId id="446" r:id="rId35"/>
    <p:sldId id="278" r:id="rId36"/>
    <p:sldId id="286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658"/>
  </p:normalViewPr>
  <p:slideViewPr>
    <p:cSldViewPr>
      <p:cViewPr varScale="1">
        <p:scale>
          <a:sx n="120" d="100"/>
          <a:sy n="120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tránka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4941167"/>
            <a:ext cx="7916416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5661248"/>
            <a:ext cx="6768752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3084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49890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7444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16651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340768"/>
            <a:ext cx="5486400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504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78296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132856"/>
            <a:ext cx="8229600" cy="417646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50405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5040560"/>
          </a:xfrm>
        </p:spPr>
        <p:txBody>
          <a:bodyPr vert="eaVert"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 hasCustomPrompt="1"/>
          </p:nvPr>
        </p:nvSpPr>
        <p:spPr>
          <a:xfrm>
            <a:off x="1043608" y="4941167"/>
            <a:ext cx="7916416" cy="115212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="1"/>
            </a:lvl1pPr>
          </a:lstStyle>
          <a:p>
            <a:r>
              <a:rPr lang="cs-CZ" dirty="0"/>
              <a:t>Poděkování / Kontakt …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2750"/>
            <a:ext cx="8229600" cy="63408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997150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997150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708920"/>
            <a:ext cx="4041775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4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3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080120"/>
          </a:xfrm>
        </p:spPr>
        <p:txBody>
          <a:bodyPr>
            <a:noAutofit/>
          </a:bodyPr>
          <a:lstStyle/>
          <a:p>
            <a:r>
              <a:rPr lang="cs-CZ" sz="6600" dirty="0"/>
              <a:t>Ekologie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043608" y="4989893"/>
            <a:ext cx="7916416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Populace</a:t>
            </a: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0094" y="6137919"/>
            <a:ext cx="9123905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/>
              <a:t>jakub.sruby</a:t>
            </a:r>
            <a:r>
              <a:rPr lang="en-US" sz="2000" b="0" dirty="0"/>
              <a:t>@</a:t>
            </a:r>
            <a:r>
              <a:rPr lang="cs-CZ" sz="2000" b="0" dirty="0"/>
              <a:t>seznam.cz; http://home.czu.cz/horakj/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3C741CE-BC53-4C03-9E3A-E280356E67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45" y="1912813"/>
            <a:ext cx="3704709" cy="26937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Tygrů žije ve volné přírodě mezi 3402 a 5140 dospělými jedinci (Tygři ročně zabijí šedesát až sto lidí).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 descr="Obsah obrázku podepsat, stojící&#10;&#10;Popis byl vytvořen automaticky">
            <a:extLst>
              <a:ext uri="{FF2B5EF4-FFF2-40B4-BE49-F238E27FC236}">
                <a16:creationId xmlns:a16="http://schemas.microsoft.com/office/drawing/2014/main" id="{230FC46E-8CE0-445F-8AFA-35D1C1EF8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9" y="3222584"/>
            <a:ext cx="4423483" cy="321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1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pl-PL" dirty="0"/>
              <a:t>V roce 2017 byl celkový odhad počtu stromů na Zemi 3,04 bilionu jedinců.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 descr="Obsah obrázku podepsat, stojící&#10;&#10;Popis byl vytvořen automaticky">
            <a:extLst>
              <a:ext uri="{FF2B5EF4-FFF2-40B4-BE49-F238E27FC236}">
                <a16:creationId xmlns:a16="http://schemas.microsoft.com/office/drawing/2014/main" id="{515BAB69-BC21-4097-9123-FA4B6CD0EA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9" y="3222584"/>
            <a:ext cx="4423483" cy="321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52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Velikost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Například </a:t>
            </a:r>
            <a:r>
              <a:rPr lang="cs-CZ" b="1" dirty="0"/>
              <a:t>pozorování</a:t>
            </a:r>
            <a:r>
              <a:rPr lang="cs-CZ" dirty="0"/>
              <a:t> či </a:t>
            </a:r>
            <a:r>
              <a:rPr lang="cs-CZ" b="1" dirty="0"/>
              <a:t>odchyt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6714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Velikost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Například pozorování či odchyt.</a:t>
            </a:r>
          </a:p>
          <a:p>
            <a:r>
              <a:rPr lang="cs-CZ" b="1" dirty="0"/>
              <a:t>Odhady</a:t>
            </a:r>
            <a:r>
              <a:rPr lang="cs-CZ" dirty="0"/>
              <a:t> velikosti populace (zpětné odchyty, </a:t>
            </a:r>
            <a:r>
              <a:rPr lang="cs-CZ" dirty="0" err="1"/>
              <a:t>transekty</a:t>
            </a:r>
            <a:r>
              <a:rPr lang="cs-CZ" dirty="0"/>
              <a:t>, fotopasti…).</a:t>
            </a:r>
          </a:p>
        </p:txBody>
      </p:sp>
      <p:pic>
        <p:nvPicPr>
          <p:cNvPr id="4" name="Obrázek 3" descr="Obsah obrázku stůl, místnost, hodiny&#10;&#10;Popis byl vytvořen automaticky">
            <a:extLst>
              <a:ext uri="{FF2B5EF4-FFF2-40B4-BE49-F238E27FC236}">
                <a16:creationId xmlns:a16="http://schemas.microsoft.com/office/drawing/2014/main" id="{D1CFEF25-2C9F-421E-A0DC-5EDF0A753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49" y="4322655"/>
            <a:ext cx="2915816" cy="21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34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Velikost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Například pozorování či odchyt</a:t>
            </a:r>
          </a:p>
          <a:p>
            <a:r>
              <a:rPr lang="cs-CZ" dirty="0"/>
              <a:t>Odhady velikosti populace (zpětné odchyty, </a:t>
            </a:r>
            <a:r>
              <a:rPr lang="cs-CZ" dirty="0" err="1"/>
              <a:t>transekty</a:t>
            </a:r>
            <a:r>
              <a:rPr lang="cs-CZ" dirty="0"/>
              <a:t>, fotopasti…).</a:t>
            </a:r>
          </a:p>
          <a:p>
            <a:r>
              <a:rPr lang="cs-CZ" dirty="0"/>
              <a:t>Kromě velikosti i stáří, pohlaví, přežívání, pokryvnost, biomasa…</a:t>
            </a:r>
          </a:p>
        </p:txBody>
      </p:sp>
      <p:pic>
        <p:nvPicPr>
          <p:cNvPr id="4" name="Obrázek 3" descr="Obsah obrázku stůl, místnost, hodiny&#10;&#10;Popis byl vytvořen automaticky">
            <a:extLst>
              <a:ext uri="{FF2B5EF4-FFF2-40B4-BE49-F238E27FC236}">
                <a16:creationId xmlns:a16="http://schemas.microsoft.com/office/drawing/2014/main" id="{D1CFEF25-2C9F-421E-A0DC-5EDF0A753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49" y="4322655"/>
            <a:ext cx="2915816" cy="21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Hustota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Počítáme jako </a:t>
            </a:r>
            <a:r>
              <a:rPr lang="cs-CZ" b="1" dirty="0"/>
              <a:t>počet jedinců </a:t>
            </a:r>
            <a:r>
              <a:rPr lang="cs-CZ" dirty="0"/>
              <a:t>na </a:t>
            </a:r>
            <a:r>
              <a:rPr lang="cs-CZ" b="1" dirty="0"/>
              <a:t>plochu</a:t>
            </a:r>
            <a:r>
              <a:rPr lang="cs-CZ" dirty="0"/>
              <a:t>.</a:t>
            </a:r>
          </a:p>
        </p:txBody>
      </p:sp>
      <p:pic>
        <p:nvPicPr>
          <p:cNvPr id="7" name="Obrázek 6" descr="Obsah obrázku oblečení, stůl, vsedě, tkanina&#10;&#10;Popis byl vytvořen automaticky">
            <a:extLst>
              <a:ext uri="{FF2B5EF4-FFF2-40B4-BE49-F238E27FC236}">
                <a16:creationId xmlns:a16="http://schemas.microsoft.com/office/drawing/2014/main" id="{727E39A9-F641-4030-B346-BDB63A7BB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116632"/>
            <a:ext cx="2441839" cy="177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29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Hustota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Počítáme jako počet jedinců na plochu.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Například počet stromů na hektar v lesnictví.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Viz zeměpis (demografické údaje o hustotě zalidnění jednotlivých států).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U nás je to sto třicet čtyři lidí na čtverečný kilometr. </a:t>
            </a:r>
          </a:p>
        </p:txBody>
      </p:sp>
      <p:pic>
        <p:nvPicPr>
          <p:cNvPr id="7" name="Obrázek 6" descr="Obsah obrázku oblečení, stůl, vsedě, tkanina&#10;&#10;Popis byl vytvořen automaticky">
            <a:extLst>
              <a:ext uri="{FF2B5EF4-FFF2-40B4-BE49-F238E27FC236}">
                <a16:creationId xmlns:a16="http://schemas.microsoft.com/office/drawing/2014/main" id="{727E39A9-F641-4030-B346-BDB63A7BB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116632"/>
            <a:ext cx="2441839" cy="177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34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Pauza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</p:spTree>
    <p:extLst>
      <p:ext uri="{BB962C8B-B14F-4D97-AF65-F5344CB8AC3E}">
        <p14:creationId xmlns:p14="http://schemas.microsoft.com/office/powerpoint/2010/main" val="3790147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Pohyb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Aktivní</a:t>
            </a:r>
            <a:r>
              <a:rPr lang="cs-CZ" dirty="0"/>
              <a:t> a </a:t>
            </a:r>
            <a:r>
              <a:rPr lang="cs-CZ" b="1" dirty="0"/>
              <a:t>pasivní</a:t>
            </a:r>
            <a:r>
              <a:rPr lang="cs-CZ" dirty="0"/>
              <a:t>.</a:t>
            </a:r>
          </a:p>
        </p:txBody>
      </p:sp>
      <p:pic>
        <p:nvPicPr>
          <p:cNvPr id="4" name="Obrázek 3" descr="Obsah obrázku exteriér, lidé, skupina, lyžování&#10;&#10;Popis byl vytvořen automaticky">
            <a:extLst>
              <a:ext uri="{FF2B5EF4-FFF2-40B4-BE49-F238E27FC236}">
                <a16:creationId xmlns:a16="http://schemas.microsoft.com/office/drawing/2014/main" id="{C7CCBEC1-8DDB-4A4D-8CC6-52EA4D71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2" t="69985" r="1232" b="-1574"/>
          <a:stretch/>
        </p:blipFill>
        <p:spPr>
          <a:xfrm>
            <a:off x="4405949" y="135706"/>
            <a:ext cx="4536504" cy="10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01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Pohyb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Aktivní a pasivní.</a:t>
            </a:r>
          </a:p>
          <a:p>
            <a:r>
              <a:rPr lang="cs-CZ" dirty="0"/>
              <a:t>Hromadný pohyb populace (</a:t>
            </a:r>
            <a:r>
              <a:rPr lang="cs-CZ" b="1" dirty="0"/>
              <a:t>migrace</a:t>
            </a:r>
            <a:r>
              <a:rPr lang="cs-CZ" dirty="0"/>
              <a:t>).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Větší počet jedinců, pohyb směrovaný, opakuje se a jedinci se vrací zpět.</a:t>
            </a:r>
          </a:p>
        </p:txBody>
      </p:sp>
      <p:pic>
        <p:nvPicPr>
          <p:cNvPr id="4" name="Obrázek 3" descr="Obsah obrázku exteriér, lidé, skupina, lyžování&#10;&#10;Popis byl vytvořen automaticky">
            <a:extLst>
              <a:ext uri="{FF2B5EF4-FFF2-40B4-BE49-F238E27FC236}">
                <a16:creationId xmlns:a16="http://schemas.microsoft.com/office/drawing/2014/main" id="{C7CCBEC1-8DDB-4A4D-8CC6-52EA4D71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2" t="69985" r="1232" b="-1574"/>
          <a:stretch/>
        </p:blipFill>
        <p:spPr>
          <a:xfrm>
            <a:off x="4405949" y="135706"/>
            <a:ext cx="4536504" cy="10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Odevzdat esej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26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Pohyb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Aktivní a pasivní.</a:t>
            </a:r>
          </a:p>
          <a:p>
            <a:r>
              <a:rPr lang="cs-CZ" dirty="0"/>
              <a:t>Hromadný pohyb populace (migrace).</a:t>
            </a:r>
          </a:p>
          <a:p>
            <a:pPr lvl="1"/>
            <a:r>
              <a:rPr lang="cs-CZ" dirty="0"/>
              <a:t>Větší počet jedinců, pohyb směrovaný, opakuje se a jedinci se vrací zpět.</a:t>
            </a:r>
          </a:p>
          <a:p>
            <a:r>
              <a:rPr lang="cs-CZ" dirty="0"/>
              <a:t>Pohyb pryč z populace (</a:t>
            </a:r>
            <a:r>
              <a:rPr lang="cs-CZ" b="1" dirty="0"/>
              <a:t>emigrace</a:t>
            </a:r>
            <a:r>
              <a:rPr lang="cs-CZ" dirty="0"/>
              <a:t>), opak je </a:t>
            </a:r>
            <a:r>
              <a:rPr lang="cs-CZ" b="1" dirty="0"/>
              <a:t>imigrace</a:t>
            </a:r>
            <a:r>
              <a:rPr lang="cs-CZ" dirty="0"/>
              <a:t>.</a:t>
            </a:r>
          </a:p>
        </p:txBody>
      </p:sp>
      <p:pic>
        <p:nvPicPr>
          <p:cNvPr id="4" name="Obrázek 3" descr="Obsah obrázku exteriér, lidé, skupina, lyžování&#10;&#10;Popis byl vytvořen automaticky">
            <a:extLst>
              <a:ext uri="{FF2B5EF4-FFF2-40B4-BE49-F238E27FC236}">
                <a16:creationId xmlns:a16="http://schemas.microsoft.com/office/drawing/2014/main" id="{C7CCBEC1-8DDB-4A4D-8CC6-52EA4D71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2" t="69985" r="1232" b="-1574"/>
          <a:stretch/>
        </p:blipFill>
        <p:spPr>
          <a:xfrm>
            <a:off x="4405949" y="135706"/>
            <a:ext cx="4536504" cy="10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13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Pohyb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Aktivní a pasivní.</a:t>
            </a:r>
          </a:p>
          <a:p>
            <a:r>
              <a:rPr lang="cs-CZ" dirty="0"/>
              <a:t>Hromadný pohyb populace (migrace).</a:t>
            </a:r>
          </a:p>
          <a:p>
            <a:pPr lvl="1"/>
            <a:r>
              <a:rPr lang="cs-CZ" dirty="0"/>
              <a:t>Větší počet jedinců, pohyb směrovaný, opakuje se a jedinci se vrací zpět.</a:t>
            </a:r>
          </a:p>
          <a:p>
            <a:r>
              <a:rPr lang="cs-CZ" dirty="0"/>
              <a:t>Pohyb pryč z populace (emigrace), opak je imigrace.</a:t>
            </a:r>
          </a:p>
          <a:p>
            <a:r>
              <a:rPr lang="cs-CZ" dirty="0"/>
              <a:t>Pohyb v rámci území populace (</a:t>
            </a:r>
            <a:r>
              <a:rPr lang="cs-CZ" b="1" dirty="0"/>
              <a:t>disperze</a:t>
            </a:r>
            <a:r>
              <a:rPr lang="cs-CZ" dirty="0"/>
              <a:t>).</a:t>
            </a:r>
          </a:p>
        </p:txBody>
      </p:sp>
      <p:pic>
        <p:nvPicPr>
          <p:cNvPr id="4" name="Obrázek 3" descr="Obsah obrázku exteriér, lidé, skupina, lyžování&#10;&#10;Popis byl vytvořen automaticky">
            <a:extLst>
              <a:ext uri="{FF2B5EF4-FFF2-40B4-BE49-F238E27FC236}">
                <a16:creationId xmlns:a16="http://schemas.microsoft.com/office/drawing/2014/main" id="{C7CCBEC1-8DDB-4A4D-8CC6-52EA4D71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2" t="69985" r="1232" b="-1574"/>
          <a:stretch/>
        </p:blipFill>
        <p:spPr>
          <a:xfrm>
            <a:off x="4405949" y="135706"/>
            <a:ext cx="4536504" cy="10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05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Věkové složení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Pyramida</a:t>
            </a:r>
            <a:r>
              <a:rPr lang="cs-CZ" dirty="0"/>
              <a:t>, </a:t>
            </a:r>
            <a:r>
              <a:rPr lang="cs-CZ" b="1" dirty="0"/>
              <a:t>zvon</a:t>
            </a:r>
            <a:r>
              <a:rPr lang="cs-CZ" dirty="0"/>
              <a:t> a </a:t>
            </a:r>
            <a:r>
              <a:rPr lang="cs-CZ" b="1" dirty="0"/>
              <a:t>urna</a:t>
            </a:r>
            <a:r>
              <a:rPr lang="cs-CZ" dirty="0"/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19385E-2E6F-453D-A6A9-66CE19BEA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00" y="4293896"/>
            <a:ext cx="2771800" cy="201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33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Věkové složení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Pyramida, zvon a urna.</a:t>
            </a:r>
          </a:p>
          <a:p>
            <a:r>
              <a:rPr lang="cs-CZ" b="1" dirty="0"/>
              <a:t>Křivka přežívání</a:t>
            </a:r>
            <a:r>
              <a:rPr lang="cs-CZ" dirty="0"/>
              <a:t>.</a:t>
            </a:r>
            <a:endParaRPr lang="cs-CZ" b="1" dirty="0"/>
          </a:p>
          <a:p>
            <a:pPr lvl="1"/>
            <a:r>
              <a:rPr lang="cs-CZ" dirty="0"/>
              <a:t>Kdy u druhu dochází k největší úmrtnosti?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U člověka je to až ke konci průměrného života.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19385E-2E6F-453D-A6A9-66CE19BEA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00" y="4293896"/>
            <a:ext cx="2771800" cy="201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75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Růst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Porodnost</a:t>
            </a:r>
            <a:r>
              <a:rPr lang="cs-CZ" dirty="0"/>
              <a:t>, </a:t>
            </a:r>
            <a:r>
              <a:rPr lang="cs-CZ" b="1" dirty="0"/>
              <a:t>potenciální</a:t>
            </a:r>
            <a:r>
              <a:rPr lang="cs-CZ" dirty="0"/>
              <a:t> porodnost, počet </a:t>
            </a:r>
            <a:r>
              <a:rPr lang="cs-CZ" b="1" dirty="0"/>
              <a:t>životaschopných potomků</a:t>
            </a:r>
            <a:r>
              <a:rPr lang="cs-CZ" dirty="0"/>
              <a:t>, </a:t>
            </a:r>
            <a:r>
              <a:rPr lang="cs-CZ" b="1" dirty="0"/>
              <a:t>úmrtnost</a:t>
            </a:r>
            <a:r>
              <a:rPr lang="cs-CZ" dirty="0"/>
              <a:t>.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2E694905-807D-4738-AD21-64F9B5747B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28" y="3397065"/>
            <a:ext cx="3779743" cy="274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15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Růst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Populační křivka</a:t>
            </a:r>
            <a:r>
              <a:rPr lang="cs-CZ" dirty="0"/>
              <a:t>.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B49688B-6CE2-4EEE-9750-0B8AF6ACE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33" y="4365104"/>
            <a:ext cx="2379341" cy="17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36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Růst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Populační křivka.</a:t>
            </a:r>
          </a:p>
          <a:p>
            <a:pPr lvl="1"/>
            <a:r>
              <a:rPr lang="cs-CZ" dirty="0"/>
              <a:t>Exponenciální (J), po nasycení prostředí asymptota (S), klesající.</a:t>
            </a:r>
          </a:p>
          <a:p>
            <a:pPr lvl="1"/>
            <a:r>
              <a:rPr lang="cs-CZ" b="1" dirty="0"/>
              <a:t>Kolísání</a:t>
            </a:r>
            <a:r>
              <a:rPr lang="cs-CZ" dirty="0"/>
              <a:t>: oscilace (krátkodobě), fluktuace (dlouhodobě)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D2D432B-8881-4CDF-AA04-10797CA642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33" y="4365104"/>
            <a:ext cx="2379341" cy="17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93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Růst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Strategie</a:t>
            </a:r>
            <a:r>
              <a:rPr lang="cs-CZ" dirty="0"/>
              <a:t>.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45F0146-7FE4-41F2-9E3D-45D9CDAE3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33" y="4365104"/>
            <a:ext cx="2379341" cy="17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59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Růst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Strategie.</a:t>
            </a:r>
          </a:p>
          <a:p>
            <a:pPr lvl="1"/>
            <a:r>
              <a:rPr lang="cs-CZ" dirty="0"/>
              <a:t>Rychlé namnožení: </a:t>
            </a:r>
            <a:r>
              <a:rPr lang="cs-CZ" b="1" dirty="0"/>
              <a:t>r</a:t>
            </a:r>
            <a:r>
              <a:rPr lang="cs-CZ" dirty="0"/>
              <a:t>; méně potomků: </a:t>
            </a:r>
            <a:r>
              <a:rPr lang="cs-CZ" b="1" dirty="0"/>
              <a:t>K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4BE6DEB-9E77-4108-BBE4-F41CF64B36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33" y="4365104"/>
            <a:ext cx="2379341" cy="17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19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Růst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Strategie.</a:t>
            </a:r>
          </a:p>
          <a:p>
            <a:pPr lvl="1"/>
            <a:r>
              <a:rPr lang="cs-CZ" dirty="0"/>
              <a:t>Rychlé namnožení: r; méně potomků: K</a:t>
            </a:r>
          </a:p>
          <a:p>
            <a:pPr lvl="1"/>
            <a:r>
              <a:rPr lang="cs-CZ" b="1" dirty="0"/>
              <a:t>Stres</a:t>
            </a:r>
            <a:r>
              <a:rPr lang="cs-CZ" dirty="0"/>
              <a:t>, </a:t>
            </a:r>
            <a:r>
              <a:rPr lang="cs-CZ" b="1" dirty="0"/>
              <a:t>konkurence</a:t>
            </a:r>
            <a:r>
              <a:rPr lang="cs-CZ" dirty="0"/>
              <a:t>, </a:t>
            </a:r>
            <a:r>
              <a:rPr lang="cs-CZ" b="1" dirty="0"/>
              <a:t>narušení</a:t>
            </a:r>
            <a:r>
              <a:rPr lang="cs-CZ" dirty="0"/>
              <a:t>.</a:t>
            </a:r>
            <a:endParaRPr lang="cs-CZ" b="1" dirty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929BEAE-C105-4221-A2FC-888A3729F1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33" y="4365104"/>
            <a:ext cx="2379341" cy="17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3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Populační</a:t>
            </a:r>
            <a:r>
              <a:rPr lang="cs-CZ" dirty="0"/>
              <a:t> ekologie.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E88F806-08EF-42C5-9B72-DBC2B898FB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" r="-1"/>
          <a:stretch/>
        </p:blipFill>
        <p:spPr>
          <a:xfrm>
            <a:off x="4716016" y="2060848"/>
            <a:ext cx="4203234" cy="311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26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Prostor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Většina populací je ve </a:t>
            </a:r>
            <a:r>
              <a:rPr lang="cs-CZ" b="1" dirty="0"/>
              <a:t>shlucích</a:t>
            </a:r>
          </a:p>
          <a:p>
            <a:pPr lvl="1"/>
            <a:r>
              <a:rPr lang="cs-CZ" dirty="0"/>
              <a:t>hejna, smečky, tlupy…</a:t>
            </a:r>
          </a:p>
          <a:p>
            <a:r>
              <a:rPr lang="cs-CZ" dirty="0"/>
              <a:t>Občas </a:t>
            </a:r>
            <a:r>
              <a:rPr lang="cs-CZ" b="1" dirty="0"/>
              <a:t>pravidelně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plástve v úlu, hnízda v koloniích.</a:t>
            </a:r>
          </a:p>
          <a:p>
            <a:r>
              <a:rPr lang="cs-CZ" b="1" dirty="0"/>
              <a:t>Náhodně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když jsou zdroje v nadbytku (například při iniciálním stádiu sukcese).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2C64E28-576A-408F-91D0-47C4D3CA1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028" y="1373877"/>
            <a:ext cx="2483768" cy="180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76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Metapopulace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Soubor populací </a:t>
            </a:r>
            <a:r>
              <a:rPr lang="cs-CZ" dirty="0"/>
              <a:t>na vymezeném území.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3E11623-7F8E-46F7-ADF0-C38D2E831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90" y="3446855"/>
            <a:ext cx="4077428" cy="29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19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Metapopulace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Soubor populací na vymezeném území.</a:t>
            </a:r>
          </a:p>
          <a:p>
            <a:r>
              <a:rPr lang="cs-CZ" dirty="0"/>
              <a:t>Jsou </a:t>
            </a:r>
            <a:r>
              <a:rPr lang="cs-CZ" b="1" dirty="0"/>
              <a:t>propojené</a:t>
            </a:r>
            <a:r>
              <a:rPr lang="cs-CZ" dirty="0"/>
              <a:t>, jedinci mohou mezi nimi </a:t>
            </a:r>
            <a:r>
              <a:rPr lang="cs-CZ" b="1" dirty="0"/>
              <a:t>migrovat(?)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3E11623-7F8E-46F7-ADF0-C38D2E831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90" y="3446855"/>
            <a:ext cx="4077428" cy="29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54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Willistonův</a:t>
            </a:r>
            <a:r>
              <a:rPr lang="cs-CZ" b="1" dirty="0"/>
              <a:t> zákon</a:t>
            </a:r>
            <a:r>
              <a:rPr lang="cs-CZ" dirty="0"/>
              <a:t>:</a:t>
            </a:r>
          </a:p>
          <a:p>
            <a:pPr lvl="1"/>
            <a:r>
              <a:rPr lang="cs-CZ" b="1" dirty="0"/>
              <a:t>Části</a:t>
            </a:r>
            <a:r>
              <a:rPr lang="cs-CZ" dirty="0"/>
              <a:t> organismů jsou postupně </a:t>
            </a:r>
            <a:r>
              <a:rPr lang="cs-CZ" b="1" dirty="0"/>
              <a:t>početně redukované</a:t>
            </a:r>
            <a:r>
              <a:rPr lang="cs-CZ" dirty="0"/>
              <a:t> a zároveň více </a:t>
            </a:r>
            <a:r>
              <a:rPr lang="cs-CZ" b="1" dirty="0"/>
              <a:t>specializované</a:t>
            </a:r>
            <a:r>
              <a:rPr lang="cs-CZ" dirty="0"/>
              <a:t>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Zuby u primitivních druhů v porovnání s moderními řezáky a špičáky šelem nebo velikými stoličkami u současných býložravců.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DE4618-5FE0-456F-B6B8-38F531F8EE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58" y="476671"/>
            <a:ext cx="1677637" cy="17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52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Čas na Vaše otázky…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EAC4B5A3-6CB2-4052-BE86-F101CA0A9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64" y="2060848"/>
            <a:ext cx="5292080" cy="38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69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A63329D-7CA1-429C-BE0E-9D879D9B49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14" y="3212976"/>
            <a:ext cx="3892980" cy="283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15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Populační ekologie.</a:t>
            </a:r>
          </a:p>
          <a:p>
            <a:r>
              <a:rPr lang="cs-CZ" b="1" dirty="0"/>
              <a:t>Populace</a:t>
            </a:r>
            <a:r>
              <a:rPr lang="cs-CZ" dirty="0"/>
              <a:t>:</a:t>
            </a:r>
          </a:p>
          <a:p>
            <a:pPr lvl="1"/>
            <a:r>
              <a:rPr lang="cs-CZ" b="1" dirty="0"/>
              <a:t>všichni jedinci </a:t>
            </a:r>
            <a:r>
              <a:rPr lang="cs-CZ" dirty="0"/>
              <a:t>druhu.</a:t>
            </a:r>
          </a:p>
          <a:p>
            <a:pPr lvl="1"/>
            <a:r>
              <a:rPr lang="cs-CZ" dirty="0"/>
              <a:t>v určitém </a:t>
            </a:r>
            <a:r>
              <a:rPr lang="cs-CZ" b="1" dirty="0"/>
              <a:t>čase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na vymezeném </a:t>
            </a:r>
            <a:r>
              <a:rPr lang="cs-CZ" b="1" dirty="0"/>
              <a:t>místě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E88F806-08EF-42C5-9B72-DBC2B898FB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275242" cy="311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2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sčítat?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Jedinec </a:t>
            </a:r>
            <a:r>
              <a:rPr lang="cs-CZ" b="1" dirty="0"/>
              <a:t>unitární</a:t>
            </a:r>
            <a:r>
              <a:rPr lang="cs-CZ" dirty="0"/>
              <a:t> (ukončený vývoj).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stůl, vsedě, malé, staré&#10;&#10;Popis byl vytvořen automaticky">
            <a:extLst>
              <a:ext uri="{FF2B5EF4-FFF2-40B4-BE49-F238E27FC236}">
                <a16:creationId xmlns:a16="http://schemas.microsoft.com/office/drawing/2014/main" id="{6DC4515D-1C4A-4D99-9DC6-942DD6EE9F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1928"/>
            <a:ext cx="2347198" cy="170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8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sčítat?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Jedinec unitární (ukončený vývoj).</a:t>
            </a:r>
          </a:p>
          <a:p>
            <a:pPr lvl="1"/>
            <a:r>
              <a:rPr lang="cs-CZ" dirty="0"/>
              <a:t>člověk, sýkora či pes…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…hormonální poruchy.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stůl, vsedě, malé, staré&#10;&#10;Popis byl vytvořen automaticky">
            <a:extLst>
              <a:ext uri="{FF2B5EF4-FFF2-40B4-BE49-F238E27FC236}">
                <a16:creationId xmlns:a16="http://schemas.microsoft.com/office/drawing/2014/main" id="{6DC4515D-1C4A-4D99-9DC6-942DD6EE9F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1928"/>
            <a:ext cx="2347198" cy="170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7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sčítat?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Jedinec unitární (ukončený vývoj).</a:t>
            </a:r>
          </a:p>
          <a:p>
            <a:pPr lvl="1"/>
            <a:r>
              <a:rPr lang="cs-CZ" dirty="0"/>
              <a:t>člověk, sýkora či pes…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…hormonální poruchy.</a:t>
            </a:r>
          </a:p>
          <a:p>
            <a:r>
              <a:rPr lang="cs-CZ" dirty="0"/>
              <a:t>Jedinec </a:t>
            </a:r>
            <a:r>
              <a:rPr lang="cs-CZ" b="1" dirty="0"/>
              <a:t>modulární</a:t>
            </a:r>
            <a:r>
              <a:rPr lang="cs-CZ" dirty="0"/>
              <a:t> (neustále se zvětšuje).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stůl, vsedě, malé, staré&#10;&#10;Popis byl vytvořen automaticky">
            <a:extLst>
              <a:ext uri="{FF2B5EF4-FFF2-40B4-BE49-F238E27FC236}">
                <a16:creationId xmlns:a16="http://schemas.microsoft.com/office/drawing/2014/main" id="{6DC4515D-1C4A-4D99-9DC6-942DD6EE9F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1928"/>
            <a:ext cx="2347198" cy="170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2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sčítat?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Jedinec unitární (ukončený vývoj).</a:t>
            </a:r>
          </a:p>
          <a:p>
            <a:pPr lvl="1"/>
            <a:r>
              <a:rPr lang="cs-CZ" dirty="0"/>
              <a:t>člověk, sýkora či pes…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…hormonální poruchy.</a:t>
            </a:r>
          </a:p>
          <a:p>
            <a:r>
              <a:rPr lang="cs-CZ" dirty="0"/>
              <a:t>Jedinec modulární (neustále se zvětšuje).</a:t>
            </a:r>
          </a:p>
          <a:p>
            <a:pPr lvl="1"/>
            <a:r>
              <a:rPr lang="cs-CZ" dirty="0"/>
              <a:t>lípa, houbovec nebo korál…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většinou se aktivně nepohybují.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stůl, vsedě, malé, staré&#10;&#10;Popis byl vytvořen automaticky">
            <a:extLst>
              <a:ext uri="{FF2B5EF4-FFF2-40B4-BE49-F238E27FC236}">
                <a16:creationId xmlns:a16="http://schemas.microsoft.com/office/drawing/2014/main" id="{6DC4515D-1C4A-4D99-9DC6-942DD6EE9F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1928"/>
            <a:ext cx="2347198" cy="170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7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pl-PL" dirty="0"/>
              <a:t>V roce 2017 bylo na Zemi 7,53 miliard lidí.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Obrázek 12" descr="Obsah obrázku podepsat, stojící&#10;&#10;Popis byl vytvořen automaticky">
            <a:extLst>
              <a:ext uri="{FF2B5EF4-FFF2-40B4-BE49-F238E27FC236}">
                <a16:creationId xmlns:a16="http://schemas.microsoft.com/office/drawing/2014/main" id="{77D4C4A2-DE98-4214-BA95-58DE38CE97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9" y="3222584"/>
            <a:ext cx="4423483" cy="321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28421"/>
      </p:ext>
    </p:extLst>
  </p:cSld>
  <p:clrMapOvr>
    <a:masterClrMapping/>
  </p:clrMapOvr>
</p:sld>
</file>

<file path=ppt/theme/theme1.xml><?xml version="1.0" encoding="utf-8"?>
<a:theme xmlns:a="http://schemas.openxmlformats.org/drawingml/2006/main" name="FLD_A3_CZ">
  <a:themeElements>
    <a:clrScheme name="Vlastní 2">
      <a:dk1>
        <a:srgbClr val="4B9846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bsahové stránky">
  <a:themeElements>
    <a:clrScheme name="Vlastní 1">
      <a:dk1>
        <a:srgbClr val="000000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FLD_A3_CZ</Template>
  <TotalTime>2865</TotalTime>
  <Words>718</Words>
  <Application>Microsoft Macintosh PowerPoint</Application>
  <PresentationFormat>Předvádění na obrazovce (4:3)</PresentationFormat>
  <Paragraphs>183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FLD_A3_CZ</vt:lpstr>
      <vt:lpstr>Obsahové stránky</vt:lpstr>
      <vt:lpstr>Ekologie</vt:lpstr>
      <vt:lpstr>Úvod</vt:lpstr>
      <vt:lpstr>Úvod</vt:lpstr>
      <vt:lpstr>Úvod</vt:lpstr>
      <vt:lpstr>Co sčítat?</vt:lpstr>
      <vt:lpstr>Co sčítat?</vt:lpstr>
      <vt:lpstr>Co sčítat?</vt:lpstr>
      <vt:lpstr>Co sčítat?</vt:lpstr>
      <vt:lpstr>Příklady</vt:lpstr>
      <vt:lpstr>Příklady</vt:lpstr>
      <vt:lpstr>Příklady</vt:lpstr>
      <vt:lpstr>Velikost</vt:lpstr>
      <vt:lpstr>Velikost</vt:lpstr>
      <vt:lpstr>Velikost</vt:lpstr>
      <vt:lpstr>Hustota</vt:lpstr>
      <vt:lpstr>Hustota</vt:lpstr>
      <vt:lpstr>Pauza</vt:lpstr>
      <vt:lpstr>Pohyb</vt:lpstr>
      <vt:lpstr>Pohyb</vt:lpstr>
      <vt:lpstr>Pohyb</vt:lpstr>
      <vt:lpstr>Pohyb</vt:lpstr>
      <vt:lpstr>Věkové složení</vt:lpstr>
      <vt:lpstr>Věkové složení</vt:lpstr>
      <vt:lpstr>Růst</vt:lpstr>
      <vt:lpstr>Růst</vt:lpstr>
      <vt:lpstr>Růst</vt:lpstr>
      <vt:lpstr>Růst</vt:lpstr>
      <vt:lpstr>Růst</vt:lpstr>
      <vt:lpstr>Růst</vt:lpstr>
      <vt:lpstr>Prostor</vt:lpstr>
      <vt:lpstr>Metapopulace</vt:lpstr>
      <vt:lpstr>Metapopulace</vt:lpstr>
      <vt:lpstr>Pravidla a zákony</vt:lpstr>
      <vt:lpstr>Čas na Vaše otázky…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Horak</dc:creator>
  <cp:lastModifiedBy>Jakub Horák</cp:lastModifiedBy>
  <cp:revision>185</cp:revision>
  <dcterms:created xsi:type="dcterms:W3CDTF">2015-03-03T10:04:36Z</dcterms:created>
  <dcterms:modified xsi:type="dcterms:W3CDTF">2024-09-15T15:32:10Z</dcterms:modified>
</cp:coreProperties>
</file>