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6" r:id="rId3"/>
    <p:sldId id="270" r:id="rId4"/>
    <p:sldId id="320" r:id="rId5"/>
    <p:sldId id="345" r:id="rId6"/>
    <p:sldId id="321" r:id="rId7"/>
    <p:sldId id="322" r:id="rId8"/>
    <p:sldId id="346" r:id="rId9"/>
    <p:sldId id="323" r:id="rId10"/>
    <p:sldId id="347" r:id="rId11"/>
    <p:sldId id="348" r:id="rId12"/>
    <p:sldId id="324" r:id="rId13"/>
    <p:sldId id="351" r:id="rId14"/>
    <p:sldId id="349" r:id="rId15"/>
    <p:sldId id="350" r:id="rId16"/>
    <p:sldId id="325" r:id="rId17"/>
    <p:sldId id="343" r:id="rId18"/>
    <p:sldId id="344" r:id="rId19"/>
    <p:sldId id="352" r:id="rId20"/>
    <p:sldId id="257" r:id="rId21"/>
    <p:sldId id="272" r:id="rId22"/>
    <p:sldId id="271" r:id="rId23"/>
    <p:sldId id="273" r:id="rId24"/>
    <p:sldId id="274" r:id="rId25"/>
    <p:sldId id="258" r:id="rId26"/>
    <p:sldId id="276" r:id="rId27"/>
    <p:sldId id="277" r:id="rId28"/>
    <p:sldId id="278" r:id="rId29"/>
    <p:sldId id="259" r:id="rId30"/>
    <p:sldId id="282" r:id="rId31"/>
    <p:sldId id="281" r:id="rId32"/>
    <p:sldId id="279" r:id="rId33"/>
    <p:sldId id="280" r:id="rId34"/>
    <p:sldId id="260" r:id="rId35"/>
    <p:sldId id="285" r:id="rId36"/>
    <p:sldId id="286" r:id="rId37"/>
    <p:sldId id="287" r:id="rId38"/>
    <p:sldId id="288" r:id="rId39"/>
    <p:sldId id="267" r:id="rId40"/>
    <p:sldId id="292" r:id="rId41"/>
    <p:sldId id="289" r:id="rId42"/>
    <p:sldId id="290" r:id="rId43"/>
    <p:sldId id="291" r:id="rId44"/>
    <p:sldId id="268" r:id="rId45"/>
    <p:sldId id="293" r:id="rId46"/>
    <p:sldId id="294" r:id="rId47"/>
    <p:sldId id="295" r:id="rId48"/>
    <p:sldId id="296" r:id="rId49"/>
    <p:sldId id="261" r:id="rId50"/>
    <p:sldId id="300" r:id="rId51"/>
    <p:sldId id="297" r:id="rId52"/>
    <p:sldId id="298" r:id="rId53"/>
    <p:sldId id="299" r:id="rId54"/>
    <p:sldId id="262" r:id="rId55"/>
    <p:sldId id="304" r:id="rId56"/>
    <p:sldId id="301" r:id="rId57"/>
    <p:sldId id="302" r:id="rId58"/>
    <p:sldId id="303" r:id="rId59"/>
    <p:sldId id="269" r:id="rId60"/>
    <p:sldId id="308" r:id="rId61"/>
    <p:sldId id="305" r:id="rId62"/>
    <p:sldId id="306" r:id="rId63"/>
    <p:sldId id="307" r:id="rId64"/>
    <p:sldId id="263" r:id="rId65"/>
    <p:sldId id="312" r:id="rId66"/>
    <p:sldId id="309" r:id="rId67"/>
    <p:sldId id="310" r:id="rId68"/>
    <p:sldId id="311" r:id="rId69"/>
    <p:sldId id="264" r:id="rId70"/>
    <p:sldId id="313" r:id="rId71"/>
    <p:sldId id="314" r:id="rId72"/>
    <p:sldId id="315" r:id="rId73"/>
    <p:sldId id="316" r:id="rId74"/>
    <p:sldId id="265" r:id="rId75"/>
    <p:sldId id="319" r:id="rId76"/>
    <p:sldId id="266" r:id="rId77"/>
    <p:sldId id="317" r:id="rId78"/>
    <p:sldId id="318" r:id="rId79"/>
    <p:sldId id="327" r:id="rId80"/>
    <p:sldId id="326" r:id="rId81"/>
    <p:sldId id="328" r:id="rId82"/>
    <p:sldId id="329" r:id="rId83"/>
    <p:sldId id="330" r:id="rId84"/>
    <p:sldId id="334" r:id="rId85"/>
    <p:sldId id="332" r:id="rId86"/>
    <p:sldId id="331" r:id="rId87"/>
    <p:sldId id="333" r:id="rId88"/>
    <p:sldId id="335" r:id="rId89"/>
    <p:sldId id="336" r:id="rId90"/>
    <p:sldId id="337" r:id="rId91"/>
    <p:sldId id="338" r:id="rId92"/>
    <p:sldId id="339" r:id="rId93"/>
    <p:sldId id="340" r:id="rId94"/>
    <p:sldId id="341" r:id="rId95"/>
    <p:sldId id="342" r:id="rId9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0" d="100"/>
          <a:sy n="90" d="100"/>
        </p:scale>
        <p:origin x="143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2474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9602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04574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CD782E7-1803-4927-9046-F903E15E236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86B26D2-4726-4C29-80E4-D39E6E28400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ABB54F-7AE8-4F38-8019-DDB66D694A5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924C6-E579-4A9C-916C-5D58E8C43C8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381637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7968806-F35F-4DCF-A2E5-190681ED474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A9B8698-60F8-42B7-844F-DF7A214D9BC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43892E7-9575-44F2-BF69-9E6DC6D60E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C811B3-B055-4B58-9F6C-55DF459706D7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846332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871B21C-A300-451C-93EF-42008090463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6FDF6F3-1340-4AEE-B15B-78E1E53C3A4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7DF16F7-6F5A-4BA9-B7C8-45F2211CA31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711EF6-EDE4-4A67-93DB-2069FA82DE6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427068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B555127-2843-40F2-8972-508499B2B09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14B1C-9504-4413-A3BD-6C0C6DD753A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D227EBB-328F-4A31-AEFC-AE6D893AF2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D0FEE7-431D-412E-ADBF-6134F3D16E82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6114485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9F4DDBD8-519B-4FD3-AB38-9331E6D9819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4B6DE022-CE30-406F-9CA8-7F213F6A137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CAE9F1CC-93BC-4186-9D99-EB4CCE7AEB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F22078-B1C2-461D-967B-5B5EEC4FA2E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379905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F6F7DA0-3DD5-4FFF-9273-6BC8D4E59C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F76CD8-2BBC-49B6-9288-A8CDFA252B9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07EF936-BCAD-41F1-8D55-F955213389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454B69-C304-496C-98E7-8B2C872DAA54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2767842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35CD534B-BFBD-4852-9EFE-F962CAE4C70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16A92E0F-B882-4AFD-A5D6-0F6D664D5B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7221A380-C400-48CB-9F37-66018007B0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7AD2B8-2E15-4FF5-BFA6-298B10284CCF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82700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F6BD2B7-91C4-4A30-8DCF-F1E3D49357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E7BB6E1-1658-46FB-80B9-AB2AD6D33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8A5C60E-9E4F-4324-B401-848DAE6B5F6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7E03A1-36B0-459A-A575-9B1C23BD6975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6254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942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04DCAB9-98C1-45D6-A97C-9F0DC030C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4814F0C-B9FF-43F5-9972-5A767984AED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115E022-7286-46A8-A505-7252A8F99E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54FC15-C8BA-4539-B89C-811C7DD3308D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449371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661B9238-6B2B-4311-B7B9-32C3225947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2B28943-7DFC-421A-A9DD-025B06CCF3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77240D-F137-467B-85B8-1FA76EB9B0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9EEBFE-EE12-4D27-9529-2984872BADDC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89528120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7E4685-01D3-46D0-98A4-B4F8C61F530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D828BE4-9E73-4488-8762-36E77A34EF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9AC91CB-E22F-4C29-9860-09AA754404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4B4E-681C-4370-98D4-C76B2B22256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24539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961728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4949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8255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77114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529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6205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074865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5F4D2C-3AEC-46D5-AAFA-255E214EF16A}" type="datetimeFigureOut">
              <a:rPr lang="cs-CZ" smtClean="0"/>
              <a:t>12.03.2024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B08A0-BD69-4443-8036-19CD0CF0CE4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5718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BBD49E25-AFCE-45FA-A8D4-808C796E5B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77F991D5-1BB0-4066-9EB3-DEAC3CC0F3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BCED7EA-9576-45BF-BD07-0F77AE31DD3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78082C-5EB6-49CB-A0A6-FEB0F5682963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AB64D646-AE66-4061-A721-D07FFCCDA517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4F3CE0-24BC-4123-812C-91A3BB4592D3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67961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C26B91-9732-47E4-98B0-9C29C20FD19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Květinové farmy v ČR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8A95B766-83DD-444D-9604-7ADF71EA6B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304390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9744AD9-7836-0861-C2D3-F460ED391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110EC81-812D-E1BE-DB38-AF6434391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25719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C61E7E2-C316-4C64-9776-A4652024AE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870D1D9-E592-4F02-8E9B-7A6245D9C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24028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4FBED0-F837-23F7-B41D-C17531F5AC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558CCF8-A4A2-6E37-0E1F-1699B4713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3493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5F8A13-F298-07A8-20B0-0373B035E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2A12A2-4D62-13AC-212B-01462392F5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533708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7F332C-2C12-6D85-31DA-C6D246D42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62176A6-800B-7873-C18D-D3C157504A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311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4752C-0BF2-418D-9DDE-6D8699959A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E59FE57-EB1D-4479-88C0-0EE063166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430636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91A1A4-E6F1-413B-B79D-09572C94F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Ekologicky hospodařící farmy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8597045-FDB7-4C52-8474-8715FBCBC7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používají pouze hnojiva a přípravky schválené v ekologickém zemědělství</a:t>
            </a:r>
          </a:p>
          <a:p>
            <a:r>
              <a:rPr lang="cs-CZ" dirty="0"/>
              <a:t>jejich květiny nelétají přes půl světa</a:t>
            </a:r>
          </a:p>
          <a:p>
            <a:r>
              <a:rPr lang="cs-CZ" dirty="0"/>
              <a:t>voní a vydrží dlouho čerstvé (při správné péči)</a:t>
            </a:r>
          </a:p>
          <a:p>
            <a:r>
              <a:rPr lang="cs-CZ" dirty="0"/>
              <a:t>neotravují vodu, půdu, ani život v ní</a:t>
            </a:r>
          </a:p>
          <a:p>
            <a:r>
              <a:rPr lang="cs-CZ" dirty="0"/>
              <a:t>neohrožují zdraví těch, co s nimi pracují</a:t>
            </a:r>
          </a:p>
          <a:p>
            <a:r>
              <a:rPr lang="cs-CZ" dirty="0"/>
              <a:t>sdruženy v Platformě Výkvět</a:t>
            </a:r>
          </a:p>
          <a:p>
            <a:pPr marL="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0320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45DB394-BE7C-45FE-8CBC-1BDA762D86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dirty="0"/>
              <a:t>Seznam ekologicky hospodařících květinových farem v Platformě Výkvět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0831B96-0A0F-40F0-A1BF-576AC1FE9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 kytek, Green </a:t>
            </a:r>
            <a:r>
              <a:rPr lang="cs-CZ" dirty="0" err="1"/>
              <a:t>Decor</a:t>
            </a:r>
            <a:r>
              <a:rPr lang="cs-CZ" dirty="0"/>
              <a:t>, Krásné kvítí, Květinová farma pod Smrkem, Květiny ze dvora, Kytky od potoka, Lusk, Polní květy, Řezanka, </a:t>
            </a:r>
            <a:r>
              <a:rPr lang="pl-PL" dirty="0"/>
              <a:t>Svobodný statek na soutoku, o.p.s., </a:t>
            </a:r>
            <a:r>
              <a:rPr lang="cs-CZ" dirty="0"/>
              <a:t>Tři kvítka, Zahradní kvítí, Ze záhonku</a:t>
            </a:r>
          </a:p>
          <a:p>
            <a:endParaRPr lang="cs-CZ" dirty="0"/>
          </a:p>
          <a:p>
            <a:endParaRPr lang="cs-CZ" b="1" dirty="0"/>
          </a:p>
          <a:p>
            <a:endParaRPr lang="cs-CZ" b="1" dirty="0"/>
          </a:p>
          <a:p>
            <a:endParaRPr lang="pl-PL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652129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232305-8959-7B9E-43B4-2CD728EEF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Vybrané květinové farmy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D135B47-08AC-608F-AC67-2188B6DDE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63354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C8E466-AEEC-4BDD-BAB3-EFDAFED1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Zahradní kvítí (Brno)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B37FE24-0B72-4805-8496-13643917C2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Malá farma v Brně, která pěstuje květiny v zahradách v Bosonohách, ekologicky, bez použití pesticidů a umělých hnojiv, k tomu s láskou k rostlinám, půdě a hmyzu. Kytice vážou z vypěstovaných květů a rostlin z okolní přírody. Teď na jaře jsou to tulipány, v létě spousty letniček, na podzim jiřiny, v zimě jehličí a sušené květy.</a:t>
            </a:r>
          </a:p>
        </p:txBody>
      </p:sp>
    </p:spTree>
    <p:extLst>
      <p:ext uri="{BB962C8B-B14F-4D97-AF65-F5344CB8AC3E}">
        <p14:creationId xmlns:p14="http://schemas.microsoft.com/office/powerpoint/2010/main" val="37613056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2318791-EC33-4981-A878-6B7DC576FB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Řezané květiny v ČR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1DE11D2-2607-4673-AD81-5CFD0C4DF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Dovoz z ciziny 95 %</a:t>
            </a:r>
          </a:p>
          <a:p>
            <a:r>
              <a:rPr lang="cs-CZ" dirty="0"/>
              <a:t>Tuzemská produkce 5,4 %</a:t>
            </a:r>
          </a:p>
          <a:p>
            <a:r>
              <a:rPr lang="cs-CZ" dirty="0"/>
              <a:t>Zájem o regionální květiny roste</a:t>
            </a:r>
          </a:p>
          <a:p>
            <a:r>
              <a:rPr lang="cs-CZ" dirty="0"/>
              <a:t>2021: produkce v ČR za 96 milionů (dovoz růží za 505 milionů)</a:t>
            </a:r>
          </a:p>
          <a:p>
            <a:r>
              <a:rPr lang="cs-CZ" dirty="0"/>
              <a:t>Prodej všech řezaných vyprodukovaných v ČR v roce 2021: 3 713 000</a:t>
            </a:r>
          </a:p>
          <a:p>
            <a:r>
              <a:rPr lang="cs-CZ" dirty="0"/>
              <a:t>Stále více lidí (zejm. ženy) si kupuje květiny jen tak pro radost na trhu či v potravinářském řetězci</a:t>
            </a:r>
          </a:p>
        </p:txBody>
      </p:sp>
    </p:spTree>
    <p:extLst>
      <p:ext uri="{BB962C8B-B14F-4D97-AF65-F5344CB8AC3E}">
        <p14:creationId xmlns:p14="http://schemas.microsoft.com/office/powerpoint/2010/main" val="31028918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E668BB-D703-4394-B073-4BB21486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BAA56C-BE85-4F14-A6BA-20B09794D6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Kytice malá (i sušená) 20 – 30 cm 500 Kč</a:t>
            </a:r>
          </a:p>
          <a:p>
            <a:r>
              <a:rPr lang="cs-CZ" dirty="0"/>
              <a:t>Kytice střední (i sušená) 30 – 40 cm 800 Kč</a:t>
            </a:r>
          </a:p>
          <a:p>
            <a:r>
              <a:rPr lang="cs-CZ" dirty="0"/>
              <a:t>Kytice velká 40 – 60 cm 1300 Kč</a:t>
            </a:r>
          </a:p>
          <a:p>
            <a:r>
              <a:rPr lang="cs-CZ" dirty="0"/>
              <a:t>Kytice extra velká nad 60 cm 2300 Kč</a:t>
            </a:r>
          </a:p>
          <a:p>
            <a:r>
              <a:rPr lang="cs-CZ" dirty="0"/>
              <a:t>Svazek sušených květin 350 Kč</a:t>
            </a:r>
          </a:p>
          <a:p>
            <a:r>
              <a:rPr lang="cs-CZ" dirty="0"/>
              <a:t>Kytice velká sušená 1500 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091526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ABEE33D-2E9B-4697-AF93-F0A8EBE7C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5632A3-D92D-492A-9B6B-9143D6E16E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189102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D1B333-3815-4141-BCC1-3299B9F10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ECBC6C4-F5C0-4B72-9C42-D150228B52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309255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8215E6-A6EB-4545-B61A-8C3CB6B23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97212C-A8FB-4FD7-A84E-FD700F294C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70122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FD93A2-67E0-4D35-A6E2-3A5B56C41B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Efemér (Brno)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CE25774-1309-4D69-A96C-514D89FD0F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Specifický projekt, kde se pěstují květiny na vlastní zahradě, a to v rámci ekologického zemědělství. K tomu si majitelka dopomáhá lokálními pěstiteli, ročním obdobím, rituály, kulturními zvyky a městskou divočinou. Pokud máte rádi koncept trochu květiny, trochu umění, jste na správné adrese.</a:t>
            </a:r>
          </a:p>
        </p:txBody>
      </p:sp>
    </p:spTree>
    <p:extLst>
      <p:ext uri="{BB962C8B-B14F-4D97-AF65-F5344CB8AC3E}">
        <p14:creationId xmlns:p14="http://schemas.microsoft.com/office/powerpoint/2010/main" val="22487665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583392-C6FF-44DC-A170-4773F8B45E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4F5347C-94E0-4C4A-B28B-34C33A3FA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906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B058AF-9760-4558-ADDB-DE8AFE0C32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F9BB1A-25B0-4FDD-87D3-61F1F65FB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75773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5D1DE2-DCAD-42D1-849E-DFA92F53E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FDF5DA-8798-4649-BCE4-1BDBBFA064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6032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B6EF8-061E-4AD1-ACE3-9353581BA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Řezanka (Znojmo)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596589-12AE-4441-9133-3467E57A8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Květiny pěstují od roku 2016 od jara do podzimu na zahradě na Cínové hoře a na poli a zahradě v </a:t>
            </a:r>
            <a:r>
              <a:rPr lang="cs-CZ" dirty="0" err="1"/>
              <a:t>Oblekovicích</a:t>
            </a:r>
            <a:r>
              <a:rPr lang="cs-CZ" dirty="0"/>
              <a:t>, kde jim vykvétá široká škála letniček, trvalek i cibulovin, které v obchodech jen tak nenajdete. Prodej řezaných květin je jejich hlavní činností, ale věnují se také semenaření. Květiny pěstují ve spolupráci s přírodou, kde pesticidy a herbicidy nemají místo.</a:t>
            </a:r>
          </a:p>
        </p:txBody>
      </p:sp>
    </p:spTree>
    <p:extLst>
      <p:ext uri="{BB962C8B-B14F-4D97-AF65-F5344CB8AC3E}">
        <p14:creationId xmlns:p14="http://schemas.microsoft.com/office/powerpoint/2010/main" val="28466166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503B2F1-2944-4649-834D-F8A492598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9A9971A-E736-4E92-94BC-5727DBFD6B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menší kytice </a:t>
            </a:r>
            <a:r>
              <a:rPr lang="cs-CZ" dirty="0"/>
              <a:t>za</a:t>
            </a:r>
            <a:r>
              <a:rPr lang="cs-CZ" b="1" dirty="0"/>
              <a:t> 500,- </a:t>
            </a:r>
            <a:r>
              <a:rPr lang="cs-CZ" dirty="0"/>
              <a:t>kytice vhodná k svátku, narozeninám, nebo jen tak, z lásky</a:t>
            </a:r>
            <a:br>
              <a:rPr lang="cs-CZ" dirty="0"/>
            </a:br>
            <a:endParaRPr lang="cs-CZ" dirty="0"/>
          </a:p>
          <a:p>
            <a:r>
              <a:rPr lang="cs-CZ" b="1" dirty="0"/>
              <a:t>střední kytice </a:t>
            </a:r>
            <a:r>
              <a:rPr lang="cs-CZ" dirty="0"/>
              <a:t>za</a:t>
            </a:r>
            <a:r>
              <a:rPr lang="cs-CZ" b="1" dirty="0"/>
              <a:t> 900,- </a:t>
            </a:r>
            <a:r>
              <a:rPr lang="cs-CZ" dirty="0"/>
              <a:t> velká kytice k narozeninám, výročí...</a:t>
            </a:r>
          </a:p>
          <a:p>
            <a:r>
              <a:rPr lang="cs-CZ" b="1" dirty="0"/>
              <a:t>velká kytice </a:t>
            </a:r>
            <a:r>
              <a:rPr lang="cs-CZ" dirty="0"/>
              <a:t>za</a:t>
            </a:r>
            <a:r>
              <a:rPr lang="cs-CZ" b="1" dirty="0"/>
              <a:t> 1400,- </a:t>
            </a:r>
            <a:r>
              <a:rPr lang="cs-CZ" dirty="0"/>
              <a:t>plná náruč květů pro speciální příležitosti (je třeba velké vázy)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87789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61BB41-AB80-4DAF-B391-CB5DEDF3D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Zdroj inspirace pro naše farmy: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Floret</a:t>
            </a:r>
            <a: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cs-CZ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</a:t>
            </a:r>
            <a:br>
              <a:rPr lang="cs-CZ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cs-CZ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4E06F0D-7BB9-438C-BAD2-29609B873A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51484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A912E2-C741-4F34-A5BE-52199E64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7AC7AEE-35DE-4D8F-AB5B-6F2043FF1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17466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241ACB5-ED89-4271-AFE1-424C87D91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30576D-F187-4236-8142-8E15D7336A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7429650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72A1CAF-362A-47D3-8FEE-901542FBF8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107D4F-1EBF-4BBE-9AA0-662F46D087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0879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E83DDFF-BF22-4F23-BC21-605224F86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Floratorium</a:t>
            </a:r>
            <a:r>
              <a:rPr lang="cs-CZ" dirty="0"/>
              <a:t> (Vysočina)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E8336F-CA51-4F04-B99C-ED3597210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Rodinná farma na Pelhřimovsku váže kytice z mnoha druhů květin, které si sama ekologicky vypěstuje. Své výrazné sezonní květy tulipánů, pivoněk, růží či jiřin tady doplňují trávami nebo rostlinami považovanými běžně za plevel. Z rostlin pak vytvářejí kompozice kytic inspirované třeba dějinami umění. Na pozemku farmy ve vsi Velká Černá u Salačovy Lhoty si pěstují taky ovoce a zeleninu.</a:t>
            </a:r>
          </a:p>
        </p:txBody>
      </p:sp>
    </p:spTree>
    <p:extLst>
      <p:ext uri="{BB962C8B-B14F-4D97-AF65-F5344CB8AC3E}">
        <p14:creationId xmlns:p14="http://schemas.microsoft.com/office/powerpoint/2010/main" val="5520469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43FF476-0DB2-4563-A83B-843BDF18BA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6C50B2-D932-46E4-A34D-CF77B8BF78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/>
              <a:t>Malá kytice od 500,- od 15 stonků</a:t>
            </a:r>
            <a:br>
              <a:rPr lang="pl-PL" dirty="0"/>
            </a:br>
            <a:r>
              <a:rPr lang="pl-PL" dirty="0"/>
              <a:t>Střední od 800,- od 25 stonků</a:t>
            </a:r>
            <a:br>
              <a:rPr lang="pl-PL" dirty="0"/>
            </a:br>
            <a:r>
              <a:rPr lang="pl-PL" dirty="0"/>
              <a:t>Velká od 1000,- od 40 stonků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348752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6A51F2-0CD8-4849-8709-D74C21EE2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7BF87C-B600-4751-A504-C94DCAD67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5034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EC10E25-7007-4DF7-BDD9-F4FE5FE59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948C247-AF8D-4523-B389-6B0F536A01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9152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608060B-B008-4A4E-9678-FD687347F7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8F18D49-D6F2-49A0-86E8-9E616BA10C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118509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90E3AE-E4EA-442B-BDFC-AD9304F1C0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Louky květ (střední Čechy)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CC1FB8-3F4A-4C75-B298-A96B4BF9E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Květinová farma za Prahou, kde pěstují druhy květin, na které se tak trochu zapomnělo, a to od roku 2014. Právě sklízejí tulipány a pryskyřníky, jinak jim na farmě každou chvíli něco dokvétá a druhy a nabídka se mění. Vše od nich je ale vlastnoručně vypěstované. Všechny letničky začínají od semen, u jiřin, pryskyřníků, sasanek a dalších si drží hlízy. A kytici vám rádi doručí až ke dveřím. </a:t>
            </a:r>
          </a:p>
        </p:txBody>
      </p:sp>
    </p:spTree>
    <p:extLst>
      <p:ext uri="{BB962C8B-B14F-4D97-AF65-F5344CB8AC3E}">
        <p14:creationId xmlns:p14="http://schemas.microsoft.com/office/powerpoint/2010/main" val="322611694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F4C2B95-6A93-4C04-B5A1-1567C750B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8C5958E-9235-41A6-88E5-440E527C94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Workshop 3989 Kč</a:t>
            </a:r>
          </a:p>
          <a:p>
            <a:r>
              <a:rPr lang="cs-CZ" dirty="0"/>
              <a:t>Kytice od 578 Kč (svazek 19 ks tulipánů) do 968 Kč (větší kytice z tulipánů a sušených květin) </a:t>
            </a:r>
          </a:p>
        </p:txBody>
      </p:sp>
    </p:spTree>
    <p:extLst>
      <p:ext uri="{BB962C8B-B14F-4D97-AF65-F5344CB8AC3E}">
        <p14:creationId xmlns:p14="http://schemas.microsoft.com/office/powerpoint/2010/main" val="21380875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F8EE23-9D50-C07B-8DA3-04B4AA6462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86E3F61-DF51-0D95-750C-FA4556FF9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102326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2B11397-1A5E-45A0-BD45-7786E9AAD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CB0C02-3585-499A-85C3-E14B1AE1C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6120041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B14B44-7C0D-4791-88FF-E4A3EB92F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9A9CA5D7-4C20-4FC3-9205-DEE0A1974C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645453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74D9129-8F59-47D0-A8D0-05D8A0C0A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CCDB994-9903-48F4-96BE-CD9043CBE8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3639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4758EF-C78E-4314-81F3-92106ACE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Kytky od potoka (střední Čechy)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0DA29FE-2F1A-4E6E-9ADA-CC2C5614F8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Květinová farma, kde pěstují květiny na poli u </a:t>
            </a:r>
            <a:r>
              <a:rPr lang="cs-CZ" dirty="0" err="1"/>
              <a:t>Podmoráňského</a:t>
            </a:r>
            <a:r>
              <a:rPr lang="cs-CZ" dirty="0"/>
              <a:t> potoka ve Velkých Přílepech, a to zcela bez chemie. Kromě toho si chodí vypomáhat na louky, do lesů a dokonce i na rumiště. Jde jim o soulad tradice, přírody a nových alternativních trendů v pěstitelství. Na farmě jim roste na 200 druhů letniček a trvalek. </a:t>
            </a:r>
          </a:p>
        </p:txBody>
      </p:sp>
    </p:spTree>
    <p:extLst>
      <p:ext uri="{BB962C8B-B14F-4D97-AF65-F5344CB8AC3E}">
        <p14:creationId xmlns:p14="http://schemas.microsoft.com/office/powerpoint/2010/main" val="22133407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3B14D5-E4F8-450E-8743-D9CA83F334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D483D80-0430-4398-80CC-C4F4665562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Kytice od 250 Kč do 3000 Kč</a:t>
            </a:r>
          </a:p>
          <a:p>
            <a:r>
              <a:rPr lang="cs-CZ" dirty="0"/>
              <a:t>Věnce od 1120 Kč do 4700 Kč</a:t>
            </a:r>
          </a:p>
          <a:p>
            <a:r>
              <a:rPr lang="cs-CZ" dirty="0"/>
              <a:t>Květinové šperky od 550 Kč do 1160 Kč</a:t>
            </a:r>
          </a:p>
          <a:p>
            <a:r>
              <a:rPr lang="cs-CZ" dirty="0"/>
              <a:t>Workshopy od 1900 Kč do 4800 Kč</a:t>
            </a:r>
          </a:p>
        </p:txBody>
      </p:sp>
    </p:spTree>
    <p:extLst>
      <p:ext uri="{BB962C8B-B14F-4D97-AF65-F5344CB8AC3E}">
        <p14:creationId xmlns:p14="http://schemas.microsoft.com/office/powerpoint/2010/main" val="3481180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B77433C-0BF5-4342-AF93-C25640EB78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4B2BAA-62EE-4AE0-8DF7-139D93EC1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1062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00CAB2F-F8DA-4BEF-9043-5DA1E3284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07EB7E1-E31C-48C8-BF0C-06398B75BC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02738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F6A6B2-692A-4252-A7AB-49500B6E68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578275-DEC6-41A3-8497-A30F721A72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994417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B207AA9-E5EB-4275-93D1-A3BD634B75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Balkonika</a:t>
            </a:r>
            <a:r>
              <a:rPr lang="cs-CZ" dirty="0"/>
              <a:t> (střední Čechy)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607060-46B3-473B-A332-09CB0B24E7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Malá farma z obce Rokytovec u Mladé Boleslavi pěstuje květiny bez chemie a kytice váže z toho, co jim právě kvete. Případně také doplňují o kytky, které sesbírají na okolních loukách. Zařídí vám ale také krásný balkon, třeba rovnou s jedlými květinami a rostlinami.</a:t>
            </a:r>
          </a:p>
        </p:txBody>
      </p:sp>
    </p:spTree>
    <p:extLst>
      <p:ext uri="{BB962C8B-B14F-4D97-AF65-F5344CB8AC3E}">
        <p14:creationId xmlns:p14="http://schemas.microsoft.com/office/powerpoint/2010/main" val="1729037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020D34-8E9E-4B86-973E-DBC5C4BE8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 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57E9B5-2C2B-4C00-81A1-6B95346DE1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Malá kytice průměr cca 23 cm 390 Kč</a:t>
            </a:r>
          </a:p>
          <a:p>
            <a:r>
              <a:rPr lang="cs-CZ" dirty="0"/>
              <a:t>Střední kytice průměr cca 28 cm 590 Kč</a:t>
            </a:r>
          </a:p>
          <a:p>
            <a:r>
              <a:rPr lang="cs-CZ" dirty="0"/>
              <a:t>Velká kytice průměr cca 32 cm 890 Kč</a:t>
            </a:r>
          </a:p>
          <a:p>
            <a:r>
              <a:rPr lang="cs-CZ" dirty="0"/>
              <a:t>Kytice obří 1300 a více Kč</a:t>
            </a:r>
          </a:p>
        </p:txBody>
      </p:sp>
    </p:spTree>
    <p:extLst>
      <p:ext uri="{BB962C8B-B14F-4D97-AF65-F5344CB8AC3E}">
        <p14:creationId xmlns:p14="http://schemas.microsoft.com/office/powerpoint/2010/main" val="37767683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787E74-0852-4FE5-BC85-9E33E9064E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5D4AE9-BD43-4A81-BB99-42EA7791A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744244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A98A16-1F76-4264-8ACC-A6F398E62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1EF8776-EE1B-4AEE-B71B-E8B93E4009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370635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F79368-6FA9-40F0-A014-A11DB6BFA9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A3BD163-FAC7-401D-9DA2-3650E1CB49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54668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263FCD-D9E4-4DB8-B617-E915736B7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25E2BA3-0BA2-49AA-A37D-C824DD5FDE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62845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DEC1244-7BF4-4E21-A586-99B95ADE5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Kveteto</a:t>
            </a:r>
            <a:r>
              <a:rPr lang="cs-CZ" dirty="0"/>
              <a:t> (střední Čechy)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C204A81-EDAE-4A72-8800-E146195FF0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Certifikovaná ekologická farma ze Slapska na pomezí středních a jižních Čech. Květiny a zelenina z jejich rodinné farmy jsou pěstovány bez herbicidů a pesticidů. Respektují přírodu a jejich plodiny jsou sezonní, přičemž se snaží o zodpovědný způsob pěstování, hospodaření s půdou a vodou. Mají tradiční české druhy, luční kvítí i nové kultivary ze semínek, sazenic, cibulí nebo z řízků.</a:t>
            </a:r>
          </a:p>
        </p:txBody>
      </p:sp>
    </p:spTree>
    <p:extLst>
      <p:ext uri="{BB962C8B-B14F-4D97-AF65-F5344CB8AC3E}">
        <p14:creationId xmlns:p14="http://schemas.microsoft.com/office/powerpoint/2010/main" val="39554867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3E7002-9405-4D15-9734-2681C650A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BBD0FE-11EA-4688-970E-571CB9D93A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Květinový workshop 4495 Kč</a:t>
            </a:r>
          </a:p>
          <a:p>
            <a:r>
              <a:rPr lang="cs-CZ" dirty="0"/>
              <a:t>Prohlídka a sběr 2695 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556692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9B3AE94-53B7-4A0D-ACEE-267615160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11C3117-F8BE-476F-9041-73D7D9F4C4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51010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610CA73-52ED-4FEA-80FC-A84FC3ACE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857B7A2-855C-46D8-BC71-9943A5710D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5778778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C17096-6CA0-410E-9B31-E773263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F019853-EE93-49A3-9CEB-01E95A4DC3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8623404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0A29D-E369-43DB-9FA8-D008FCED6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Green </a:t>
            </a:r>
            <a:r>
              <a:rPr lang="cs-CZ" dirty="0" err="1"/>
              <a:t>Decor</a:t>
            </a:r>
            <a:r>
              <a:rPr lang="cs-CZ" dirty="0"/>
              <a:t> (Praha)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0E47D6-5141-4CD3-B1BC-543829BA85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Květinová farma se z  Dolních Měcholup přesunula na statek na </a:t>
            </a:r>
            <a:r>
              <a:rPr lang="cs-CZ" dirty="0" err="1"/>
              <a:t>Roudnicku</a:t>
            </a:r>
            <a:r>
              <a:rPr lang="cs-CZ" dirty="0"/>
              <a:t>. Používá přípravky povolené pro ekologické zemědělství, stará se o zdraví půdy a zachází šetrně s vodou.  Mají dvě květinářství v Dejvicích a na Žižkově. Kromě klasických řezaných květin a sazeniček vám osází i truhlíky na balkon. V prodejnách mají květiny z vlastní produkce nebo od pečlivě vybraných dodavatelů, kteří fungují na principech </a:t>
            </a:r>
            <a:r>
              <a:rPr lang="cs-CZ" dirty="0" err="1"/>
              <a:t>fairtrade</a:t>
            </a:r>
            <a:r>
              <a:rPr lang="cs-CZ" dirty="0"/>
              <a:t>. V zimě i něco z dovozu a také sušené květiny</a:t>
            </a:r>
          </a:p>
        </p:txBody>
      </p:sp>
    </p:spTree>
    <p:extLst>
      <p:ext uri="{BB962C8B-B14F-4D97-AF65-F5344CB8AC3E}">
        <p14:creationId xmlns:p14="http://schemas.microsoft.com/office/powerpoint/2010/main" val="2366033625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02119B-731C-4931-816E-ECC7A75E8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F255F0F-1A75-4571-8FF2-41E6F54780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Kytice ze sušených květin od 550 Kč do 1850 Kč</a:t>
            </a:r>
          </a:p>
          <a:p>
            <a:r>
              <a:rPr lang="cs-CZ" dirty="0"/>
              <a:t>Kytice menší 550 Kč</a:t>
            </a:r>
          </a:p>
          <a:p>
            <a:r>
              <a:rPr lang="cs-CZ" dirty="0"/>
              <a:t>Kytice střední 850 Kč</a:t>
            </a:r>
          </a:p>
          <a:p>
            <a:r>
              <a:rPr lang="cs-CZ" dirty="0"/>
              <a:t>Kytice velká 1250 Kč</a:t>
            </a:r>
          </a:p>
          <a:p>
            <a:r>
              <a:rPr lang="cs-CZ" dirty="0"/>
              <a:t>Kytice větší než velká 1850 Kč</a:t>
            </a:r>
          </a:p>
          <a:p>
            <a:r>
              <a:rPr lang="cs-CZ" dirty="0"/>
              <a:t>Kytice největší 2550 Kč</a:t>
            </a:r>
          </a:p>
          <a:p>
            <a:r>
              <a:rPr lang="cs-CZ" dirty="0"/>
              <a:t>Kurzy 1900 Kč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99198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6A16B9-64AF-4EA8-93A9-177561F98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7DE0971-5AC4-4E6D-9534-433ED639D0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87515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190558-7F0E-4419-9BCD-B7F36F80CD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56DD593-C21E-47B1-BCF9-4C01B49B27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22787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18C8A3-C003-4AF5-AB5E-3FCE0DF4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8415087-F2CE-4803-84B4-FF82CCC7CF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6564847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E4C8CD-E063-4331-9D1A-0B427C7838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7E9B87F-2FF5-4DF1-B739-C15F3603F8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9572586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DF26D-7295-41AC-A6CC-E706538BA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Polní květy (severní Čechy)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3E37B8C-EAB0-4329-AAED-77D94F0CF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Polní květy jsou malá květinová farma nedaleko hory Říp v Roudnici nad Labem, kde pěstují květiny bez chemie, s láskou, od semínka po kytici, kterou provází touha o znovuobjevení krásy českých květin a českého květinářství obecně. Drží se tady názoru, že kupovat unifikované květiny bez vůně a plné chemie, které k nám letěly přes celý svět, není normální.</a:t>
            </a:r>
          </a:p>
        </p:txBody>
      </p:sp>
    </p:spTree>
    <p:extLst>
      <p:ext uri="{BB962C8B-B14F-4D97-AF65-F5344CB8AC3E}">
        <p14:creationId xmlns:p14="http://schemas.microsoft.com/office/powerpoint/2010/main" val="203297286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6F1C319-B460-430F-B491-47B22CF7B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9730DED-7859-40F1-934E-3AC593DD0E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Samoobslužný květinový stánek: kytice za 200 Kč a 300 Kč</a:t>
            </a:r>
          </a:p>
          <a:p>
            <a:r>
              <a:rPr lang="cs-CZ" dirty="0"/>
              <a:t>Samosběr s prohlídkou farmy 2000 Kč</a:t>
            </a:r>
          </a:p>
          <a:p>
            <a:r>
              <a:rPr lang="cs-CZ" dirty="0"/>
              <a:t>Květinový workshop 2500 Kč</a:t>
            </a:r>
          </a:p>
        </p:txBody>
      </p:sp>
    </p:spTree>
    <p:extLst>
      <p:ext uri="{BB962C8B-B14F-4D97-AF65-F5344CB8AC3E}">
        <p14:creationId xmlns:p14="http://schemas.microsoft.com/office/powerpoint/2010/main" val="299017532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D0DE2A6-3723-41C5-A55A-2E84DBE77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2415DFA-4304-41B3-947E-1A52AF5BE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9682626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C2DE3A-ECFE-464D-A08D-91F4027934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11BCD4-2FF7-426C-A2C1-135F502C27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2538194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8C7C9A5-E7FC-43BD-8EB0-D14290648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823A9D-449A-438B-BBAB-9591D56E85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895182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89CAF6F-CCF1-4AB4-BE53-6395F77EC1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Pod Smrkem (</a:t>
            </a:r>
            <a:r>
              <a:rPr lang="cs-CZ"/>
              <a:t>Severní Čechy) 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CDF88CD-C88C-4E68-80D5-65B580A3C7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Malá rodinná farma zaměřená na pěstování květin k řezu, od tradičních druhů až po druhy nové a neokoukané. Nabízí od lokálních kytic a lučního kvítí přes vázané kytice. Hospodaří s respektem k přírodě a v rytmu sezony a bez traktoru s důrazem na kvalitu půdy, bez chemie, s ohledem na přírodní procesy a na bohatou biodiverzitu. Hnojí vlastním hnojem a žížalím čajem.</a:t>
            </a:r>
          </a:p>
        </p:txBody>
      </p:sp>
    </p:spTree>
    <p:extLst>
      <p:ext uri="{BB962C8B-B14F-4D97-AF65-F5344CB8AC3E}">
        <p14:creationId xmlns:p14="http://schemas.microsoft.com/office/powerpoint/2010/main" val="256485818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5A3D49-CF88-4404-8983-B39AA8833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752F859-4905-48BD-8359-CD231CF113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Sušená kytice střední 289 Kč</a:t>
            </a:r>
          </a:p>
          <a:p>
            <a:r>
              <a:rPr lang="cs-CZ" dirty="0"/>
              <a:t>Sušená kytice velká 489 Kč</a:t>
            </a:r>
          </a:p>
          <a:p>
            <a:r>
              <a:rPr lang="cs-CZ" dirty="0"/>
              <a:t>Kbelík květin pro vlastní vazbu 1000 Kč</a:t>
            </a:r>
          </a:p>
          <a:p>
            <a:r>
              <a:rPr lang="cs-CZ" dirty="0"/>
              <a:t>Komentovaný sběr 1000 Kč</a:t>
            </a:r>
          </a:p>
          <a:p>
            <a:r>
              <a:rPr lang="cs-CZ" dirty="0"/>
              <a:t>Workshop 2800 Kč</a:t>
            </a:r>
          </a:p>
          <a:p>
            <a:r>
              <a:rPr lang="cs-CZ" dirty="0"/>
              <a:t>Svatební samosběr DIY 2000 Kč</a:t>
            </a:r>
          </a:p>
        </p:txBody>
      </p:sp>
    </p:spTree>
    <p:extLst>
      <p:ext uri="{BB962C8B-B14F-4D97-AF65-F5344CB8AC3E}">
        <p14:creationId xmlns:p14="http://schemas.microsoft.com/office/powerpoint/2010/main" val="1638743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614141FC-8189-47F8-821A-FC9A4E91E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C062E60F-5CD4-4268-8359-807663468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15812" y="288350"/>
            <a:ext cx="8375585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4512484-F947-4B12-68ED-8475E3AC5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510047"/>
            <a:ext cx="2475738" cy="1645920"/>
          </a:xfrm>
        </p:spPr>
        <p:txBody>
          <a:bodyPr>
            <a:normAutofit/>
          </a:bodyPr>
          <a:lstStyle/>
          <a:p>
            <a:r>
              <a:rPr lang="cs-CZ" sz="2800" dirty="0"/>
              <a:t>Erin </a:t>
            </a:r>
            <a:r>
              <a:rPr lang="cs-CZ" sz="2800" dirty="0" err="1"/>
              <a:t>Benzakein</a:t>
            </a:r>
            <a:endParaRPr lang="cs-CZ" sz="2800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BB341EC3-1810-4D33-BA3F-E2D0AA0EC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7806" y="980964"/>
            <a:ext cx="96012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0127CDE-2B99-47A8-BB3C-7D17519105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15743" y="1326149"/>
            <a:ext cx="14630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Content Placeholder 21">
            <a:extLst>
              <a:ext uri="{FF2B5EF4-FFF2-40B4-BE49-F238E27FC236}">
                <a16:creationId xmlns:a16="http://schemas.microsoft.com/office/drawing/2014/main" id="{C4D871D5-3466-F6C4-8BF9-2D75607127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5858" y="510047"/>
            <a:ext cx="5143500" cy="1645920"/>
          </a:xfrm>
        </p:spPr>
        <p:txBody>
          <a:bodyPr anchor="ctr">
            <a:noAutofit/>
          </a:bodyPr>
          <a:lstStyle/>
          <a:p>
            <a:r>
              <a:rPr lang="cs-CZ" sz="3200" dirty="0"/>
              <a:t>Knihy pro inspiraci:</a:t>
            </a:r>
            <a:endParaRPr lang="en-US" sz="3200" dirty="0"/>
          </a:p>
        </p:txBody>
      </p:sp>
      <p:pic>
        <p:nvPicPr>
          <p:cNvPr id="5" name="Zástupný obsah 4" descr="Obsah obrázku text, květina, Květinová výzdoba, Květinářství&#10;&#10;Popis byl vytvořen automaticky">
            <a:extLst>
              <a:ext uri="{FF2B5EF4-FFF2-40B4-BE49-F238E27FC236}">
                <a16:creationId xmlns:a16="http://schemas.microsoft.com/office/drawing/2014/main" id="{1E33C8F4-6A48-7DAD-A616-7DD0074086A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r="-3" b="-3"/>
          <a:stretch/>
        </p:blipFill>
        <p:spPr>
          <a:xfrm>
            <a:off x="418338" y="2606462"/>
            <a:ext cx="2688336" cy="3639312"/>
          </a:xfrm>
          <a:prstGeom prst="rect">
            <a:avLst/>
          </a:prstGeom>
        </p:spPr>
      </p:pic>
      <p:pic>
        <p:nvPicPr>
          <p:cNvPr id="7" name="Obrázek 6" descr="Obsah obrázku text, venku, oblečení, osoba&#10;&#10;Popis byl vytvořen automaticky">
            <a:extLst>
              <a:ext uri="{FF2B5EF4-FFF2-40B4-BE49-F238E27FC236}">
                <a16:creationId xmlns:a16="http://schemas.microsoft.com/office/drawing/2014/main" id="{C3B53524-14E5-A4EF-5872-FEC9F2DBB2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75" b="-3"/>
          <a:stretch/>
        </p:blipFill>
        <p:spPr>
          <a:xfrm>
            <a:off x="3260699" y="2606462"/>
            <a:ext cx="2688336" cy="3639312"/>
          </a:xfrm>
          <a:prstGeom prst="rect">
            <a:avLst/>
          </a:prstGeom>
        </p:spPr>
      </p:pic>
      <p:pic>
        <p:nvPicPr>
          <p:cNvPr id="9" name="Zástupný obsah 8" descr="Obsah obrázku text, venku, rostlina, oblečení&#10;&#10;Popis byl vytvořen automaticky">
            <a:extLst>
              <a:ext uri="{FF2B5EF4-FFF2-40B4-BE49-F238E27FC236}">
                <a16:creationId xmlns:a16="http://schemas.microsoft.com/office/drawing/2014/main" id="{9B965680-0303-FDB1-590A-64D7358523D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" r="-3" b="-3"/>
          <a:stretch/>
        </p:blipFill>
        <p:spPr>
          <a:xfrm>
            <a:off x="6103061" y="2606462"/>
            <a:ext cx="2688336" cy="3639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5070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EA2DB2-92A5-49FA-B862-0EB461C41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D08DD2D-DB8A-4247-AEA9-8D28CB902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965926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B7A57D-F1AD-4830-96E6-F42DFDA24B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46205E9-543E-4706-8954-A24A18FDF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534176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C5D84C5-EDF2-4213-8949-3785A59CAE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9C2FA18-ED7B-4B9F-8455-E4C23DBEB3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939827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E0FD4A-366A-43A4-8775-604D808A3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Kytky z přírody (Severní Morava)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3E58CF3-5D2C-46AB-A10E-CE6A69268B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Malá rodinná květinová farma z Bruzovic u Frýdku-Místku, která pěstuje květiny v souladu s přírodou a ročním obdobím, bez chemie a s láskou.  Snaží se nezatěžovat přírodu a čerpat ze sezonních krás. Kytice vážou z vlastnoručně vypěstovaných květin mnoha druhů, a to od dubna do října, pokud to počasí nezařídí jinak.</a:t>
            </a:r>
          </a:p>
        </p:txBody>
      </p:sp>
    </p:spTree>
    <p:extLst>
      <p:ext uri="{BB962C8B-B14F-4D97-AF65-F5344CB8AC3E}">
        <p14:creationId xmlns:p14="http://schemas.microsoft.com/office/powerpoint/2010/main" val="423622548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ABD8C1-50FD-46EC-A142-855308FE8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Ceny: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B60C83E-68AF-4C61-9A87-61ECAEE920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Sezónní kytice 390 Kč</a:t>
            </a:r>
          </a:p>
          <a:p>
            <a:r>
              <a:rPr lang="cs-CZ" dirty="0"/>
              <a:t>Kytice z předplatného 280 Kč</a:t>
            </a:r>
          </a:p>
        </p:txBody>
      </p:sp>
    </p:spTree>
    <p:extLst>
      <p:ext uri="{BB962C8B-B14F-4D97-AF65-F5344CB8AC3E}">
        <p14:creationId xmlns:p14="http://schemas.microsoft.com/office/powerpoint/2010/main" val="251761198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DE558A-581A-4578-8446-0FCAF5614D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BA76D3D-3FA1-4CBD-8DA2-56037FD4A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5709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B4817E-76DE-4028-BFA5-87710F6C1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1C95BE-8A60-4E6E-BA76-D1C60FB93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7105812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E4CEC86-8173-477F-B3FF-C33AE735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4B961C-CB36-43E7-B98F-DA1B18E40E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28772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01EBB10-7C8A-43EF-9FEF-CED2530B4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Levandulové údolí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D24C676-EE2A-4A43-8BF8-29D0951835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Leží na pomezí chráněných oblastí Křivoklátsko, Český kras a Brdy</a:t>
            </a:r>
          </a:p>
          <a:p>
            <a:r>
              <a:rPr lang="cs-CZ" dirty="0"/>
              <a:t>Na rozloze 6,5 ha zde pěstují (bez chemie!) BIO Levanduli </a:t>
            </a:r>
            <a:r>
              <a:rPr lang="cs-CZ" dirty="0" err="1"/>
              <a:t>Chodouňskou</a:t>
            </a:r>
            <a:endParaRPr lang="cs-CZ" dirty="0"/>
          </a:p>
          <a:p>
            <a:r>
              <a:rPr lang="cs-CZ" dirty="0"/>
              <a:t>V areálu na vás čekají léčebné procedury, zajímavé zážitky jako např. EKO </a:t>
            </a:r>
            <a:r>
              <a:rPr lang="cs-CZ" dirty="0" err="1"/>
              <a:t>glamping</a:t>
            </a:r>
            <a:r>
              <a:rPr lang="cs-CZ" dirty="0"/>
              <a:t>, vynikající restaurace i venkovní čajovna, nádherné dílny, poznávací hry pro dospělé a interaktivní zóna pro děti.</a:t>
            </a:r>
          </a:p>
        </p:txBody>
      </p:sp>
    </p:spTree>
    <p:extLst>
      <p:ext uri="{BB962C8B-B14F-4D97-AF65-F5344CB8AC3E}">
        <p14:creationId xmlns:p14="http://schemas.microsoft.com/office/powerpoint/2010/main" val="42466009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9A47B85-3982-455E-B049-553B94580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2E26193-0DF8-4F04-9C0A-5B5FC7349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461854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F9C5871-53A6-4CD1-9B66-7A9813B32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 inspirace: Claire </a:t>
            </a:r>
            <a:r>
              <a:rPr lang="cs-CZ" dirty="0" err="1"/>
              <a:t>Basler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642CD99-410D-45D9-A5CF-A45385A7AD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319480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87F3FA7-0E8D-4552-AB8F-30842820C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583BA85-ACAA-42D9-90A7-05A4F2DF2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483344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96A2359-49B2-4901-BA0F-835DFBE23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B3FC3BC-252E-4732-B73F-CBA227091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653008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68FC5FA-0E2E-49C3-A5DF-ABD13E4F8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err="1"/>
              <a:t>Personal</a:t>
            </a:r>
            <a:r>
              <a:rPr lang="cs-CZ" dirty="0"/>
              <a:t> Green (Praha)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761D7F7-B217-4B0D-B14B-FED9E75BC2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Název vychází z osobního přístupu k rostlinám i klientům</a:t>
            </a:r>
          </a:p>
          <a:p>
            <a:r>
              <a:rPr lang="cs-CZ" dirty="0"/>
              <a:t>Ve starém zahradnictví v Horních Počernic pěstují bylinky a jedlé květy, které dodávají do špičkových restaurací v Praze</a:t>
            </a:r>
          </a:p>
          <a:p>
            <a:r>
              <a:rPr lang="cs-CZ" dirty="0"/>
              <a:t>Začínali s výdělkem 14 000, 2021 vydělali 1 000 000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3425031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BE38A0E-4DC9-4500-B7F1-E255BBA32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4C6FF05-BE21-4A56-A45F-3590F63853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330048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A79FADB-6C52-4953-B1B0-6C2F6F7209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541EDD9-AA91-4643-972E-EBDCA94BA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10731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FF7E744-D4EB-4831-8E0A-FFF628D6E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2CC2023-E1DB-427D-94DD-C1608121A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5735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3000" b="-3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CD256F-F311-4FFB-882E-837ED3B56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AF8CBA1-6128-470A-AD7A-0C89C19502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364108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19DE77F-E262-424F-B71E-041E4DF53B3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Květiny vhodné pro květinové farmy v ČR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BAF842D2-9C88-494E-AFB4-9553CB89797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6665405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EC50441C-A497-4483-9B40-C45FC189A8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Květiny vhodné k řezu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22E8C936-696E-4937-9543-822DCBA4AE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poskytují květy s určitými vlastnostmi</a:t>
            </a:r>
          </a:p>
          <a:p>
            <a:pPr eaLnBrk="1" hangingPunct="1"/>
            <a:r>
              <a:rPr lang="cs-CZ" altLang="cs-CZ" dirty="0"/>
              <a:t>dobře trvanlivé ve váze</a:t>
            </a:r>
          </a:p>
          <a:p>
            <a:pPr eaLnBrk="1" hangingPunct="1"/>
            <a:r>
              <a:rPr lang="cs-CZ" altLang="cs-CZ" dirty="0"/>
              <a:t>vhodné pro přepravu a skladování</a:t>
            </a:r>
          </a:p>
          <a:p>
            <a:pPr eaLnBrk="1" hangingPunct="1"/>
            <a:r>
              <a:rPr lang="cs-CZ" altLang="cs-CZ" dirty="0"/>
              <a:t>s delším rovným stonkem</a:t>
            </a:r>
          </a:p>
          <a:p>
            <a:pPr eaLnBrk="1" hangingPunct="1"/>
            <a:r>
              <a:rPr lang="cs-CZ" altLang="cs-CZ" dirty="0"/>
              <a:t>z různých pěstitelských skupin: letničky, dvouletky, trvalky, cibuloviny, hlíznaté, dřeviny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70F9F5-877B-40A8-9A0C-0243138CE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Letničky vhodné k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DBAD204-B506-43DE-852B-670360D338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cs-CZ" i="1" dirty="0" err="1"/>
              <a:t>Ageratum</a:t>
            </a:r>
            <a:r>
              <a:rPr lang="cs-CZ" i="1" dirty="0"/>
              <a:t> </a:t>
            </a:r>
            <a:r>
              <a:rPr lang="cs-CZ" i="1" dirty="0" err="1"/>
              <a:t>houstonianum</a:t>
            </a:r>
            <a:r>
              <a:rPr lang="cs-CZ" i="1" dirty="0"/>
              <a:t>, </a:t>
            </a:r>
            <a:r>
              <a:rPr lang="cs-CZ" i="1" dirty="0" err="1"/>
              <a:t>Antirrhinum</a:t>
            </a:r>
            <a:r>
              <a:rPr lang="cs-CZ" i="1" dirty="0"/>
              <a:t> </a:t>
            </a:r>
            <a:r>
              <a:rPr lang="cs-CZ" i="1" dirty="0" err="1"/>
              <a:t>majus</a:t>
            </a:r>
            <a:r>
              <a:rPr lang="cs-CZ" i="1" dirty="0"/>
              <a:t>, </a:t>
            </a:r>
            <a:r>
              <a:rPr lang="cs-CZ" i="1" dirty="0" err="1"/>
              <a:t>Calistephus</a:t>
            </a:r>
            <a:r>
              <a:rPr lang="cs-CZ" i="1" dirty="0"/>
              <a:t> </a:t>
            </a:r>
            <a:r>
              <a:rPr lang="cs-CZ" i="1" dirty="0" err="1"/>
              <a:t>chinensis</a:t>
            </a:r>
            <a:r>
              <a:rPr lang="cs-CZ" i="1" dirty="0"/>
              <a:t>, </a:t>
            </a:r>
            <a:r>
              <a:rPr lang="cs-CZ" i="1" dirty="0" err="1"/>
              <a:t>Celosia</a:t>
            </a:r>
            <a:r>
              <a:rPr lang="cs-CZ" i="1" dirty="0"/>
              <a:t> </a:t>
            </a:r>
            <a:r>
              <a:rPr lang="cs-CZ" i="1" dirty="0" err="1"/>
              <a:t>argentea</a:t>
            </a:r>
            <a:r>
              <a:rPr lang="cs-CZ" i="1" dirty="0"/>
              <a:t>, </a:t>
            </a:r>
            <a:r>
              <a:rPr lang="cs-CZ" i="1" dirty="0" err="1"/>
              <a:t>Consolida</a:t>
            </a:r>
            <a:r>
              <a:rPr lang="cs-CZ" i="1" dirty="0"/>
              <a:t> </a:t>
            </a:r>
            <a:r>
              <a:rPr lang="cs-CZ" i="1" dirty="0" err="1"/>
              <a:t>regalis</a:t>
            </a:r>
            <a:r>
              <a:rPr lang="cs-CZ" i="1" dirty="0"/>
              <a:t>, </a:t>
            </a:r>
            <a:r>
              <a:rPr lang="cs-CZ" i="1" dirty="0" err="1"/>
              <a:t>Cosmos</a:t>
            </a:r>
            <a:r>
              <a:rPr lang="cs-CZ" i="1" dirty="0"/>
              <a:t> </a:t>
            </a:r>
            <a:r>
              <a:rPr lang="cs-CZ" i="1" dirty="0" err="1"/>
              <a:t>bipinnatus</a:t>
            </a:r>
            <a:r>
              <a:rPr lang="cs-CZ" i="1" dirty="0"/>
              <a:t>, </a:t>
            </a:r>
            <a:r>
              <a:rPr lang="cs-CZ" i="1" dirty="0" err="1"/>
              <a:t>Craspedia</a:t>
            </a:r>
            <a:r>
              <a:rPr lang="cs-CZ" i="1" dirty="0"/>
              <a:t> </a:t>
            </a:r>
            <a:r>
              <a:rPr lang="cs-CZ" i="1" dirty="0" err="1"/>
              <a:t>globosa</a:t>
            </a:r>
            <a:r>
              <a:rPr lang="cs-CZ" i="1" dirty="0"/>
              <a:t>, </a:t>
            </a:r>
            <a:r>
              <a:rPr lang="cs-CZ" i="1" dirty="0" err="1"/>
              <a:t>Dianthus</a:t>
            </a:r>
            <a:r>
              <a:rPr lang="cs-CZ" i="1" dirty="0"/>
              <a:t> </a:t>
            </a:r>
            <a:r>
              <a:rPr lang="cs-CZ" i="1" dirty="0" err="1"/>
              <a:t>caryophyllus</a:t>
            </a:r>
            <a:r>
              <a:rPr lang="cs-CZ" i="1" dirty="0"/>
              <a:t>, </a:t>
            </a:r>
            <a:r>
              <a:rPr lang="cs-CZ" i="1" dirty="0" err="1"/>
              <a:t>Gailardia</a:t>
            </a:r>
            <a:r>
              <a:rPr lang="cs-CZ" i="1" dirty="0"/>
              <a:t> </a:t>
            </a:r>
            <a:r>
              <a:rPr lang="cs-CZ" i="1" dirty="0" err="1"/>
              <a:t>pulchella</a:t>
            </a:r>
            <a:r>
              <a:rPr lang="cs-CZ" i="1" dirty="0"/>
              <a:t>, </a:t>
            </a:r>
            <a:r>
              <a:rPr lang="cs-CZ" i="1" dirty="0" err="1"/>
              <a:t>Gomphrena</a:t>
            </a:r>
            <a:r>
              <a:rPr lang="cs-CZ" i="1" dirty="0"/>
              <a:t> </a:t>
            </a:r>
            <a:r>
              <a:rPr lang="cs-CZ" i="1" dirty="0" err="1"/>
              <a:t>globosa</a:t>
            </a:r>
            <a:r>
              <a:rPr lang="cs-CZ" i="1" dirty="0"/>
              <a:t>, </a:t>
            </a:r>
            <a:r>
              <a:rPr lang="cs-CZ" i="1" dirty="0" err="1"/>
              <a:t>Gomphrena</a:t>
            </a:r>
            <a:r>
              <a:rPr lang="cs-CZ" i="1" dirty="0"/>
              <a:t> </a:t>
            </a:r>
            <a:r>
              <a:rPr lang="cs-CZ" i="1" dirty="0" err="1"/>
              <a:t>haageana,Gypsophila</a:t>
            </a:r>
            <a:r>
              <a:rPr lang="cs-CZ" i="1" dirty="0"/>
              <a:t> </a:t>
            </a:r>
            <a:r>
              <a:rPr lang="cs-CZ" i="1" dirty="0" err="1"/>
              <a:t>elegans</a:t>
            </a:r>
            <a:r>
              <a:rPr lang="cs-CZ" i="1" dirty="0"/>
              <a:t>, </a:t>
            </a:r>
            <a:r>
              <a:rPr lang="cs-CZ" i="1" dirty="0" err="1"/>
              <a:t>Helianthus</a:t>
            </a:r>
            <a:r>
              <a:rPr lang="cs-CZ" i="1" dirty="0"/>
              <a:t> </a:t>
            </a:r>
            <a:r>
              <a:rPr lang="cs-CZ" i="1" dirty="0" err="1"/>
              <a:t>annuus</a:t>
            </a:r>
            <a:r>
              <a:rPr lang="cs-CZ" i="1" dirty="0"/>
              <a:t>, </a:t>
            </a:r>
            <a:r>
              <a:rPr lang="cs-CZ" i="1" dirty="0" err="1"/>
              <a:t>Helichrysum</a:t>
            </a:r>
            <a:r>
              <a:rPr lang="cs-CZ" i="1" dirty="0"/>
              <a:t> </a:t>
            </a:r>
            <a:r>
              <a:rPr lang="cs-CZ" i="1" dirty="0" err="1"/>
              <a:t>bracteatum</a:t>
            </a:r>
            <a:r>
              <a:rPr lang="cs-CZ" i="1" dirty="0"/>
              <a:t>, </a:t>
            </a:r>
            <a:r>
              <a:rPr lang="cs-CZ" i="1" dirty="0" err="1"/>
              <a:t>Helipterum</a:t>
            </a:r>
            <a:r>
              <a:rPr lang="cs-CZ" i="1" dirty="0"/>
              <a:t> </a:t>
            </a:r>
            <a:r>
              <a:rPr lang="cs-CZ" i="1" dirty="0" err="1"/>
              <a:t>humboldtianum</a:t>
            </a:r>
            <a:r>
              <a:rPr lang="cs-CZ" i="1" dirty="0"/>
              <a:t>, </a:t>
            </a:r>
            <a:r>
              <a:rPr lang="cs-CZ" i="1" dirty="0" err="1"/>
              <a:t>Helipterum</a:t>
            </a:r>
            <a:r>
              <a:rPr lang="cs-CZ" i="1" dirty="0"/>
              <a:t> </a:t>
            </a:r>
            <a:r>
              <a:rPr lang="cs-CZ" i="1" dirty="0" err="1"/>
              <a:t>roseum</a:t>
            </a:r>
            <a:r>
              <a:rPr lang="cs-CZ" i="1" dirty="0"/>
              <a:t>, </a:t>
            </a:r>
            <a:r>
              <a:rPr lang="cs-CZ" i="1" dirty="0" err="1"/>
              <a:t>Chrysanthemum</a:t>
            </a:r>
            <a:r>
              <a:rPr lang="cs-CZ" i="1" dirty="0"/>
              <a:t> </a:t>
            </a:r>
            <a:r>
              <a:rPr lang="cs-CZ" i="1" dirty="0" err="1"/>
              <a:t>carinatum</a:t>
            </a:r>
            <a:r>
              <a:rPr lang="cs-CZ" i="1" dirty="0"/>
              <a:t>, </a:t>
            </a:r>
            <a:r>
              <a:rPr lang="cs-CZ" i="1" dirty="0" err="1"/>
              <a:t>Chrysanthemum</a:t>
            </a:r>
            <a:r>
              <a:rPr lang="cs-CZ" i="1" dirty="0"/>
              <a:t> </a:t>
            </a:r>
            <a:r>
              <a:rPr lang="cs-CZ" i="1" dirty="0" err="1"/>
              <a:t>segetum</a:t>
            </a:r>
            <a:r>
              <a:rPr lang="cs-CZ" i="1" dirty="0"/>
              <a:t>, </a:t>
            </a:r>
            <a:r>
              <a:rPr lang="cs-CZ" i="1" dirty="0" err="1"/>
              <a:t>Lagurus</a:t>
            </a:r>
            <a:r>
              <a:rPr lang="cs-CZ" i="1" dirty="0"/>
              <a:t> </a:t>
            </a:r>
            <a:r>
              <a:rPr lang="cs-CZ" i="1" dirty="0" err="1"/>
              <a:t>ovatus</a:t>
            </a:r>
            <a:r>
              <a:rPr lang="cs-CZ" i="1" dirty="0"/>
              <a:t>, </a:t>
            </a:r>
            <a:r>
              <a:rPr lang="cs-CZ" i="1" dirty="0" err="1"/>
              <a:t>Lathyrus</a:t>
            </a:r>
            <a:r>
              <a:rPr lang="cs-CZ" i="1" dirty="0"/>
              <a:t> </a:t>
            </a:r>
            <a:r>
              <a:rPr lang="cs-CZ" i="1" dirty="0" err="1"/>
              <a:t>odoratus</a:t>
            </a:r>
            <a:r>
              <a:rPr lang="cs-CZ" i="1" dirty="0"/>
              <a:t>, </a:t>
            </a:r>
            <a:r>
              <a:rPr lang="cs-CZ" i="1" dirty="0" err="1"/>
              <a:t>Limonium</a:t>
            </a:r>
            <a:r>
              <a:rPr lang="cs-CZ" i="1" dirty="0"/>
              <a:t> </a:t>
            </a:r>
            <a:r>
              <a:rPr lang="cs-CZ" i="1" dirty="0" err="1"/>
              <a:t>bonduellei</a:t>
            </a:r>
            <a:r>
              <a:rPr lang="cs-CZ" i="1" dirty="0"/>
              <a:t>, </a:t>
            </a:r>
            <a:r>
              <a:rPr lang="cs-CZ" i="1" dirty="0" err="1"/>
              <a:t>Limonium</a:t>
            </a:r>
            <a:r>
              <a:rPr lang="cs-CZ" i="1" dirty="0"/>
              <a:t> </a:t>
            </a:r>
            <a:r>
              <a:rPr lang="cs-CZ" i="1" dirty="0" err="1"/>
              <a:t>sinuatum</a:t>
            </a:r>
            <a:r>
              <a:rPr lang="cs-CZ" i="1" dirty="0"/>
              <a:t>, </a:t>
            </a:r>
            <a:r>
              <a:rPr lang="cs-CZ" i="1" dirty="0" err="1"/>
              <a:t>Lonas</a:t>
            </a:r>
            <a:r>
              <a:rPr lang="cs-CZ" i="1" dirty="0"/>
              <a:t> </a:t>
            </a:r>
            <a:r>
              <a:rPr lang="cs-CZ" i="1" dirty="0" err="1"/>
              <a:t>annua</a:t>
            </a:r>
            <a:r>
              <a:rPr lang="cs-CZ" i="1" dirty="0"/>
              <a:t>, </a:t>
            </a:r>
            <a:r>
              <a:rPr lang="cs-CZ" i="1" dirty="0" err="1"/>
              <a:t>Matthiola</a:t>
            </a:r>
            <a:r>
              <a:rPr lang="cs-CZ" i="1" dirty="0"/>
              <a:t> </a:t>
            </a:r>
            <a:r>
              <a:rPr lang="cs-CZ" i="1" dirty="0" err="1"/>
              <a:t>incana</a:t>
            </a:r>
            <a:r>
              <a:rPr lang="cs-CZ" i="1" dirty="0"/>
              <a:t>, </a:t>
            </a:r>
            <a:r>
              <a:rPr lang="cs-CZ" i="1" dirty="0" err="1"/>
              <a:t>Nigella</a:t>
            </a:r>
            <a:r>
              <a:rPr lang="cs-CZ" i="1" dirty="0"/>
              <a:t> </a:t>
            </a:r>
            <a:r>
              <a:rPr lang="cs-CZ" i="1" dirty="0" err="1"/>
              <a:t>damascena</a:t>
            </a:r>
            <a:r>
              <a:rPr lang="cs-CZ" i="1" dirty="0"/>
              <a:t>, </a:t>
            </a:r>
            <a:r>
              <a:rPr lang="cs-CZ" i="1" dirty="0" err="1"/>
              <a:t>Panicum</a:t>
            </a:r>
            <a:r>
              <a:rPr lang="cs-CZ" i="1" dirty="0"/>
              <a:t> </a:t>
            </a:r>
            <a:r>
              <a:rPr lang="cs-CZ" i="1" dirty="0" err="1"/>
              <a:t>capillare</a:t>
            </a:r>
            <a:r>
              <a:rPr lang="cs-CZ" i="1" dirty="0"/>
              <a:t>, </a:t>
            </a:r>
            <a:r>
              <a:rPr lang="cs-CZ" i="1" dirty="0" err="1"/>
              <a:t>Pennisetum</a:t>
            </a:r>
            <a:r>
              <a:rPr lang="cs-CZ" i="1" dirty="0"/>
              <a:t> </a:t>
            </a:r>
            <a:r>
              <a:rPr lang="cs-CZ" i="1" dirty="0" err="1"/>
              <a:t>villosum</a:t>
            </a:r>
            <a:r>
              <a:rPr lang="cs-CZ" i="1" dirty="0"/>
              <a:t>, </a:t>
            </a:r>
            <a:r>
              <a:rPr lang="cs-CZ" i="1" dirty="0" err="1"/>
              <a:t>Psylliostachys</a:t>
            </a:r>
            <a:r>
              <a:rPr lang="cs-CZ" i="1" dirty="0"/>
              <a:t> </a:t>
            </a:r>
            <a:r>
              <a:rPr lang="cs-CZ" i="1" dirty="0" err="1"/>
              <a:t>soworowii</a:t>
            </a:r>
            <a:r>
              <a:rPr lang="cs-CZ" i="1" dirty="0"/>
              <a:t>, </a:t>
            </a:r>
            <a:r>
              <a:rPr lang="cs-CZ" i="1" dirty="0" err="1"/>
              <a:t>Rudbeckia</a:t>
            </a:r>
            <a:r>
              <a:rPr lang="cs-CZ" i="1" dirty="0"/>
              <a:t> </a:t>
            </a:r>
            <a:r>
              <a:rPr lang="cs-CZ" i="1" dirty="0" err="1"/>
              <a:t>hirta</a:t>
            </a:r>
            <a:r>
              <a:rPr lang="cs-CZ" i="1" dirty="0"/>
              <a:t>, </a:t>
            </a:r>
            <a:r>
              <a:rPr lang="cs-CZ" i="1" dirty="0" err="1"/>
              <a:t>Salvia</a:t>
            </a:r>
            <a:r>
              <a:rPr lang="cs-CZ" i="1" dirty="0"/>
              <a:t> </a:t>
            </a:r>
            <a:r>
              <a:rPr lang="cs-CZ" i="1" dirty="0" err="1"/>
              <a:t>farinacea</a:t>
            </a:r>
            <a:r>
              <a:rPr lang="cs-CZ" i="1" dirty="0"/>
              <a:t>, </a:t>
            </a:r>
            <a:r>
              <a:rPr lang="cs-CZ" i="1" dirty="0" err="1"/>
              <a:t>Salvia</a:t>
            </a:r>
            <a:r>
              <a:rPr lang="cs-CZ" i="1" dirty="0"/>
              <a:t> </a:t>
            </a:r>
            <a:r>
              <a:rPr lang="cs-CZ" i="1" dirty="0" err="1"/>
              <a:t>viridis</a:t>
            </a:r>
            <a:r>
              <a:rPr lang="cs-CZ" i="1" dirty="0"/>
              <a:t>, </a:t>
            </a:r>
            <a:r>
              <a:rPr lang="cs-CZ" i="1" dirty="0" err="1"/>
              <a:t>Scabiosa</a:t>
            </a:r>
            <a:r>
              <a:rPr lang="cs-CZ" i="1" dirty="0"/>
              <a:t> </a:t>
            </a:r>
            <a:r>
              <a:rPr lang="cs-CZ" i="1" dirty="0" err="1"/>
              <a:t>atropurpurea</a:t>
            </a:r>
            <a:r>
              <a:rPr lang="cs-CZ" i="1" dirty="0"/>
              <a:t>, </a:t>
            </a:r>
            <a:r>
              <a:rPr lang="cs-CZ" i="1" dirty="0" err="1"/>
              <a:t>Senecio</a:t>
            </a:r>
            <a:r>
              <a:rPr lang="cs-CZ" i="1" dirty="0"/>
              <a:t> </a:t>
            </a:r>
            <a:r>
              <a:rPr lang="cs-CZ" i="1" dirty="0" err="1"/>
              <a:t>bicolor</a:t>
            </a:r>
            <a:r>
              <a:rPr lang="cs-CZ" i="1" dirty="0"/>
              <a:t>, </a:t>
            </a:r>
            <a:r>
              <a:rPr lang="cs-CZ" i="1" dirty="0" err="1"/>
              <a:t>Tagetes</a:t>
            </a:r>
            <a:r>
              <a:rPr lang="cs-CZ" i="1" dirty="0"/>
              <a:t> </a:t>
            </a:r>
            <a:r>
              <a:rPr lang="cs-CZ" i="1" dirty="0" err="1"/>
              <a:t>erecta</a:t>
            </a:r>
            <a:r>
              <a:rPr lang="cs-CZ" i="1" dirty="0"/>
              <a:t>, </a:t>
            </a:r>
            <a:r>
              <a:rPr lang="cs-CZ" i="1" dirty="0" err="1"/>
              <a:t>Tagetes</a:t>
            </a:r>
            <a:r>
              <a:rPr lang="cs-CZ" i="1" dirty="0"/>
              <a:t> </a:t>
            </a:r>
            <a:r>
              <a:rPr lang="cs-CZ" i="1" dirty="0" err="1"/>
              <a:t>patula</a:t>
            </a:r>
            <a:r>
              <a:rPr lang="cs-CZ" i="1" dirty="0"/>
              <a:t>, </a:t>
            </a:r>
            <a:r>
              <a:rPr lang="cs-CZ" i="1" dirty="0" err="1"/>
              <a:t>Zinnia</a:t>
            </a:r>
            <a:r>
              <a:rPr lang="cs-CZ" i="1" dirty="0"/>
              <a:t> </a:t>
            </a:r>
            <a:r>
              <a:rPr lang="cs-CZ" i="1" dirty="0" err="1"/>
              <a:t>elegans</a:t>
            </a:r>
            <a:endParaRPr lang="cs-CZ" i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7175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B21BF3E-EA25-1AFD-C3F2-A34639897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5446ED9-2463-C8B5-E3FB-A95846240F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88705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6212C93-36AA-46CD-891D-4B77AABED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Dvouletky vhodné k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A2F5CF26-F9BC-43FF-8482-73DCC7CB22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Dianthus</a:t>
            </a:r>
            <a:r>
              <a:rPr lang="cs-CZ" i="1" dirty="0"/>
              <a:t> </a:t>
            </a:r>
            <a:r>
              <a:rPr lang="cs-CZ" i="1" dirty="0" err="1"/>
              <a:t>barbatus</a:t>
            </a:r>
            <a:r>
              <a:rPr lang="cs-CZ" i="1" dirty="0"/>
              <a:t>, </a:t>
            </a:r>
            <a:r>
              <a:rPr lang="cs-CZ" i="1" dirty="0" err="1"/>
              <a:t>Dianthus</a:t>
            </a:r>
            <a:r>
              <a:rPr lang="cs-CZ" i="1" dirty="0"/>
              <a:t> </a:t>
            </a:r>
            <a:r>
              <a:rPr lang="cs-CZ" i="1" dirty="0" err="1"/>
              <a:t>caryophyllus</a:t>
            </a:r>
            <a:r>
              <a:rPr lang="cs-CZ" i="1" dirty="0"/>
              <a:t>, </a:t>
            </a:r>
            <a:r>
              <a:rPr lang="cs-CZ" i="1" dirty="0" err="1"/>
              <a:t>Brassica</a:t>
            </a:r>
            <a:r>
              <a:rPr lang="cs-CZ" i="1" dirty="0"/>
              <a:t> </a:t>
            </a:r>
            <a:r>
              <a:rPr lang="cs-CZ" i="1" dirty="0" err="1"/>
              <a:t>oleracea</a:t>
            </a:r>
            <a:r>
              <a:rPr lang="cs-CZ" i="1" dirty="0"/>
              <a:t>, </a:t>
            </a:r>
            <a:r>
              <a:rPr lang="cs-CZ" i="1" dirty="0" err="1"/>
              <a:t>Campanula</a:t>
            </a:r>
            <a:r>
              <a:rPr lang="cs-CZ" i="1" dirty="0"/>
              <a:t> </a:t>
            </a:r>
            <a:r>
              <a:rPr lang="cs-CZ" i="1" dirty="0" err="1"/>
              <a:t>medium,Cheiranthus</a:t>
            </a:r>
            <a:r>
              <a:rPr lang="cs-CZ" i="1" dirty="0"/>
              <a:t> </a:t>
            </a:r>
            <a:r>
              <a:rPr lang="cs-CZ" i="1" dirty="0" err="1"/>
              <a:t>cheiri</a:t>
            </a:r>
            <a:r>
              <a:rPr lang="cs-CZ" i="1" dirty="0"/>
              <a:t>, </a:t>
            </a:r>
            <a:r>
              <a:rPr lang="cs-CZ" i="1" dirty="0" err="1"/>
              <a:t>Lunnaria</a:t>
            </a:r>
            <a:r>
              <a:rPr lang="cs-CZ" i="1" dirty="0"/>
              <a:t> </a:t>
            </a:r>
            <a:r>
              <a:rPr lang="cs-CZ" i="1" dirty="0" err="1"/>
              <a:t>annua</a:t>
            </a:r>
            <a:r>
              <a:rPr lang="cs-CZ" i="1" dirty="0"/>
              <a:t>, </a:t>
            </a:r>
            <a:r>
              <a:rPr lang="cs-CZ" i="1" dirty="0" err="1"/>
              <a:t>Senecio</a:t>
            </a:r>
            <a:r>
              <a:rPr lang="cs-CZ" i="1" dirty="0"/>
              <a:t> </a:t>
            </a:r>
            <a:r>
              <a:rPr lang="cs-CZ" i="1" dirty="0" err="1"/>
              <a:t>bicolor</a:t>
            </a:r>
            <a:r>
              <a:rPr lang="cs-CZ" i="1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2015035652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2E8065F-F87D-4D08-8989-52A4F0213F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Cibuloviny vhodné k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D55A1CA-4375-43C6-B9E4-BF771F4435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Allium</a:t>
            </a:r>
            <a:r>
              <a:rPr lang="cs-CZ" i="1" dirty="0"/>
              <a:t> </a:t>
            </a:r>
            <a:r>
              <a:rPr lang="cs-CZ" i="1" dirty="0" err="1"/>
              <a:t>aflatunense</a:t>
            </a:r>
            <a:r>
              <a:rPr lang="cs-CZ" i="1" dirty="0"/>
              <a:t>, </a:t>
            </a:r>
            <a:r>
              <a:rPr lang="cs-CZ" i="1" dirty="0" err="1"/>
              <a:t>Allium</a:t>
            </a:r>
            <a:r>
              <a:rPr lang="cs-CZ" i="1" dirty="0"/>
              <a:t> </a:t>
            </a:r>
            <a:r>
              <a:rPr lang="cs-CZ" i="1" dirty="0" err="1"/>
              <a:t>christophii</a:t>
            </a:r>
            <a:r>
              <a:rPr lang="cs-CZ" i="1" dirty="0"/>
              <a:t>, </a:t>
            </a:r>
            <a:r>
              <a:rPr lang="cs-CZ" i="1" dirty="0" err="1"/>
              <a:t>Galanthus</a:t>
            </a:r>
            <a:r>
              <a:rPr lang="cs-CZ" i="1" dirty="0"/>
              <a:t> </a:t>
            </a:r>
            <a:r>
              <a:rPr lang="cs-CZ" i="1" dirty="0" err="1"/>
              <a:t>nivalis</a:t>
            </a:r>
            <a:r>
              <a:rPr lang="cs-CZ" i="1" dirty="0"/>
              <a:t>, </a:t>
            </a:r>
            <a:r>
              <a:rPr lang="cs-CZ" i="1" dirty="0" err="1"/>
              <a:t>Hyacinthus</a:t>
            </a:r>
            <a:r>
              <a:rPr lang="cs-CZ" i="1" dirty="0"/>
              <a:t>, Lilium, </a:t>
            </a:r>
            <a:r>
              <a:rPr lang="cs-CZ" i="1" dirty="0" err="1"/>
              <a:t>Narcissus</a:t>
            </a:r>
            <a:r>
              <a:rPr lang="cs-CZ" i="1" dirty="0"/>
              <a:t>, </a:t>
            </a:r>
            <a:r>
              <a:rPr lang="cs-CZ" i="1" dirty="0" err="1"/>
              <a:t>Tulipa</a:t>
            </a:r>
            <a:r>
              <a:rPr lang="cs-CZ" i="1" dirty="0"/>
              <a:t>, </a:t>
            </a:r>
            <a:r>
              <a:rPr lang="cs-CZ" i="1" dirty="0" err="1"/>
              <a:t>Muscari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97020757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4A0B08E-9CE7-430F-B7F8-8184664DF5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Hlíznaté vhodné k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3D94310-DC61-4F0C-8ADF-08C007BAA9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Acidanthera</a:t>
            </a:r>
            <a:r>
              <a:rPr lang="cs-CZ" i="1" dirty="0"/>
              <a:t> </a:t>
            </a:r>
            <a:r>
              <a:rPr lang="cs-CZ" i="1" dirty="0" err="1"/>
              <a:t>bicolor</a:t>
            </a:r>
            <a:r>
              <a:rPr lang="cs-CZ" i="1" dirty="0"/>
              <a:t>, </a:t>
            </a:r>
            <a:r>
              <a:rPr lang="cs-CZ" i="1" dirty="0" err="1"/>
              <a:t>Crocosmia</a:t>
            </a:r>
            <a:r>
              <a:rPr lang="cs-CZ" i="1" dirty="0"/>
              <a:t> </a:t>
            </a:r>
            <a:r>
              <a:rPr lang="cs-CZ" i="1" dirty="0" err="1"/>
              <a:t>crocosmiiflora</a:t>
            </a:r>
            <a:r>
              <a:rPr lang="cs-CZ" i="1" dirty="0"/>
              <a:t>, </a:t>
            </a:r>
            <a:r>
              <a:rPr lang="cs-CZ" i="1" dirty="0" err="1"/>
              <a:t>Dahlia</a:t>
            </a:r>
            <a:r>
              <a:rPr lang="cs-CZ" i="1" dirty="0"/>
              <a:t>, </a:t>
            </a:r>
            <a:r>
              <a:rPr lang="cs-CZ" i="1" dirty="0" err="1"/>
              <a:t>Gladiolus</a:t>
            </a:r>
            <a:r>
              <a:rPr lang="cs-CZ" i="1" dirty="0"/>
              <a:t>, </a:t>
            </a:r>
            <a:r>
              <a:rPr lang="cs-CZ" i="1" dirty="0" err="1"/>
              <a:t>Eremurus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252106568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423665-CD5D-4C13-BC04-C264004397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Trvalky vhodné k řezu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E37166C-8E33-4C97-BA39-761B7409B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9144000" cy="4351338"/>
          </a:xfrm>
        </p:spPr>
        <p:txBody>
          <a:bodyPr>
            <a:normAutofit fontScale="85000" lnSpcReduction="20000"/>
          </a:bodyPr>
          <a:lstStyle/>
          <a:p>
            <a:r>
              <a:rPr lang="cs-CZ" i="1" dirty="0"/>
              <a:t>Achillea </a:t>
            </a:r>
            <a:r>
              <a:rPr lang="cs-CZ" i="1" dirty="0" err="1"/>
              <a:t>filipendulina</a:t>
            </a:r>
            <a:r>
              <a:rPr lang="cs-CZ" i="1" dirty="0"/>
              <a:t>, Achillea </a:t>
            </a:r>
            <a:r>
              <a:rPr lang="cs-CZ" i="1" dirty="0" err="1"/>
              <a:t>millefolium</a:t>
            </a:r>
            <a:r>
              <a:rPr lang="cs-CZ" i="1" dirty="0"/>
              <a:t>, </a:t>
            </a:r>
            <a:r>
              <a:rPr lang="cs-CZ" i="1" dirty="0" err="1"/>
              <a:t>Aconitum</a:t>
            </a:r>
            <a:r>
              <a:rPr lang="cs-CZ" i="1" dirty="0"/>
              <a:t> </a:t>
            </a:r>
            <a:r>
              <a:rPr lang="cs-CZ" i="1" dirty="0" err="1"/>
              <a:t>napellus</a:t>
            </a:r>
            <a:r>
              <a:rPr lang="cs-CZ" i="1" dirty="0"/>
              <a:t>, </a:t>
            </a:r>
            <a:r>
              <a:rPr lang="cs-CZ" i="1" dirty="0" err="1"/>
              <a:t>Alchemilla</a:t>
            </a:r>
            <a:r>
              <a:rPr lang="cs-CZ" i="1" dirty="0"/>
              <a:t> </a:t>
            </a:r>
            <a:r>
              <a:rPr lang="cs-CZ" i="1" dirty="0" err="1"/>
              <a:t>mollis</a:t>
            </a:r>
            <a:r>
              <a:rPr lang="cs-CZ" i="1" dirty="0"/>
              <a:t>, </a:t>
            </a:r>
            <a:r>
              <a:rPr lang="cs-CZ" i="1" dirty="0" err="1"/>
              <a:t>Aquilegiq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r>
              <a:rPr lang="cs-CZ" i="1" dirty="0"/>
              <a:t>, Aster </a:t>
            </a:r>
            <a:r>
              <a:rPr lang="cs-CZ" i="1" dirty="0" err="1"/>
              <a:t>alpinus</a:t>
            </a:r>
            <a:r>
              <a:rPr lang="cs-CZ" i="1" dirty="0"/>
              <a:t>, Aster </a:t>
            </a:r>
            <a:r>
              <a:rPr lang="cs-CZ" i="1" dirty="0" err="1"/>
              <a:t>ericoides</a:t>
            </a:r>
            <a:r>
              <a:rPr lang="cs-CZ" i="1" dirty="0"/>
              <a:t>, Aster </a:t>
            </a:r>
            <a:r>
              <a:rPr lang="cs-CZ" i="1" dirty="0" err="1"/>
              <a:t>novi-belgii</a:t>
            </a:r>
            <a:r>
              <a:rPr lang="cs-CZ" i="1" dirty="0"/>
              <a:t>, </a:t>
            </a:r>
            <a:r>
              <a:rPr lang="cs-CZ" i="1" dirty="0" err="1"/>
              <a:t>Astilbe</a:t>
            </a:r>
            <a:r>
              <a:rPr lang="cs-CZ" i="1" dirty="0"/>
              <a:t> </a:t>
            </a:r>
            <a:r>
              <a:rPr lang="cs-CZ" i="1" dirty="0" err="1"/>
              <a:t>arendsii</a:t>
            </a:r>
            <a:r>
              <a:rPr lang="cs-CZ" i="1" dirty="0"/>
              <a:t>, </a:t>
            </a:r>
            <a:r>
              <a:rPr lang="cs-CZ" i="1" dirty="0" err="1"/>
              <a:t>Astrantia</a:t>
            </a:r>
            <a:r>
              <a:rPr lang="cs-CZ" i="1" dirty="0"/>
              <a:t> major, </a:t>
            </a:r>
            <a:r>
              <a:rPr lang="cs-CZ" i="1" dirty="0" err="1"/>
              <a:t>Campanula</a:t>
            </a:r>
            <a:r>
              <a:rPr lang="cs-CZ" i="1" dirty="0"/>
              <a:t> </a:t>
            </a:r>
            <a:r>
              <a:rPr lang="cs-CZ" i="1" dirty="0" err="1"/>
              <a:t>glomerata</a:t>
            </a:r>
            <a:r>
              <a:rPr lang="cs-CZ" i="1" dirty="0"/>
              <a:t>, </a:t>
            </a:r>
            <a:r>
              <a:rPr lang="cs-CZ" i="1" dirty="0" err="1"/>
              <a:t>Campanula</a:t>
            </a:r>
            <a:r>
              <a:rPr lang="cs-CZ" i="1" dirty="0"/>
              <a:t> </a:t>
            </a:r>
            <a:r>
              <a:rPr lang="cs-CZ" i="1" dirty="0" err="1"/>
              <a:t>persicifolia</a:t>
            </a:r>
            <a:r>
              <a:rPr lang="cs-CZ" i="1" dirty="0"/>
              <a:t>, </a:t>
            </a:r>
            <a:r>
              <a:rPr lang="cs-CZ" i="1" dirty="0" err="1"/>
              <a:t>Centranthus</a:t>
            </a:r>
            <a:r>
              <a:rPr lang="cs-CZ" i="1" dirty="0"/>
              <a:t> ruber, </a:t>
            </a:r>
            <a:r>
              <a:rPr lang="cs-CZ" i="1" dirty="0" err="1"/>
              <a:t>Chrysanthemum</a:t>
            </a:r>
            <a:r>
              <a:rPr lang="cs-CZ" i="1" dirty="0"/>
              <a:t> × </a:t>
            </a:r>
            <a:r>
              <a:rPr lang="cs-CZ" i="1" dirty="0" err="1"/>
              <a:t>grandiflorum</a:t>
            </a:r>
            <a:r>
              <a:rPr lang="cs-CZ" i="1" dirty="0"/>
              <a:t>, </a:t>
            </a:r>
            <a:r>
              <a:rPr lang="cs-CZ" i="1" dirty="0" err="1"/>
              <a:t>Convallaria</a:t>
            </a:r>
            <a:r>
              <a:rPr lang="cs-CZ" i="1" dirty="0"/>
              <a:t> </a:t>
            </a:r>
            <a:r>
              <a:rPr lang="cs-CZ" i="1" dirty="0" err="1"/>
              <a:t>majalis</a:t>
            </a:r>
            <a:r>
              <a:rPr lang="cs-CZ" i="1" dirty="0"/>
              <a:t>, </a:t>
            </a:r>
            <a:r>
              <a:rPr lang="cs-CZ" i="1" dirty="0" err="1"/>
              <a:t>Delphinium</a:t>
            </a:r>
            <a:r>
              <a:rPr lang="cs-CZ" i="1" dirty="0"/>
              <a:t> </a:t>
            </a:r>
            <a:r>
              <a:rPr lang="cs-CZ" i="1" dirty="0" err="1"/>
              <a:t>cultorum</a:t>
            </a:r>
            <a:r>
              <a:rPr lang="cs-CZ" i="1" dirty="0"/>
              <a:t>, </a:t>
            </a:r>
            <a:r>
              <a:rPr lang="cs-CZ" i="1" dirty="0" err="1"/>
              <a:t>Dicentra</a:t>
            </a:r>
            <a:r>
              <a:rPr lang="cs-CZ" i="1" dirty="0"/>
              <a:t> spectabilis, </a:t>
            </a:r>
            <a:r>
              <a:rPr lang="cs-CZ" i="1" dirty="0" err="1"/>
              <a:t>Echinacea</a:t>
            </a:r>
            <a:r>
              <a:rPr lang="cs-CZ" i="1" dirty="0"/>
              <a:t> </a:t>
            </a:r>
            <a:r>
              <a:rPr lang="cs-CZ" i="1" dirty="0" err="1"/>
              <a:t>purpurea</a:t>
            </a:r>
            <a:r>
              <a:rPr lang="cs-CZ" i="1" dirty="0"/>
              <a:t>, </a:t>
            </a:r>
            <a:r>
              <a:rPr lang="cs-CZ" i="1" dirty="0" err="1"/>
              <a:t>Echinops</a:t>
            </a:r>
            <a:r>
              <a:rPr lang="cs-CZ" i="1" dirty="0"/>
              <a:t> </a:t>
            </a:r>
            <a:r>
              <a:rPr lang="cs-CZ" i="1" dirty="0" err="1"/>
              <a:t>bannaticus</a:t>
            </a:r>
            <a:r>
              <a:rPr lang="cs-CZ" i="1" dirty="0"/>
              <a:t>, </a:t>
            </a:r>
            <a:r>
              <a:rPr lang="cs-CZ" i="1" dirty="0" err="1"/>
              <a:t>Echinops</a:t>
            </a:r>
            <a:r>
              <a:rPr lang="cs-CZ" i="1" dirty="0"/>
              <a:t> </a:t>
            </a:r>
            <a:r>
              <a:rPr lang="cs-CZ" i="1" dirty="0" err="1"/>
              <a:t>ritro</a:t>
            </a:r>
            <a:r>
              <a:rPr lang="cs-CZ" i="1" dirty="0"/>
              <a:t>, </a:t>
            </a:r>
            <a:r>
              <a:rPr lang="cs-CZ" i="1" dirty="0" err="1"/>
              <a:t>Erigeron</a:t>
            </a:r>
            <a:r>
              <a:rPr lang="cs-CZ" i="1" dirty="0"/>
              <a:t> </a:t>
            </a:r>
            <a:r>
              <a:rPr lang="cs-CZ" i="1" dirty="0" err="1"/>
              <a:t>speciosus</a:t>
            </a:r>
            <a:r>
              <a:rPr lang="cs-CZ" i="1" dirty="0"/>
              <a:t>, </a:t>
            </a:r>
            <a:r>
              <a:rPr lang="cs-CZ" i="1" dirty="0" err="1"/>
              <a:t>Euphorbia</a:t>
            </a:r>
            <a:r>
              <a:rPr lang="cs-CZ" i="1" dirty="0"/>
              <a:t> </a:t>
            </a:r>
            <a:r>
              <a:rPr lang="cs-CZ" i="1" dirty="0" err="1"/>
              <a:t>polychroma</a:t>
            </a:r>
            <a:r>
              <a:rPr lang="cs-CZ" i="1" dirty="0"/>
              <a:t>, </a:t>
            </a:r>
            <a:r>
              <a:rPr lang="cs-CZ" i="1" dirty="0" err="1"/>
              <a:t>Filipendula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r>
              <a:rPr lang="cs-CZ" i="1" dirty="0"/>
              <a:t>, </a:t>
            </a:r>
            <a:r>
              <a:rPr lang="cs-CZ" i="1" dirty="0" err="1"/>
              <a:t>Gypsophyla</a:t>
            </a:r>
            <a:r>
              <a:rPr lang="cs-CZ" i="1" dirty="0"/>
              <a:t> </a:t>
            </a:r>
            <a:r>
              <a:rPr lang="cs-CZ" i="1" dirty="0" err="1"/>
              <a:t>paniculata</a:t>
            </a:r>
            <a:r>
              <a:rPr lang="cs-CZ" i="1" dirty="0"/>
              <a:t>, </a:t>
            </a:r>
            <a:r>
              <a:rPr lang="cs-CZ" i="1" dirty="0" err="1"/>
              <a:t>Helianthus</a:t>
            </a:r>
            <a:r>
              <a:rPr lang="cs-CZ" i="1" dirty="0"/>
              <a:t> </a:t>
            </a:r>
            <a:r>
              <a:rPr lang="cs-CZ" i="1" dirty="0" err="1"/>
              <a:t>pauciflorus</a:t>
            </a:r>
            <a:r>
              <a:rPr lang="cs-CZ" i="1" dirty="0"/>
              <a:t>, </a:t>
            </a:r>
            <a:r>
              <a:rPr lang="cs-CZ" i="1" dirty="0" err="1"/>
              <a:t>Helianthus</a:t>
            </a:r>
            <a:r>
              <a:rPr lang="cs-CZ" i="1" dirty="0"/>
              <a:t> </a:t>
            </a:r>
            <a:r>
              <a:rPr lang="cs-CZ" i="1" dirty="0" err="1"/>
              <a:t>salicifolius</a:t>
            </a:r>
            <a:r>
              <a:rPr lang="cs-CZ" i="1" dirty="0"/>
              <a:t>, </a:t>
            </a:r>
            <a:r>
              <a:rPr lang="cs-CZ" i="1" dirty="0" err="1"/>
              <a:t>Heliopsis</a:t>
            </a:r>
            <a:r>
              <a:rPr lang="cs-CZ" i="1" dirty="0"/>
              <a:t> </a:t>
            </a:r>
            <a:r>
              <a:rPr lang="cs-CZ" i="1" dirty="0" err="1"/>
              <a:t>helianthoides</a:t>
            </a:r>
            <a:r>
              <a:rPr lang="cs-CZ" i="1" dirty="0"/>
              <a:t>, </a:t>
            </a:r>
            <a:r>
              <a:rPr lang="cs-CZ" i="1" dirty="0" err="1"/>
              <a:t>Helleborus</a:t>
            </a:r>
            <a:r>
              <a:rPr lang="cs-CZ" i="1" dirty="0"/>
              <a:t> </a:t>
            </a:r>
            <a:r>
              <a:rPr lang="cs-CZ" i="1" dirty="0" err="1"/>
              <a:t>hybridus</a:t>
            </a:r>
            <a:r>
              <a:rPr lang="cs-CZ" i="1" dirty="0"/>
              <a:t>, </a:t>
            </a:r>
            <a:r>
              <a:rPr lang="cs-CZ" i="1" dirty="0" err="1"/>
              <a:t>Heleborus</a:t>
            </a:r>
            <a:r>
              <a:rPr lang="cs-CZ" i="1" dirty="0"/>
              <a:t> </a:t>
            </a:r>
            <a:r>
              <a:rPr lang="cs-CZ" i="1" dirty="0" err="1"/>
              <a:t>niger</a:t>
            </a:r>
            <a:r>
              <a:rPr lang="cs-CZ" i="1" dirty="0"/>
              <a:t>, </a:t>
            </a:r>
            <a:r>
              <a:rPr lang="cs-CZ" i="1" dirty="0" err="1"/>
              <a:t>Heleborus</a:t>
            </a:r>
            <a:r>
              <a:rPr lang="cs-CZ" i="1" dirty="0"/>
              <a:t> </a:t>
            </a:r>
            <a:r>
              <a:rPr lang="cs-CZ" i="1" dirty="0" err="1"/>
              <a:t>purpurascens</a:t>
            </a:r>
            <a:r>
              <a:rPr lang="cs-CZ" i="1" dirty="0"/>
              <a:t>, Hosta, Iris </a:t>
            </a:r>
            <a:r>
              <a:rPr lang="cs-CZ" i="1" dirty="0" err="1"/>
              <a:t>barbata</a:t>
            </a:r>
            <a:r>
              <a:rPr lang="cs-CZ" i="1" dirty="0"/>
              <a:t>, </a:t>
            </a:r>
            <a:r>
              <a:rPr lang="cs-CZ" i="1" dirty="0" err="1"/>
              <a:t>Lavandula</a:t>
            </a:r>
            <a:r>
              <a:rPr lang="cs-CZ" i="1" dirty="0"/>
              <a:t> </a:t>
            </a:r>
            <a:r>
              <a:rPr lang="cs-CZ" i="1" dirty="0" err="1"/>
              <a:t>angustifolia</a:t>
            </a:r>
            <a:r>
              <a:rPr lang="cs-CZ" i="1" dirty="0"/>
              <a:t>, </a:t>
            </a:r>
            <a:r>
              <a:rPr lang="cs-CZ" i="1" dirty="0" err="1"/>
              <a:t>Leucanthemum</a:t>
            </a:r>
            <a:r>
              <a:rPr lang="cs-CZ" i="1" dirty="0"/>
              <a:t> maximum, </a:t>
            </a:r>
            <a:r>
              <a:rPr lang="cs-CZ" i="1" dirty="0" err="1"/>
              <a:t>Liatris</a:t>
            </a:r>
            <a:r>
              <a:rPr lang="cs-CZ" i="1" dirty="0"/>
              <a:t> </a:t>
            </a:r>
            <a:r>
              <a:rPr lang="cs-CZ" i="1" dirty="0" err="1"/>
              <a:t>spicata</a:t>
            </a:r>
            <a:r>
              <a:rPr lang="cs-CZ" i="1" dirty="0"/>
              <a:t>, </a:t>
            </a:r>
            <a:r>
              <a:rPr lang="cs-CZ" i="1" dirty="0" err="1"/>
              <a:t>Lupinus</a:t>
            </a:r>
            <a:r>
              <a:rPr lang="cs-CZ" i="1" dirty="0"/>
              <a:t> </a:t>
            </a:r>
            <a:r>
              <a:rPr lang="cs-CZ" i="1" dirty="0" err="1"/>
              <a:t>polyphyllus</a:t>
            </a:r>
            <a:r>
              <a:rPr lang="cs-CZ" i="1" dirty="0"/>
              <a:t>, </a:t>
            </a:r>
            <a:r>
              <a:rPr lang="cs-CZ" i="1" dirty="0" err="1"/>
              <a:t>Lychnis</a:t>
            </a:r>
            <a:r>
              <a:rPr lang="cs-CZ" i="1" dirty="0"/>
              <a:t> </a:t>
            </a:r>
            <a:r>
              <a:rPr lang="cs-CZ" i="1" dirty="0" err="1"/>
              <a:t>chalcedonica</a:t>
            </a:r>
            <a:r>
              <a:rPr lang="cs-CZ" i="1" dirty="0"/>
              <a:t>, </a:t>
            </a:r>
            <a:r>
              <a:rPr lang="cs-CZ" i="1" dirty="0" err="1"/>
              <a:t>Lychnis</a:t>
            </a:r>
            <a:r>
              <a:rPr lang="cs-CZ" i="1" dirty="0"/>
              <a:t> </a:t>
            </a:r>
            <a:r>
              <a:rPr lang="cs-CZ" i="1" dirty="0" err="1"/>
              <a:t>viscaria</a:t>
            </a:r>
            <a:r>
              <a:rPr lang="cs-CZ" i="1" dirty="0"/>
              <a:t>, </a:t>
            </a:r>
            <a:r>
              <a:rPr lang="cs-CZ" i="1" dirty="0" err="1"/>
              <a:t>Origanum</a:t>
            </a:r>
            <a:r>
              <a:rPr lang="cs-CZ" i="1" dirty="0"/>
              <a:t> </a:t>
            </a:r>
            <a:r>
              <a:rPr lang="cs-CZ" i="1" dirty="0" err="1"/>
              <a:t>vulgare</a:t>
            </a:r>
            <a:r>
              <a:rPr lang="cs-CZ" i="1" dirty="0"/>
              <a:t>, </a:t>
            </a:r>
            <a:r>
              <a:rPr lang="cs-CZ" i="1" dirty="0" err="1"/>
              <a:t>Paeonia</a:t>
            </a:r>
            <a:r>
              <a:rPr lang="cs-CZ" i="1" dirty="0"/>
              <a:t> </a:t>
            </a:r>
            <a:r>
              <a:rPr lang="cs-CZ" i="1" dirty="0" err="1"/>
              <a:t>lactiflora</a:t>
            </a:r>
            <a:r>
              <a:rPr lang="cs-CZ" i="1" dirty="0"/>
              <a:t>, </a:t>
            </a:r>
            <a:r>
              <a:rPr lang="cs-CZ" i="1" dirty="0" err="1"/>
              <a:t>Paeonia</a:t>
            </a:r>
            <a:r>
              <a:rPr lang="cs-CZ" i="1" dirty="0"/>
              <a:t> </a:t>
            </a:r>
            <a:r>
              <a:rPr lang="cs-CZ" i="1" dirty="0" err="1"/>
              <a:t>officinalis</a:t>
            </a:r>
            <a:r>
              <a:rPr lang="cs-CZ" i="1" dirty="0"/>
              <a:t>, </a:t>
            </a:r>
            <a:r>
              <a:rPr lang="cs-CZ" i="1" dirty="0" err="1"/>
              <a:t>Phlox</a:t>
            </a:r>
            <a:r>
              <a:rPr lang="cs-CZ" i="1" dirty="0"/>
              <a:t> </a:t>
            </a:r>
            <a:r>
              <a:rPr lang="cs-CZ" i="1" dirty="0" err="1"/>
              <a:t>paniculata</a:t>
            </a:r>
            <a:r>
              <a:rPr lang="cs-CZ" i="1" dirty="0"/>
              <a:t>, </a:t>
            </a:r>
            <a:r>
              <a:rPr lang="cs-CZ" i="1" dirty="0" err="1"/>
              <a:t>Physostegia</a:t>
            </a:r>
            <a:r>
              <a:rPr lang="cs-CZ" i="1" dirty="0"/>
              <a:t> </a:t>
            </a:r>
            <a:r>
              <a:rPr lang="cs-CZ" i="1" dirty="0" err="1"/>
              <a:t>virginiana</a:t>
            </a:r>
            <a:r>
              <a:rPr lang="cs-CZ" i="1" dirty="0"/>
              <a:t>, </a:t>
            </a:r>
            <a:r>
              <a:rPr lang="cs-CZ" i="1" dirty="0" err="1"/>
              <a:t>Salvia</a:t>
            </a:r>
            <a:r>
              <a:rPr lang="cs-CZ" i="1" dirty="0"/>
              <a:t> </a:t>
            </a:r>
            <a:r>
              <a:rPr lang="cs-CZ" i="1" dirty="0" err="1"/>
              <a:t>nemorosa</a:t>
            </a:r>
            <a:r>
              <a:rPr lang="cs-CZ" i="1" dirty="0"/>
              <a:t>, </a:t>
            </a:r>
            <a:r>
              <a:rPr lang="cs-CZ" i="1" dirty="0" err="1"/>
              <a:t>Solidago</a:t>
            </a:r>
            <a:r>
              <a:rPr lang="cs-CZ" i="1" dirty="0"/>
              <a:t> hybridy, </a:t>
            </a:r>
            <a:r>
              <a:rPr lang="cs-CZ" i="1" dirty="0" err="1"/>
              <a:t>Stachys</a:t>
            </a:r>
            <a:r>
              <a:rPr lang="cs-CZ" i="1" dirty="0"/>
              <a:t> </a:t>
            </a:r>
            <a:r>
              <a:rPr lang="cs-CZ" i="1" dirty="0" err="1"/>
              <a:t>lannata</a:t>
            </a:r>
            <a:r>
              <a:rPr lang="cs-CZ" i="1" dirty="0"/>
              <a:t>, </a:t>
            </a:r>
            <a:r>
              <a:rPr lang="cs-CZ" i="1" dirty="0" err="1"/>
              <a:t>Tanacetum</a:t>
            </a:r>
            <a:r>
              <a:rPr lang="cs-CZ" i="1" dirty="0"/>
              <a:t> </a:t>
            </a:r>
            <a:r>
              <a:rPr lang="cs-CZ" i="1" dirty="0" err="1"/>
              <a:t>coccineum</a:t>
            </a:r>
            <a:r>
              <a:rPr lang="cs-CZ" i="1" dirty="0"/>
              <a:t>, </a:t>
            </a:r>
            <a:r>
              <a:rPr lang="cs-CZ" i="1" dirty="0" err="1"/>
              <a:t>Trachelium</a:t>
            </a:r>
            <a:r>
              <a:rPr lang="cs-CZ" i="1" dirty="0"/>
              <a:t> </a:t>
            </a:r>
            <a:r>
              <a:rPr lang="cs-CZ" i="1" dirty="0" err="1"/>
              <a:t>caeruleum</a:t>
            </a:r>
            <a:r>
              <a:rPr lang="cs-CZ" i="1" dirty="0"/>
              <a:t>, </a:t>
            </a:r>
            <a:r>
              <a:rPr lang="cs-CZ" i="1" dirty="0" err="1"/>
              <a:t>Trolius</a:t>
            </a:r>
            <a:r>
              <a:rPr lang="cs-CZ" i="1" dirty="0"/>
              <a:t> </a:t>
            </a:r>
            <a:r>
              <a:rPr lang="cs-CZ" i="1" dirty="0" err="1"/>
              <a:t>europaeus</a:t>
            </a:r>
            <a:r>
              <a:rPr lang="cs-CZ" i="1" dirty="0"/>
              <a:t>, Viola </a:t>
            </a:r>
            <a:r>
              <a:rPr lang="cs-CZ" i="1" dirty="0" err="1"/>
              <a:t>odorata</a:t>
            </a:r>
            <a:endParaRPr lang="cs-CZ" i="1" dirty="0"/>
          </a:p>
        </p:txBody>
      </p:sp>
    </p:spTree>
    <p:extLst>
      <p:ext uri="{BB962C8B-B14F-4D97-AF65-F5344CB8AC3E}">
        <p14:creationId xmlns:p14="http://schemas.microsoft.com/office/powerpoint/2010/main" val="4238925274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254F563-8803-4743-8A85-4C1D01B6F5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/>
              <a:t>Dřeviny k </a:t>
            </a:r>
            <a:r>
              <a:rPr lang="cs-CZ"/>
              <a:t>řezu a rychlení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BD542C5-5642-4CE1-A4E6-47AF2D1BD8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i="1" dirty="0" err="1"/>
              <a:t>Forsythia</a:t>
            </a:r>
            <a:r>
              <a:rPr lang="cs-CZ" i="1" dirty="0"/>
              <a:t>, </a:t>
            </a:r>
            <a:r>
              <a:rPr lang="cs-CZ" i="1" dirty="0" err="1"/>
              <a:t>Syringa</a:t>
            </a:r>
            <a:r>
              <a:rPr lang="cs-CZ" i="1" dirty="0"/>
              <a:t> </a:t>
            </a:r>
            <a:r>
              <a:rPr lang="cs-CZ" i="1" dirty="0" err="1"/>
              <a:t>vulgaris</a:t>
            </a:r>
            <a:r>
              <a:rPr lang="cs-CZ" i="1" dirty="0"/>
              <a:t>, 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avium</a:t>
            </a:r>
            <a:r>
              <a:rPr lang="cs-CZ" i="1" dirty="0"/>
              <a:t>, 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cerasus</a:t>
            </a:r>
            <a:r>
              <a:rPr lang="cs-CZ" i="1" dirty="0"/>
              <a:t>, 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triloba</a:t>
            </a:r>
            <a:r>
              <a:rPr lang="cs-CZ" i="1" dirty="0"/>
              <a:t>, </a:t>
            </a:r>
            <a:r>
              <a:rPr lang="cs-CZ" i="1" dirty="0" err="1"/>
              <a:t>Prunus</a:t>
            </a:r>
            <a:r>
              <a:rPr lang="cs-CZ" i="1" dirty="0"/>
              <a:t> </a:t>
            </a:r>
            <a:r>
              <a:rPr lang="cs-CZ" i="1" dirty="0" err="1"/>
              <a:t>serrulata</a:t>
            </a:r>
            <a:r>
              <a:rPr lang="cs-CZ" i="1" dirty="0"/>
              <a:t>, </a:t>
            </a:r>
            <a:r>
              <a:rPr lang="cs-CZ" i="1" dirty="0" err="1"/>
              <a:t>Viburnum</a:t>
            </a:r>
            <a:r>
              <a:rPr lang="cs-CZ" i="1" dirty="0"/>
              <a:t> </a:t>
            </a:r>
            <a:r>
              <a:rPr lang="cs-CZ" i="1" dirty="0" err="1"/>
              <a:t>bodnantense</a:t>
            </a:r>
            <a:r>
              <a:rPr lang="cs-CZ" i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0724655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956</TotalTime>
  <Words>1879</Words>
  <Application>Microsoft Office PowerPoint</Application>
  <PresentationFormat>Předvádění na obrazovce (4:3)</PresentationFormat>
  <Paragraphs>135</Paragraphs>
  <Slides>94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94</vt:i4>
      </vt:variant>
    </vt:vector>
  </HeadingPairs>
  <TitlesOfParts>
    <vt:vector size="99" baseType="lpstr">
      <vt:lpstr>Arial</vt:lpstr>
      <vt:lpstr>Calibri</vt:lpstr>
      <vt:lpstr>Calibri Light</vt:lpstr>
      <vt:lpstr>Motiv Office</vt:lpstr>
      <vt:lpstr>Výchozí návrh</vt:lpstr>
      <vt:lpstr>Květinové farmy v ČR</vt:lpstr>
      <vt:lpstr>Řezané květiny v ČR</vt:lpstr>
      <vt:lpstr>Zdroj inspirace pro naše farmy: Floret Farm </vt:lpstr>
      <vt:lpstr>Prezentace aplikace PowerPoint</vt:lpstr>
      <vt:lpstr>Prezentace aplikace PowerPoint</vt:lpstr>
      <vt:lpstr>Prezentace aplikace PowerPoint</vt:lpstr>
      <vt:lpstr>Erin Benzakein</vt:lpstr>
      <vt:lpstr>Zdroje inspirace: Claire Basler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Ekologicky hospodařící farmy</vt:lpstr>
      <vt:lpstr>Seznam ekologicky hospodařících květinových farem v Platformě Výkvět</vt:lpstr>
      <vt:lpstr>Vybrané květinové farmy</vt:lpstr>
      <vt:lpstr>Zahradní kvítí (Brno)</vt:lpstr>
      <vt:lpstr>Ceny:</vt:lpstr>
      <vt:lpstr>Prezentace aplikace PowerPoint</vt:lpstr>
      <vt:lpstr>Prezentace aplikace PowerPoint</vt:lpstr>
      <vt:lpstr>Prezentace aplikace PowerPoint</vt:lpstr>
      <vt:lpstr>Efemér (Brno)</vt:lpstr>
      <vt:lpstr>Prezentace aplikace PowerPoint</vt:lpstr>
      <vt:lpstr>Prezentace aplikace PowerPoint</vt:lpstr>
      <vt:lpstr>Prezentace aplikace PowerPoint</vt:lpstr>
      <vt:lpstr>Řezanka (Znojmo)</vt:lpstr>
      <vt:lpstr>Ceny</vt:lpstr>
      <vt:lpstr>Prezentace aplikace PowerPoint</vt:lpstr>
      <vt:lpstr>Prezentace aplikace PowerPoint</vt:lpstr>
      <vt:lpstr>Prezentace aplikace PowerPoint</vt:lpstr>
      <vt:lpstr>Floratorium (Vysočina)</vt:lpstr>
      <vt:lpstr>Ceny:</vt:lpstr>
      <vt:lpstr>Prezentace aplikace PowerPoint</vt:lpstr>
      <vt:lpstr>Prezentace aplikace PowerPoint</vt:lpstr>
      <vt:lpstr>Prezentace aplikace PowerPoint</vt:lpstr>
      <vt:lpstr>Louky květ (střední Čechy)</vt:lpstr>
      <vt:lpstr>Ceny:</vt:lpstr>
      <vt:lpstr>Prezentace aplikace PowerPoint</vt:lpstr>
      <vt:lpstr>Prezentace aplikace PowerPoint</vt:lpstr>
      <vt:lpstr>Prezentace aplikace PowerPoint</vt:lpstr>
      <vt:lpstr>Kytky od potoka (střední Čechy)</vt:lpstr>
      <vt:lpstr>Ceny:</vt:lpstr>
      <vt:lpstr>Prezentace aplikace PowerPoint</vt:lpstr>
      <vt:lpstr>Prezentace aplikace PowerPoint</vt:lpstr>
      <vt:lpstr>Prezentace aplikace PowerPoint</vt:lpstr>
      <vt:lpstr>Balkonika (střední Čechy)</vt:lpstr>
      <vt:lpstr>Ceny: </vt:lpstr>
      <vt:lpstr>Prezentace aplikace PowerPoint</vt:lpstr>
      <vt:lpstr>Prezentace aplikace PowerPoint</vt:lpstr>
      <vt:lpstr>Prezentace aplikace PowerPoint</vt:lpstr>
      <vt:lpstr>Kveteto (střední Čechy)</vt:lpstr>
      <vt:lpstr>Ceny:</vt:lpstr>
      <vt:lpstr>Prezentace aplikace PowerPoint</vt:lpstr>
      <vt:lpstr>Prezentace aplikace PowerPoint</vt:lpstr>
      <vt:lpstr>Prezentace aplikace PowerPoint</vt:lpstr>
      <vt:lpstr>Green Decor (Praha)</vt:lpstr>
      <vt:lpstr>Ceny:</vt:lpstr>
      <vt:lpstr>Prezentace aplikace PowerPoint</vt:lpstr>
      <vt:lpstr>Prezentace aplikace PowerPoint</vt:lpstr>
      <vt:lpstr>Prezentace aplikace PowerPoint</vt:lpstr>
      <vt:lpstr>Polní květy (severní Čechy)</vt:lpstr>
      <vt:lpstr>Ceny:</vt:lpstr>
      <vt:lpstr>Prezentace aplikace PowerPoint</vt:lpstr>
      <vt:lpstr>Prezentace aplikace PowerPoint</vt:lpstr>
      <vt:lpstr>Prezentace aplikace PowerPoint</vt:lpstr>
      <vt:lpstr>Pod Smrkem (Severní Čechy) </vt:lpstr>
      <vt:lpstr>Ceny:</vt:lpstr>
      <vt:lpstr>Prezentace aplikace PowerPoint</vt:lpstr>
      <vt:lpstr>Prezentace aplikace PowerPoint</vt:lpstr>
      <vt:lpstr>Prezentace aplikace PowerPoint</vt:lpstr>
      <vt:lpstr>Kytky z přírody (Severní Morava)</vt:lpstr>
      <vt:lpstr>Ceny:</vt:lpstr>
      <vt:lpstr>Prezentace aplikace PowerPoint</vt:lpstr>
      <vt:lpstr>Prezentace aplikace PowerPoint</vt:lpstr>
      <vt:lpstr>Prezentace aplikace PowerPoint</vt:lpstr>
      <vt:lpstr>Levandulové údolí</vt:lpstr>
      <vt:lpstr>Prezentace aplikace PowerPoint</vt:lpstr>
      <vt:lpstr>Prezentace aplikace PowerPoint</vt:lpstr>
      <vt:lpstr>Prezentace aplikace PowerPoint</vt:lpstr>
      <vt:lpstr>Personal Green (Praha)</vt:lpstr>
      <vt:lpstr>Prezentace aplikace PowerPoint</vt:lpstr>
      <vt:lpstr>Prezentace aplikace PowerPoint</vt:lpstr>
      <vt:lpstr>Prezentace aplikace PowerPoint</vt:lpstr>
      <vt:lpstr>Prezentace aplikace PowerPoint</vt:lpstr>
      <vt:lpstr>Květiny vhodné pro květinové farmy v ČR</vt:lpstr>
      <vt:lpstr>Květiny vhodné k řezu</vt:lpstr>
      <vt:lpstr>Letničky vhodné k řezu</vt:lpstr>
      <vt:lpstr>Dvouletky vhodné k řezu</vt:lpstr>
      <vt:lpstr>Cibuloviny vhodné k řezu</vt:lpstr>
      <vt:lpstr>Hlíznaté vhodné k řezu</vt:lpstr>
      <vt:lpstr>Trvalky vhodné k řezu</vt:lpstr>
      <vt:lpstr>Dřeviny k řezu a rychlení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Květinové farmy v ČR</dc:title>
  <dc:creator>Augustinová Ludmila</dc:creator>
  <cp:lastModifiedBy>Augustinová Ludmila</cp:lastModifiedBy>
  <cp:revision>31</cp:revision>
  <dcterms:created xsi:type="dcterms:W3CDTF">2022-04-06T09:15:15Z</dcterms:created>
  <dcterms:modified xsi:type="dcterms:W3CDTF">2024-03-12T15:02:11Z</dcterms:modified>
</cp:coreProperties>
</file>