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457" r:id="rId66"/>
    <p:sldId id="318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541" r:id="rId96"/>
    <p:sldId id="350" r:id="rId97"/>
    <p:sldId id="458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459" r:id="rId129"/>
    <p:sldId id="381" r:id="rId130"/>
    <p:sldId id="382" r:id="rId131"/>
    <p:sldId id="383" r:id="rId132"/>
    <p:sldId id="385" r:id="rId133"/>
    <p:sldId id="386" r:id="rId134"/>
    <p:sldId id="387" r:id="rId135"/>
    <p:sldId id="388" r:id="rId136"/>
    <p:sldId id="461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  <p:sldId id="410" r:id="rId158"/>
    <p:sldId id="411" r:id="rId159"/>
    <p:sldId id="412" r:id="rId160"/>
    <p:sldId id="413" r:id="rId161"/>
    <p:sldId id="414" r:id="rId162"/>
    <p:sldId id="415" r:id="rId163"/>
    <p:sldId id="416" r:id="rId164"/>
    <p:sldId id="417" r:id="rId165"/>
    <p:sldId id="418" r:id="rId166"/>
    <p:sldId id="419" r:id="rId167"/>
    <p:sldId id="420" r:id="rId168"/>
    <p:sldId id="421" r:id="rId169"/>
    <p:sldId id="422" r:id="rId170"/>
    <p:sldId id="423" r:id="rId171"/>
    <p:sldId id="424" r:id="rId172"/>
    <p:sldId id="425" r:id="rId173"/>
    <p:sldId id="426" r:id="rId174"/>
    <p:sldId id="427" r:id="rId175"/>
    <p:sldId id="428" r:id="rId176"/>
    <p:sldId id="429" r:id="rId177"/>
    <p:sldId id="430" r:id="rId178"/>
    <p:sldId id="431" r:id="rId179"/>
    <p:sldId id="432" r:id="rId180"/>
    <p:sldId id="433" r:id="rId181"/>
    <p:sldId id="434" r:id="rId182"/>
    <p:sldId id="435" r:id="rId183"/>
    <p:sldId id="599" r:id="rId184"/>
    <p:sldId id="59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presProps" Target="presProps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theme" Target="theme/theme1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tableStyles" Target="tableStyles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72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5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33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9DD164-97D7-447D-9111-CD05178EF1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0CB56F-9037-48A0-BE69-4C36FBE5C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E3A85-3DEE-4BDC-8AFE-40CCD2E8B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DBAB6-79CE-4723-9D65-D64F7EF7F8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7765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F13259-B940-42D0-80F8-E06821D839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7D87CF-14B3-4BFF-A297-2A8F41D32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28F075-EF89-476B-9156-D008762D7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B0C23-005C-4573-9213-C23089E427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9238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7B3E90-2BC4-4635-A6D4-E4A7AC52D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2E5393-D04F-4178-B6CA-443A571D36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E83A43-7F9E-43D8-9643-A1F83E8D8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FFA3B-1291-4CB1-B7AA-7611181742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4797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4DBFDD-1564-4E7B-81D7-94990F1D1C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EC4367-91D6-4DE3-B8A3-FA9DB12296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6C04BA-56F3-43A6-BC52-4842B3DC70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CD111-18D3-4B26-BAB4-13C9A7CBD6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0348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ACDC1B4-7CC3-49D1-89EB-5C4D85A7F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B5BDD01-1D8B-4135-94D1-544CC14AE5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FEED996-CEA4-43A1-AEDC-B148A444E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91CAE-C246-47C2-ABF4-B25DF18B69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974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F075C5D-8C75-4445-80CB-324CFF8EF7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1ACA03E-C567-4DCE-9E4C-ADE521B7F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C8D9F1-D97A-44F7-99A6-0227D34EF5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85552-479D-4A7C-9280-B120A3310C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2841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58A97D-CD14-49E1-B76C-5285D657CD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B2E59F2-D93A-403E-A20B-685B45CDD6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F882C1-70C3-4EA6-8339-69B59DC119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D2781-6306-4043-B66B-5019C6AC94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0836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4CAAA5-B523-4F02-8453-42F49A661A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1EE53-5DA8-4BE6-B09A-57E2D5711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D46FCD-0C41-432B-A791-8DB62B5DC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C42C4-B41E-4BFF-9127-95D7EC01A7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765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683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0043CA-56A8-439F-BDF3-A81E8EB76F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C8720-6B49-44E3-8CA2-6895EB31E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507002-F9B1-4260-A859-74F586B1A4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D3CCD-22D2-4D81-A944-FAF39590AF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8593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4809DF-6D4E-484D-A8C4-D04525864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141707-65DE-488C-96BA-D8BE98B98C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69E718-26A0-45DE-975A-09711DC08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C9055-0866-4EF3-A22A-38D29EA8E5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7697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0CE17F-F6AA-47C6-AFFA-25E097905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346F0A-6BFA-4C5E-AB6C-F69C505CD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1DCBEE-C0B6-4D6A-BE80-5E1B995B8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A94-22DD-41E2-BABE-691D4EC919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0995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84FD03-8442-4E16-A7E0-354482329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09660B-CCBA-468A-B2F2-8FDB51D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7FCE88-A8FF-4792-A03E-C7B0633D79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C05EE-F10D-42DD-B30B-B0F682FF09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4648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24D5A0-0184-4FCD-AE34-6C8E2F7164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FE61F4-2640-4D4C-A7A8-6F5CF34487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74BAF3-161F-4286-A0BC-8C983B71BD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61A62-D19A-44EA-A4E5-4310C097E8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8538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8D7D97-C87F-4FF4-97D6-0213FB46F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9224EA-A4B3-46D9-BF1B-86B0E55CD3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0FE591-D72E-4205-A297-0754E15932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31CFA-7AB1-483D-B4F6-72FA04D8EC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3879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42990D-867E-4E6E-B0E1-89865EF43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23215-0650-48DE-B740-AF0A9E64FA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CDEAF5-D428-4108-ABE5-B50DF6D3B3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1A432-4B53-43DB-BCD6-3190DDFE05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268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F82EAB-C6E6-4802-A257-CAD12867C2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40DC282-8F4E-41C5-A2F7-96C9CFD33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BF275BC-DDCA-4C4C-8427-40D76C95F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09E75-DB32-4ABD-A0CC-BB0F292B31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2364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45DC10-F692-4CC9-B44C-7C4B4618FD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3ADD1C-2E00-4A3D-9085-1F5347E00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5F1437-369F-4EFC-95DF-1E347A23E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81441-288D-476D-92EB-DE9CC20F56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9364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A6C55A-86F6-4CD6-8A05-219A6E07B7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DFABAC-FFA6-4043-A2D9-58BA14E8A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ABC177-E574-4622-9DCF-61DCF985F7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26FF9-17A7-422C-8EAC-62AEDC6156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425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34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579B53-CB2D-450B-80A0-6EA5F2556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AD251C-F19F-4197-AFA9-F3D33AA8B6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E7A21-CE66-4F53-A64C-9E0BFE648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8420A-1375-4C75-8FBC-E1C46F44D1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5542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C60C1D-9A0D-44F0-A721-364661452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DCEEAF-E053-46C5-8E01-5BDA617D17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429A0D-9641-4355-B28C-99C011B0F4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6FA34-D9E0-4078-80FD-B51A5AD209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9898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FB5408-796C-454A-9BF2-3A2E95FC1E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A61EEA-0067-4E83-A8D3-B9049A765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AA2767-1200-4A83-BB4D-9208B895B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E9FD3-09E0-4EDB-B98B-7D73ABFA53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1708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9808FD-4D27-4DAA-9E87-90A828A40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773218-7BA9-4AB4-90D9-3A47FEC1D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67CB85-8E95-422C-BB38-C8E4ECB54C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19B39-5D59-4289-92B3-012BC44FA3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475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60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16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24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23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66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75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8F094-DCDF-4309-88BA-E473705D5626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B7DD-6A8E-4D67-BA81-658FFB117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08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5592BA-76D1-49D5-8669-559C9CF0E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39E0654-9176-4635-93D6-5D5399017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78C03B-BAF4-43D2-915F-30C5723DFD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74DF17-0FB8-4F06-AFE7-9CF5A5E751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B19374-6E5A-4CD0-A11A-E84CF593D6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222E200-D855-4379-B5EA-B5FF7340E2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94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B14B9CF-7FE3-42DE-A521-B64B892580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C8A330-5E06-44F1-BC44-B87BC7165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78C03B-BAF4-43D2-915F-30C5723DFD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74DF17-0FB8-4F06-AFE7-9CF5A5E751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B19374-6E5A-4CD0-A11A-E84CF593D6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A766A89-27DC-4C92-A5DF-CF2F115EAD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35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Sadovnické květinářství II.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Materiál pro studenty na </a:t>
            </a:r>
            <a:r>
              <a:rPr lang="cs-CZ" dirty="0" err="1"/>
              <a:t>poznávačku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324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/>
              <a:t>Fritillaria</a:t>
            </a:r>
            <a:r>
              <a:rPr lang="cs-CZ" sz="6700" i="1" dirty="0"/>
              <a:t> </a:t>
            </a:r>
            <a:r>
              <a:rPr lang="cs-CZ" sz="6700" i="1" dirty="0" err="1"/>
              <a:t>imperialis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28713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Cerastium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tomentosum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86392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Convallaria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52813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Coreopsis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grandiflora</a:t>
            </a: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49013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Coreopsis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verticillata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93032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/>
              <a:t>Cortaderia</a:t>
            </a:r>
            <a:r>
              <a:rPr lang="cs-CZ" sz="6700" i="1" dirty="0"/>
              <a:t> </a:t>
            </a:r>
            <a:r>
              <a:rPr lang="cs-CZ" sz="6700" i="1" dirty="0" err="1"/>
              <a:t>selloana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35250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Corydalis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62150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Corydalis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lutea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93053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Cotula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squalida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77969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Delphinium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cultorum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66032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Dianthus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deltoides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863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/>
              <a:t>Fritillaria</a:t>
            </a:r>
            <a:r>
              <a:rPr lang="cs-CZ" sz="6000" i="1" dirty="0"/>
              <a:t> </a:t>
            </a:r>
            <a:r>
              <a:rPr lang="cs-CZ" sz="6000" i="1" dirty="0" err="1"/>
              <a:t>meleagris</a:t>
            </a:r>
            <a:br>
              <a:rPr lang="cs-CZ" sz="6000" i="1" dirty="0"/>
            </a:br>
            <a:endParaRPr lang="cs-CZ" sz="6000" i="1" dirty="0"/>
          </a:p>
        </p:txBody>
      </p:sp>
    </p:spTree>
    <p:extLst>
      <p:ext uri="{BB962C8B-B14F-4D97-AF65-F5344CB8AC3E}">
        <p14:creationId xmlns:p14="http://schemas.microsoft.com/office/powerpoint/2010/main" val="17828528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Dianthus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gratianopolitanus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42197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Dicentra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spectabilis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95431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92D050"/>
                </a:solidFill>
              </a:rPr>
              <a:t>Dictamnus</a:t>
            </a:r>
            <a:r>
              <a:rPr lang="cs-CZ" sz="6700" i="1" dirty="0">
                <a:solidFill>
                  <a:srgbClr val="92D050"/>
                </a:solidFill>
              </a:rPr>
              <a:t> </a:t>
            </a:r>
            <a:r>
              <a:rPr lang="cs-CZ" sz="6700" i="1" dirty="0" err="1">
                <a:solidFill>
                  <a:srgbClr val="92D050"/>
                </a:solidFill>
              </a:rPr>
              <a:t>albus</a:t>
            </a:r>
            <a:br>
              <a:rPr lang="cs-CZ" dirty="0">
                <a:solidFill>
                  <a:srgbClr val="92D050"/>
                </a:solidFill>
              </a:rPr>
            </a:br>
            <a:endParaRPr lang="cs-CZ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960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Doronicum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orientale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30167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/>
              <a:t>Dryas</a:t>
            </a:r>
            <a:r>
              <a:rPr lang="cs-CZ" sz="6700" i="1" dirty="0"/>
              <a:t> </a:t>
            </a:r>
            <a:r>
              <a:rPr lang="cs-CZ" sz="6700" i="1" dirty="0" err="1"/>
              <a:t>octopetala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64026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Echinacea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purpurea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0019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Echinops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bannaticus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184486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Epimedium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grandiflorum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67723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Erigeron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speciosus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4740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Euphorbia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polychroma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25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i="1" dirty="0" err="1">
                <a:solidFill>
                  <a:srgbClr val="FFFF00"/>
                </a:solidFill>
              </a:rPr>
              <a:t>Fritillaria</a:t>
            </a:r>
            <a:r>
              <a:rPr lang="cs-CZ" sz="6000" i="1" dirty="0">
                <a:solidFill>
                  <a:srgbClr val="FFFF00"/>
                </a:solidFill>
              </a:rPr>
              <a:t> </a:t>
            </a:r>
            <a:r>
              <a:rPr lang="cs-CZ" sz="6000" i="1" dirty="0" err="1">
                <a:solidFill>
                  <a:srgbClr val="FFFF00"/>
                </a:solidFill>
              </a:rPr>
              <a:t>michailowskyi</a:t>
            </a:r>
            <a:endParaRPr lang="cs-CZ" sz="6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722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Euphorbia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myrsinites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3732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Festuca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flavescens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61431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Festuca</a:t>
            </a:r>
            <a:r>
              <a:rPr lang="cs-CZ" sz="6000" i="1" dirty="0">
                <a:solidFill>
                  <a:srgbClr val="FFFFFF"/>
                </a:solidFill>
              </a:rPr>
              <a:t> </a:t>
            </a:r>
            <a:r>
              <a:rPr lang="cs-CZ" sz="6000" i="1" dirty="0" err="1">
                <a:solidFill>
                  <a:srgbClr val="FFFFFF"/>
                </a:solidFill>
              </a:rPr>
              <a:t>glauca</a:t>
            </a:r>
            <a:br>
              <a:rPr lang="cs-CZ" sz="6000" i="1" dirty="0"/>
            </a:br>
            <a:endParaRPr lang="cs-CZ" sz="6000" i="1" dirty="0"/>
          </a:p>
        </p:txBody>
      </p:sp>
    </p:spTree>
    <p:extLst>
      <p:ext uri="{BB962C8B-B14F-4D97-AF65-F5344CB8AC3E}">
        <p14:creationId xmlns:p14="http://schemas.microsoft.com/office/powerpoint/2010/main" val="30157822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Festuca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scoparia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59602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Filipendula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32515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6000" i="1" dirty="0"/>
            </a:b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Galeobdolon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argentatum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Lamium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galeobdolon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926367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Geranium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macrorrhizum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1060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Geum</a:t>
            </a:r>
            <a:r>
              <a:rPr lang="cs-CZ" sz="6000" i="1" dirty="0">
                <a:solidFill>
                  <a:srgbClr val="FFFFFF"/>
                </a:solidFill>
              </a:rPr>
              <a:t> </a:t>
            </a:r>
            <a:r>
              <a:rPr lang="cs-CZ" sz="6000" i="1" dirty="0" err="1">
                <a:solidFill>
                  <a:srgbClr val="FFFFFF"/>
                </a:solidFill>
              </a:rPr>
              <a:t>coccineum</a:t>
            </a:r>
            <a:br>
              <a:rPr lang="cs-CZ" sz="6000" i="1" dirty="0">
                <a:solidFill>
                  <a:srgbClr val="FFFFFF"/>
                </a:solidFill>
              </a:rPr>
            </a:br>
            <a:endParaRPr lang="cs-CZ" sz="6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91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Gypsophila</a:t>
            </a:r>
            <a:r>
              <a:rPr lang="cs-CZ" sz="6700" i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paniculata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34402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Gypsophila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4063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/>
              <a:t>Galanthus</a:t>
            </a:r>
            <a:r>
              <a:rPr lang="cs-CZ" sz="6700" i="1" dirty="0"/>
              <a:t> </a:t>
            </a:r>
            <a:r>
              <a:rPr lang="cs-CZ" sz="6700" i="1" dirty="0" err="1"/>
              <a:t>nivalis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70794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Helenium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autumnale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154193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Helianthemum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35650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Helictotrichon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sempervirens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008785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Heliopsis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helianthoides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345053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Helleborus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niger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973465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Hemerocallis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6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hybridy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251483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Hepatica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nobilis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56800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Heuchera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3925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Hosta</a:t>
            </a:r>
            <a:r>
              <a:rPr lang="cs-CZ" sz="6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hybridy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35104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6700" i="1" dirty="0"/>
            </a:b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Chrysanthemum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grandiflorum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1406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Hippeastrum</a:t>
            </a:r>
            <a:br>
              <a:rPr lang="cs-CZ" sz="6000" i="1" dirty="0">
                <a:solidFill>
                  <a:srgbClr val="FFFFFF"/>
                </a:solidFill>
              </a:rPr>
            </a:br>
            <a:endParaRPr lang="cs-CZ" sz="6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0486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Iberis</a:t>
            </a:r>
            <a:r>
              <a:rPr lang="cs-CZ" sz="6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sempervirens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298263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 </a:t>
            </a:r>
            <a:r>
              <a:rPr lang="cs-CZ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barbata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6245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sibirica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080076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pumila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20676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Lavandula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officinalis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15704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6700" i="1" dirty="0"/>
            </a:br>
            <a:r>
              <a:rPr lang="cs-CZ" sz="67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Leucanthemum</a:t>
            </a:r>
            <a:r>
              <a:rPr lang="cs-CZ" sz="67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maximum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86436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Liatris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spicata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868327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Ligularia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dentata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71251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Lithospermum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purpurocaeruleum</a:t>
            </a:r>
            <a:endParaRPr lang="cs-CZ" sz="6700" i="1" dirty="0"/>
          </a:p>
        </p:txBody>
      </p:sp>
    </p:spTree>
    <p:extLst>
      <p:ext uri="{BB962C8B-B14F-4D97-AF65-F5344CB8AC3E}">
        <p14:creationId xmlns:p14="http://schemas.microsoft.com/office/powerpoint/2010/main" val="16158343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Lupinus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polyphyllus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971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Hyacinthus</a:t>
            </a:r>
            <a:br>
              <a:rPr lang="cs-CZ" sz="6000" i="1" dirty="0">
                <a:solidFill>
                  <a:srgbClr val="FFFFFF"/>
                </a:solidFill>
              </a:rPr>
            </a:br>
            <a:endParaRPr lang="cs-CZ" sz="6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8078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Lychnis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coronaria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2294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Lychnis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chalcedonica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531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Lychnis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viscaria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664323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Lysimachia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nummularia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070591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Lysimachia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punctata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458428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Matteucia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struthiopteris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43183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Miscanthus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sinensis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247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Monarda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didyma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928516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Nepeta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faassenii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052717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Nuphar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lutea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319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Hymenocallis</a:t>
            </a:r>
            <a:br>
              <a:rPr lang="cs-CZ" sz="6000" i="1" dirty="0">
                <a:solidFill>
                  <a:srgbClr val="FFFFFF"/>
                </a:solidFill>
              </a:rPr>
            </a:br>
            <a:endParaRPr lang="cs-CZ" sz="6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8929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Nymphaea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alba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680702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Oenothera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missouriensis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822983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Origanum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48938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Paeonia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lactiflora</a:t>
            </a:r>
            <a:br>
              <a:rPr lang="cs-CZ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30782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Paeonia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officinalis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547592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Paeonia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tenuifolia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310261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Panicum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virgatum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8576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Papaver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orientale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17836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i="1" dirty="0"/>
            </a:br>
            <a:r>
              <a:rPr lang="cs-CZ" sz="6700" i="1" dirty="0" err="1"/>
              <a:t>Pennisetum</a:t>
            </a:r>
            <a:r>
              <a:rPr lang="cs-CZ" sz="6700" i="1" dirty="0"/>
              <a:t> </a:t>
            </a:r>
            <a:r>
              <a:rPr lang="cs-CZ" sz="6700" i="1" dirty="0" err="1"/>
              <a:t>alopecuroides</a:t>
            </a:r>
            <a:endParaRPr lang="cs-CZ" sz="6700" i="1" dirty="0"/>
          </a:p>
        </p:txBody>
      </p:sp>
    </p:spTree>
    <p:extLst>
      <p:ext uri="{BB962C8B-B14F-4D97-AF65-F5344CB8AC3E}">
        <p14:creationId xmlns:p14="http://schemas.microsoft.com/office/powerpoint/2010/main" val="191225410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Phlox</a:t>
            </a:r>
            <a:r>
              <a:rPr lang="cs-CZ" sz="6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paniculata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8038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Chionodoxa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luciliae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4918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Phlox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subulata</a:t>
            </a:r>
            <a:br>
              <a:rPr lang="cs-CZ" sz="6000" i="1" dirty="0"/>
            </a:br>
            <a:endParaRPr lang="cs-CZ" sz="6000" i="1" dirty="0"/>
          </a:p>
        </p:txBody>
      </p:sp>
    </p:spTree>
    <p:extLst>
      <p:ext uri="{BB962C8B-B14F-4D97-AF65-F5344CB8AC3E}">
        <p14:creationId xmlns:p14="http://schemas.microsoft.com/office/powerpoint/2010/main" val="205915204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Polygonatum</a:t>
            </a:r>
            <a:r>
              <a:rPr lang="cs-CZ" sz="6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multiflorum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347179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Polygonum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affine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769061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Polygonum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bistorta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410820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Polypodium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314903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Primula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denticulata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044976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Primula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japonica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919653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Primula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74200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Pulsatilla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897348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Rudbeckia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fulgida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4974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Leucojum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aestivum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733535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Rudbeckia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nitida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750911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916B3-07CC-4588-974B-0BA55974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Salvia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nemorosa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39619" name="Zástupný symbol pro obsah 2">
            <a:extLst>
              <a:ext uri="{FF2B5EF4-FFF2-40B4-BE49-F238E27FC236}">
                <a16:creationId xmlns:a16="http://schemas.microsoft.com/office/drawing/2014/main" id="{35776FC5-0BAF-4649-A51C-D4562D024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Nadpis 1">
            <a:extLst>
              <a:ext uri="{FF2B5EF4-FFF2-40B4-BE49-F238E27FC236}">
                <a16:creationId xmlns:a16="http://schemas.microsoft.com/office/drawing/2014/main" id="{155A6BCD-B345-4A35-B480-0996FE19B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i="1" dirty="0" err="1"/>
              <a:t>Salvia</a:t>
            </a:r>
            <a:r>
              <a:rPr lang="cs-CZ" altLang="cs-CZ" i="1" dirty="0"/>
              <a:t> </a:t>
            </a:r>
            <a:r>
              <a:rPr lang="cs-CZ" altLang="cs-CZ" i="1"/>
              <a:t>officinalis</a:t>
            </a:r>
            <a:endParaRPr lang="cs-CZ" altLang="cs-CZ" i="1" dirty="0"/>
          </a:p>
        </p:txBody>
      </p:sp>
      <p:sp>
        <p:nvSpPr>
          <p:cNvPr id="242691" name="Zástupný symbol pro obsah 2">
            <a:extLst>
              <a:ext uri="{FF2B5EF4-FFF2-40B4-BE49-F238E27FC236}">
                <a16:creationId xmlns:a16="http://schemas.microsoft.com/office/drawing/2014/main" id="{3B16BFC0-ADEF-48B0-A1FA-D2F0D99A58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Sagittaria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sagittifolia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289419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Sasa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pumila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84952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Saxifraga</a:t>
            </a:r>
            <a:r>
              <a:rPr lang="cs-CZ" sz="6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cs-CZ" sz="6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arendsii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26433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Sedum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acre</a:t>
            </a:r>
            <a:b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49100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Sedum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spectabile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18813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Sedum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spurium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550258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Sedum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telephium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0570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Leucojum</a:t>
            </a:r>
            <a:r>
              <a:rPr lang="cs-CZ" sz="6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vernum</a:t>
            </a:r>
            <a:br>
              <a:rPr lang="cs-CZ" sz="6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8208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Sempervivum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arachnoideum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248632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Solidago</a:t>
            </a:r>
            <a:r>
              <a:rPr lang="cs-CZ" sz="6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6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hybridy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443591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Stachys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byzantina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4352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Tanacetum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coccineum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470973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Tradescantia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andersoniana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07699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Thymus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serpyllum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967963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Trollius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europaeus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876797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Typha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latifolia</a:t>
            </a:r>
            <a:b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09220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Veronica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incana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540314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Veronica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spicata</a:t>
            </a:r>
            <a:b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486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u="sng" dirty="0"/>
              <a:t>Cibuloviny</a:t>
            </a:r>
          </a:p>
        </p:txBody>
      </p:sp>
    </p:spTree>
    <p:extLst>
      <p:ext uri="{BB962C8B-B14F-4D97-AF65-F5344CB8AC3E}">
        <p14:creationId xmlns:p14="http://schemas.microsoft.com/office/powerpoint/2010/main" val="3055565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>
                <a:solidFill>
                  <a:srgbClr val="FFFF00"/>
                </a:solidFill>
              </a:rPr>
              <a:t>Lilium </a:t>
            </a:r>
            <a:r>
              <a:rPr lang="cs-CZ" sz="6000" i="1" dirty="0" err="1">
                <a:solidFill>
                  <a:srgbClr val="FFFF00"/>
                </a:solidFill>
              </a:rPr>
              <a:t>candidum</a:t>
            </a:r>
            <a:br>
              <a:rPr lang="cs-CZ" sz="6000" i="1" dirty="0">
                <a:solidFill>
                  <a:srgbClr val="FFFF00"/>
                </a:solidFill>
              </a:rPr>
            </a:br>
            <a:endParaRPr lang="cs-CZ" sz="6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3189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Vinca minor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542384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Viola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odorata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191130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Waldsteinia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geoides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364227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Yucca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filamentosa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2507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>
                <a:solidFill>
                  <a:srgbClr val="FFFF00"/>
                </a:solidFill>
              </a:rPr>
              <a:t>Lilium </a:t>
            </a:r>
            <a:r>
              <a:rPr lang="cs-CZ" sz="6000" i="1" dirty="0" err="1">
                <a:solidFill>
                  <a:srgbClr val="FFFF00"/>
                </a:solidFill>
              </a:rPr>
              <a:t>longiflorum</a:t>
            </a:r>
            <a:br>
              <a:rPr lang="cs-CZ" sz="6000" i="1" dirty="0">
                <a:solidFill>
                  <a:srgbClr val="FFFF00"/>
                </a:solidFill>
              </a:rPr>
            </a:br>
            <a:endParaRPr lang="cs-CZ" sz="6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18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</a:rPr>
              <a:t>Lilium </a:t>
            </a:r>
            <a:r>
              <a:rPr lang="cs-CZ" sz="6700" i="1" dirty="0" err="1">
                <a:solidFill>
                  <a:srgbClr val="FFFFFF"/>
                </a:solidFill>
              </a:rPr>
              <a:t>martagon</a:t>
            </a:r>
            <a:r>
              <a:rPr lang="cs-CZ" sz="6700" i="1" dirty="0">
                <a:solidFill>
                  <a:srgbClr val="FFFFFF"/>
                </a:solidFill>
              </a:rPr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1162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Muscari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armeniacum</a:t>
            </a:r>
            <a:r>
              <a:rPr lang="cs-CZ" sz="6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7936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</a:rPr>
              <a:t>Muscari</a:t>
            </a:r>
            <a:r>
              <a:rPr lang="cs-CZ" sz="6700" i="1" dirty="0">
                <a:solidFill>
                  <a:schemeClr val="bg1"/>
                </a:solidFill>
              </a:rPr>
              <a:t> </a:t>
            </a:r>
            <a:r>
              <a:rPr lang="cs-CZ" sz="6700" i="1" dirty="0" err="1">
                <a:solidFill>
                  <a:schemeClr val="bg1"/>
                </a:solidFill>
              </a:rPr>
              <a:t>botryoides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9525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/>
              <a:t>Narcissus</a:t>
            </a:r>
            <a:br>
              <a:rPr lang="cs-CZ" sz="6000" i="1" dirty="0"/>
            </a:br>
            <a:endParaRPr lang="cs-CZ" sz="6000" i="1" dirty="0"/>
          </a:p>
        </p:txBody>
      </p:sp>
    </p:spTree>
    <p:extLst>
      <p:ext uri="{BB962C8B-B14F-4D97-AF65-F5344CB8AC3E}">
        <p14:creationId xmlns:p14="http://schemas.microsoft.com/office/powerpoint/2010/main" val="2056883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Nerine</a:t>
            </a:r>
            <a:br>
              <a:rPr lang="cs-CZ" sz="6000" i="1" dirty="0">
                <a:solidFill>
                  <a:srgbClr val="FFFFFF"/>
                </a:solidFill>
              </a:rPr>
            </a:br>
            <a:endParaRPr lang="cs-CZ" sz="6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57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Ornithogalum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umbellatum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003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Puschkinia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scilloides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553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Scilla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campanulata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Hyacintoides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hispanica</a:t>
            </a:r>
            <a:r>
              <a:rPr lang="cs-CZ" sz="60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063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00"/>
                </a:solidFill>
              </a:rPr>
              <a:t>Allium</a:t>
            </a:r>
            <a:r>
              <a:rPr lang="cs-CZ" sz="6700" i="1" dirty="0">
                <a:solidFill>
                  <a:srgbClr val="FFFF00"/>
                </a:solidFill>
              </a:rPr>
              <a:t> </a:t>
            </a:r>
            <a:r>
              <a:rPr lang="cs-CZ" sz="6700" i="1" dirty="0" err="1">
                <a:solidFill>
                  <a:srgbClr val="FFFF00"/>
                </a:solidFill>
              </a:rPr>
              <a:t>aflatunense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3657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Scilla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siberica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34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Sprekelia</a:t>
            </a:r>
            <a:br>
              <a:rPr lang="cs-CZ" sz="6000" i="1" dirty="0">
                <a:solidFill>
                  <a:srgbClr val="FFFFFF"/>
                </a:solidFill>
              </a:rPr>
            </a:br>
            <a:endParaRPr lang="cs-CZ" sz="6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41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/>
              <a:t>Tulipa</a:t>
            </a:r>
            <a:br>
              <a:rPr lang="cs-CZ" sz="6000" i="1" dirty="0"/>
            </a:br>
            <a:endParaRPr lang="cs-CZ" sz="6000" i="1" dirty="0"/>
          </a:p>
        </p:txBody>
      </p:sp>
    </p:spTree>
    <p:extLst>
      <p:ext uri="{BB962C8B-B14F-4D97-AF65-F5344CB8AC3E}">
        <p14:creationId xmlns:p14="http://schemas.microsoft.com/office/powerpoint/2010/main" val="3139791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6000" b="1" u="sng" dirty="0"/>
            </a:br>
            <a:r>
              <a:rPr lang="cs-CZ" sz="6000" b="1" u="sng" dirty="0"/>
              <a:t>Hlíznaté rostliny</a:t>
            </a:r>
            <a:br>
              <a:rPr lang="cs-CZ" sz="6000" b="1" u="sng" dirty="0"/>
            </a:br>
            <a:endParaRPr lang="cs-CZ" sz="6000" b="1" u="sng" dirty="0"/>
          </a:p>
        </p:txBody>
      </p:sp>
    </p:spTree>
    <p:extLst>
      <p:ext uri="{BB962C8B-B14F-4D97-AF65-F5344CB8AC3E}">
        <p14:creationId xmlns:p14="http://schemas.microsoft.com/office/powerpoint/2010/main" val="350015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/>
              <a:t>Acidanthera</a:t>
            </a:r>
            <a:r>
              <a:rPr lang="cs-CZ" sz="6700" i="1" dirty="0"/>
              <a:t> </a:t>
            </a:r>
            <a:r>
              <a:rPr lang="cs-CZ" sz="6700" i="1" dirty="0" err="1"/>
              <a:t>bicolor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669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Agapanthus</a:t>
            </a:r>
            <a:endParaRPr lang="cs-CZ" sz="6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87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Alstroemeria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2766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blanda</a:t>
            </a:r>
            <a:br>
              <a:rPr lang="cs-CZ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7123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coronaria</a:t>
            </a:r>
            <a:endParaRPr lang="cs-CZ" sz="6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9312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Begonia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tuberhybrida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055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</a:rPr>
              <a:t>Allium</a:t>
            </a:r>
            <a:r>
              <a:rPr lang="cs-CZ" sz="6700" i="1" dirty="0">
                <a:solidFill>
                  <a:srgbClr val="FFFFFF"/>
                </a:solidFill>
              </a:rPr>
              <a:t> </a:t>
            </a:r>
            <a:r>
              <a:rPr lang="cs-CZ" sz="6700" i="1" dirty="0" err="1">
                <a:solidFill>
                  <a:srgbClr val="FFFFFF"/>
                </a:solidFill>
              </a:rPr>
              <a:t>karataviense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1611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8036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Colchicum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autumnale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006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Crocosmia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crocosmiiflora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6455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Crocus</a:t>
            </a:r>
            <a:br>
              <a:rPr lang="cs-CZ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0200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Cyclamen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purpurascens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2566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Dahlia</a:t>
            </a:r>
            <a:br>
              <a:rPr lang="cs-CZ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1675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Eranthis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hyemalis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8718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Eremurus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stenophyllus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8966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Freesia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9119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Gladiolus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16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00"/>
                </a:solidFill>
              </a:rPr>
              <a:t>Allium</a:t>
            </a:r>
            <a:r>
              <a:rPr lang="cs-CZ" sz="6000" i="1" dirty="0">
                <a:solidFill>
                  <a:srgbClr val="FFFF00"/>
                </a:solidFill>
              </a:rPr>
              <a:t> moly</a:t>
            </a:r>
            <a:br>
              <a:rPr lang="cs-CZ" sz="6000" i="1" dirty="0">
                <a:solidFill>
                  <a:srgbClr val="FFFF00"/>
                </a:solidFill>
              </a:rPr>
            </a:br>
            <a:endParaRPr lang="cs-CZ" sz="6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65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Gloriosa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5544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Gloxinia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910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Incarvillea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delavayi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74247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032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hollandica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3123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reticulata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1009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Ixia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7811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Oxalis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adenophylla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64553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Oxalis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deppei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Oxalis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tetraphylla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1324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Ranunculus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asiaticus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64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Allium</a:t>
            </a:r>
            <a:r>
              <a:rPr lang="cs-CZ" sz="6000" i="1" dirty="0">
                <a:solidFill>
                  <a:srgbClr val="FFFFFF"/>
                </a:solidFill>
              </a:rPr>
              <a:t> </a:t>
            </a:r>
            <a:r>
              <a:rPr lang="cs-CZ" sz="6000" i="1" dirty="0" err="1">
                <a:solidFill>
                  <a:srgbClr val="FFFFFF"/>
                </a:solidFill>
              </a:rPr>
              <a:t>ursinum</a:t>
            </a:r>
            <a:br>
              <a:rPr lang="cs-CZ" sz="6000" i="1" dirty="0">
                <a:solidFill>
                  <a:srgbClr val="FFFFFF"/>
                </a:solidFill>
              </a:rPr>
            </a:br>
            <a:endParaRPr lang="cs-CZ" sz="6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767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Sparaxis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828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Tigridia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89055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Zantedeschia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aethiopica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38825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Zantedeschia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elliottiana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2341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Zantedeschia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rehmannii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61750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u="sng" dirty="0"/>
              <a:t>Trvalky</a:t>
            </a:r>
          </a:p>
        </p:txBody>
      </p:sp>
    </p:spTree>
    <p:extLst>
      <p:ext uri="{BB962C8B-B14F-4D97-AF65-F5344CB8AC3E}">
        <p14:creationId xmlns:p14="http://schemas.microsoft.com/office/powerpoint/2010/main" val="3337493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Acaena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buchananii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4338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Aconitum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napellus</a:t>
            </a:r>
            <a:br>
              <a:rPr lang="cs-CZ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1492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Adonis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vernalis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31959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Achillea </a:t>
            </a:r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ageratifolia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044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Camassia</a:t>
            </a:r>
            <a:r>
              <a:rPr lang="cs-CZ" sz="6000" i="1" dirty="0">
                <a:solidFill>
                  <a:srgbClr val="FFFFFF"/>
                </a:solidFill>
              </a:rPr>
              <a:t> </a:t>
            </a:r>
            <a:r>
              <a:rPr lang="cs-CZ" sz="6000" i="1" dirty="0" err="1">
                <a:solidFill>
                  <a:srgbClr val="FFFFFF"/>
                </a:solidFill>
              </a:rPr>
              <a:t>leichtlinii</a:t>
            </a:r>
            <a:br>
              <a:rPr lang="cs-CZ" sz="6000" i="1" dirty="0">
                <a:solidFill>
                  <a:srgbClr val="FFFFFF"/>
                </a:solidFill>
              </a:rPr>
            </a:br>
            <a:endParaRPr lang="cs-CZ" sz="6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723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Achillea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filipendulina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76586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/>
              <a:t>Achillea </a:t>
            </a:r>
            <a:r>
              <a:rPr lang="cs-CZ" sz="6700" i="1" dirty="0" err="1"/>
              <a:t>millefolium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98354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Ajuga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reptans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81873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Alchemilla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mollis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8434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6000" i="1" dirty="0"/>
            </a:b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Alyssum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saxatile</a:t>
            </a:r>
            <a:br>
              <a:rPr lang="cs-CZ" sz="6000" i="1" dirty="0"/>
            </a:br>
            <a:endParaRPr lang="cs-CZ" sz="6000" i="1" dirty="0"/>
          </a:p>
        </p:txBody>
      </p:sp>
    </p:spTree>
    <p:extLst>
      <p:ext uri="{BB962C8B-B14F-4D97-AF65-F5344CB8AC3E}">
        <p14:creationId xmlns:p14="http://schemas.microsoft.com/office/powerpoint/2010/main" val="37403369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japonica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1547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</a:t>
            </a:r>
            <a:r>
              <a:rPr lang="cs-CZ" sz="6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sylvestris</a:t>
            </a:r>
            <a:br>
              <a:rPr lang="cs-CZ" dirty="0">
                <a:solidFill>
                  <a:srgbClr val="FFFF00"/>
                </a:solidFill>
              </a:rPr>
            </a:b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318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</a:rPr>
              <a:t>Antennaria</a:t>
            </a:r>
            <a:r>
              <a:rPr lang="cs-CZ" sz="6700" i="1" dirty="0">
                <a:solidFill>
                  <a:schemeClr val="bg1"/>
                </a:solidFill>
              </a:rPr>
              <a:t> </a:t>
            </a:r>
            <a:r>
              <a:rPr lang="cs-CZ" sz="6700" i="1" dirty="0" err="1">
                <a:solidFill>
                  <a:schemeClr val="bg1"/>
                </a:solidFill>
              </a:rPr>
              <a:t>dioica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5839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chemeClr val="bg1"/>
                </a:solidFill>
              </a:rPr>
              <a:t>Aquilegia</a:t>
            </a:r>
            <a:r>
              <a:rPr lang="cs-CZ" sz="6700" i="1" dirty="0">
                <a:solidFill>
                  <a:schemeClr val="bg1"/>
                </a:solidFill>
              </a:rPr>
              <a:t> </a:t>
            </a:r>
            <a:r>
              <a:rPr lang="cs-CZ" sz="6700" i="1" dirty="0" err="1">
                <a:solidFill>
                  <a:schemeClr val="bg1"/>
                </a:solidFill>
              </a:rPr>
              <a:t>vulgaris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0613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Arabis</a:t>
            </a:r>
            <a:r>
              <a:rPr lang="cs-CZ" sz="6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caucasica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1464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</a:rPr>
              <a:t>Erythronium</a:t>
            </a:r>
            <a:r>
              <a:rPr lang="cs-CZ" sz="6700" i="1" dirty="0">
                <a:solidFill>
                  <a:srgbClr val="FFFFFF"/>
                </a:solidFill>
              </a:rPr>
              <a:t> </a:t>
            </a:r>
            <a:r>
              <a:rPr lang="cs-CZ" sz="6700" i="1" dirty="0" err="1">
                <a:solidFill>
                  <a:srgbClr val="FFFFFF"/>
                </a:solidFill>
              </a:rPr>
              <a:t>dens-canis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85263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Armeria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12052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Asarum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europaeum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35446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Aster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alpinus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27655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</a:rPr>
              <a:t>Aster </a:t>
            </a:r>
            <a:r>
              <a:rPr lang="cs-CZ" sz="6700" i="1" dirty="0" err="1">
                <a:solidFill>
                  <a:srgbClr val="FFFFFF"/>
                </a:solidFill>
              </a:rPr>
              <a:t>dumosus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40646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/>
              <a:t>Astilbe</a:t>
            </a:r>
            <a:r>
              <a:rPr lang="cs-CZ" sz="6700" i="1" dirty="0"/>
              <a:t> </a:t>
            </a:r>
            <a:r>
              <a:rPr lang="cs-CZ" sz="6700" dirty="0"/>
              <a:t>×</a:t>
            </a:r>
            <a:r>
              <a:rPr lang="cs-CZ" sz="6700" i="1" dirty="0"/>
              <a:t> </a:t>
            </a:r>
            <a:r>
              <a:rPr lang="cs-CZ" sz="6700" i="1" dirty="0" err="1"/>
              <a:t>arendsii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86122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err="1">
                <a:solidFill>
                  <a:srgbClr val="FFFFFF"/>
                </a:solidFill>
              </a:rPr>
              <a:t>Aubrieta</a:t>
            </a:r>
            <a:r>
              <a:rPr lang="cs-CZ" sz="6000" i="1" dirty="0">
                <a:solidFill>
                  <a:srgbClr val="FFFFFF"/>
                </a:solidFill>
              </a:rPr>
              <a:t> – </a:t>
            </a:r>
            <a:r>
              <a:rPr lang="cs-CZ" sz="6000" dirty="0">
                <a:solidFill>
                  <a:srgbClr val="FFFFFF"/>
                </a:solidFill>
              </a:rPr>
              <a:t>hybridy</a:t>
            </a:r>
            <a:br>
              <a:rPr lang="cs-CZ" sz="6000" dirty="0">
                <a:solidFill>
                  <a:srgbClr val="FFFFFF"/>
                </a:solidFill>
              </a:rPr>
            </a:br>
            <a:endParaRPr lang="cs-CZ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452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6000" i="1" dirty="0"/>
            </a:b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Bergenia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cordifolia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B.crassifolia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3022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Brunnera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macrophylla</a:t>
            </a:r>
            <a:br>
              <a:rPr lang="cs-CZ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1679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Calla</a:t>
            </a:r>
            <a:r>
              <a:rPr lang="cs-CZ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palustris</a:t>
            </a:r>
            <a:endParaRPr lang="cs-CZ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6623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Caltha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palustris</a:t>
            </a:r>
            <a:br>
              <a:rPr lang="cs-CZ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8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</a:rPr>
              <a:t>Eucomis</a:t>
            </a:r>
            <a:r>
              <a:rPr lang="cs-CZ" sz="6700" i="1" dirty="0">
                <a:solidFill>
                  <a:srgbClr val="FFFFFF"/>
                </a:solidFill>
              </a:rPr>
              <a:t> </a:t>
            </a:r>
            <a:r>
              <a:rPr lang="cs-CZ" sz="6700" i="1" dirty="0" err="1">
                <a:solidFill>
                  <a:srgbClr val="FFFFFF"/>
                </a:solidFill>
              </a:rPr>
              <a:t>bicolor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33131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Campanula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carpatica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42826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Campanula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persicifolia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29065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Campanula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glomerata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54497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Nadpis 1">
            <a:extLst>
              <a:ext uri="{FF2B5EF4-FFF2-40B4-BE49-F238E27FC236}">
                <a16:creationId xmlns:a16="http://schemas.microsoft.com/office/drawing/2014/main" id="{346E34DC-0132-44F5-920B-51F3E99C4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60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Campanula</a:t>
            </a:r>
            <a:r>
              <a:rPr lang="cs-CZ" altLang="cs-CZ" sz="6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60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poscharskyana</a:t>
            </a:r>
            <a:endParaRPr lang="cs-CZ" altLang="cs-CZ" sz="6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891" name="Zástupný symbol pro obsah 2">
            <a:extLst>
              <a:ext uri="{FF2B5EF4-FFF2-40B4-BE49-F238E27FC236}">
                <a16:creationId xmlns:a16="http://schemas.microsoft.com/office/drawing/2014/main" id="{5716193F-1E31-4D20-A0B8-0EECAD1D4A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/>
              <a:t>Carex</a:t>
            </a:r>
            <a:r>
              <a:rPr lang="cs-CZ" sz="6700" i="1" dirty="0"/>
              <a:t> </a:t>
            </a:r>
            <a:r>
              <a:rPr lang="cs-CZ" sz="6700" i="1" dirty="0" err="1"/>
              <a:t>comans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25730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/>
              <a:t>Carex</a:t>
            </a:r>
            <a:r>
              <a:rPr lang="cs-CZ" sz="6700" i="1" dirty="0"/>
              <a:t> </a:t>
            </a:r>
            <a:r>
              <a:rPr lang="cs-CZ" sz="6700" i="1" dirty="0" err="1"/>
              <a:t>grayi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52561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Carex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muskingumensis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26018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Centaurea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dealbata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9262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Centaurea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montana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1724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7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Centranthus</a:t>
            </a:r>
            <a:r>
              <a:rPr lang="cs-CZ" sz="67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ruber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21529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628</Words>
  <Application>Microsoft Office PowerPoint</Application>
  <PresentationFormat>Předvádění na obrazovce (4:3)</PresentationFormat>
  <Paragraphs>204</Paragraphs>
  <Slides>203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203</vt:i4>
      </vt:variant>
    </vt:vector>
  </HeadingPairs>
  <TitlesOfParts>
    <vt:vector size="208" baseType="lpstr">
      <vt:lpstr>Arial</vt:lpstr>
      <vt:lpstr>Calibri</vt:lpstr>
      <vt:lpstr>Motiv systému Office</vt:lpstr>
      <vt:lpstr>Výchozí návrh</vt:lpstr>
      <vt:lpstr>1_Výchozí návrh</vt:lpstr>
      <vt:lpstr>Sadovnické květinářství II.</vt:lpstr>
      <vt:lpstr>Cibuloviny</vt:lpstr>
      <vt:lpstr>Allium aflatunense </vt:lpstr>
      <vt:lpstr>Allium karataviense </vt:lpstr>
      <vt:lpstr>Allium moly </vt:lpstr>
      <vt:lpstr>Allium ursinum </vt:lpstr>
      <vt:lpstr>Camassia leichtlinii </vt:lpstr>
      <vt:lpstr>Erythronium dens-canis </vt:lpstr>
      <vt:lpstr>Eucomis bicolor </vt:lpstr>
      <vt:lpstr>Fritillaria imperialis </vt:lpstr>
      <vt:lpstr>Fritillaria meleagris </vt:lpstr>
      <vt:lpstr>Fritillaria michailowskyi</vt:lpstr>
      <vt:lpstr>Galanthus nivalis </vt:lpstr>
      <vt:lpstr>Hippeastrum </vt:lpstr>
      <vt:lpstr>Hyacinthus </vt:lpstr>
      <vt:lpstr>Hymenocallis </vt:lpstr>
      <vt:lpstr>Chionodoxa luciliae </vt:lpstr>
      <vt:lpstr>Leucojum aestivum </vt:lpstr>
      <vt:lpstr>Leucojum vernum </vt:lpstr>
      <vt:lpstr>Lilium candidum </vt:lpstr>
      <vt:lpstr>Lilium longiflorum </vt:lpstr>
      <vt:lpstr>Lilium martagon  </vt:lpstr>
      <vt:lpstr>Muscari armeniacum  </vt:lpstr>
      <vt:lpstr>Muscari botryoides </vt:lpstr>
      <vt:lpstr>Narcissus </vt:lpstr>
      <vt:lpstr>Nerine </vt:lpstr>
      <vt:lpstr>Ornithogalum umbellatum </vt:lpstr>
      <vt:lpstr>Puschkinia scilloides </vt:lpstr>
      <vt:lpstr>Scilla campanulata (Hyacintoides hispanica)</vt:lpstr>
      <vt:lpstr>Scilla siberica </vt:lpstr>
      <vt:lpstr>Sprekelia </vt:lpstr>
      <vt:lpstr>Tulipa </vt:lpstr>
      <vt:lpstr> Hlíznaté rostliny </vt:lpstr>
      <vt:lpstr>Acidanthera bicolor </vt:lpstr>
      <vt:lpstr>Agapanthus</vt:lpstr>
      <vt:lpstr>Alstroemeria  </vt:lpstr>
      <vt:lpstr>Anemone blanda </vt:lpstr>
      <vt:lpstr>Anemone  coronaria</vt:lpstr>
      <vt:lpstr>Begonia × tuberhybrida  </vt:lpstr>
      <vt:lpstr>Canna indica </vt:lpstr>
      <vt:lpstr>Colchicum autumnale </vt:lpstr>
      <vt:lpstr>Crocosmia × crocosmiiflora </vt:lpstr>
      <vt:lpstr>Crocus </vt:lpstr>
      <vt:lpstr>Cyclamen purpurascens </vt:lpstr>
      <vt:lpstr>Dahlia </vt:lpstr>
      <vt:lpstr>Eranthis hyemalis </vt:lpstr>
      <vt:lpstr> Eremurus stenophyllus  </vt:lpstr>
      <vt:lpstr>Freesia </vt:lpstr>
      <vt:lpstr>Gladiolus </vt:lpstr>
      <vt:lpstr>Gloriosa </vt:lpstr>
      <vt:lpstr>Gloxinia </vt:lpstr>
      <vt:lpstr>Incarvillea delavayi </vt:lpstr>
      <vt:lpstr>Iris germanica </vt:lpstr>
      <vt:lpstr>Iris hollandica </vt:lpstr>
      <vt:lpstr>Iris reticulata </vt:lpstr>
      <vt:lpstr>Ixia </vt:lpstr>
      <vt:lpstr>Oxalis adenophylla </vt:lpstr>
      <vt:lpstr> Oxalis deppei (Oxalis tetraphylla) </vt:lpstr>
      <vt:lpstr>Ranunculus asiaticus </vt:lpstr>
      <vt:lpstr>Sparaxis </vt:lpstr>
      <vt:lpstr>Tigridia </vt:lpstr>
      <vt:lpstr>Zantedeschia aethiopica </vt:lpstr>
      <vt:lpstr>Zantedeschia elliottiana </vt:lpstr>
      <vt:lpstr>Zantedeschia rehmannii </vt:lpstr>
      <vt:lpstr>Trvalky</vt:lpstr>
      <vt:lpstr>Acaena buchananii </vt:lpstr>
      <vt:lpstr> Aconitum napellus </vt:lpstr>
      <vt:lpstr>Adonis vernalis </vt:lpstr>
      <vt:lpstr>Achillea ageratifolia </vt:lpstr>
      <vt:lpstr>Achillea filipendulina </vt:lpstr>
      <vt:lpstr>Achillea millefolium </vt:lpstr>
      <vt:lpstr>Ajuga reptans </vt:lpstr>
      <vt:lpstr>Alchemilla mollis </vt:lpstr>
      <vt:lpstr> Alyssum saxatile </vt:lpstr>
      <vt:lpstr>Anemone japonica </vt:lpstr>
      <vt:lpstr>Anemone sylvestris </vt:lpstr>
      <vt:lpstr>Antennaria dioica </vt:lpstr>
      <vt:lpstr>Aquilegia vulgaris </vt:lpstr>
      <vt:lpstr>Arabis caucasica </vt:lpstr>
      <vt:lpstr>Armeria maritima </vt:lpstr>
      <vt:lpstr>Asarum europaeum </vt:lpstr>
      <vt:lpstr>Aster alpinus </vt:lpstr>
      <vt:lpstr>Aster dumosus </vt:lpstr>
      <vt:lpstr>Astilbe × arendsii </vt:lpstr>
      <vt:lpstr>Aubrieta – hybridy </vt:lpstr>
      <vt:lpstr> Bergenia cordifolia  (B.crassifolia) </vt:lpstr>
      <vt:lpstr>Brunnera macrophylla </vt:lpstr>
      <vt:lpstr>Calla palustris</vt:lpstr>
      <vt:lpstr>Caltha palustris </vt:lpstr>
      <vt:lpstr>Campanula carpatica </vt:lpstr>
      <vt:lpstr>Campanula persicifolia </vt:lpstr>
      <vt:lpstr>Campanula glomerata </vt:lpstr>
      <vt:lpstr>Campanula poscharskyana</vt:lpstr>
      <vt:lpstr>Carex comans </vt:lpstr>
      <vt:lpstr>Carex grayi </vt:lpstr>
      <vt:lpstr>Carex muskingumensis </vt:lpstr>
      <vt:lpstr>Centaurea dealbata   </vt:lpstr>
      <vt:lpstr>Centaurea montana </vt:lpstr>
      <vt:lpstr>Centranthus ruber </vt:lpstr>
      <vt:lpstr>Cerastium tomentosum </vt:lpstr>
      <vt:lpstr>Convallaria majalis </vt:lpstr>
      <vt:lpstr>Coreopsis grandiflora</vt:lpstr>
      <vt:lpstr>Coreopsis verticillata </vt:lpstr>
      <vt:lpstr>Cortaderia selloana </vt:lpstr>
      <vt:lpstr>Corydalis cava </vt:lpstr>
      <vt:lpstr>Corydalis lutea </vt:lpstr>
      <vt:lpstr>Cotula squalida </vt:lpstr>
      <vt:lpstr>Delphinium × cultorum </vt:lpstr>
      <vt:lpstr>Dianthus deltoides </vt:lpstr>
      <vt:lpstr> Dianthus gratianopolitanus </vt:lpstr>
      <vt:lpstr>Dicentra spectabilis </vt:lpstr>
      <vt:lpstr>Dictamnus albus </vt:lpstr>
      <vt:lpstr>Doronicum orientale </vt:lpstr>
      <vt:lpstr>Dryas octopetala </vt:lpstr>
      <vt:lpstr>Echinacea purpurea </vt:lpstr>
      <vt:lpstr>Echinops bannaticus </vt:lpstr>
      <vt:lpstr>Epimedium grandiflorum </vt:lpstr>
      <vt:lpstr>Erigeron speciosus </vt:lpstr>
      <vt:lpstr>Euphorbia polychroma  </vt:lpstr>
      <vt:lpstr>Euphorbia myrsinites </vt:lpstr>
      <vt:lpstr>Festuca flavescens </vt:lpstr>
      <vt:lpstr>Festuca glauca </vt:lpstr>
      <vt:lpstr>Festuca scoparia </vt:lpstr>
      <vt:lpstr>Filipendula vulgaris  </vt:lpstr>
      <vt:lpstr> Galeobdolon argentatum (Lamium galeobdolon) </vt:lpstr>
      <vt:lpstr>Geranium macrorrhizum </vt:lpstr>
      <vt:lpstr>Geum coccineum </vt:lpstr>
      <vt:lpstr>Gypsophila paniculata </vt:lpstr>
      <vt:lpstr>Gypsophila repens </vt:lpstr>
      <vt:lpstr>Helenium autumnale </vt:lpstr>
      <vt:lpstr>Helianthemum hybridum </vt:lpstr>
      <vt:lpstr> Helictotrichon sempervirens </vt:lpstr>
      <vt:lpstr>Heliopsis helianthoides  </vt:lpstr>
      <vt:lpstr>Helleborus niger </vt:lpstr>
      <vt:lpstr>Hemerocallis – hybridy </vt:lpstr>
      <vt:lpstr>Hepatica nobilis </vt:lpstr>
      <vt:lpstr>Heuchera americana  </vt:lpstr>
      <vt:lpstr>Hosta - hybridy  </vt:lpstr>
      <vt:lpstr> Chrysanthemum × grandiflorum </vt:lpstr>
      <vt:lpstr>Iberis sempervirens </vt:lpstr>
      <vt:lpstr>Iris ×barbata </vt:lpstr>
      <vt:lpstr>Iris sibirica </vt:lpstr>
      <vt:lpstr>Iris pumila </vt:lpstr>
      <vt:lpstr>Lavandula officinalis </vt:lpstr>
      <vt:lpstr> Leucanthemum maximum </vt:lpstr>
      <vt:lpstr>Liatris spicata </vt:lpstr>
      <vt:lpstr>Ligularia dentata </vt:lpstr>
      <vt:lpstr> Lithospermum purpurocaeruleum</vt:lpstr>
      <vt:lpstr>Lupinus polyphyllus </vt:lpstr>
      <vt:lpstr>Lychnis coronaria </vt:lpstr>
      <vt:lpstr>Lychnis chalcedonica </vt:lpstr>
      <vt:lpstr>Lychnis viscaria </vt:lpstr>
      <vt:lpstr>Lysimachia nummularia </vt:lpstr>
      <vt:lpstr>Lysimachia punctata </vt:lpstr>
      <vt:lpstr>Matteucia struthiopteris </vt:lpstr>
      <vt:lpstr>Miscanthus sinensis </vt:lpstr>
      <vt:lpstr>Monarda didyma </vt:lpstr>
      <vt:lpstr>Nepeta × faassenii </vt:lpstr>
      <vt:lpstr>Nuphar lutea </vt:lpstr>
      <vt:lpstr>Nymphaea alba </vt:lpstr>
      <vt:lpstr>Oenothera missouriensis </vt:lpstr>
      <vt:lpstr>Origanum vulgare </vt:lpstr>
      <vt:lpstr>Paeonia lactiflora </vt:lpstr>
      <vt:lpstr>Paeonia officinalis </vt:lpstr>
      <vt:lpstr>Paeonia tenuifolia </vt:lpstr>
      <vt:lpstr>Panicum virgatum </vt:lpstr>
      <vt:lpstr>Papaver orientale </vt:lpstr>
      <vt:lpstr> Pennisetum alopecuroides</vt:lpstr>
      <vt:lpstr>Phlox paniculata </vt:lpstr>
      <vt:lpstr>Phlox subulata </vt:lpstr>
      <vt:lpstr>Polygonatum multiflorum </vt:lpstr>
      <vt:lpstr>Polygonum affine </vt:lpstr>
      <vt:lpstr>Polygonum bistorta </vt:lpstr>
      <vt:lpstr>Polypodium vulgare </vt:lpstr>
      <vt:lpstr>Primula denticulata </vt:lpstr>
      <vt:lpstr>Primula japonica </vt:lpstr>
      <vt:lpstr>Primula vulgaris </vt:lpstr>
      <vt:lpstr>Pulsatilla vulgaris </vt:lpstr>
      <vt:lpstr>Rudbeckia fulgida </vt:lpstr>
      <vt:lpstr>Rudbeckia nitida </vt:lpstr>
      <vt:lpstr>Salvia nemorosa </vt:lpstr>
      <vt:lpstr>Salvia officinalis</vt:lpstr>
      <vt:lpstr>Sagittaria sagittifolia </vt:lpstr>
      <vt:lpstr>Sasa pumila </vt:lpstr>
      <vt:lpstr>Saxifraga × arendsii </vt:lpstr>
      <vt:lpstr>Sedum acre </vt:lpstr>
      <vt:lpstr>Sedum spectabile </vt:lpstr>
      <vt:lpstr>Sedum spurium </vt:lpstr>
      <vt:lpstr>Sedum telephium </vt:lpstr>
      <vt:lpstr> Sempervivum arachnoideum </vt:lpstr>
      <vt:lpstr>Solidago – hybridy </vt:lpstr>
      <vt:lpstr>Stachys byzantina </vt:lpstr>
      <vt:lpstr>Tanacetum coccineum </vt:lpstr>
      <vt:lpstr> Tradescantia × andersoniana </vt:lpstr>
      <vt:lpstr>Thymus serpyllum </vt:lpstr>
      <vt:lpstr>Trollius europaeus </vt:lpstr>
      <vt:lpstr>Typha latifolia </vt:lpstr>
      <vt:lpstr>Veronica incana </vt:lpstr>
      <vt:lpstr>Veronica spicata </vt:lpstr>
      <vt:lpstr>Vinca minor </vt:lpstr>
      <vt:lpstr>Viola odorata </vt:lpstr>
      <vt:lpstr>Waldsteinia geoides </vt:lpstr>
      <vt:lpstr>Yucca filamentosa </vt:lpstr>
    </vt:vector>
  </TitlesOfParts>
  <Company>CZU-FAPPZ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Sadovnické květinářství II.</dc:title>
  <dc:creator>uzivatel</dc:creator>
  <cp:lastModifiedBy>Augustinová Ludmila</cp:lastModifiedBy>
  <cp:revision>73</cp:revision>
  <dcterms:created xsi:type="dcterms:W3CDTF">2017-01-24T12:23:53Z</dcterms:created>
  <dcterms:modified xsi:type="dcterms:W3CDTF">2024-02-06T09:55:55Z</dcterms:modified>
</cp:coreProperties>
</file>