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3" r:id="rId3"/>
    <p:sldMasterId id="2147483686" r:id="rId4"/>
    <p:sldMasterId id="2147483698" r:id="rId5"/>
    <p:sldMasterId id="2147483710" r:id="rId6"/>
  </p:sldMasterIdLst>
  <p:sldIdLst>
    <p:sldId id="256" r:id="rId7"/>
    <p:sldId id="258" r:id="rId8"/>
    <p:sldId id="257" r:id="rId9"/>
    <p:sldId id="266" r:id="rId10"/>
    <p:sldId id="267" r:id="rId11"/>
    <p:sldId id="276" r:id="rId12"/>
    <p:sldId id="277" r:id="rId13"/>
    <p:sldId id="270" r:id="rId14"/>
    <p:sldId id="271" r:id="rId15"/>
    <p:sldId id="272" r:id="rId16"/>
    <p:sldId id="273" r:id="rId17"/>
    <p:sldId id="268" r:id="rId18"/>
    <p:sldId id="274" r:id="rId19"/>
    <p:sldId id="275" r:id="rId20"/>
    <p:sldId id="263" r:id="rId21"/>
    <p:sldId id="264" r:id="rId22"/>
    <p:sldId id="265" r:id="rId23"/>
    <p:sldId id="278" r:id="rId24"/>
    <p:sldId id="260" r:id="rId25"/>
    <p:sldId id="262" r:id="rId26"/>
    <p:sldId id="279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08:26:37.3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5T08:34:37.1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20 24575,'22'-3'0,"-3"1"0,-19 3 0,1-1 0,-1 1 0,1-1 0,-1 1 0,1-1 0,-1 1 0,0 0 0,1-1 0,-1 1 0,0 0 0,1-1 0,-1 1 0,0 0 0,0-1 0,0 1 0,0 0 0,0 0 0,0-1 0,0 1 0,0 0 0,0 0 0,0-1 0,0 1 0,0 0 0,0-1 0,-1 1 0,1 0 0,-1 0 0,-3 23 0,-1-1 0,-1 0 0,-16 41 0,19-66 0,0-12 0,0-17 0,3 27 0,-1 0 0,1 0 0,0 0 0,0 0 0,1 0 0,-1 0 0,1 0 0,0 0 0,0 0 0,0 0 0,0 1 0,1-1 0,0 0 0,-1 1 0,1-1 0,1 1 0,-1 0 0,0 0 0,1-1 0,-1 2 0,1-1 0,0 0 0,0 0 0,0 1 0,1 0 0,-1 0 0,0 0 0,1 0 0,0 0 0,-1 0 0,1 1 0,0 0 0,0 0 0,0 0 0,-1 0 0,1 1 0,0-1 0,5 1 0,-1-1 0,1 0 0,0 1 0,-1 0 0,1 0 0,-1 1 0,1 0 0,13 4 0,-19-4 0,0 0 0,0 1 0,0-1 0,-1 1 0,1 0 0,0-1 0,-1 1 0,1 0 0,-1 1 0,0-1 0,0 0 0,0 1 0,0-1 0,0 1 0,0 0 0,0-1 0,-1 1 0,0 0 0,1 0 0,-1 0 0,0 0 0,0 0 0,0 5 0,1 5 0,0 0 0,-1 0 0,-1 0 0,-1 14 0,1-32 0,-1-1 0,1 0 0,0-1 0,0 1 0,0 0 0,1 0 0,0 0 0,0 0 0,0 0 0,1 0 0,0 0 0,4-9 0,-1 8 0,1 0 0,-1 0 0,1 1 0,1-1 0,-1 1 0,1 0 0,0 1 0,0 0 0,10-6 0,-15 10 0,0 1 0,0-1 0,0 0 0,0 0 0,0 1 0,-1-1 0,1 1 0,0 0 0,0-1 0,0 1 0,0 0 0,0 0 0,0 0 0,0 1 0,0-1 0,0 0 0,0 1 0,3 0 0,-3 1 0,0-1 0,0 1 0,0-1 0,-1 1 0,1 0 0,0 0 0,-1 0 0,0 0 0,1 0 0,-1 0 0,0 0 0,0 0 0,0 0 0,0 1 0,0-1 0,-1 0 0,1 1 0,-1-1 0,1 4 0,8 114-1365,-3-98-5461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A6EC-8C8B-48EC-BA5C-82C31AE998F6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7FE0-7974-47A3-B2FD-DCEBE0517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66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A6EC-8C8B-48EC-BA5C-82C31AE998F6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7FE0-7974-47A3-B2FD-DCEBE0517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89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A6EC-8C8B-48EC-BA5C-82C31AE998F6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7FE0-7974-47A3-B2FD-DCEBE0517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376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485B7-28C4-4C63-92CD-54428BA0E5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6907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54121-7CB8-4B7B-9A33-8E1D0149FC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070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7B7AA-DC48-432F-B2C8-82E71B3F601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6759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C5C75-E779-43F9-917B-E7ADB3E403C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4678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61031-C747-4118-BD1C-7E96C11EE67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9560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28E66-3884-4233-AD7B-3DDB3FFBCA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3304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22BA4-06E4-4D47-96F0-366F835700D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4747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1A06E-981A-4B56-A2CA-F5DF0AAC017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207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A6EC-8C8B-48EC-BA5C-82C31AE998F6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7FE0-7974-47A3-B2FD-DCEBE0517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256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8B0FE-F80D-444D-B710-7982286025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092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7E5FE-3B81-4F49-97FA-65F84D082B8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135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FD6B0-1112-45AB-B5A1-77026C1D5B3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4230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6D69F4-A5B8-473B-B62A-DD8C608ECC7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3942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BF277-AC90-44FE-AD40-E794C8C499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5368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8F8C-EB5A-44A6-8B55-C3F468AE3A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6998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5F774-0971-49C5-9DA3-939250964B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0281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0FCEE-17B6-4607-9284-8BBD3EA2B6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8224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84C3F-B14B-44E6-93E6-63EAC55E2B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0396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9B4CE-3E2E-4EBB-8E15-A45762D6CC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722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A6EC-8C8B-48EC-BA5C-82C31AE998F6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7FE0-7974-47A3-B2FD-DCEBE0517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6040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B6822-267C-4D05-B823-54A0489A4F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1270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EE033-30F9-4C73-8BF2-7C03B71AA5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8581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5C4B2-3587-4618-9B50-80D8FDDBF3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4987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357C-E263-481E-B3CC-F2CDC8B366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38320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BFA75-CFE0-469F-AD67-C1F9BC024E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3243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2CD60-3501-4FD1-9571-1CEB69DCC3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1535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B53C2-D88A-44EF-AF5B-90962388ED4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6213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AFC99B-B8B3-4510-A887-0042E9A6996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5819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6F337-743E-4077-87C5-A15EDA39E8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429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18CD6-9D07-4DC2-B487-C9CD864853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193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A6EC-8C8B-48EC-BA5C-82C31AE998F6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7FE0-7974-47A3-B2FD-DCEBE0517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4175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828F-38D2-4E98-A5C3-C8FC81A3703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3236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AC882-68A6-457F-8EC7-6DF2B2EE365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29515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B5EBD-EE59-49D9-8CB1-8E92BC4558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44339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286C1-045F-476E-9897-C87E8544E46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9076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0EDFF-0550-4663-BDB5-3E1C2861F04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9147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4B738-6A78-43A4-ABF9-CA15B975E70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10645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0A9B6-5183-4C1A-B3EC-72AEDB76002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00542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A675-14DD-4957-9B0D-06F8F1F4FEC5}" type="datetimeFigureOut">
              <a:rPr lang="cs-CZ" smtClean="0"/>
              <a:pPr/>
              <a:t>05.02.2024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461-7B94-4262-8AF9-283A8ED4C7A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8313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A675-14DD-4957-9B0D-06F8F1F4FEC5}" type="datetimeFigureOut">
              <a:rPr lang="cs-CZ" smtClean="0"/>
              <a:pPr/>
              <a:t>05.02.2024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461-7B94-4262-8AF9-283A8ED4C7A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9127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A675-14DD-4957-9B0D-06F8F1F4FEC5}" type="datetimeFigureOut">
              <a:rPr lang="cs-CZ" smtClean="0"/>
              <a:pPr/>
              <a:t>05.02.2024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461-7B94-4262-8AF9-283A8ED4C7A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89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A6EC-8C8B-48EC-BA5C-82C31AE998F6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7FE0-7974-47A3-B2FD-DCEBE0517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1012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A675-14DD-4957-9B0D-06F8F1F4FEC5}" type="datetimeFigureOut">
              <a:rPr lang="cs-CZ" smtClean="0"/>
              <a:pPr/>
              <a:t>05.02.2024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461-7B94-4262-8AF9-283A8ED4C7A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934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A675-14DD-4957-9B0D-06F8F1F4FEC5}" type="datetimeFigureOut">
              <a:rPr lang="cs-CZ" smtClean="0"/>
              <a:pPr/>
              <a:t>05.02.2024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461-7B94-4262-8AF9-283A8ED4C7A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555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A675-14DD-4957-9B0D-06F8F1F4FEC5}" type="datetimeFigureOut">
              <a:rPr lang="cs-CZ" smtClean="0"/>
              <a:pPr/>
              <a:t>05.02.2024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461-7B94-4262-8AF9-283A8ED4C7A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9858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A675-14DD-4957-9B0D-06F8F1F4FEC5}" type="datetimeFigureOut">
              <a:rPr lang="cs-CZ" smtClean="0"/>
              <a:pPr/>
              <a:t>05.02.2024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461-7B94-4262-8AF9-283A8ED4C7A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578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A675-14DD-4957-9B0D-06F8F1F4FEC5}" type="datetimeFigureOut">
              <a:rPr lang="cs-CZ" smtClean="0"/>
              <a:pPr/>
              <a:t>05.02.2024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461-7B94-4262-8AF9-283A8ED4C7A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4927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A675-14DD-4957-9B0D-06F8F1F4FEC5}" type="datetimeFigureOut">
              <a:rPr lang="cs-CZ" smtClean="0"/>
              <a:pPr/>
              <a:t>05.02.2024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461-7B94-4262-8AF9-283A8ED4C7A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6929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A675-14DD-4957-9B0D-06F8F1F4FEC5}" type="datetimeFigureOut">
              <a:rPr lang="cs-CZ" smtClean="0"/>
              <a:pPr/>
              <a:t>05.02.2024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461-7B94-4262-8AF9-283A8ED4C7A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8804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A675-14DD-4957-9B0D-06F8F1F4FEC5}" type="datetimeFigureOut">
              <a:rPr lang="cs-CZ" smtClean="0"/>
              <a:pPr/>
              <a:t>05.02.2024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461-7B94-4262-8AF9-283A8ED4C7A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2824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4CF74D-53A5-4215-81D2-E8EB53F04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A64C7C-5DFF-4923-9541-D4242D210D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8FB288-5157-4E5F-85FD-9495BD199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1FC10-70C8-4250-A003-C77B91B161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31041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08FC4A-6EB4-4B61-9CAF-51A79D322B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4F7D9D-89F0-4127-AE1E-1F9CBBCB1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B126A5-2A45-4DB5-87AE-CE0CE646D7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AE29F-A38B-40F7-8419-F9DB01B6CC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486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A6EC-8C8B-48EC-BA5C-82C31AE998F6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7FE0-7974-47A3-B2FD-DCEBE0517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1622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1D93B3-A27A-4A77-8E38-D815521BE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6BC71B-3D6C-451B-A14E-EF749E30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CAA05B-E77A-4783-8720-B135BCC39A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5397B-9D7C-4451-9BEB-099226EE3C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22617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D2C6F9-5F4A-4636-98B3-517ABECE46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A61384-D64D-45C9-820F-EC588DE74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B55F4E-E3F4-444C-B164-C31D6009E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58D02-3077-49C0-8860-E1D5C986EA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17042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417D2C-434A-4DEF-9218-CB380F86A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92DAE3F-5F01-44DA-8B6A-ED7B85439F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7750537-0C1A-4E9B-BF43-680D111B2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EEC65-53E4-484A-B9A7-8A2F0C1FA7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58664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FEFBD18-92F9-41F5-9493-42C753346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3CF00C-5CBF-425C-97AC-320D43112E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826933-CD43-4B98-AFA1-8E891860D3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50346-AAF5-4A11-918A-1BED8CD63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61152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874F4C6-2195-4767-8014-A2412FE44A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C8573E6-B5BA-4F69-8BBD-952C73CFDA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2473EEA-24AF-4951-9B84-5AAFD636DA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6DB5A-7D3D-4920-B03A-3FF24EDECA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6742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A0FE3-AAA7-46EC-BE46-B6DA24D6F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136FF0-4CFE-4EAA-AC26-AEF82899E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25E252-F880-4FF3-AC71-6CAADD487F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E8BC1-774E-4AC4-9212-23F4E91FDC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91407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EF7F72-C640-4A05-A280-B7BD62871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F16B61-384B-4B17-9F13-D5BE602C3C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1B8EA7-7E35-4BD6-99FF-E29B9E2273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4D4CB-B634-4E35-8316-8A77C23EBC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29471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3C8434-BAE0-4D43-A332-B1CEAD9506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2935C0-E01C-463F-B985-523497BB49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2B5B79-9029-446B-83C5-0D3CD7D452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7225A-37E6-4E75-A56C-F3A4EA0D3F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0380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AF21E8-E1B2-4BCA-A568-74EFBFAFFA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6BA552-4F5A-47D4-A8D6-811A403746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8FB9A-5A92-4904-9D35-C8BBA042F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50FF6-D6FC-49F0-8903-F1858DCC0EF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931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A6EC-8C8B-48EC-BA5C-82C31AE998F6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7FE0-7974-47A3-B2FD-DCEBE0517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4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A6EC-8C8B-48EC-BA5C-82C31AE998F6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7FE0-7974-47A3-B2FD-DCEBE0517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11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A6EC-8C8B-48EC-BA5C-82C31AE998F6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7FE0-7974-47A3-B2FD-DCEBE0517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17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5A6EC-8C8B-48EC-BA5C-82C31AE998F6}" type="datetimeFigureOut">
              <a:rPr lang="cs-CZ" smtClean="0"/>
              <a:t>05.02.2024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47FE0-7974-47A3-B2FD-DCEBE05175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35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336FF6-2D79-4DAE-9F41-630414EE61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402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AC0383C-DC30-4BEE-B3CC-21F32B6D7A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85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F983CD-113E-414B-AFB8-DE591678D0A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255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A675-14DD-4957-9B0D-06F8F1F4FEC5}" type="datetimeFigureOut">
              <a:rPr lang="cs-CZ" smtClean="0"/>
              <a:pPr/>
              <a:t>05.02.2024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10461-7B94-4262-8AF9-283A8ED4C7A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58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F570674-DA81-4E68-A65C-7160E1C9C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026D7EA-49D5-4749-95AF-EE7BA2013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B8BB008-1845-450E-A192-ABFE778AC0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E53013-B1B9-4E7C-9B10-33BAB60556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819B145-3F78-4F16-A15D-0F1FE11D42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649F25D-6E54-41BD-ABA8-4F65530F1C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988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ugustinova@af.czu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Květinářství v zahradní tvorbě a krajinářské architektuře 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Podmínky pro zápočet</a:t>
            </a:r>
          </a:p>
        </p:txBody>
      </p:sp>
    </p:spTree>
    <p:extLst>
      <p:ext uri="{BB962C8B-B14F-4D97-AF65-F5344CB8AC3E}">
        <p14:creationId xmlns:p14="http://schemas.microsoft.com/office/powerpoint/2010/main" val="255276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D4C1C-9349-4EEA-8A0A-A2250F2B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16B28D-A5F7-4D1F-B6DB-32CBCEDEC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650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EB3650-EEAE-4E15-B591-3A2DB749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Tabulka souslednosti kvetení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A279BF1-014C-4182-8245-FADC59841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04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Ekonomická zpráva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5313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Rozpočet realizace záhonu: zvlášť cena za založení (pořízení rostlin, práce a materiál), zvlášť cena údržby na 1 rok, forma tabulky</a:t>
            </a:r>
          </a:p>
          <a:p>
            <a:pPr lvl="1"/>
            <a:r>
              <a:rPr lang="cs-CZ" b="1" dirty="0"/>
              <a:t>rostlinný materiál</a:t>
            </a:r>
          </a:p>
          <a:p>
            <a:pPr lvl="2"/>
            <a:r>
              <a:rPr lang="cs-CZ" dirty="0"/>
              <a:t>cena za rostlinu daného kultivaru, počet rostlin...</a:t>
            </a:r>
          </a:p>
          <a:p>
            <a:pPr lvl="1"/>
            <a:r>
              <a:rPr lang="cs-CZ" b="1" dirty="0"/>
              <a:t>zahradnické služby </a:t>
            </a:r>
            <a:r>
              <a:rPr lang="cs-CZ" dirty="0"/>
              <a:t>(práce, materiály)</a:t>
            </a:r>
          </a:p>
          <a:p>
            <a:pPr lvl="2"/>
            <a:r>
              <a:rPr lang="cs-CZ" dirty="0"/>
              <a:t>příprava záhonu - vytyčení, terénní úpravy, rozmístění rostlin</a:t>
            </a:r>
          </a:p>
          <a:p>
            <a:pPr lvl="2"/>
            <a:r>
              <a:rPr lang="cs-CZ" dirty="0"/>
              <a:t>výsadba se zálivkou</a:t>
            </a:r>
          </a:p>
          <a:p>
            <a:pPr lvl="2"/>
            <a:r>
              <a:rPr lang="cs-CZ" dirty="0"/>
              <a:t>údržba záhonu 1 rok – pletí 4-6x,zálivka za </a:t>
            </a:r>
            <a:r>
              <a:rPr lang="cs-CZ" dirty="0" err="1"/>
              <a:t>sucha,přihnojování</a:t>
            </a:r>
            <a:r>
              <a:rPr lang="cs-CZ" dirty="0"/>
              <a:t>, odstraňování odkvetlých </a:t>
            </a:r>
            <a:r>
              <a:rPr lang="cs-CZ" dirty="0" err="1"/>
              <a:t>květů,příprava</a:t>
            </a:r>
            <a:r>
              <a:rPr lang="cs-CZ" dirty="0"/>
              <a:t> na zimu</a:t>
            </a:r>
          </a:p>
          <a:p>
            <a:pPr lvl="1"/>
            <a:r>
              <a:rPr lang="cs-CZ" b="1" dirty="0"/>
              <a:t>další materiál </a:t>
            </a:r>
          </a:p>
          <a:p>
            <a:pPr lvl="2"/>
            <a:r>
              <a:rPr lang="cs-CZ" dirty="0"/>
              <a:t>mulče, hnojiva, konstrukce, pesticidy, závlahová voda</a:t>
            </a:r>
          </a:p>
          <a:p>
            <a:pPr lvl="2"/>
            <a:r>
              <a:rPr lang="cs-CZ" dirty="0"/>
              <a:t>lze zahrnout do rozpočtu zahradnických služeb</a:t>
            </a:r>
          </a:p>
          <a:p>
            <a:pPr lvl="2"/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C27EE-B02D-49BC-A33E-94438C94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založení záhonu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4B17B139-1433-4B82-ADD5-D79D1BA3DC2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07950" y="2980443"/>
          <a:ext cx="4387850" cy="2506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5142">
                  <a:extLst>
                    <a:ext uri="{9D8B030D-6E8A-4147-A177-3AD203B41FA5}">
                      <a16:colId xmlns:a16="http://schemas.microsoft.com/office/drawing/2014/main" val="4059639575"/>
                    </a:ext>
                  </a:extLst>
                </a:gridCol>
                <a:gridCol w="440284">
                  <a:extLst>
                    <a:ext uri="{9D8B030D-6E8A-4147-A177-3AD203B41FA5}">
                      <a16:colId xmlns:a16="http://schemas.microsoft.com/office/drawing/2014/main" val="880777014"/>
                    </a:ext>
                  </a:extLst>
                </a:gridCol>
                <a:gridCol w="985983">
                  <a:extLst>
                    <a:ext uri="{9D8B030D-6E8A-4147-A177-3AD203B41FA5}">
                      <a16:colId xmlns:a16="http://schemas.microsoft.com/office/drawing/2014/main" val="3019691861"/>
                    </a:ext>
                  </a:extLst>
                </a:gridCol>
                <a:gridCol w="416203">
                  <a:extLst>
                    <a:ext uri="{9D8B030D-6E8A-4147-A177-3AD203B41FA5}">
                      <a16:colId xmlns:a16="http://schemas.microsoft.com/office/drawing/2014/main" val="1472973738"/>
                    </a:ext>
                  </a:extLst>
                </a:gridCol>
                <a:gridCol w="560238">
                  <a:extLst>
                    <a:ext uri="{9D8B030D-6E8A-4147-A177-3AD203B41FA5}">
                      <a16:colId xmlns:a16="http://schemas.microsoft.com/office/drawing/2014/main" val="327303420"/>
                    </a:ext>
                  </a:extLst>
                </a:gridCol>
              </a:tblGrid>
              <a:tr h="251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Rostlinný materiál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Jednotka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Cena za jednotku (Kč)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Množství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Celkem (Kč)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ctr"/>
                </a:tc>
                <a:extLst>
                  <a:ext uri="{0D108BD9-81ED-4DB2-BD59-A6C34878D82A}">
                    <a16:rowId xmlns:a16="http://schemas.microsoft.com/office/drawing/2014/main" val="3228360358"/>
                  </a:ext>
                </a:extLst>
              </a:tr>
              <a:tr h="124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1. Allium aflatunense 'Purple Sensation'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224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extLst>
                  <a:ext uri="{0D108BD9-81ED-4DB2-BD59-A6C34878D82A}">
                    <a16:rowId xmlns:a16="http://schemas.microsoft.com/office/drawing/2014/main" val="1496474276"/>
                  </a:ext>
                </a:extLst>
              </a:tr>
              <a:tr h="124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2. Crocus vernus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extLst>
                  <a:ext uri="{0D108BD9-81ED-4DB2-BD59-A6C34878D82A}">
                    <a16:rowId xmlns:a16="http://schemas.microsoft.com/office/drawing/2014/main" val="1277988532"/>
                  </a:ext>
                </a:extLst>
              </a:tr>
              <a:tr h="124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3. Perovskia atriciplifolia 'Blue Spritzer'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36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180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extLst>
                  <a:ext uri="{0D108BD9-81ED-4DB2-BD59-A6C34878D82A}">
                    <a16:rowId xmlns:a16="http://schemas.microsoft.com/office/drawing/2014/main" val="4006273127"/>
                  </a:ext>
                </a:extLst>
              </a:tr>
              <a:tr h="124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4. Echinacea purpurea 'Magnus'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11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176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extLst>
                  <a:ext uri="{0D108BD9-81ED-4DB2-BD59-A6C34878D82A}">
                    <a16:rowId xmlns:a16="http://schemas.microsoft.com/office/drawing/2014/main" val="3484083989"/>
                  </a:ext>
                </a:extLst>
              </a:tr>
              <a:tr h="124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5. Echinops ritro 'Veitch's Blue'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224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extLst>
                  <a:ext uri="{0D108BD9-81ED-4DB2-BD59-A6C34878D82A}">
                    <a16:rowId xmlns:a16="http://schemas.microsoft.com/office/drawing/2014/main" val="3221744634"/>
                  </a:ext>
                </a:extLst>
              </a:tr>
              <a:tr h="124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6. Geranium sanguineum 'Max Frei'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23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1 104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extLst>
                  <a:ext uri="{0D108BD9-81ED-4DB2-BD59-A6C34878D82A}">
                    <a16:rowId xmlns:a16="http://schemas.microsoft.com/office/drawing/2014/main" val="1519415673"/>
                  </a:ext>
                </a:extLst>
              </a:tr>
              <a:tr h="124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7. Iris sibirica 'White Horse'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26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26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676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extLst>
                  <a:ext uri="{0D108BD9-81ED-4DB2-BD59-A6C34878D82A}">
                    <a16:rowId xmlns:a16="http://schemas.microsoft.com/office/drawing/2014/main" val="3801272373"/>
                  </a:ext>
                </a:extLst>
              </a:tr>
              <a:tr h="124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8. Liathris spicata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9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144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extLst>
                  <a:ext uri="{0D108BD9-81ED-4DB2-BD59-A6C34878D82A}">
                    <a16:rowId xmlns:a16="http://schemas.microsoft.com/office/drawing/2014/main" val="2410280218"/>
                  </a:ext>
                </a:extLst>
              </a:tr>
              <a:tr h="124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9. Lychnis coronaria 'Alba'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10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160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extLst>
                  <a:ext uri="{0D108BD9-81ED-4DB2-BD59-A6C34878D82A}">
                    <a16:rowId xmlns:a16="http://schemas.microsoft.com/office/drawing/2014/main" val="3630275876"/>
                  </a:ext>
                </a:extLst>
              </a:tr>
              <a:tr h="124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10. Narcissus pseudonarcissus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618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extLst>
                  <a:ext uri="{0D108BD9-81ED-4DB2-BD59-A6C34878D82A}">
                    <a16:rowId xmlns:a16="http://schemas.microsoft.com/office/drawing/2014/main" val="2394566277"/>
                  </a:ext>
                </a:extLst>
              </a:tr>
              <a:tr h="124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11. Stipa tenuissima 'Pony Tails'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112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extLst>
                  <a:ext uri="{0D108BD9-81ED-4DB2-BD59-A6C34878D82A}">
                    <a16:rowId xmlns:a16="http://schemas.microsoft.com/office/drawing/2014/main" val="3346949584"/>
                  </a:ext>
                </a:extLst>
              </a:tr>
              <a:tr h="124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12. Aster dumossus 'Azzuro'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31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527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extLst>
                  <a:ext uri="{0D108BD9-81ED-4DB2-BD59-A6C34878D82A}">
                    <a16:rowId xmlns:a16="http://schemas.microsoft.com/office/drawing/2014/main" val="1139205275"/>
                  </a:ext>
                </a:extLst>
              </a:tr>
              <a:tr h="124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13. Salvia nemorosa 'Caradonna'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21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504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extLst>
                  <a:ext uri="{0D108BD9-81ED-4DB2-BD59-A6C34878D82A}">
                    <a16:rowId xmlns:a16="http://schemas.microsoft.com/office/drawing/2014/main" val="4138473592"/>
                  </a:ext>
                </a:extLst>
              </a:tr>
              <a:tr h="124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14. Sedum telephium 'Matrona'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19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10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190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extLst>
                  <a:ext uri="{0D108BD9-81ED-4DB2-BD59-A6C34878D82A}">
                    <a16:rowId xmlns:a16="http://schemas.microsoft.com/office/drawing/2014/main" val="3618669835"/>
                  </a:ext>
                </a:extLst>
              </a:tr>
              <a:tr h="124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15. Sedum spectabile 'Carmen'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20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240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extLst>
                  <a:ext uri="{0D108BD9-81ED-4DB2-BD59-A6C34878D82A}">
                    <a16:rowId xmlns:a16="http://schemas.microsoft.com/office/drawing/2014/main" val="1594304591"/>
                  </a:ext>
                </a:extLst>
              </a:tr>
              <a:tr h="13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16. Stachys byzantina 'Silver Carpet'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576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extLst>
                  <a:ext uri="{0D108BD9-81ED-4DB2-BD59-A6C34878D82A}">
                    <a16:rowId xmlns:a16="http://schemas.microsoft.com/office/drawing/2014/main" val="4092383826"/>
                  </a:ext>
                </a:extLst>
              </a:tr>
              <a:tr h="12449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Celkem za rostlinný materiál: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297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5719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6" marR="31806" marT="0" marB="0" anchor="b"/>
                </a:tc>
                <a:extLst>
                  <a:ext uri="{0D108BD9-81ED-4DB2-BD59-A6C34878D82A}">
                    <a16:rowId xmlns:a16="http://schemas.microsoft.com/office/drawing/2014/main" val="199666484"/>
                  </a:ext>
                </a:extLst>
              </a:tr>
            </a:tbl>
          </a:graphicData>
        </a:graphic>
      </p:graphicFrame>
      <p:graphicFrame>
        <p:nvGraphicFramePr>
          <p:cNvPr id="12" name="Zástupný symbol pro obsah 11">
            <a:extLst>
              <a:ext uri="{FF2B5EF4-FFF2-40B4-BE49-F238E27FC236}">
                <a16:creationId xmlns:a16="http://schemas.microsoft.com/office/drawing/2014/main" id="{ED46D2E6-045E-40EC-A2F7-BFC0A0FFC3E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3474639"/>
          <a:ext cx="4387850" cy="1519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125">
                  <a:extLst>
                    <a:ext uri="{9D8B030D-6E8A-4147-A177-3AD203B41FA5}">
                      <a16:colId xmlns:a16="http://schemas.microsoft.com/office/drawing/2014/main" val="180258894"/>
                    </a:ext>
                  </a:extLst>
                </a:gridCol>
                <a:gridCol w="440102">
                  <a:extLst>
                    <a:ext uri="{9D8B030D-6E8A-4147-A177-3AD203B41FA5}">
                      <a16:colId xmlns:a16="http://schemas.microsoft.com/office/drawing/2014/main" val="2485828783"/>
                    </a:ext>
                  </a:extLst>
                </a:gridCol>
                <a:gridCol w="968770">
                  <a:extLst>
                    <a:ext uri="{9D8B030D-6E8A-4147-A177-3AD203B41FA5}">
                      <a16:colId xmlns:a16="http://schemas.microsoft.com/office/drawing/2014/main" val="4113877088"/>
                    </a:ext>
                  </a:extLst>
                </a:gridCol>
                <a:gridCol w="414668">
                  <a:extLst>
                    <a:ext uri="{9D8B030D-6E8A-4147-A177-3AD203B41FA5}">
                      <a16:colId xmlns:a16="http://schemas.microsoft.com/office/drawing/2014/main" val="3908413791"/>
                    </a:ext>
                  </a:extLst>
                </a:gridCol>
                <a:gridCol w="563185">
                  <a:extLst>
                    <a:ext uri="{9D8B030D-6E8A-4147-A177-3AD203B41FA5}">
                      <a16:colId xmlns:a16="http://schemas.microsoft.com/office/drawing/2014/main" val="1182282675"/>
                    </a:ext>
                  </a:extLst>
                </a:gridCol>
              </a:tblGrid>
              <a:tr h="250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Zahradnické práce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Jednotka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Cena za jednotku (Kč)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Množství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Celkem (Kč)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ctr"/>
                </a:tc>
                <a:extLst>
                  <a:ext uri="{0D108BD9-81ED-4DB2-BD59-A6C34878D82A}">
                    <a16:rowId xmlns:a16="http://schemas.microsoft.com/office/drawing/2014/main" val="439913178"/>
                  </a:ext>
                </a:extLst>
              </a:tr>
              <a:tr h="126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Chemické odplevelení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</a:t>
                      </a:r>
                      <a:r>
                        <a:rPr lang="cs-CZ" sz="800" baseline="30000">
                          <a:effectLst/>
                        </a:rPr>
                        <a:t>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29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116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extLst>
                  <a:ext uri="{0D108BD9-81ED-4DB2-BD59-A6C34878D82A}">
                    <a16:rowId xmlns:a16="http://schemas.microsoft.com/office/drawing/2014/main" val="117239691"/>
                  </a:ext>
                </a:extLst>
              </a:tr>
              <a:tr h="126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Prokypření půdního profilu do 25 cm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</a:t>
                      </a:r>
                      <a:r>
                        <a:rPr lang="cs-CZ" sz="800" baseline="30000">
                          <a:effectLst/>
                        </a:rPr>
                        <a:t>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29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145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extLst>
                  <a:ext uri="{0D108BD9-81ED-4DB2-BD59-A6C34878D82A}">
                    <a16:rowId xmlns:a16="http://schemas.microsoft.com/office/drawing/2014/main" val="529920325"/>
                  </a:ext>
                </a:extLst>
              </a:tr>
              <a:tr h="126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Přihnojení hnojivem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</a:t>
                      </a:r>
                      <a:r>
                        <a:rPr lang="cs-CZ" sz="800" baseline="30000">
                          <a:effectLst/>
                        </a:rPr>
                        <a:t>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29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174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extLst>
                  <a:ext uri="{0D108BD9-81ED-4DB2-BD59-A6C34878D82A}">
                    <a16:rowId xmlns:a16="http://schemas.microsoft.com/office/drawing/2014/main" val="2217509161"/>
                  </a:ext>
                </a:extLst>
              </a:tr>
              <a:tr h="126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Urovnání povrchu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</a:t>
                      </a:r>
                      <a:r>
                        <a:rPr lang="cs-CZ" sz="800" baseline="30000">
                          <a:effectLst/>
                        </a:rPr>
                        <a:t>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29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232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extLst>
                  <a:ext uri="{0D108BD9-81ED-4DB2-BD59-A6C34878D82A}">
                    <a16:rowId xmlns:a16="http://schemas.microsoft.com/office/drawing/2014/main" val="1310085035"/>
                  </a:ext>
                </a:extLst>
              </a:tr>
              <a:tr h="122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Vyhloubení jamek pro rostliny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297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2 079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extLst>
                  <a:ext uri="{0D108BD9-81ED-4DB2-BD59-A6C34878D82A}">
                    <a16:rowId xmlns:a16="http://schemas.microsoft.com/office/drawing/2014/main" val="855809571"/>
                  </a:ext>
                </a:extLst>
              </a:tr>
              <a:tr h="122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Výsadba rostlin podle osazovacího plánu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ks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297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3 564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extLst>
                  <a:ext uri="{0D108BD9-81ED-4DB2-BD59-A6C34878D82A}">
                    <a16:rowId xmlns:a16="http://schemas.microsoft.com/office/drawing/2014/main" val="2881044633"/>
                  </a:ext>
                </a:extLst>
              </a:tr>
              <a:tr h="132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Zálivka po výsadbě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</a:t>
                      </a:r>
                      <a:r>
                        <a:rPr lang="cs-CZ" sz="800" baseline="30000">
                          <a:effectLst/>
                        </a:rPr>
                        <a:t>2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20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29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580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extLst>
                  <a:ext uri="{0D108BD9-81ED-4DB2-BD59-A6C34878D82A}">
                    <a16:rowId xmlns:a16="http://schemas.microsoft.com/office/drawing/2014/main" val="1817407210"/>
                  </a:ext>
                </a:extLst>
              </a:tr>
              <a:tr h="12262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Celkem za zahradnické práce: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739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6890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extLst>
                  <a:ext uri="{0D108BD9-81ED-4DB2-BD59-A6C34878D82A}">
                    <a16:rowId xmlns:a16="http://schemas.microsoft.com/office/drawing/2014/main" val="3735682817"/>
                  </a:ext>
                </a:extLst>
              </a:tr>
              <a:tr h="122629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Celkem za založení záhonu: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12609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93" marR="31793" marT="0" marB="0" anchor="b"/>
                </a:tc>
                <a:extLst>
                  <a:ext uri="{0D108BD9-81ED-4DB2-BD59-A6C34878D82A}">
                    <a16:rowId xmlns:a16="http://schemas.microsoft.com/office/drawing/2014/main" val="3366038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46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5DAC4C-BBC4-4593-9177-EAFC38A2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údržby záhonu na 1 rok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FEE3A0D-685D-428C-B270-1B8640775D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3942" y="2678112"/>
          <a:ext cx="7016115" cy="2828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6015">
                  <a:extLst>
                    <a:ext uri="{9D8B030D-6E8A-4147-A177-3AD203B41FA5}">
                      <a16:colId xmlns:a16="http://schemas.microsoft.com/office/drawing/2014/main" val="1634287337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1122237545"/>
                    </a:ext>
                  </a:extLst>
                </a:gridCol>
                <a:gridCol w="607695">
                  <a:extLst>
                    <a:ext uri="{9D8B030D-6E8A-4147-A177-3AD203B41FA5}">
                      <a16:colId xmlns:a16="http://schemas.microsoft.com/office/drawing/2014/main" val="358778187"/>
                    </a:ext>
                  </a:extLst>
                </a:gridCol>
                <a:gridCol w="1372235">
                  <a:extLst>
                    <a:ext uri="{9D8B030D-6E8A-4147-A177-3AD203B41FA5}">
                      <a16:colId xmlns:a16="http://schemas.microsoft.com/office/drawing/2014/main" val="3896954178"/>
                    </a:ext>
                  </a:extLst>
                </a:gridCol>
                <a:gridCol w="759460">
                  <a:extLst>
                    <a:ext uri="{9D8B030D-6E8A-4147-A177-3AD203B41FA5}">
                      <a16:colId xmlns:a16="http://schemas.microsoft.com/office/drawing/2014/main" val="292101806"/>
                    </a:ext>
                  </a:extLst>
                </a:gridCol>
              </a:tblGrid>
              <a:tr h="20002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Kalkulace prací při údržbě záhonu vč. DPH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9540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Údržba záhonu za rok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Jednotka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Množství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Cena za jednotku [Kč]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Celkem [Kč]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267009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odplevelování 6x/rok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3600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700986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cena kompostu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145831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odvoz kompostu na místo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078870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přihnojení kompostem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140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280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4528726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odstranění odkvetlých květenství a uschlých lístků (2x/rok)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1198925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Zálivka (ze studny)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720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281290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ochrana rostlin před mrazem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</a:t>
                      </a:r>
                      <a:r>
                        <a:rPr lang="cs-CZ" sz="1100" baseline="300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360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922235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doprava do kompostárny</a:t>
                      </a:r>
                    </a:p>
                    <a:p>
                      <a:pPr marL="7613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(plevelů, odkvetlých květenství a uschlých lístků)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km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688550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Celková cena za údržbu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6 460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10209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103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cs-CZ" altLang="cs-CZ" sz="4400"/>
              <a:t>Latinská jména rostlin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cs-CZ" altLang="cs-CZ" sz="3200"/>
              <a:t>Latinská výslovnost</a:t>
            </a:r>
          </a:p>
        </p:txBody>
      </p:sp>
    </p:spTree>
    <p:extLst>
      <p:ext uri="{BB962C8B-B14F-4D97-AF65-F5344CB8AC3E}">
        <p14:creationId xmlns:p14="http://schemas.microsoft.com/office/powerpoint/2010/main" val="1522630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Latinské názvy rostlin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mezinárodně platné, psány kurzívou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složeny z podstatného jména(rod-Genus) a přídavného jména (druh-Species)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jména rodů velkým písmem, jména druhů malým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vyšší než rod je čeleď (Familia-koncovka aceae), nižší je poddruh (Subspecies), kulturní odrůda (kultivar-cv.) a botanická odrůda (varieta)</a:t>
            </a:r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4945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Psaní názvů odrůd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kulturních - normálním písmem (stojatě) v jednoduchých uvozovkách nahoře</a:t>
            </a:r>
          </a:p>
          <a:p>
            <a:pPr eaLnBrk="1" hangingPunct="1"/>
            <a:r>
              <a:rPr lang="cs-CZ" altLang="cs-CZ" dirty="0"/>
              <a:t>botanických – kurzívou</a:t>
            </a:r>
          </a:p>
          <a:p>
            <a:pPr eaLnBrk="1" hangingPunct="1"/>
            <a:r>
              <a:rPr lang="cs-CZ" altLang="cs-CZ" dirty="0"/>
              <a:t>hybridů – ležatým křížkem před jménem druhu nebo rodu</a:t>
            </a:r>
          </a:p>
          <a:p>
            <a:pPr eaLnBrk="1" hangingPunct="1"/>
            <a:r>
              <a:rPr lang="cs-CZ" sz="2000" dirty="0"/>
              <a:t>kulturní odrůda vzniká záměrně či spontánně, ale udržuje se výhradně lidskou činností</a:t>
            </a:r>
          </a:p>
          <a:p>
            <a:pPr eaLnBrk="1" hangingPunct="1"/>
            <a:r>
              <a:rPr lang="cs-CZ" sz="2000" dirty="0"/>
              <a:t>botanická odrůda vzniká přirozeně a přirozenou cestou se také udržuje a množí</a:t>
            </a:r>
          </a:p>
          <a:p>
            <a:pPr eaLnBrk="1" hangingPunct="1"/>
            <a:r>
              <a:rPr lang="cs-CZ" sz="2000" dirty="0"/>
              <a:t>hybrid vzniká nejčastěji křížením dvou druhů v rámci rodu, ale i dvou rodů, případně nižších jednotek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22261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7DDC365-23CE-4220-B77D-D625CA42C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/>
            <a:r>
              <a:rPr lang="cs-CZ" altLang="cs-CZ" sz="4000"/>
              <a:t>Latinská výslovnost-samohlásky a dvojhlásky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7783A7B-30EA-4A3A-BE09-2FF4AA2E7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/>
            <a:r>
              <a:rPr lang="cs-CZ" altLang="cs-CZ" sz="3000"/>
              <a:t>všechny samohlásky vyslovit zřetelně (</a:t>
            </a:r>
            <a:r>
              <a:rPr lang="cs-CZ" altLang="cs-CZ" sz="3000" i="1"/>
              <a:t>Cotoneaster, Papaver, Hiemalis</a:t>
            </a:r>
            <a:r>
              <a:rPr lang="cs-CZ" altLang="cs-CZ" sz="3000"/>
              <a:t>)</a:t>
            </a:r>
          </a:p>
          <a:p>
            <a:pPr eaLnBrk="1" hangingPunct="1"/>
            <a:r>
              <a:rPr lang="cs-CZ" altLang="cs-CZ" sz="3000"/>
              <a:t>i na začátku, před samohláskou, po předponě a ve složenině jako j (</a:t>
            </a:r>
            <a:r>
              <a:rPr lang="cs-CZ" altLang="cs-CZ" sz="3000" i="1"/>
              <a:t>Iochroma</a:t>
            </a:r>
            <a:r>
              <a:rPr lang="cs-CZ" altLang="cs-CZ" sz="3000"/>
              <a:t>), jinak i</a:t>
            </a:r>
          </a:p>
          <a:p>
            <a:pPr eaLnBrk="1" hangingPunct="1"/>
            <a:r>
              <a:rPr lang="cs-CZ" altLang="cs-CZ" sz="3000"/>
              <a:t>qua,que,qui, quo číst kv (</a:t>
            </a:r>
            <a:r>
              <a:rPr lang="cs-CZ" altLang="cs-CZ" sz="3000" i="1"/>
              <a:t>aquaticus</a:t>
            </a:r>
            <a:r>
              <a:rPr lang="cs-CZ" altLang="cs-CZ" sz="3000"/>
              <a:t>, </a:t>
            </a:r>
            <a:r>
              <a:rPr lang="cs-CZ" altLang="cs-CZ" sz="3000" i="1"/>
              <a:t>Aquilegia</a:t>
            </a:r>
            <a:r>
              <a:rPr lang="cs-CZ" altLang="cs-CZ" sz="3000"/>
              <a:t>)</a:t>
            </a:r>
          </a:p>
          <a:p>
            <a:pPr eaLnBrk="1" hangingPunct="1"/>
            <a:r>
              <a:rPr lang="cs-CZ" altLang="cs-CZ" sz="3000"/>
              <a:t>gua jako gva (</a:t>
            </a:r>
            <a:r>
              <a:rPr lang="cs-CZ" altLang="cs-CZ" sz="3000" i="1"/>
              <a:t>Guaiacum</a:t>
            </a:r>
            <a:r>
              <a:rPr lang="cs-CZ" altLang="cs-CZ" sz="3000"/>
              <a:t>)</a:t>
            </a:r>
          </a:p>
          <a:p>
            <a:pPr eaLnBrk="1" hangingPunct="1"/>
            <a:r>
              <a:rPr lang="cs-CZ" altLang="cs-CZ" sz="3000"/>
              <a:t>su před samohláskou  jako sv (</a:t>
            </a:r>
            <a:r>
              <a:rPr lang="cs-CZ" altLang="cs-CZ" sz="3000" i="1"/>
              <a:t>suavis</a:t>
            </a:r>
            <a:r>
              <a:rPr lang="cs-CZ" altLang="cs-CZ" sz="3000"/>
              <a:t>)</a:t>
            </a:r>
          </a:p>
          <a:p>
            <a:pPr eaLnBrk="1" hangingPunct="1"/>
            <a:r>
              <a:rPr lang="cs-CZ" altLang="cs-CZ" sz="3000"/>
              <a:t>ae,oe většinou číst jako é (</a:t>
            </a:r>
            <a:r>
              <a:rPr lang="cs-CZ" altLang="cs-CZ" sz="3000" i="1"/>
              <a:t>europaeus</a:t>
            </a:r>
            <a:r>
              <a:rPr lang="cs-CZ" altLang="cs-CZ" sz="3000"/>
              <a:t>, </a:t>
            </a:r>
            <a:r>
              <a:rPr lang="cs-CZ" altLang="cs-CZ" sz="3000" i="1"/>
              <a:t>coeruleus</a:t>
            </a:r>
            <a:r>
              <a:rPr lang="cs-CZ" altLang="cs-CZ" sz="3000"/>
              <a:t>)</a:t>
            </a:r>
          </a:p>
          <a:p>
            <a:pPr eaLnBrk="1" hangingPunct="1"/>
            <a:r>
              <a:rPr lang="cs-CZ" altLang="cs-CZ" sz="3000"/>
              <a:t>aë,oë číst jako 2 slabiky-áé,óé (</a:t>
            </a:r>
            <a:r>
              <a:rPr lang="cs-CZ" altLang="cs-CZ" sz="3000" i="1"/>
              <a:t>Danaë</a:t>
            </a:r>
            <a:r>
              <a:rPr lang="cs-CZ" altLang="cs-CZ" sz="3000"/>
              <a:t>, </a:t>
            </a:r>
            <a:r>
              <a:rPr lang="cs-CZ" altLang="cs-CZ" sz="3000" i="1"/>
              <a:t>Kalanchoe</a:t>
            </a:r>
            <a:r>
              <a:rPr lang="cs-CZ" altLang="cs-CZ" sz="3000"/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5EC3AB1-8F67-4EC5-85C6-0DA3B58DC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936625"/>
          </a:xfrm>
        </p:spPr>
        <p:txBody>
          <a:bodyPr/>
          <a:lstStyle/>
          <a:p>
            <a:pPr eaLnBrk="1" hangingPunct="1"/>
            <a:r>
              <a:rPr lang="cs-CZ" altLang="cs-CZ"/>
              <a:t>Latinská výslovnost-souhlásky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1C2311A-8446-4DB3-ABAA-34F6C2D38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di,ti,ni jako dý,tý,ný (</a:t>
            </a:r>
            <a:r>
              <a:rPr lang="cs-CZ" altLang="cs-CZ" sz="2400" i="1"/>
              <a:t>Digitalis, Potentilla, Genista</a:t>
            </a:r>
            <a:r>
              <a:rPr lang="cs-CZ" altLang="cs-CZ" sz="24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ti před samohláskou jako ci (</a:t>
            </a:r>
            <a:r>
              <a:rPr lang="cs-CZ" altLang="cs-CZ" sz="2400" i="1"/>
              <a:t>Gentiana, elatior</a:t>
            </a:r>
            <a:r>
              <a:rPr lang="cs-CZ" altLang="cs-CZ" sz="24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ti po s, t, x a v řeckých a nelatinských slovech jako ty (</a:t>
            </a:r>
            <a:r>
              <a:rPr lang="cs-CZ" altLang="cs-CZ" sz="2400" i="1"/>
              <a:t>Cerastium, Frittilaria, reticulata</a:t>
            </a:r>
            <a:r>
              <a:rPr lang="cs-CZ" altLang="cs-CZ" sz="24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c před e, i, y, ae, oe jako české c (</a:t>
            </a:r>
            <a:r>
              <a:rPr lang="cs-CZ" altLang="cs-CZ" sz="2400" i="1"/>
              <a:t>Dicentra,Cytisus, Scaevola, Coelogyne</a:t>
            </a:r>
            <a:r>
              <a:rPr lang="cs-CZ" altLang="cs-CZ" sz="24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c před a, o, u, před souhláskami a na konci slova jako k (</a:t>
            </a:r>
            <a:r>
              <a:rPr lang="cs-CZ" altLang="cs-CZ" sz="2400" i="1"/>
              <a:t>Campanula, Coleus, Cupressus, Ctenanthe</a:t>
            </a:r>
            <a:r>
              <a:rPr lang="cs-CZ" altLang="cs-CZ" sz="24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s jako s na začátku a na konci slova (</a:t>
            </a:r>
            <a:r>
              <a:rPr lang="cs-CZ" altLang="cs-CZ" sz="2400" i="1"/>
              <a:t>Saponaria, conicus, repens</a:t>
            </a:r>
            <a:r>
              <a:rPr lang="cs-CZ" altLang="cs-CZ" sz="24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s mezi samohláskami a ve skupině ns,rs a ls jako z (</a:t>
            </a:r>
            <a:r>
              <a:rPr lang="cs-CZ" altLang="cs-CZ" sz="2400" i="1"/>
              <a:t>obtusus, hirsutus, Pulsatilla </a:t>
            </a:r>
            <a:r>
              <a:rPr lang="cs-CZ" altLang="cs-CZ" sz="24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ss mezi samohláskami uvnitř slova jako s (</a:t>
            </a:r>
            <a:r>
              <a:rPr lang="cs-CZ" altLang="cs-CZ" sz="2400" i="1"/>
              <a:t>spinosissimus</a:t>
            </a:r>
            <a:r>
              <a:rPr lang="cs-CZ" altLang="cs-CZ" sz="24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ph ve slovech řeckého původu jako f (</a:t>
            </a:r>
            <a:r>
              <a:rPr lang="cs-CZ" altLang="cs-CZ" sz="2400" i="1"/>
              <a:t>Daphne, Phormium</a:t>
            </a:r>
            <a:r>
              <a:rPr lang="cs-CZ" altLang="cs-CZ" sz="24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rh jako r (</a:t>
            </a:r>
            <a:r>
              <a:rPr lang="cs-CZ" altLang="cs-CZ" sz="2400" i="1"/>
              <a:t>Rhododendron, Rhus</a:t>
            </a:r>
            <a:r>
              <a:rPr lang="cs-CZ" altLang="cs-CZ" sz="24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zdvojené souhlásky číst obě (</a:t>
            </a:r>
            <a:r>
              <a:rPr lang="cs-CZ" altLang="cs-CZ" sz="2400" i="1"/>
              <a:t>Potentilla</a:t>
            </a:r>
            <a:r>
              <a:rPr lang="cs-CZ" altLang="cs-CZ" sz="2400"/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Květinářství v zahradní tvorbě a krajinářské architektuře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Obsah předmětu v LS: Cibuloviny, hlíznaté rostliny a trvalky</a:t>
            </a:r>
          </a:p>
          <a:p>
            <a:r>
              <a:rPr lang="cs-CZ" dirty="0"/>
              <a:t>Přednášky, cvičení: Ing. Ludmila Augustinová</a:t>
            </a:r>
          </a:p>
          <a:p>
            <a:r>
              <a:rPr lang="cs-CZ" dirty="0"/>
              <a:t>Konzultační hodiny: pátek 8-11 h </a:t>
            </a:r>
          </a:p>
          <a:p>
            <a:r>
              <a:rPr lang="cs-CZ" dirty="0"/>
              <a:t>Kontakt: </a:t>
            </a:r>
            <a:r>
              <a:rPr lang="cs-CZ" dirty="0">
                <a:hlinkClick r:id="rId2"/>
              </a:rPr>
              <a:t>augustinova@af.czu.cz</a:t>
            </a:r>
            <a:endParaRPr lang="cs-CZ" dirty="0"/>
          </a:p>
          <a:p>
            <a:r>
              <a:rPr lang="cs-CZ" dirty="0"/>
              <a:t>Telefon: 224382557</a:t>
            </a:r>
          </a:p>
          <a:p>
            <a:r>
              <a:rPr lang="cs-CZ" dirty="0"/>
              <a:t>Osobní web: https://home.czu.cz/augustinova/uvod</a:t>
            </a:r>
          </a:p>
        </p:txBody>
      </p:sp>
    </p:spTree>
    <p:extLst>
      <p:ext uri="{BB962C8B-B14F-4D97-AF65-F5344CB8AC3E}">
        <p14:creationId xmlns:p14="http://schemas.microsoft.com/office/powerpoint/2010/main" val="1368150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Latinská výslovnost-slova z jiných jazyků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buď podle výše uvedených pravidel(jména osob žijících do začátku 19. století)</a:t>
            </a:r>
          </a:p>
          <a:p>
            <a:pPr eaLnBrk="1" hangingPunct="1"/>
            <a:r>
              <a:rPr lang="cs-CZ" altLang="cs-CZ"/>
              <a:t>nebo respektujeme zvláštnosti jazyka původu </a:t>
            </a:r>
          </a:p>
          <a:p>
            <a:pPr eaLnBrk="1" hangingPunct="1"/>
            <a:r>
              <a:rPr lang="cs-CZ" altLang="cs-CZ"/>
              <a:t>nepoznáme-li jazyk původu vyslovit latinsky</a:t>
            </a:r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0871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8D676D4C-8968-4800-8777-BE70F0B44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31837"/>
          </a:xfrm>
        </p:spPr>
        <p:txBody>
          <a:bodyPr/>
          <a:lstStyle/>
          <a:p>
            <a:r>
              <a:rPr lang="cs-CZ" altLang="cs-CZ" dirty="0"/>
              <a:t>Domácí úkoly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90725CEB-5422-4EF3-BD7C-5BE8287123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altLang="cs-CZ" dirty="0"/>
              <a:t>Stáhnout si materiál ke studiu </a:t>
            </a:r>
            <a:r>
              <a:rPr lang="cs-CZ" altLang="cs-CZ" dirty="0" err="1"/>
              <a:t>poznávačky</a:t>
            </a:r>
            <a:endParaRPr lang="cs-CZ" altLang="cs-CZ" dirty="0"/>
          </a:p>
          <a:p>
            <a:r>
              <a:rPr lang="cs-CZ" altLang="cs-CZ" dirty="0"/>
              <a:t>Stáhnout a vytisknout si seznam rostlin k </a:t>
            </a:r>
            <a:r>
              <a:rPr lang="cs-CZ" altLang="cs-CZ" dirty="0" err="1"/>
              <a:t>poznávačce</a:t>
            </a:r>
            <a:r>
              <a:rPr lang="cs-CZ" altLang="cs-CZ" dirty="0"/>
              <a:t> </a:t>
            </a:r>
          </a:p>
          <a:p>
            <a:r>
              <a:rPr lang="cs-CZ" altLang="cs-CZ" dirty="0"/>
              <a:t>Seznam prostudovat a označit si názvy, u kterých si případně nejste jistí výslovností, tu si vyjasnit na dalším cvičení</a:t>
            </a:r>
          </a:p>
          <a:p>
            <a:r>
              <a:rPr lang="cs-CZ" altLang="cs-CZ" dirty="0"/>
              <a:t>Studenti končící v 10.týdnu si připraví prezentaci-inspiraci k projektu na příštích 14 dní, ostatní poté </a:t>
            </a:r>
          </a:p>
          <a:p>
            <a:r>
              <a:rPr lang="cs-CZ" altLang="cs-CZ" dirty="0"/>
              <a:t>Připravit se na 1.poznávačku na 2.cvičení (Cibuloviny)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cs-CZ" dirty="0"/>
              <a:t>Podmínky zápočtu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76664"/>
          </a:xfrm>
        </p:spPr>
        <p:txBody>
          <a:bodyPr>
            <a:normAutofit fontScale="92500"/>
          </a:bodyPr>
          <a:lstStyle/>
          <a:p>
            <a:r>
              <a:rPr lang="cs-CZ" dirty="0"/>
              <a:t>Účast na cvičení včetně exkurzí, povoleny maximálně 2 </a:t>
            </a:r>
            <a:r>
              <a:rPr lang="cs-CZ" u="sng" dirty="0"/>
              <a:t>omluvené</a:t>
            </a:r>
            <a:r>
              <a:rPr lang="cs-CZ" dirty="0"/>
              <a:t> neúčasti. Neúčasti nad rámec povolených je třeba nahradit prací na Výzkumné a demonstrační stanici KZ v Troji</a:t>
            </a:r>
          </a:p>
          <a:p>
            <a:r>
              <a:rPr lang="cs-CZ" dirty="0"/>
              <a:t>Prezentace-inspirace k projektu: uplatnění trvalek, cibulovin a hlíznatých rostlin ve veřejných či soukromých výsadbách </a:t>
            </a:r>
          </a:p>
          <a:p>
            <a:r>
              <a:rPr lang="cs-CZ" dirty="0" err="1"/>
              <a:t>Poznávačka</a:t>
            </a:r>
            <a:r>
              <a:rPr lang="cs-CZ" dirty="0"/>
              <a:t>-průběžné </a:t>
            </a:r>
            <a:r>
              <a:rPr lang="cs-CZ" dirty="0" err="1"/>
              <a:t>poznávačky</a:t>
            </a:r>
            <a:r>
              <a:rPr lang="cs-CZ" dirty="0"/>
              <a:t> na 70 % 6x. Seznam a materiál ke studiu k dispozici na osobních webových stránkách vyučující (sekce textový dokument) </a:t>
            </a:r>
          </a:p>
          <a:p>
            <a:r>
              <a:rPr lang="cs-CZ" dirty="0"/>
              <a:t>Projekt záhonu s použitím cibulovin, (případně i hlíznatých květin) a trvalek </a:t>
            </a:r>
          </a:p>
        </p:txBody>
      </p:sp>
    </p:spTree>
    <p:extLst>
      <p:ext uri="{BB962C8B-B14F-4D97-AF65-F5344CB8AC3E}">
        <p14:creationId xmlns:p14="http://schemas.microsoft.com/office/powerpoint/2010/main" val="299218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9639A0-84C8-4A39-A00C-07DA59B16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080120"/>
          </a:xfrm>
        </p:spPr>
        <p:txBody>
          <a:bodyPr/>
          <a:lstStyle/>
          <a:p>
            <a:r>
              <a:rPr lang="cs-CZ" dirty="0"/>
              <a:t>Projekt - náležitosti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FEDC0F-7EBE-4842-B4EB-95E1238B5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904656"/>
          </a:xfrm>
        </p:spPr>
        <p:txBody>
          <a:bodyPr>
            <a:normAutofit fontScale="77500" lnSpcReduction="20000"/>
          </a:bodyPr>
          <a:lstStyle/>
          <a:p>
            <a:r>
              <a:rPr lang="cs-CZ" sz="2800" dirty="0"/>
              <a:t>Záhon v areálu ČZU dle výběru studenta či na soukromé zahradě (minimální plocha 18 m</a:t>
            </a:r>
            <a:r>
              <a:rPr lang="cs-CZ" sz="2800" baseline="30000" dirty="0"/>
              <a:t>2)</a:t>
            </a:r>
          </a:p>
          <a:p>
            <a:r>
              <a:rPr lang="cs-CZ" sz="2800" dirty="0"/>
              <a:t>Charakteristika stanoviště</a:t>
            </a:r>
            <a:r>
              <a:rPr lang="cs-CZ" dirty="0"/>
              <a:t> </a:t>
            </a:r>
            <a:r>
              <a:rPr lang="cs-CZ" sz="2800" dirty="0"/>
              <a:t>(nadmořská výška, výrobní typ, klimatická oblast, klimatický okrsek, půdní druh, půdní typ, jak je záhon situován (orientace ke světovým stranám, expozice slunci, vláhové poměry, omezující faktory (stromy, plot, stěny domu...)</a:t>
            </a:r>
          </a:p>
          <a:p>
            <a:r>
              <a:rPr lang="cs-CZ" sz="2800" dirty="0"/>
              <a:t>Foto stávajícího stavu</a:t>
            </a:r>
          </a:p>
          <a:p>
            <a:r>
              <a:rPr lang="cs-CZ" sz="2800" dirty="0"/>
              <a:t>Představení sortimentu: </a:t>
            </a:r>
            <a:r>
              <a:rPr lang="cs-CZ" dirty="0"/>
              <a:t>Fotografie použitých druhů – kultivarů</a:t>
            </a:r>
          </a:p>
          <a:p>
            <a:pPr lvl="1"/>
            <a:r>
              <a:rPr lang="cs-CZ" dirty="0"/>
              <a:t>krátký popis charakteristiky kultivaru</a:t>
            </a:r>
          </a:p>
          <a:p>
            <a:pPr lvl="1"/>
            <a:r>
              <a:rPr lang="cs-CZ" dirty="0"/>
              <a:t>očíslování položek – v souladu s čísly použitými v osazovacím plánu a legendě</a:t>
            </a:r>
            <a:endParaRPr lang="cs-CZ" sz="2800" dirty="0"/>
          </a:p>
          <a:p>
            <a:r>
              <a:rPr lang="cs-CZ" sz="2800" dirty="0"/>
              <a:t>Půdorys a vnitřní členění záhonu s legendou a orientací ke světovým stranám (vhodné měřítko, ideálně poměrové)</a:t>
            </a:r>
          </a:p>
          <a:p>
            <a:r>
              <a:rPr lang="cs-CZ" sz="2800" dirty="0"/>
              <a:t>Tabulka souslednosti kvetení a estetické působnosti</a:t>
            </a:r>
          </a:p>
          <a:p>
            <a:r>
              <a:rPr lang="cs-CZ" sz="2800" dirty="0"/>
              <a:t>Vizualizace záhonu v době největší působnosti (3 D pohled pozorovatele)</a:t>
            </a:r>
          </a:p>
          <a:p>
            <a:r>
              <a:rPr lang="cs-CZ" sz="2800" dirty="0"/>
              <a:t>Ekonomická zpráva. Zvlášť rozpočet založení záhonu včetně rostlin, prací a materiálů a zvlášť cena údržby na 1 rok</a:t>
            </a:r>
          </a:p>
          <a:p>
            <a:r>
              <a:rPr lang="cs-CZ" sz="2800" dirty="0"/>
              <a:t>Zdroje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7594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Půdorys/ osazovací plán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Zmenšený plán půdorysu záhonu</a:t>
            </a:r>
          </a:p>
          <a:p>
            <a:r>
              <a:rPr lang="cs-CZ" dirty="0"/>
              <a:t>Členění záhonu s vyznačením jednotlivých druhů</a:t>
            </a:r>
          </a:p>
          <a:p>
            <a:r>
              <a:rPr lang="cs-CZ" dirty="0"/>
              <a:t>Srozumitelné měřítko (např. 1 cm = 1 m)</a:t>
            </a:r>
          </a:p>
          <a:p>
            <a:r>
              <a:rPr lang="cs-CZ" dirty="0"/>
              <a:t>Vizuální rozlišení ploch s jednotlivými druhy</a:t>
            </a:r>
          </a:p>
          <a:p>
            <a:pPr lvl="1"/>
            <a:r>
              <a:rPr lang="cs-CZ" dirty="0"/>
              <a:t>např. použití barev dle barvy květu/okrasné části</a:t>
            </a:r>
          </a:p>
          <a:p>
            <a:r>
              <a:rPr lang="cs-CZ" dirty="0"/>
              <a:t>Počet použitých rostlin od jednotlivých druhů za lomítkem 6/3 6-označení druhu, 3-počet ks </a:t>
            </a:r>
          </a:p>
          <a:p>
            <a:pPr lvl="1"/>
            <a:r>
              <a:rPr lang="cs-CZ" dirty="0"/>
              <a:t>s ohledem na spon</a:t>
            </a:r>
          </a:p>
          <a:p>
            <a:r>
              <a:rPr lang="cs-CZ" dirty="0"/>
              <a:t>Legenda </a:t>
            </a:r>
          </a:p>
          <a:p>
            <a:pPr lvl="1"/>
            <a:r>
              <a:rPr lang="cs-CZ" dirty="0"/>
              <a:t>tabulka použitých druhů, označení jednotlivých druhů čísly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7F59F-0481-46EF-A775-9E05C727B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Osazovací plán s legendou</a:t>
            </a:r>
          </a:p>
        </p:txBody>
      </p:sp>
      <p:pic>
        <p:nvPicPr>
          <p:cNvPr id="4" name="Zástupný symbol pro obsah 3" descr="C:\Users\mudro\AppData\Local\Microsoft\Windows\INetCache\Content.Word\půdoryszahon.jpg">
            <a:extLst>
              <a:ext uri="{FF2B5EF4-FFF2-40B4-BE49-F238E27FC236}">
                <a16:creationId xmlns:a16="http://schemas.microsoft.com/office/drawing/2014/main" id="{99C35E67-7BF4-4396-9E0C-A820BE5A67E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74" y="1820329"/>
            <a:ext cx="5748251" cy="40857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480A1303-23CF-3FE5-5AAF-E75E4F39EFAF}"/>
                  </a:ext>
                </a:extLst>
              </p14:cNvPr>
              <p14:cNvContentPartPr/>
              <p14:nvPr/>
            </p14:nvContentPartPr>
            <p14:xfrm>
              <a:off x="-1309942" y="1715396"/>
              <a:ext cx="36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480A1303-23CF-3FE5-5AAF-E75E4F39EF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316062" y="170927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3686501F-D77A-2CB8-D6E4-E5FEA578C0D5}"/>
                  </a:ext>
                </a:extLst>
              </p14:cNvPr>
              <p14:cNvContentPartPr/>
              <p14:nvPr/>
            </p14:nvContentPartPr>
            <p14:xfrm>
              <a:off x="7223498" y="5738756"/>
              <a:ext cx="142200" cy="68400"/>
            </p14:xfrm>
          </p:contentPart>
        </mc:Choice>
        <mc:Fallback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3686501F-D77A-2CB8-D6E4-E5FEA578C0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17378" y="5732636"/>
                <a:ext cx="154440" cy="8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296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41A6C8-92EE-4FAD-8CCB-6700FA811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Osazovací plán cibulnaté a hlíznaté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29EFD0-3AFF-4DB9-A43C-2AC35B7F2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904" y="3051291"/>
            <a:ext cx="8229600" cy="45259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7DF1B2-4D7E-4042-A0C3-BBFF8A5E1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145109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100" name="Picture 4" descr="pudorys2">
            <a:extLst>
              <a:ext uri="{FF2B5EF4-FFF2-40B4-BE49-F238E27FC236}">
                <a16:creationId xmlns:a16="http://schemas.microsoft.com/office/drawing/2014/main" id="{283EA5FE-B0A5-4C59-B321-415BDFCCD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8291"/>
            <a:ext cx="57531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10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FA1B4-0FA8-4C18-AE4F-B1CC1502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4DDFC4-6726-4727-88DF-E5EC945BE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31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8612E4-FDF8-4234-A38B-F3781019E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094C32-F1F5-402C-BEF3-2D0ECE412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6715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1354</Words>
  <Application>Microsoft Office PowerPoint</Application>
  <PresentationFormat>Předvádění na obrazovce (4:3)</PresentationFormat>
  <Paragraphs>281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Arial</vt:lpstr>
      <vt:lpstr>Calibri</vt:lpstr>
      <vt:lpstr>Motiv systému Office</vt:lpstr>
      <vt:lpstr>Výchozí návrh</vt:lpstr>
      <vt:lpstr>1_Výchozí návrh</vt:lpstr>
      <vt:lpstr>2_Výchozí návrh</vt:lpstr>
      <vt:lpstr>Motiv sady Office</vt:lpstr>
      <vt:lpstr>3_Výchozí návrh</vt:lpstr>
      <vt:lpstr>Květinářství v zahradní tvorbě a krajinářské architektuře II</vt:lpstr>
      <vt:lpstr>Květinářství v zahradní tvorbě a krajinářské architektuře II</vt:lpstr>
      <vt:lpstr>Podmínky zápočtu</vt:lpstr>
      <vt:lpstr>Projekt - náležitosti</vt:lpstr>
      <vt:lpstr>Půdorys/ osazovací plán</vt:lpstr>
      <vt:lpstr>Osazovací plán s legendou</vt:lpstr>
      <vt:lpstr>Osazovací plán cibulnaté a hlíznaté</vt:lpstr>
      <vt:lpstr>Vizualizace</vt:lpstr>
      <vt:lpstr>Vizualizace</vt:lpstr>
      <vt:lpstr>Vizualizace</vt:lpstr>
      <vt:lpstr>Tabulka souslednosti kvetení</vt:lpstr>
      <vt:lpstr>Ekonomická zpráva</vt:lpstr>
      <vt:lpstr>Rozpočet založení záhonu</vt:lpstr>
      <vt:lpstr>Rozpočet údržby záhonu na 1 rok</vt:lpstr>
      <vt:lpstr>Latinská jména rostlin</vt:lpstr>
      <vt:lpstr>Latinské názvy rostlin</vt:lpstr>
      <vt:lpstr>Psaní názvů odrůd</vt:lpstr>
      <vt:lpstr>Latinská výslovnost-samohlásky a dvojhlásky</vt:lpstr>
      <vt:lpstr>Latinská výslovnost-souhlásky</vt:lpstr>
      <vt:lpstr>Latinská výslovnost-slova z jiných jazyků</vt:lpstr>
      <vt:lpstr>Domácí úkoly</vt:lpstr>
    </vt:vector>
  </TitlesOfParts>
  <Company>CZU-FAPPZ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Sadovnické květinářství II</dc:title>
  <dc:creator>uzivatel</dc:creator>
  <cp:lastModifiedBy>Augustinová Ludmila</cp:lastModifiedBy>
  <cp:revision>26</cp:revision>
  <dcterms:created xsi:type="dcterms:W3CDTF">2017-02-13T10:05:40Z</dcterms:created>
  <dcterms:modified xsi:type="dcterms:W3CDTF">2024-02-05T08:35:09Z</dcterms:modified>
</cp:coreProperties>
</file>