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306" r:id="rId4"/>
    <p:sldId id="258" r:id="rId5"/>
    <p:sldId id="307" r:id="rId6"/>
    <p:sldId id="259" r:id="rId7"/>
    <p:sldId id="308" r:id="rId8"/>
    <p:sldId id="260" r:id="rId9"/>
    <p:sldId id="261" r:id="rId10"/>
    <p:sldId id="262" r:id="rId11"/>
    <p:sldId id="263" r:id="rId12"/>
    <p:sldId id="264" r:id="rId13"/>
    <p:sldId id="265" r:id="rId14"/>
    <p:sldId id="310" r:id="rId15"/>
    <p:sldId id="266" r:id="rId16"/>
    <p:sldId id="340" r:id="rId17"/>
    <p:sldId id="267" r:id="rId18"/>
    <p:sldId id="268" r:id="rId19"/>
    <p:sldId id="269" r:id="rId20"/>
    <p:sldId id="270" r:id="rId21"/>
    <p:sldId id="271" r:id="rId22"/>
    <p:sldId id="31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312" r:id="rId37"/>
    <p:sldId id="285" r:id="rId38"/>
    <p:sldId id="286" r:id="rId39"/>
    <p:sldId id="287" r:id="rId40"/>
    <p:sldId id="313" r:id="rId41"/>
    <p:sldId id="288" r:id="rId42"/>
    <p:sldId id="314" r:id="rId43"/>
    <p:sldId id="289" r:id="rId44"/>
    <p:sldId id="315" r:id="rId45"/>
    <p:sldId id="290" r:id="rId46"/>
    <p:sldId id="316" r:id="rId47"/>
    <p:sldId id="291" r:id="rId48"/>
    <p:sldId id="317" r:id="rId49"/>
    <p:sldId id="292" r:id="rId50"/>
    <p:sldId id="293" r:id="rId51"/>
    <p:sldId id="294" r:id="rId52"/>
    <p:sldId id="349" r:id="rId53"/>
    <p:sldId id="295" r:id="rId54"/>
    <p:sldId id="296" r:id="rId55"/>
    <p:sldId id="297" r:id="rId56"/>
    <p:sldId id="298" r:id="rId57"/>
    <p:sldId id="299" r:id="rId58"/>
    <p:sldId id="300" r:id="rId59"/>
    <p:sldId id="301" r:id="rId60"/>
    <p:sldId id="302" r:id="rId61"/>
    <p:sldId id="303" r:id="rId62"/>
    <p:sldId id="304" r:id="rId63"/>
    <p:sldId id="305" r:id="rId64"/>
    <p:sldId id="348" r:id="rId65"/>
    <p:sldId id="321" r:id="rId66"/>
    <p:sldId id="326" r:id="rId67"/>
    <p:sldId id="318" r:id="rId68"/>
    <p:sldId id="319" r:id="rId69"/>
    <p:sldId id="320" r:id="rId70"/>
    <p:sldId id="322" r:id="rId71"/>
    <p:sldId id="323" r:id="rId72"/>
    <p:sldId id="324" r:id="rId73"/>
    <p:sldId id="325" r:id="rId74"/>
    <p:sldId id="327" r:id="rId75"/>
    <p:sldId id="328" r:id="rId76"/>
    <p:sldId id="329" r:id="rId77"/>
    <p:sldId id="330" r:id="rId78"/>
    <p:sldId id="331" r:id="rId79"/>
    <p:sldId id="332" r:id="rId80"/>
    <p:sldId id="333" r:id="rId81"/>
    <p:sldId id="334" r:id="rId82"/>
    <p:sldId id="335" r:id="rId83"/>
    <p:sldId id="336" r:id="rId84"/>
    <p:sldId id="337" r:id="rId85"/>
    <p:sldId id="338" r:id="rId86"/>
    <p:sldId id="339" r:id="rId87"/>
    <p:sldId id="341" r:id="rId88"/>
    <p:sldId id="342" r:id="rId89"/>
    <p:sldId id="343" r:id="rId90"/>
    <p:sldId id="344" r:id="rId91"/>
    <p:sldId id="345" r:id="rId92"/>
    <p:sldId id="346" r:id="rId93"/>
    <p:sldId id="347" r:id="rId9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7" autoAdjust="0"/>
    <p:restoredTop sz="94660"/>
  </p:normalViewPr>
  <p:slideViewPr>
    <p:cSldViewPr snapToGrid="0">
      <p:cViewPr varScale="1">
        <p:scale>
          <a:sx n="90" d="100"/>
          <a:sy n="90" d="100"/>
        </p:scale>
        <p:origin x="143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presProps" Target="pres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69FFC-C4F9-4A93-8709-9B671FADA5E1}" type="datetimeFigureOut">
              <a:rPr lang="cs-CZ" smtClean="0"/>
              <a:t>29.03.2022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31ABE-282E-4E3F-941C-220ED69E8E3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946262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69FFC-C4F9-4A93-8709-9B671FADA5E1}" type="datetimeFigureOut">
              <a:rPr lang="cs-CZ" smtClean="0"/>
              <a:t>29.03.2022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31ABE-282E-4E3F-941C-220ED69E8E3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518248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69FFC-C4F9-4A93-8709-9B671FADA5E1}" type="datetimeFigureOut">
              <a:rPr lang="cs-CZ" smtClean="0"/>
              <a:t>29.03.2022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31ABE-282E-4E3F-941C-220ED69E8E3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573203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69FFC-C4F9-4A93-8709-9B671FADA5E1}" type="datetimeFigureOut">
              <a:rPr lang="cs-CZ" smtClean="0"/>
              <a:t>29.03.2022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31ABE-282E-4E3F-941C-220ED69E8E3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930137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69FFC-C4F9-4A93-8709-9B671FADA5E1}" type="datetimeFigureOut">
              <a:rPr lang="cs-CZ" smtClean="0"/>
              <a:t>29.03.2022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31ABE-282E-4E3F-941C-220ED69E8E3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54775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69FFC-C4F9-4A93-8709-9B671FADA5E1}" type="datetimeFigureOut">
              <a:rPr lang="cs-CZ" smtClean="0"/>
              <a:t>29.03.2022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31ABE-282E-4E3F-941C-220ED69E8E3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674733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69FFC-C4F9-4A93-8709-9B671FADA5E1}" type="datetimeFigureOut">
              <a:rPr lang="cs-CZ" smtClean="0"/>
              <a:t>29.03.2022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31ABE-282E-4E3F-941C-220ED69E8E3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965698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69FFC-C4F9-4A93-8709-9B671FADA5E1}" type="datetimeFigureOut">
              <a:rPr lang="cs-CZ" smtClean="0"/>
              <a:t>29.03.2022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31ABE-282E-4E3F-941C-220ED69E8E3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757810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69FFC-C4F9-4A93-8709-9B671FADA5E1}" type="datetimeFigureOut">
              <a:rPr lang="cs-CZ" smtClean="0"/>
              <a:t>29.03.2022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31ABE-282E-4E3F-941C-220ED69E8E3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825567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69FFC-C4F9-4A93-8709-9B671FADA5E1}" type="datetimeFigureOut">
              <a:rPr lang="cs-CZ" smtClean="0"/>
              <a:t>29.03.2022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31ABE-282E-4E3F-941C-220ED69E8E3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836162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69FFC-C4F9-4A93-8709-9B671FADA5E1}" type="datetimeFigureOut">
              <a:rPr lang="cs-CZ" smtClean="0"/>
              <a:t>29.03.2022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31ABE-282E-4E3F-941C-220ED69E8E3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980056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069FFC-C4F9-4A93-8709-9B671FADA5E1}" type="datetimeFigureOut">
              <a:rPr lang="cs-CZ" smtClean="0"/>
              <a:t>29.03.2022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131ABE-282E-4E3F-941C-220ED69E8E3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77886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68FF798-4EC0-4E27-B4FC-90BD28D9373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cs-C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Smíšené trvalkové výsadby pro stín a polostín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24572003-899F-4E1E-8C67-589E39A4816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247289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FCDF9EE-95F6-4626-9B6C-5D636124D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Stín dle kvantity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3AA407C-1E21-43F5-BC45-FB52808B9C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/>
              <a:t>Trvale zastíněná stanoviště  </a:t>
            </a:r>
          </a:p>
          <a:p>
            <a:r>
              <a:rPr lang="cs-CZ" dirty="0"/>
              <a:t>Částečně zastíněná stanoviště – bloudivý (pohyblivý) stín</a:t>
            </a:r>
          </a:p>
          <a:p>
            <a:r>
              <a:rPr lang="cs-CZ" dirty="0"/>
              <a:t>Dle množství stínu během roku: stín stabilní (pod neopadavými druhy jehličnanů a stálezelených listnáčů) a sezónní (proměnlivý) stín (pod opadavými dřevinami)</a:t>
            </a:r>
          </a:p>
          <a:p>
            <a:r>
              <a:rPr lang="cs-CZ" dirty="0"/>
              <a:t>Časně rašící dřeviny (</a:t>
            </a:r>
            <a:r>
              <a:rPr lang="cs-CZ" i="1" dirty="0" err="1"/>
              <a:t>Betula</a:t>
            </a:r>
            <a:r>
              <a:rPr lang="cs-CZ" i="1" dirty="0"/>
              <a:t> </a:t>
            </a:r>
            <a:r>
              <a:rPr lang="cs-CZ" i="1" dirty="0" err="1"/>
              <a:t>pendula</a:t>
            </a:r>
            <a:r>
              <a:rPr lang="cs-CZ" i="1" dirty="0"/>
              <a:t>, </a:t>
            </a:r>
            <a:r>
              <a:rPr lang="cs-CZ" i="1" dirty="0" err="1"/>
              <a:t>Hydrangea</a:t>
            </a:r>
            <a:r>
              <a:rPr lang="cs-CZ" i="1" dirty="0"/>
              <a:t>, </a:t>
            </a:r>
            <a:r>
              <a:rPr lang="cs-CZ" i="1" dirty="0" err="1"/>
              <a:t>Larix</a:t>
            </a:r>
            <a:r>
              <a:rPr lang="cs-CZ" i="1" dirty="0"/>
              <a:t>, </a:t>
            </a:r>
            <a:r>
              <a:rPr lang="cs-CZ" i="1" dirty="0" err="1"/>
              <a:t>Lonicera</a:t>
            </a:r>
            <a:r>
              <a:rPr lang="cs-CZ" i="1" dirty="0"/>
              <a:t>, </a:t>
            </a:r>
            <a:r>
              <a:rPr lang="cs-CZ" i="1" dirty="0" err="1"/>
              <a:t>Salix</a:t>
            </a:r>
            <a:r>
              <a:rPr lang="cs-CZ" i="1" dirty="0"/>
              <a:t> alba, </a:t>
            </a:r>
            <a:r>
              <a:rPr lang="cs-CZ" i="1" dirty="0" err="1"/>
              <a:t>Tilia</a:t>
            </a:r>
            <a:r>
              <a:rPr lang="cs-CZ" i="1" dirty="0"/>
              <a:t>)  </a:t>
            </a:r>
          </a:p>
          <a:p>
            <a:r>
              <a:rPr lang="cs-CZ" dirty="0"/>
              <a:t>Pozdě rašící dřeviny (</a:t>
            </a:r>
            <a:r>
              <a:rPr lang="cs-CZ" i="1" dirty="0" err="1"/>
              <a:t>Catalpa</a:t>
            </a:r>
            <a:r>
              <a:rPr lang="cs-CZ" i="1" dirty="0"/>
              <a:t> </a:t>
            </a:r>
            <a:r>
              <a:rPr lang="cs-CZ" i="1" dirty="0" err="1"/>
              <a:t>bignoides,Fagus</a:t>
            </a:r>
            <a:r>
              <a:rPr lang="cs-CZ" i="1" dirty="0"/>
              <a:t> </a:t>
            </a:r>
            <a:r>
              <a:rPr lang="cs-CZ" i="1" dirty="0" err="1"/>
              <a:t>sylvatica</a:t>
            </a:r>
            <a:r>
              <a:rPr lang="cs-CZ" i="1" dirty="0"/>
              <a:t>, </a:t>
            </a:r>
            <a:r>
              <a:rPr lang="cs-CZ" i="1" dirty="0" err="1"/>
              <a:t>Fraxinus,Juglans,Paulownia,Platanus</a:t>
            </a:r>
            <a:r>
              <a:rPr lang="cs-CZ" i="1" dirty="0"/>
              <a:t>, </a:t>
            </a:r>
            <a:r>
              <a:rPr lang="cs-CZ" i="1" dirty="0" err="1"/>
              <a:t>Quercus</a:t>
            </a:r>
            <a:r>
              <a:rPr lang="cs-CZ" i="1" dirty="0"/>
              <a:t>, </a:t>
            </a:r>
            <a:r>
              <a:rPr lang="cs-CZ" i="1" dirty="0" err="1"/>
              <a:t>Robinia</a:t>
            </a:r>
            <a:r>
              <a:rPr lang="cs-CZ" dirty="0"/>
              <a:t>)</a:t>
            </a:r>
          </a:p>
          <a:p>
            <a:r>
              <a:rPr lang="cs-CZ" dirty="0"/>
              <a:t>Množství stínu proměnlivé i v průběhu let, lze ovlivnit řezem při respektování arboristických doporučení</a:t>
            </a:r>
          </a:p>
        </p:txBody>
      </p:sp>
    </p:spTree>
    <p:extLst>
      <p:ext uri="{BB962C8B-B14F-4D97-AF65-F5344CB8AC3E}">
        <p14:creationId xmlns:p14="http://schemas.microsoft.com/office/powerpoint/2010/main" val="41134624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1B3AC7D-BDBC-4E0B-802F-47183F555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Vláhové poměry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37044D7-14E8-40F7-A88A-2F8B43A4C2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Dostupnost vody snížena kořenovým systémem dřevin a zadržováním vody korunami</a:t>
            </a:r>
          </a:p>
          <a:p>
            <a:r>
              <a:rPr lang="cs-CZ" dirty="0"/>
              <a:t>Stanoviště vlhké, středně vlhké (svěží) a suché</a:t>
            </a:r>
          </a:p>
          <a:p>
            <a:r>
              <a:rPr lang="cs-CZ" dirty="0"/>
              <a:t>Nejužší výběr bylin je pro tzv. suchý stín</a:t>
            </a:r>
          </a:p>
        </p:txBody>
      </p:sp>
    </p:spTree>
    <p:extLst>
      <p:ext uri="{BB962C8B-B14F-4D97-AF65-F5344CB8AC3E}">
        <p14:creationId xmlns:p14="http://schemas.microsoft.com/office/powerpoint/2010/main" val="26137475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63BB181-931F-4847-ACFC-2F1DFC3990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Půdní podmínky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0138F50-4E05-4174-B2E8-C56192AB3B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Třeba vhodná struktura, dostatek půdního vzduchu, pórů a přijatelných živin</a:t>
            </a:r>
          </a:p>
          <a:p>
            <a:r>
              <a:rPr lang="cs-CZ" dirty="0"/>
              <a:t>Vyjít z půdních sond a historie místa</a:t>
            </a:r>
          </a:p>
          <a:p>
            <a:r>
              <a:rPr lang="cs-CZ" dirty="0"/>
              <a:t>Specifika městského prostředí: odstraňování opadaných listů („nepořádek“), absence humusu, málo potravy pro makro i mikro </a:t>
            </a:r>
            <a:r>
              <a:rPr lang="cs-CZ" dirty="0" err="1"/>
              <a:t>edafon</a:t>
            </a:r>
            <a:r>
              <a:rPr lang="cs-CZ" dirty="0"/>
              <a:t>, horší struktura půdy, zhutnění půdy sešlapem či pojezdy techniky</a:t>
            </a:r>
          </a:p>
        </p:txBody>
      </p:sp>
    </p:spTree>
    <p:extLst>
      <p:ext uri="{BB962C8B-B14F-4D97-AF65-F5344CB8AC3E}">
        <p14:creationId xmlns:p14="http://schemas.microsoft.com/office/powerpoint/2010/main" val="27581562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360F634-742C-47CA-808B-9F5DDD0692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Reliéf a mikroklima stanoviště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3FE9B9F-435A-4FC4-AC79-3C50DA58AA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Sklon terénu, orientace ke světovým stranám, sníženiny či vyvýšená místa ovlivňují vodní i půdní poměry</a:t>
            </a:r>
          </a:p>
          <a:p>
            <a:r>
              <a:rPr lang="cs-CZ" dirty="0"/>
              <a:t>Více vlhkosti má dolní část svahu</a:t>
            </a:r>
          </a:p>
          <a:p>
            <a:r>
              <a:rPr lang="cs-CZ" dirty="0"/>
              <a:t>Na vyvýšených místech počítat se sesunem mulče</a:t>
            </a:r>
          </a:p>
          <a:p>
            <a:r>
              <a:rPr lang="cs-CZ" dirty="0"/>
              <a:t>Vzdušná vlhkost vyšší u vodních ploch, nižší u zpevněných ploch</a:t>
            </a:r>
          </a:p>
          <a:p>
            <a:r>
              <a:rPr lang="cs-CZ" dirty="0"/>
              <a:t>Ovlivněna i prouděním vzduchu a jeho směrem a silou</a:t>
            </a:r>
          </a:p>
        </p:txBody>
      </p:sp>
    </p:spTree>
    <p:extLst>
      <p:ext uri="{BB962C8B-B14F-4D97-AF65-F5344CB8AC3E}">
        <p14:creationId xmlns:p14="http://schemas.microsoft.com/office/powerpoint/2010/main" val="7201108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D315737-C4CF-4E6C-B0E2-22C7743FCB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CE4BE02-616D-4218-9AAE-7FAD278D3E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075950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02F9209-F898-46D5-861B-B1428AB2E2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Opad rostlinné hmoty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F1B13B0-628E-40B9-99DE-F882A94E4A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cs-CZ" dirty="0"/>
              <a:t>Závisí na druhu, stáří dřeviny, vitalitě , zdravotním stavu dřeviny zejm. hustotě olistění a proudění vzduchu</a:t>
            </a:r>
          </a:p>
          <a:p>
            <a:r>
              <a:rPr lang="cs-CZ" dirty="0"/>
              <a:t>Opad listů (jehlic), </a:t>
            </a:r>
            <a:r>
              <a:rPr lang="cs-CZ" dirty="0" err="1"/>
              <a:t>větví,květů</a:t>
            </a:r>
            <a:r>
              <a:rPr lang="cs-CZ" dirty="0"/>
              <a:t> (květenství),</a:t>
            </a:r>
            <a:r>
              <a:rPr lang="cs-CZ" dirty="0" err="1"/>
              <a:t>plodů,šišek</a:t>
            </a:r>
            <a:endParaRPr lang="cs-CZ" dirty="0"/>
          </a:p>
          <a:p>
            <a:r>
              <a:rPr lang="cs-CZ" dirty="0"/>
              <a:t>Dřeviny s malou tvorbou biomasy (</a:t>
            </a:r>
            <a:r>
              <a:rPr lang="cs-CZ" i="1" dirty="0" err="1"/>
              <a:t>Prunus</a:t>
            </a:r>
            <a:r>
              <a:rPr lang="cs-CZ" i="1" dirty="0"/>
              <a:t> </a:t>
            </a:r>
            <a:r>
              <a:rPr lang="cs-CZ" i="1" dirty="0" err="1"/>
              <a:t>serrulata</a:t>
            </a:r>
            <a:r>
              <a:rPr lang="cs-CZ" i="1" dirty="0"/>
              <a:t>, Acer </a:t>
            </a:r>
            <a:r>
              <a:rPr lang="cs-CZ" i="1" dirty="0" err="1"/>
              <a:t>tataricum</a:t>
            </a:r>
            <a:r>
              <a:rPr lang="cs-CZ" dirty="0"/>
              <a:t>)</a:t>
            </a:r>
          </a:p>
          <a:p>
            <a:r>
              <a:rPr lang="cs-CZ" dirty="0"/>
              <a:t>Dřeviny se střední tvorbou biomasy – většina druhů (</a:t>
            </a:r>
            <a:r>
              <a:rPr lang="cs-CZ" i="1" dirty="0" err="1"/>
              <a:t>Fraxinus</a:t>
            </a:r>
            <a:r>
              <a:rPr lang="cs-CZ" i="1" dirty="0"/>
              <a:t> </a:t>
            </a:r>
            <a:r>
              <a:rPr lang="cs-CZ" i="1" dirty="0" err="1"/>
              <a:t>excelsior</a:t>
            </a:r>
            <a:r>
              <a:rPr lang="cs-CZ" i="1" dirty="0"/>
              <a:t>, </a:t>
            </a:r>
            <a:r>
              <a:rPr lang="cs-CZ" i="1" dirty="0" err="1"/>
              <a:t>Fagus</a:t>
            </a:r>
            <a:r>
              <a:rPr lang="cs-CZ" i="1" dirty="0"/>
              <a:t> </a:t>
            </a:r>
            <a:r>
              <a:rPr lang="cs-CZ" i="1" dirty="0" err="1"/>
              <a:t>sylvatica</a:t>
            </a:r>
            <a:r>
              <a:rPr lang="cs-CZ" i="1" dirty="0"/>
              <a:t>, </a:t>
            </a:r>
            <a:r>
              <a:rPr lang="cs-CZ" i="1" dirty="0" err="1"/>
              <a:t>Tilia</a:t>
            </a:r>
            <a:r>
              <a:rPr lang="cs-CZ" i="1" dirty="0"/>
              <a:t> </a:t>
            </a:r>
            <a:r>
              <a:rPr lang="cs-CZ" i="1" dirty="0" err="1"/>
              <a:t>cordata</a:t>
            </a:r>
            <a:r>
              <a:rPr lang="cs-CZ" dirty="0"/>
              <a:t>) </a:t>
            </a:r>
          </a:p>
          <a:p>
            <a:r>
              <a:rPr lang="cs-CZ" dirty="0"/>
              <a:t>Dřeviny s vysokou tvorbou biomasy (</a:t>
            </a:r>
            <a:r>
              <a:rPr lang="cs-CZ" i="1" dirty="0"/>
              <a:t>Acer </a:t>
            </a:r>
            <a:r>
              <a:rPr lang="cs-CZ" i="1" dirty="0" err="1"/>
              <a:t>platanoides</a:t>
            </a:r>
            <a:r>
              <a:rPr lang="cs-CZ" i="1" dirty="0"/>
              <a:t>, </a:t>
            </a:r>
            <a:r>
              <a:rPr lang="cs-CZ" i="1" dirty="0" err="1"/>
              <a:t>Aesculus</a:t>
            </a:r>
            <a:r>
              <a:rPr lang="cs-CZ" i="1" dirty="0"/>
              <a:t> </a:t>
            </a:r>
            <a:r>
              <a:rPr lang="cs-CZ" i="1" dirty="0" err="1"/>
              <a:t>hippocastanum</a:t>
            </a:r>
            <a:r>
              <a:rPr lang="cs-CZ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0462518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70992BF-2B4D-4C23-8B74-E5D7D1B779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C1EF8DD-DC6D-462F-90D1-49AEC1CF83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443474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311BAA4-AF73-44E5-B157-9DA2A58146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Rozložitelnost opadu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8BED5A5-A85E-470D-80C5-6A101FACE2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Ovlivněna půdou, vlhkostí, klimatem a druhem dřeviny</a:t>
            </a:r>
          </a:p>
          <a:p>
            <a:r>
              <a:rPr lang="cs-CZ" dirty="0"/>
              <a:t>Materiály s vysokým poměrem C:N jsou vůči mikrobiálnímu rozkladu odolnější než ty s nízkým</a:t>
            </a:r>
          </a:p>
          <a:p>
            <a:r>
              <a:rPr lang="cs-CZ" dirty="0"/>
              <a:t>Snadno a rychle rozložitelný listový opad (C:N méně než 30): </a:t>
            </a:r>
            <a:r>
              <a:rPr lang="cs-CZ" i="1" dirty="0" err="1"/>
              <a:t>Sambucus</a:t>
            </a:r>
            <a:r>
              <a:rPr lang="cs-CZ" i="1" dirty="0"/>
              <a:t> </a:t>
            </a:r>
            <a:r>
              <a:rPr lang="cs-CZ" i="1" dirty="0" err="1"/>
              <a:t>nigra,Alnus</a:t>
            </a:r>
            <a:r>
              <a:rPr lang="cs-CZ" i="1" dirty="0"/>
              <a:t> </a:t>
            </a:r>
            <a:r>
              <a:rPr lang="cs-CZ" i="1" dirty="0" err="1"/>
              <a:t>glutinosa,Corylus</a:t>
            </a:r>
            <a:r>
              <a:rPr lang="cs-CZ" i="1" dirty="0"/>
              <a:t> </a:t>
            </a:r>
            <a:r>
              <a:rPr lang="cs-CZ" i="1" dirty="0" err="1"/>
              <a:t>avelana</a:t>
            </a:r>
            <a:r>
              <a:rPr lang="cs-CZ" i="1" dirty="0"/>
              <a:t>, </a:t>
            </a:r>
            <a:r>
              <a:rPr lang="cs-CZ" i="1" dirty="0" err="1"/>
              <a:t>Carpinus</a:t>
            </a:r>
            <a:r>
              <a:rPr lang="cs-CZ" i="1" dirty="0"/>
              <a:t> </a:t>
            </a:r>
            <a:r>
              <a:rPr lang="cs-CZ" i="1" dirty="0" err="1"/>
              <a:t>betulus,Fraxinus</a:t>
            </a:r>
            <a:r>
              <a:rPr lang="cs-CZ" i="1" dirty="0"/>
              <a:t> </a:t>
            </a:r>
            <a:r>
              <a:rPr lang="cs-CZ" i="1" dirty="0" err="1"/>
              <a:t>excelsior</a:t>
            </a:r>
            <a:endParaRPr lang="cs-CZ" i="1" dirty="0"/>
          </a:p>
          <a:p>
            <a:r>
              <a:rPr lang="cs-CZ" dirty="0"/>
              <a:t>Hůře rozložitelný listový opad (C:N více než 30): </a:t>
            </a:r>
            <a:r>
              <a:rPr lang="cs-CZ" i="1" dirty="0" err="1"/>
              <a:t>Tilia,Quercus,Fagus</a:t>
            </a:r>
            <a:r>
              <a:rPr lang="cs-CZ" i="1" dirty="0"/>
              <a:t> </a:t>
            </a:r>
            <a:r>
              <a:rPr lang="cs-CZ" i="1" dirty="0" err="1"/>
              <a:t>sylvatica,Acer</a:t>
            </a:r>
            <a:r>
              <a:rPr lang="cs-CZ" i="1" dirty="0"/>
              <a:t> </a:t>
            </a:r>
            <a:r>
              <a:rPr lang="cs-CZ" i="1" dirty="0" err="1"/>
              <a:t>campestre,Betula</a:t>
            </a:r>
            <a:r>
              <a:rPr lang="cs-CZ" i="1" dirty="0"/>
              <a:t> </a:t>
            </a:r>
            <a:r>
              <a:rPr lang="cs-CZ" i="1" dirty="0" err="1"/>
              <a:t>pendula</a:t>
            </a:r>
            <a:r>
              <a:rPr lang="cs-CZ" i="1" dirty="0"/>
              <a:t>, </a:t>
            </a:r>
            <a:r>
              <a:rPr lang="cs-CZ" i="1" dirty="0" err="1"/>
              <a:t>Rhododendron</a:t>
            </a:r>
            <a:r>
              <a:rPr lang="cs-CZ" i="1" dirty="0"/>
              <a:t>, Ilex, </a:t>
            </a:r>
            <a:r>
              <a:rPr lang="cs-CZ" i="1" dirty="0" err="1"/>
              <a:t>Prunus</a:t>
            </a:r>
            <a:r>
              <a:rPr lang="cs-CZ" i="1" dirty="0"/>
              <a:t> </a:t>
            </a:r>
            <a:r>
              <a:rPr lang="cs-CZ" i="1" dirty="0" err="1"/>
              <a:t>laurocerasus</a:t>
            </a:r>
            <a:endParaRPr lang="cs-CZ" i="1" dirty="0"/>
          </a:p>
          <a:p>
            <a:r>
              <a:rPr lang="cs-CZ" dirty="0"/>
              <a:t>Opad z jehličnatých dřevin (C:N nad 30): </a:t>
            </a:r>
            <a:r>
              <a:rPr lang="cs-CZ" i="1" dirty="0" err="1"/>
              <a:t>Picea</a:t>
            </a:r>
            <a:r>
              <a:rPr lang="cs-CZ" i="1" dirty="0"/>
              <a:t> </a:t>
            </a:r>
            <a:r>
              <a:rPr lang="cs-CZ" i="1" dirty="0" err="1"/>
              <a:t>abies</a:t>
            </a:r>
            <a:r>
              <a:rPr lang="cs-CZ" i="1" dirty="0"/>
              <a:t>, </a:t>
            </a:r>
            <a:r>
              <a:rPr lang="cs-CZ" i="1" dirty="0" err="1"/>
              <a:t>Pinus</a:t>
            </a:r>
            <a:r>
              <a:rPr lang="cs-CZ" i="1" dirty="0"/>
              <a:t> </a:t>
            </a:r>
            <a:r>
              <a:rPr lang="cs-CZ" i="1" dirty="0" err="1"/>
              <a:t>sylvestris,Larix</a:t>
            </a:r>
            <a:r>
              <a:rPr lang="cs-CZ" i="1" dirty="0"/>
              <a:t> decidua, </a:t>
            </a:r>
            <a:r>
              <a:rPr lang="cs-CZ" i="1" dirty="0" err="1"/>
              <a:t>Pinus</a:t>
            </a:r>
            <a:r>
              <a:rPr lang="cs-CZ" i="1" dirty="0"/>
              <a:t> </a:t>
            </a:r>
            <a:r>
              <a:rPr lang="cs-CZ" i="1" dirty="0" err="1"/>
              <a:t>nigra</a:t>
            </a:r>
            <a:endParaRPr lang="cs-CZ" i="1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895070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1A6821A-9DD5-4CF0-BC46-4D64BD6C4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74428"/>
            <a:ext cx="7886700" cy="882503"/>
          </a:xfrm>
        </p:spPr>
        <p:txBody>
          <a:bodyPr/>
          <a:lstStyle/>
          <a:p>
            <a:pPr algn="ctr"/>
            <a:r>
              <a:rPr lang="cs-CZ" dirty="0"/>
              <a:t>Další souvislosti opadu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4DFF8D7-D349-40D2-8D1F-F49E9D9D5F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956931"/>
            <a:ext cx="7886700" cy="5220032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Zvažovat velikost opadaného listí či jehličí (propadne x zakryje rostliny?)</a:t>
            </a:r>
          </a:p>
          <a:p>
            <a:r>
              <a:rPr lang="cs-CZ" dirty="0"/>
              <a:t>Každá dřevina se zbavuje určitého množství suchých větví menšího průměru</a:t>
            </a:r>
          </a:p>
          <a:p>
            <a:r>
              <a:rPr lang="cs-CZ" dirty="0"/>
              <a:t>Květy a květenství za pár dní hnědnou a zejm. při srážkách vytvoří silnou vrstvu na podrostu vyžadující odstranění (sakury, akáty, vajgélie)</a:t>
            </a:r>
          </a:p>
          <a:p>
            <a:r>
              <a:rPr lang="cs-CZ" dirty="0"/>
              <a:t>Dužnaté mohutnější plody pádem poškodí podrost a vytvářejí souvislou hnijící vrstvu lákající hmyz (okrasné jabloně a hrušně)</a:t>
            </a:r>
          </a:p>
          <a:p>
            <a:r>
              <a:rPr lang="cs-CZ" dirty="0"/>
              <a:t>Mohutné šišky hromadící se v suchém a horkém létě je nutné průběžně odstraňovat (</a:t>
            </a:r>
            <a:r>
              <a:rPr lang="cs-CZ" i="1" dirty="0" err="1"/>
              <a:t>Pinus</a:t>
            </a:r>
            <a:r>
              <a:rPr lang="cs-CZ" i="1" dirty="0"/>
              <a:t> </a:t>
            </a:r>
            <a:r>
              <a:rPr lang="cs-CZ" i="1" dirty="0" err="1"/>
              <a:t>nigra</a:t>
            </a:r>
            <a:r>
              <a:rPr lang="cs-CZ" i="1" dirty="0"/>
              <a:t>, </a:t>
            </a:r>
            <a:r>
              <a:rPr lang="cs-CZ" i="1" dirty="0" err="1"/>
              <a:t>P.strobus</a:t>
            </a:r>
            <a:r>
              <a:rPr lang="cs-CZ" dirty="0"/>
              <a:t>) </a:t>
            </a:r>
          </a:p>
          <a:p>
            <a:r>
              <a:rPr lang="cs-CZ" dirty="0"/>
              <a:t>Problematika nocování ptáků na určitých dřevinách – hromadění exkrementů. Zde nevolit velkolisté trvalky</a:t>
            </a:r>
          </a:p>
        </p:txBody>
      </p:sp>
    </p:spTree>
    <p:extLst>
      <p:ext uri="{BB962C8B-B14F-4D97-AF65-F5344CB8AC3E}">
        <p14:creationId xmlns:p14="http://schemas.microsoft.com/office/powerpoint/2010/main" val="40215681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2E596BA-1770-4648-81DD-74901E924C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Dynamika stanoviště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12CFFA6-1F08-44EA-8D40-14DB00EBBE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Změny stínících dřevin pro člověka málo zřetelné, ale zásadní pro vysazené podrostové byliny</a:t>
            </a:r>
          </a:p>
          <a:p>
            <a:r>
              <a:rPr lang="cs-CZ" dirty="0"/>
              <a:t>Dřeviny rostou, zvětšují objem, chřadnou i hynou</a:t>
            </a:r>
          </a:p>
          <a:p>
            <a:r>
              <a:rPr lang="cs-CZ" dirty="0"/>
              <a:t>Nejvíce patrné u mladých výsadeb dřevin na počátku jejich vývoje</a:t>
            </a:r>
          </a:p>
        </p:txBody>
      </p:sp>
    </p:spTree>
    <p:extLst>
      <p:ext uri="{BB962C8B-B14F-4D97-AF65-F5344CB8AC3E}">
        <p14:creationId xmlns:p14="http://schemas.microsoft.com/office/powerpoint/2010/main" val="37991805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13CC4CA-8FC3-4ACD-9148-EC6D41581F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Důvody pro: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4EC6656-1ED8-476C-A621-2101EDCEA5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82232"/>
            <a:ext cx="7886700" cy="5252483"/>
          </a:xfrm>
        </p:spPr>
        <p:txBody>
          <a:bodyPr>
            <a:normAutofit/>
          </a:bodyPr>
          <a:lstStyle/>
          <a:p>
            <a:r>
              <a:rPr lang="cs-CZ" dirty="0"/>
              <a:t>Zelené plochy ve městech jsou cenné</a:t>
            </a:r>
          </a:p>
          <a:p>
            <a:r>
              <a:rPr lang="cs-CZ" dirty="0"/>
              <a:t>Nových ploch pro zeleň je málo</a:t>
            </a:r>
          </a:p>
          <a:p>
            <a:r>
              <a:rPr lang="cs-CZ" dirty="0"/>
              <a:t>Je třeba pracovat se stávajícími, které jsou často  pod dřevinami</a:t>
            </a:r>
          </a:p>
          <a:p>
            <a:r>
              <a:rPr lang="cs-CZ" dirty="0"/>
              <a:t>Tyto plochy jsou problematické pro trávník i většinu běžně pěstovaných květin</a:t>
            </a:r>
          </a:p>
          <a:p>
            <a:r>
              <a:rPr lang="cs-CZ" dirty="0"/>
              <a:t>Lze je osadit speciálními výsadbami trvalek s menšími nároky na údržbu</a:t>
            </a:r>
          </a:p>
          <a:p>
            <a:r>
              <a:rPr lang="cs-CZ" dirty="0"/>
              <a:t>Zvažovat i environmentální souvislosti (rašelina, exotický mulč, ocelové či nerez obruby, doprava materiálů, nároky na vodu, frekvence návštěv </a:t>
            </a:r>
          </a:p>
        </p:txBody>
      </p:sp>
    </p:spTree>
    <p:extLst>
      <p:ext uri="{BB962C8B-B14F-4D97-AF65-F5344CB8AC3E}">
        <p14:creationId xmlns:p14="http://schemas.microsoft.com/office/powerpoint/2010/main" val="21757495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21C59A8-A142-4EA4-BEC4-A0F9BC29A3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Inhibitory vylučované dřevinami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4056950-9839-46D2-8ED0-381BCE4166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Alelopatie – vytváření látek, které jsou pro jiné rostliny nepříznivé a tím se zmenšuje konkurenční tlak rostlin z okolí</a:t>
            </a:r>
          </a:p>
          <a:p>
            <a:r>
              <a:rPr lang="cs-CZ" dirty="0"/>
              <a:t>Inhibitory růstu vylučovány kořeny, někdy obsažené u v listovém opadu i jinde </a:t>
            </a:r>
          </a:p>
          <a:p>
            <a:r>
              <a:rPr lang="cs-CZ" dirty="0"/>
              <a:t>Brzdí růst ostatních rostlin</a:t>
            </a:r>
          </a:p>
          <a:p>
            <a:r>
              <a:rPr lang="cs-CZ" dirty="0"/>
              <a:t>Výsadby zde jsou obtížnější</a:t>
            </a:r>
          </a:p>
          <a:p>
            <a:r>
              <a:rPr lang="cs-CZ" dirty="0"/>
              <a:t>Příklady: </a:t>
            </a:r>
            <a:r>
              <a:rPr lang="cs-CZ" i="1" dirty="0" err="1"/>
              <a:t>Robinia</a:t>
            </a:r>
            <a:r>
              <a:rPr lang="cs-CZ" i="1" dirty="0"/>
              <a:t>, </a:t>
            </a:r>
            <a:r>
              <a:rPr lang="cs-CZ" i="1" dirty="0" err="1"/>
              <a:t>Ailanthus</a:t>
            </a:r>
            <a:r>
              <a:rPr lang="cs-CZ" i="1" dirty="0"/>
              <a:t> </a:t>
            </a:r>
            <a:r>
              <a:rPr lang="cs-CZ" i="1" dirty="0" err="1"/>
              <a:t>altissima</a:t>
            </a:r>
            <a:r>
              <a:rPr lang="cs-CZ" i="1" dirty="0"/>
              <a:t>, </a:t>
            </a:r>
            <a:r>
              <a:rPr lang="cs-CZ" i="1" dirty="0" err="1"/>
              <a:t>Juglans</a:t>
            </a:r>
            <a:endParaRPr lang="cs-CZ" i="1" dirty="0"/>
          </a:p>
          <a:p>
            <a:r>
              <a:rPr lang="cs-CZ" dirty="0"/>
              <a:t>Citlivé: </a:t>
            </a:r>
            <a:r>
              <a:rPr lang="cs-CZ" i="1" dirty="0" err="1"/>
              <a:t>Aquilegia</a:t>
            </a:r>
            <a:r>
              <a:rPr lang="cs-CZ" i="1" dirty="0"/>
              <a:t>, </a:t>
            </a:r>
            <a:r>
              <a:rPr lang="cs-CZ" i="1" dirty="0" err="1"/>
              <a:t>Paeonia</a:t>
            </a:r>
            <a:r>
              <a:rPr lang="cs-CZ" i="1" dirty="0"/>
              <a:t>, </a:t>
            </a:r>
            <a:r>
              <a:rPr lang="cs-CZ" i="1" dirty="0" err="1"/>
              <a:t>Solanaceae</a:t>
            </a:r>
            <a:endParaRPr lang="cs-CZ" i="1" dirty="0"/>
          </a:p>
          <a:p>
            <a:r>
              <a:rPr lang="cs-CZ" dirty="0"/>
              <a:t>Tolerantní: </a:t>
            </a:r>
            <a:r>
              <a:rPr lang="cs-CZ" i="1" dirty="0" err="1"/>
              <a:t>Hemerocallis</a:t>
            </a:r>
            <a:r>
              <a:rPr lang="cs-CZ" i="1" dirty="0"/>
              <a:t>, Hosta, </a:t>
            </a:r>
            <a:r>
              <a:rPr lang="cs-CZ" i="1" dirty="0" err="1"/>
              <a:t>Narcissus</a:t>
            </a:r>
            <a:r>
              <a:rPr lang="cs-CZ" i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318092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EC33EB-F947-489C-A34E-A6529E9ACB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Mykorhiza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49AE28F-9BDA-472B-8DA8-61A2D21880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Symbióza dřevin s houbami</a:t>
            </a:r>
          </a:p>
          <a:p>
            <a:r>
              <a:rPr lang="cs-CZ" dirty="0"/>
              <a:t>Ovlivňuje dřeviny i byliny a zpravidla pro ně příznivá</a:t>
            </a:r>
          </a:p>
          <a:p>
            <a:r>
              <a:rPr lang="cs-CZ" dirty="0"/>
              <a:t>Specifická mykorhiza – </a:t>
            </a:r>
            <a:r>
              <a:rPr lang="cs-CZ" b="1" dirty="0" err="1"/>
              <a:t>erikoidní</a:t>
            </a:r>
            <a:r>
              <a:rPr lang="cs-CZ" dirty="0"/>
              <a:t> u </a:t>
            </a:r>
            <a:r>
              <a:rPr lang="cs-CZ" i="1" dirty="0" err="1"/>
              <a:t>Rhododendron</a:t>
            </a:r>
            <a:r>
              <a:rPr lang="cs-CZ" i="1" dirty="0"/>
              <a:t>, </a:t>
            </a:r>
            <a:r>
              <a:rPr lang="cs-CZ" i="1" dirty="0" err="1"/>
              <a:t>Kalmia</a:t>
            </a:r>
            <a:r>
              <a:rPr lang="cs-CZ" i="1" dirty="0"/>
              <a:t>, </a:t>
            </a:r>
            <a:r>
              <a:rPr lang="cs-CZ" i="1" dirty="0" err="1"/>
              <a:t>Calluna</a:t>
            </a:r>
            <a:r>
              <a:rPr lang="cs-CZ" i="1" dirty="0"/>
              <a:t> </a:t>
            </a:r>
            <a:r>
              <a:rPr lang="cs-CZ" dirty="0"/>
              <a:t>a</a:t>
            </a:r>
            <a:r>
              <a:rPr lang="cs-CZ" i="1" dirty="0"/>
              <a:t> Erika</a:t>
            </a:r>
          </a:p>
          <a:p>
            <a:r>
              <a:rPr lang="cs-CZ" dirty="0"/>
              <a:t>Nepříznivá pro řadu dalších dřevin a bylin</a:t>
            </a:r>
          </a:p>
          <a:p>
            <a:r>
              <a:rPr lang="cs-CZ" dirty="0"/>
              <a:t>Vytváří nepříznivé prostředí pro podrosty</a:t>
            </a:r>
          </a:p>
        </p:txBody>
      </p:sp>
    </p:spTree>
    <p:extLst>
      <p:ext uri="{BB962C8B-B14F-4D97-AF65-F5344CB8AC3E}">
        <p14:creationId xmlns:p14="http://schemas.microsoft.com/office/powerpoint/2010/main" val="31277005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CDE4363-E354-4FDC-AE5A-850E9A82A6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26C977C-56C3-4704-B6ED-47A78258AA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306586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330EA77-DB11-48C6-84C1-2A04F3AC45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Tvorba kořenových výmladků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FE78FCD-4D10-4888-9E1D-EF3EE367F9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Nežádoucí</a:t>
            </a:r>
          </a:p>
          <a:p>
            <a:r>
              <a:rPr lang="cs-CZ" dirty="0"/>
              <a:t>Zvyšuje nároky na údržbu</a:t>
            </a:r>
          </a:p>
          <a:p>
            <a:r>
              <a:rPr lang="cs-CZ" dirty="0"/>
              <a:t>Vyšší po poranění dřevin resp. kořenů</a:t>
            </a:r>
          </a:p>
          <a:p>
            <a:r>
              <a:rPr lang="cs-CZ" dirty="0"/>
              <a:t>Typická pro některé taxony</a:t>
            </a:r>
          </a:p>
          <a:p>
            <a:r>
              <a:rPr lang="cs-CZ" dirty="0"/>
              <a:t>Pozor na: </a:t>
            </a:r>
            <a:r>
              <a:rPr lang="cs-CZ" i="1" dirty="0" err="1"/>
              <a:t>Cornus</a:t>
            </a:r>
            <a:r>
              <a:rPr lang="cs-CZ" i="1" dirty="0"/>
              <a:t> alba, </a:t>
            </a:r>
            <a:r>
              <a:rPr lang="cs-CZ" i="1" dirty="0" err="1"/>
              <a:t>C.sanguinea</a:t>
            </a:r>
            <a:r>
              <a:rPr lang="cs-CZ" i="1" dirty="0"/>
              <a:t>, </a:t>
            </a:r>
            <a:r>
              <a:rPr lang="cs-CZ" i="1" dirty="0" err="1"/>
              <a:t>Forsythia</a:t>
            </a:r>
            <a:r>
              <a:rPr lang="cs-CZ" i="1" dirty="0"/>
              <a:t> </a:t>
            </a:r>
            <a:r>
              <a:rPr lang="cs-CZ" i="1" dirty="0" err="1"/>
              <a:t>suspenza</a:t>
            </a:r>
            <a:r>
              <a:rPr lang="cs-CZ" i="1" dirty="0"/>
              <a:t>, </a:t>
            </a:r>
            <a:r>
              <a:rPr lang="cs-CZ" i="1" dirty="0" err="1"/>
              <a:t>Hyppophae</a:t>
            </a:r>
            <a:r>
              <a:rPr lang="cs-CZ" i="1" dirty="0"/>
              <a:t>, </a:t>
            </a:r>
            <a:r>
              <a:rPr lang="cs-CZ" i="1" dirty="0" err="1"/>
              <a:t>Populus</a:t>
            </a:r>
            <a:r>
              <a:rPr lang="cs-CZ" i="1" dirty="0"/>
              <a:t> alba, </a:t>
            </a:r>
            <a:r>
              <a:rPr lang="cs-CZ" i="1" dirty="0" err="1"/>
              <a:t>P.tremola</a:t>
            </a:r>
            <a:r>
              <a:rPr lang="cs-CZ" i="1" dirty="0"/>
              <a:t>, </a:t>
            </a:r>
            <a:r>
              <a:rPr lang="cs-CZ" i="1" dirty="0" err="1"/>
              <a:t>Rhus</a:t>
            </a:r>
            <a:r>
              <a:rPr lang="cs-CZ" i="1" dirty="0"/>
              <a:t>, </a:t>
            </a:r>
            <a:r>
              <a:rPr lang="cs-CZ" i="1" dirty="0" err="1"/>
              <a:t>Ribes</a:t>
            </a:r>
            <a:r>
              <a:rPr lang="cs-CZ" i="1" dirty="0"/>
              <a:t> </a:t>
            </a:r>
            <a:r>
              <a:rPr lang="cs-CZ" i="1" dirty="0" err="1"/>
              <a:t>aureum</a:t>
            </a:r>
            <a:r>
              <a:rPr lang="cs-CZ" i="1" dirty="0"/>
              <a:t>, </a:t>
            </a:r>
            <a:r>
              <a:rPr lang="cs-CZ" i="1" dirty="0" err="1"/>
              <a:t>Robinia</a:t>
            </a:r>
            <a:r>
              <a:rPr lang="cs-CZ" i="1" dirty="0"/>
              <a:t>, Rosa </a:t>
            </a:r>
            <a:r>
              <a:rPr lang="cs-CZ" i="1" dirty="0" err="1"/>
              <a:t>rugosa</a:t>
            </a:r>
            <a:r>
              <a:rPr lang="cs-CZ" i="1" dirty="0"/>
              <a:t>, </a:t>
            </a:r>
            <a:r>
              <a:rPr lang="cs-CZ" i="1" dirty="0" err="1"/>
              <a:t>Rubus</a:t>
            </a:r>
            <a:r>
              <a:rPr lang="cs-CZ" i="1" dirty="0"/>
              <a:t>, </a:t>
            </a:r>
            <a:r>
              <a:rPr lang="cs-CZ" i="1" dirty="0" err="1"/>
              <a:t>Symphoricarpos</a:t>
            </a:r>
            <a:r>
              <a:rPr lang="cs-CZ" i="1" dirty="0"/>
              <a:t>, </a:t>
            </a:r>
            <a:r>
              <a:rPr lang="cs-CZ" i="1" dirty="0" err="1"/>
              <a:t>Syringa</a:t>
            </a:r>
            <a:r>
              <a:rPr lang="cs-CZ" i="1" dirty="0"/>
              <a:t> </a:t>
            </a:r>
            <a:r>
              <a:rPr lang="cs-CZ" i="1" dirty="0" err="1"/>
              <a:t>vulgaris</a:t>
            </a:r>
            <a:endParaRPr lang="cs-CZ" i="1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998288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6C1AB20-37B6-4666-8967-B51B3E987B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Výskyt semenáčů dřevin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1ADDE57-8F2E-4663-B6A2-F1A043CC22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Přirozený pro domácí druhy a dobře aklimatizované exotické druhy dřevin</a:t>
            </a:r>
          </a:p>
          <a:p>
            <a:r>
              <a:rPr lang="cs-CZ" dirty="0"/>
              <a:t>Navyšuje pracovní operace</a:t>
            </a:r>
          </a:p>
          <a:p>
            <a:r>
              <a:rPr lang="cs-CZ" dirty="0"/>
              <a:t>Může souviset s přípravou stanoviště</a:t>
            </a:r>
          </a:p>
          <a:p>
            <a:r>
              <a:rPr lang="cs-CZ" dirty="0"/>
              <a:t>Omezovat lze mulčováním po výsadbě</a:t>
            </a:r>
          </a:p>
          <a:p>
            <a:r>
              <a:rPr lang="cs-CZ" dirty="0"/>
              <a:t>Semenáče odstraňovat co nejdříve </a:t>
            </a:r>
          </a:p>
          <a:p>
            <a:r>
              <a:rPr lang="cs-CZ" dirty="0"/>
              <a:t>Problémové dřeviny: </a:t>
            </a:r>
            <a:r>
              <a:rPr lang="cs-CZ" i="1" dirty="0"/>
              <a:t>Acer </a:t>
            </a:r>
            <a:r>
              <a:rPr lang="cs-CZ" i="1" dirty="0" err="1"/>
              <a:t>platanoides</a:t>
            </a:r>
            <a:r>
              <a:rPr lang="cs-CZ" i="1" dirty="0"/>
              <a:t>, Acer </a:t>
            </a:r>
            <a:r>
              <a:rPr lang="cs-CZ" i="1" dirty="0" err="1"/>
              <a:t>pseudoplatanus</a:t>
            </a:r>
            <a:r>
              <a:rPr lang="cs-CZ" i="1" dirty="0"/>
              <a:t>, </a:t>
            </a:r>
            <a:r>
              <a:rPr lang="cs-CZ" i="1" dirty="0" err="1"/>
              <a:t>Cornus</a:t>
            </a:r>
            <a:r>
              <a:rPr lang="cs-CZ" i="1" dirty="0"/>
              <a:t> </a:t>
            </a:r>
            <a:r>
              <a:rPr lang="cs-CZ" i="1" dirty="0" err="1"/>
              <a:t>sanguinea</a:t>
            </a:r>
            <a:r>
              <a:rPr lang="cs-CZ" i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256192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9727978-358D-4852-A9D2-AFA62D597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"/>
            <a:ext cx="7886700" cy="1148316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/>
              <a:t>Rozdělení dřevin z hlediska výsadby podrostu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26550EB-2F35-4DDC-9F3F-CB0522B188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48317"/>
            <a:ext cx="9144000" cy="5709682"/>
          </a:xfrm>
        </p:spPr>
        <p:txBody>
          <a:bodyPr>
            <a:normAutofit lnSpcReduction="10000"/>
          </a:bodyPr>
          <a:lstStyle/>
          <a:p>
            <a:r>
              <a:rPr lang="cs-CZ" dirty="0"/>
              <a:t>Listnaté dřeviny s hlubokým stínem a velkým množstvím listového opadu</a:t>
            </a:r>
          </a:p>
          <a:p>
            <a:r>
              <a:rPr lang="cs-CZ" dirty="0"/>
              <a:t>Listnaté dřeviny s hlubokým stínem a temně zbarveným olistěním</a:t>
            </a:r>
          </a:p>
          <a:p>
            <a:r>
              <a:rPr lang="cs-CZ" dirty="0"/>
              <a:t>Listnaté dřeviny s lehkým stínem a listovým opadem menších listů</a:t>
            </a:r>
          </a:p>
          <a:p>
            <a:r>
              <a:rPr lang="cs-CZ" dirty="0"/>
              <a:t>Listnaté dřeviny stálezelené</a:t>
            </a:r>
          </a:p>
          <a:p>
            <a:r>
              <a:rPr lang="cs-CZ" dirty="0"/>
              <a:t>Listnaté dřeviny stálezelené se specifickými vlastnostmi</a:t>
            </a:r>
          </a:p>
          <a:p>
            <a:r>
              <a:rPr lang="cs-CZ" dirty="0"/>
              <a:t>Listnaté dřeviny ovocné</a:t>
            </a:r>
          </a:p>
          <a:p>
            <a:r>
              <a:rPr lang="cs-CZ" dirty="0"/>
              <a:t>Jehličnaté dřeviny opadavé</a:t>
            </a:r>
          </a:p>
          <a:p>
            <a:r>
              <a:rPr lang="cs-CZ" dirty="0"/>
              <a:t>Jehličnaté dřeviny neopadavé s lehkým stínem</a:t>
            </a:r>
          </a:p>
          <a:p>
            <a:r>
              <a:rPr lang="cs-CZ" dirty="0"/>
              <a:t>Jehličnaté dřeviny neopadavé s hlubokým stínem a mělkým kořenovým systémem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682546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68900C7-A44B-4FE8-83CC-EC9E95077E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/>
              <a:t>Listnaté dřeviny s hlubokým stínem a s velkým množstvím listového opadu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5576501-1089-4850-89CE-A96F19AAB7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i="1" dirty="0"/>
              <a:t>Acer </a:t>
            </a:r>
            <a:r>
              <a:rPr lang="cs-CZ" i="1" dirty="0" err="1"/>
              <a:t>campestre</a:t>
            </a:r>
            <a:r>
              <a:rPr lang="cs-CZ" i="1" dirty="0"/>
              <a:t>, </a:t>
            </a:r>
            <a:r>
              <a:rPr lang="cs-CZ" i="1" dirty="0" err="1"/>
              <a:t>Aesculus</a:t>
            </a:r>
            <a:r>
              <a:rPr lang="cs-CZ" i="1" dirty="0"/>
              <a:t> </a:t>
            </a:r>
            <a:r>
              <a:rPr lang="cs-CZ" i="1" dirty="0" err="1"/>
              <a:t>hippocastanum,Carpinus</a:t>
            </a:r>
            <a:r>
              <a:rPr lang="cs-CZ" i="1" dirty="0"/>
              <a:t> </a:t>
            </a:r>
            <a:r>
              <a:rPr lang="cs-CZ" i="1" dirty="0" err="1"/>
              <a:t>betulus,Fagus</a:t>
            </a:r>
            <a:r>
              <a:rPr lang="cs-CZ" i="1" dirty="0"/>
              <a:t> </a:t>
            </a:r>
            <a:r>
              <a:rPr lang="cs-CZ" i="1" dirty="0" err="1"/>
              <a:t>sylvatica,Juglans,Prunus,Quercus</a:t>
            </a:r>
            <a:r>
              <a:rPr lang="cs-CZ" i="1" dirty="0"/>
              <a:t> rubra, </a:t>
            </a:r>
            <a:r>
              <a:rPr lang="cs-CZ" i="1" dirty="0" err="1"/>
              <a:t>Sorbus</a:t>
            </a:r>
            <a:r>
              <a:rPr lang="cs-CZ" i="1" dirty="0"/>
              <a:t> </a:t>
            </a:r>
            <a:r>
              <a:rPr lang="cs-CZ" i="1" dirty="0" err="1"/>
              <a:t>domestica</a:t>
            </a:r>
            <a:r>
              <a:rPr lang="cs-CZ" i="1" dirty="0"/>
              <a:t>, </a:t>
            </a:r>
            <a:r>
              <a:rPr lang="cs-CZ" i="1" dirty="0" err="1"/>
              <a:t>Tilia</a:t>
            </a:r>
            <a:endParaRPr lang="cs-CZ" i="1" dirty="0"/>
          </a:p>
          <a:p>
            <a:r>
              <a:rPr lang="cs-CZ" dirty="0"/>
              <a:t>Po olistění vytvářejí hluboké zastínění</a:t>
            </a:r>
          </a:p>
          <a:p>
            <a:r>
              <a:rPr lang="cs-CZ" dirty="0"/>
              <a:t>Vhodnější prostředí je pod druhy s rychle rozložitelným opadem (</a:t>
            </a:r>
            <a:r>
              <a:rPr lang="cs-CZ" i="1" dirty="0" err="1"/>
              <a:t>Carpinus,Tilia</a:t>
            </a:r>
            <a:r>
              <a:rPr lang="cs-CZ" dirty="0"/>
              <a:t>)</a:t>
            </a:r>
          </a:p>
          <a:p>
            <a:r>
              <a:rPr lang="cs-CZ" dirty="0"/>
              <a:t>Problémové jsou druhy s velkými listy (</a:t>
            </a:r>
            <a:r>
              <a:rPr lang="cs-CZ" i="1" dirty="0" err="1"/>
              <a:t>Platanus</a:t>
            </a:r>
            <a:r>
              <a:rPr lang="cs-CZ" dirty="0"/>
              <a:t>)</a:t>
            </a:r>
          </a:p>
          <a:p>
            <a:r>
              <a:rPr lang="cs-CZ" dirty="0"/>
              <a:t>Vhodné byliny do podrostu:</a:t>
            </a:r>
          </a:p>
          <a:p>
            <a:r>
              <a:rPr lang="cs-CZ" dirty="0"/>
              <a:t>Bezproblémové jarní geofyty</a:t>
            </a:r>
          </a:p>
          <a:p>
            <a:r>
              <a:rPr lang="cs-CZ" dirty="0"/>
              <a:t>Minimum později kvetoucích druhů</a:t>
            </a:r>
          </a:p>
          <a:p>
            <a:r>
              <a:rPr lang="cs-CZ" dirty="0"/>
              <a:t>Směsi založit na kontrastu textur a struktur</a:t>
            </a:r>
          </a:p>
          <a:p>
            <a:r>
              <a:rPr lang="cs-CZ" dirty="0"/>
              <a:t>Využívat panašované kultivary a světlé odstíny listů a květů</a:t>
            </a:r>
          </a:p>
        </p:txBody>
      </p:sp>
    </p:spTree>
    <p:extLst>
      <p:ext uri="{BB962C8B-B14F-4D97-AF65-F5344CB8AC3E}">
        <p14:creationId xmlns:p14="http://schemas.microsoft.com/office/powerpoint/2010/main" val="25273501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9D026E3-F903-4E4A-AABA-A5F444AF78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dirty="0"/>
              <a:t>Listnaté dřeviny s hlubokým stínem a temně zbarveným olistěním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85FD36A-B5F7-4774-8A4B-1AC00A6F7E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i="1" dirty="0"/>
              <a:t>Acer </a:t>
            </a:r>
            <a:r>
              <a:rPr lang="cs-CZ" i="1" dirty="0" err="1"/>
              <a:t>pseudoplatanus</a:t>
            </a:r>
            <a:r>
              <a:rPr lang="cs-CZ" i="1" dirty="0"/>
              <a:t> </a:t>
            </a:r>
            <a:r>
              <a:rPr lang="cs-CZ" dirty="0"/>
              <a:t>´</a:t>
            </a:r>
            <a:r>
              <a:rPr lang="cs-CZ" dirty="0" err="1"/>
              <a:t>Atropurpureum</a:t>
            </a:r>
            <a:r>
              <a:rPr lang="cs-CZ" dirty="0"/>
              <a:t>´, </a:t>
            </a:r>
            <a:r>
              <a:rPr lang="cs-CZ" i="1" dirty="0" err="1"/>
              <a:t>A.platanoides</a:t>
            </a:r>
            <a:r>
              <a:rPr lang="cs-CZ" i="1" dirty="0"/>
              <a:t> </a:t>
            </a:r>
            <a:r>
              <a:rPr lang="cs-CZ" dirty="0"/>
              <a:t>´</a:t>
            </a:r>
            <a:r>
              <a:rPr lang="cs-CZ" dirty="0" err="1"/>
              <a:t>Schwedlerii</a:t>
            </a:r>
            <a:r>
              <a:rPr lang="cs-CZ" dirty="0"/>
              <a:t>´, </a:t>
            </a:r>
            <a:r>
              <a:rPr lang="cs-CZ" i="1" dirty="0" err="1"/>
              <a:t>Cotinus</a:t>
            </a:r>
            <a:r>
              <a:rPr lang="cs-CZ" i="1" dirty="0"/>
              <a:t> </a:t>
            </a:r>
            <a:r>
              <a:rPr lang="cs-CZ" i="1" dirty="0" err="1"/>
              <a:t>coggygria</a:t>
            </a:r>
            <a:r>
              <a:rPr lang="cs-CZ" i="1" dirty="0"/>
              <a:t> </a:t>
            </a:r>
            <a:r>
              <a:rPr lang="cs-CZ" dirty="0"/>
              <a:t>´</a:t>
            </a:r>
            <a:r>
              <a:rPr lang="cs-CZ" dirty="0" err="1"/>
              <a:t>Royal</a:t>
            </a:r>
            <a:r>
              <a:rPr lang="cs-CZ" dirty="0"/>
              <a:t> </a:t>
            </a:r>
            <a:r>
              <a:rPr lang="cs-CZ" dirty="0" err="1"/>
              <a:t>Purple</a:t>
            </a:r>
            <a:r>
              <a:rPr lang="cs-CZ" dirty="0"/>
              <a:t>´, </a:t>
            </a:r>
            <a:r>
              <a:rPr lang="cs-CZ" i="1" dirty="0" err="1"/>
              <a:t>Fagus</a:t>
            </a:r>
            <a:r>
              <a:rPr lang="cs-CZ" i="1" dirty="0"/>
              <a:t> </a:t>
            </a:r>
            <a:r>
              <a:rPr lang="cs-CZ" i="1" dirty="0" err="1"/>
              <a:t>sylvatica</a:t>
            </a:r>
            <a:r>
              <a:rPr lang="cs-CZ" i="1" dirty="0"/>
              <a:t> </a:t>
            </a:r>
            <a:r>
              <a:rPr lang="cs-CZ" dirty="0"/>
              <a:t>´</a:t>
            </a:r>
            <a:r>
              <a:rPr lang="cs-CZ" dirty="0" err="1"/>
              <a:t>Atropunicea</a:t>
            </a:r>
            <a:r>
              <a:rPr lang="cs-CZ" dirty="0"/>
              <a:t>´</a:t>
            </a:r>
          </a:p>
          <a:p>
            <a:r>
              <a:rPr lang="cs-CZ" dirty="0"/>
              <a:t>Ještě problémovější než </a:t>
            </a:r>
            <a:r>
              <a:rPr lang="cs-CZ" dirty="0" err="1"/>
              <a:t>zelenolisté</a:t>
            </a:r>
            <a:r>
              <a:rPr lang="cs-CZ" dirty="0"/>
              <a:t> formy</a:t>
            </a:r>
          </a:p>
          <a:p>
            <a:r>
              <a:rPr lang="cs-CZ" dirty="0"/>
              <a:t>Propouští méně světla</a:t>
            </a:r>
          </a:p>
          <a:p>
            <a:r>
              <a:rPr lang="cs-CZ" dirty="0"/>
              <a:t>Podobná doporučení jako u předchozí skupiny</a:t>
            </a:r>
          </a:p>
        </p:txBody>
      </p:sp>
    </p:spTree>
    <p:extLst>
      <p:ext uri="{BB962C8B-B14F-4D97-AF65-F5344CB8AC3E}">
        <p14:creationId xmlns:p14="http://schemas.microsoft.com/office/powerpoint/2010/main" val="1179169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953A43D-46C5-4EB0-89D2-E4B4222CF8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Listnaté dřeviny s lehkým stínem a listovým opadem menších listů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69C4AF4-38A9-4066-B67D-957332E8A7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i="1" dirty="0"/>
              <a:t>Acer </a:t>
            </a:r>
            <a:r>
              <a:rPr lang="cs-CZ" i="1" dirty="0" err="1"/>
              <a:t>palmatum</a:t>
            </a:r>
            <a:r>
              <a:rPr lang="cs-CZ" i="1" dirty="0"/>
              <a:t>, </a:t>
            </a:r>
            <a:r>
              <a:rPr lang="cs-CZ" i="1" dirty="0" err="1"/>
              <a:t>Amelanchier</a:t>
            </a:r>
            <a:r>
              <a:rPr lang="cs-CZ" i="1" dirty="0"/>
              <a:t>, </a:t>
            </a:r>
            <a:r>
              <a:rPr lang="cs-CZ" i="1" dirty="0" err="1"/>
              <a:t>Betula</a:t>
            </a:r>
            <a:r>
              <a:rPr lang="cs-CZ" i="1" dirty="0"/>
              <a:t>, </a:t>
            </a:r>
            <a:r>
              <a:rPr lang="cs-CZ" i="1" dirty="0" err="1"/>
              <a:t>Cornus</a:t>
            </a:r>
            <a:r>
              <a:rPr lang="cs-CZ" i="1" dirty="0"/>
              <a:t> </a:t>
            </a:r>
            <a:r>
              <a:rPr lang="cs-CZ" i="1"/>
              <a:t>florida</a:t>
            </a:r>
            <a:r>
              <a:rPr lang="cs-CZ" i="1" dirty="0"/>
              <a:t>, </a:t>
            </a:r>
            <a:r>
              <a:rPr lang="cs-CZ" i="1" dirty="0" err="1"/>
              <a:t>C.mas</a:t>
            </a:r>
            <a:r>
              <a:rPr lang="cs-CZ" i="1" dirty="0"/>
              <a:t>, </a:t>
            </a:r>
            <a:r>
              <a:rPr lang="cs-CZ" i="1" dirty="0" err="1"/>
              <a:t>Fraxinus</a:t>
            </a:r>
            <a:r>
              <a:rPr lang="cs-CZ" i="1" dirty="0"/>
              <a:t> </a:t>
            </a:r>
            <a:r>
              <a:rPr lang="cs-CZ" i="1" dirty="0" err="1"/>
              <a:t>excelsior</a:t>
            </a:r>
            <a:r>
              <a:rPr lang="cs-CZ" i="1" dirty="0"/>
              <a:t>, </a:t>
            </a:r>
            <a:r>
              <a:rPr lang="cs-CZ" i="1" dirty="0" err="1"/>
              <a:t>Laburnum</a:t>
            </a:r>
            <a:r>
              <a:rPr lang="cs-CZ" i="1" dirty="0"/>
              <a:t> </a:t>
            </a:r>
            <a:r>
              <a:rPr lang="cs-CZ" i="1" dirty="0" err="1"/>
              <a:t>anagyroides</a:t>
            </a:r>
            <a:r>
              <a:rPr lang="cs-CZ" i="1" dirty="0"/>
              <a:t>, </a:t>
            </a:r>
            <a:r>
              <a:rPr lang="cs-CZ" i="1" dirty="0" err="1"/>
              <a:t>Robinia</a:t>
            </a:r>
            <a:r>
              <a:rPr lang="cs-CZ" i="1" dirty="0"/>
              <a:t> </a:t>
            </a:r>
            <a:r>
              <a:rPr lang="cs-CZ" i="1" dirty="0" err="1"/>
              <a:t>pseudoacacia</a:t>
            </a:r>
            <a:r>
              <a:rPr lang="cs-CZ" i="1" dirty="0"/>
              <a:t>, </a:t>
            </a:r>
            <a:r>
              <a:rPr lang="cs-CZ" i="1" dirty="0" err="1"/>
              <a:t>Sorbus</a:t>
            </a:r>
            <a:r>
              <a:rPr lang="cs-CZ" i="1" dirty="0"/>
              <a:t> </a:t>
            </a:r>
            <a:r>
              <a:rPr lang="cs-CZ" i="1" dirty="0" err="1"/>
              <a:t>aucuparia</a:t>
            </a:r>
            <a:endParaRPr lang="cs-CZ" i="1" dirty="0"/>
          </a:p>
          <a:p>
            <a:r>
              <a:rPr lang="cs-CZ" dirty="0"/>
              <a:t>Dobře využitelné pro podrosty </a:t>
            </a:r>
          </a:p>
          <a:p>
            <a:r>
              <a:rPr lang="cs-CZ" dirty="0"/>
              <a:t>Nejširší spektrum rostlin na výběr, využitelná i řada druhů ze slunečných stanovišť a okrajů lesa</a:t>
            </a:r>
          </a:p>
        </p:txBody>
      </p:sp>
    </p:spTree>
    <p:extLst>
      <p:ext uri="{BB962C8B-B14F-4D97-AF65-F5344CB8AC3E}">
        <p14:creationId xmlns:p14="http://schemas.microsoft.com/office/powerpoint/2010/main" val="731547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315B237-ED76-483A-B65D-D138C67DE0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Listnaté dřeviny stálezelené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FB176A9-33B6-4DCC-8365-8402B12A54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i="1" dirty="0"/>
              <a:t>Ilex, </a:t>
            </a:r>
            <a:r>
              <a:rPr lang="cs-CZ" i="1" dirty="0" err="1"/>
              <a:t>Magnolia</a:t>
            </a:r>
            <a:r>
              <a:rPr lang="cs-CZ" i="1" dirty="0"/>
              <a:t> </a:t>
            </a:r>
            <a:r>
              <a:rPr lang="cs-CZ" i="1" dirty="0" err="1"/>
              <a:t>grandiflora</a:t>
            </a:r>
            <a:r>
              <a:rPr lang="cs-CZ" i="1" dirty="0"/>
              <a:t>, </a:t>
            </a:r>
            <a:r>
              <a:rPr lang="cs-CZ" i="1" dirty="0" err="1"/>
              <a:t>Prunus</a:t>
            </a:r>
            <a:r>
              <a:rPr lang="cs-CZ" i="1" dirty="0"/>
              <a:t> </a:t>
            </a:r>
            <a:r>
              <a:rPr lang="cs-CZ" i="1" dirty="0" err="1"/>
              <a:t>laurocerasus</a:t>
            </a:r>
            <a:r>
              <a:rPr lang="cs-CZ" i="1" dirty="0"/>
              <a:t>, </a:t>
            </a:r>
            <a:r>
              <a:rPr lang="cs-CZ" i="1" dirty="0" err="1"/>
              <a:t>Quercus</a:t>
            </a:r>
            <a:r>
              <a:rPr lang="cs-CZ" i="1" dirty="0"/>
              <a:t> ilex</a:t>
            </a:r>
          </a:p>
          <a:p>
            <a:r>
              <a:rPr lang="cs-CZ" dirty="0"/>
              <a:t>Omezeno na teplejší oblasti</a:t>
            </a:r>
          </a:p>
          <a:p>
            <a:r>
              <a:rPr lang="cs-CZ" dirty="0"/>
              <a:t>Problematické</a:t>
            </a:r>
          </a:p>
          <a:p>
            <a:r>
              <a:rPr lang="cs-CZ" dirty="0"/>
              <a:t>Vytvářejí konstantní stín</a:t>
            </a:r>
          </a:p>
          <a:p>
            <a:r>
              <a:rPr lang="cs-CZ" dirty="0"/>
              <a:t>Nemusí být vždy hluboký</a:t>
            </a:r>
          </a:p>
        </p:txBody>
      </p:sp>
    </p:spTree>
    <p:extLst>
      <p:ext uri="{BB962C8B-B14F-4D97-AF65-F5344CB8AC3E}">
        <p14:creationId xmlns:p14="http://schemas.microsoft.com/office/powerpoint/2010/main" val="35196311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99C96CF-E3DE-4717-B982-64C44D167C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429B764-5D9A-4581-A962-631879EAF1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68574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0074C36-063E-449B-9511-C81C7509BB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Listnaté dřeviny stálezelené se specifickými vlastnostmi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F9CF185-EECC-4AF6-8037-008EA8B640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i="1" dirty="0" err="1"/>
              <a:t>Rhododendron</a:t>
            </a:r>
            <a:endParaRPr lang="cs-CZ" i="1" dirty="0"/>
          </a:p>
          <a:p>
            <a:r>
              <a:rPr lang="cs-CZ" dirty="0"/>
              <a:t>Problematické</a:t>
            </a:r>
          </a:p>
          <a:p>
            <a:r>
              <a:rPr lang="cs-CZ" dirty="0"/>
              <a:t>Náročné na specifické podmínky (kyselá půda, specifická mykorhiza)</a:t>
            </a:r>
          </a:p>
          <a:p>
            <a:r>
              <a:rPr lang="cs-CZ" dirty="0"/>
              <a:t>Velmi omezené množství použitelných trvalek</a:t>
            </a:r>
          </a:p>
          <a:p>
            <a:r>
              <a:rPr lang="cs-CZ" dirty="0"/>
              <a:t>Málo dlouholetých zkušeností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946622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4B31A01-66D4-4D37-872E-D77B44B1CE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Listnaté dřeviny ovocné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C6D67ED-C9C3-496D-81C0-C23A57DA4A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Ovocné odrůdy </a:t>
            </a:r>
            <a:r>
              <a:rPr lang="cs-CZ" i="1" dirty="0"/>
              <a:t>Malus, </a:t>
            </a:r>
            <a:r>
              <a:rPr lang="cs-CZ" i="1" dirty="0" err="1"/>
              <a:t>Pyrus</a:t>
            </a:r>
            <a:r>
              <a:rPr lang="cs-CZ" i="1" dirty="0"/>
              <a:t>, </a:t>
            </a:r>
            <a:r>
              <a:rPr lang="cs-CZ" i="1" dirty="0" err="1"/>
              <a:t>Prunus</a:t>
            </a:r>
            <a:endParaRPr lang="cs-CZ" i="1" dirty="0"/>
          </a:p>
          <a:p>
            <a:r>
              <a:rPr lang="cs-CZ" dirty="0"/>
              <a:t>Tvorba velkých plodů a hlubokého stínu</a:t>
            </a:r>
          </a:p>
          <a:p>
            <a:r>
              <a:rPr lang="cs-CZ" dirty="0"/>
              <a:t>Vyjasnit si, zda třeba plody sbírat</a:t>
            </a:r>
          </a:p>
          <a:p>
            <a:r>
              <a:rPr lang="cs-CZ" dirty="0"/>
              <a:t>Jestliže ano, počítat se vstupem do podrostu a sešlapem</a:t>
            </a:r>
          </a:p>
          <a:p>
            <a:r>
              <a:rPr lang="cs-CZ" dirty="0"/>
              <a:t>Zvážit jen využití jarních geofytů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57502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0A65EEE-5191-4609-B47D-12DE075303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Jehličnaté dřeviny opadavé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6FC6A6C-9218-4951-8965-C59392EBB0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i="1" dirty="0" err="1"/>
              <a:t>Larix</a:t>
            </a:r>
            <a:endParaRPr lang="cs-CZ" i="1" dirty="0"/>
          </a:p>
          <a:p>
            <a:r>
              <a:rPr lang="cs-CZ" dirty="0"/>
              <a:t>Potenciálně dobré </a:t>
            </a:r>
          </a:p>
          <a:p>
            <a:r>
              <a:rPr lang="cs-CZ" dirty="0"/>
              <a:t>Bez nutnosti výraznějších zásahů do stanoviště</a:t>
            </a:r>
          </a:p>
          <a:p>
            <a:r>
              <a:rPr lang="cs-CZ" dirty="0"/>
              <a:t>Široké spektrum podrostových bylin včetně jarních geofytů</a:t>
            </a:r>
          </a:p>
        </p:txBody>
      </p:sp>
    </p:spTree>
    <p:extLst>
      <p:ext uri="{BB962C8B-B14F-4D97-AF65-F5344CB8AC3E}">
        <p14:creationId xmlns:p14="http://schemas.microsoft.com/office/powerpoint/2010/main" val="38056954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4CC2204-5B2E-4969-8EC5-B0255D5F10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Jehličnaté dřeviny neopadavé s lehkým stínem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AB77ABC-185B-4344-875C-0448A42809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i="1" dirty="0" err="1"/>
              <a:t>Pinus</a:t>
            </a:r>
            <a:r>
              <a:rPr lang="cs-CZ" i="1" dirty="0"/>
              <a:t> </a:t>
            </a:r>
            <a:r>
              <a:rPr lang="cs-CZ" i="1" dirty="0" err="1"/>
              <a:t>sylvestris</a:t>
            </a:r>
            <a:r>
              <a:rPr lang="cs-CZ" i="1" dirty="0"/>
              <a:t>, </a:t>
            </a:r>
            <a:r>
              <a:rPr lang="cs-CZ" i="1" dirty="0" err="1"/>
              <a:t>P.strobus</a:t>
            </a:r>
            <a:endParaRPr lang="cs-CZ" i="1" dirty="0"/>
          </a:p>
          <a:p>
            <a:r>
              <a:rPr lang="cs-CZ" dirty="0"/>
              <a:t>Horší půdy kvůli hůře se rozkládajícímu opadu</a:t>
            </a:r>
          </a:p>
          <a:p>
            <a:r>
              <a:rPr lang="cs-CZ" dirty="0"/>
              <a:t>Opad lze ponechávat</a:t>
            </a:r>
          </a:p>
          <a:p>
            <a:r>
              <a:rPr lang="cs-CZ" dirty="0"/>
              <a:t>Vhodné vylepšení </a:t>
            </a:r>
            <a:r>
              <a:rPr lang="cs-CZ" dirty="0" err="1"/>
              <a:t>org</a:t>
            </a:r>
            <a:r>
              <a:rPr lang="cs-CZ" dirty="0"/>
              <a:t>. či </a:t>
            </a:r>
            <a:r>
              <a:rPr lang="cs-CZ" dirty="0" err="1"/>
              <a:t>anorg</a:t>
            </a:r>
            <a:r>
              <a:rPr lang="cs-CZ" dirty="0"/>
              <a:t>. materiálem</a:t>
            </a:r>
          </a:p>
          <a:p>
            <a:r>
              <a:rPr lang="cs-CZ" dirty="0"/>
              <a:t>Široké spektrum vhodných trvalek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7145104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7BC9CCB-6AE8-4760-A816-83462B1DFC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dirty="0"/>
              <a:t>Jehličnaté dřeviny neopadavé s hlubokým stínem a mělkým kořenovým systémem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F1C801F-2770-418A-BD1D-A0A514DA48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317897"/>
            <a:ext cx="7886700" cy="3859065"/>
          </a:xfrm>
        </p:spPr>
        <p:txBody>
          <a:bodyPr/>
          <a:lstStyle/>
          <a:p>
            <a:r>
              <a:rPr lang="cs-CZ" i="1" dirty="0" err="1"/>
              <a:t>Abies</a:t>
            </a:r>
            <a:r>
              <a:rPr lang="cs-CZ" i="1" dirty="0"/>
              <a:t>, </a:t>
            </a:r>
            <a:r>
              <a:rPr lang="cs-CZ" i="1" dirty="0" err="1"/>
              <a:t>Cedrus</a:t>
            </a:r>
            <a:r>
              <a:rPr lang="cs-CZ" i="1" dirty="0"/>
              <a:t>, </a:t>
            </a:r>
            <a:r>
              <a:rPr lang="cs-CZ" i="1" dirty="0" err="1"/>
              <a:t>Chamaecyparissus</a:t>
            </a:r>
            <a:r>
              <a:rPr lang="cs-CZ" i="1" dirty="0"/>
              <a:t>, </a:t>
            </a:r>
            <a:r>
              <a:rPr lang="cs-CZ" i="1" dirty="0" err="1"/>
              <a:t>Picea</a:t>
            </a:r>
            <a:r>
              <a:rPr lang="cs-CZ" i="1" dirty="0"/>
              <a:t>, </a:t>
            </a:r>
            <a:r>
              <a:rPr lang="cs-CZ" i="1" dirty="0" err="1"/>
              <a:t>Pseudotsuga</a:t>
            </a:r>
            <a:r>
              <a:rPr lang="cs-CZ" i="1" dirty="0"/>
              <a:t> </a:t>
            </a:r>
            <a:r>
              <a:rPr lang="cs-CZ" i="1" dirty="0" err="1"/>
              <a:t>menziesii</a:t>
            </a:r>
            <a:r>
              <a:rPr lang="cs-CZ" i="1" dirty="0"/>
              <a:t>, </a:t>
            </a:r>
            <a:r>
              <a:rPr lang="cs-CZ" i="1" dirty="0" err="1"/>
              <a:t>Taxus</a:t>
            </a:r>
            <a:r>
              <a:rPr lang="cs-CZ" i="1" dirty="0"/>
              <a:t>, </a:t>
            </a:r>
            <a:r>
              <a:rPr lang="cs-CZ" i="1" dirty="0" err="1"/>
              <a:t>Thuja</a:t>
            </a:r>
            <a:endParaRPr lang="cs-CZ" i="1" dirty="0"/>
          </a:p>
          <a:p>
            <a:r>
              <a:rPr lang="cs-CZ" dirty="0"/>
              <a:t>Nejproblematičtější, vytvářejí stálý hluboký stín</a:t>
            </a:r>
          </a:p>
          <a:p>
            <a:r>
              <a:rPr lang="cs-CZ" dirty="0"/>
              <a:t>Opad špatně rozložitelný</a:t>
            </a:r>
          </a:p>
          <a:p>
            <a:r>
              <a:rPr lang="cs-CZ" dirty="0"/>
              <a:t>Půda chudá se špatnou strukturou</a:t>
            </a:r>
          </a:p>
          <a:p>
            <a:r>
              <a:rPr lang="cs-CZ" dirty="0"/>
              <a:t>Podrostové výsadby možné po odstranění spodních větví a vylepšení půdy (kompost, písek apod.)</a:t>
            </a:r>
          </a:p>
        </p:txBody>
      </p:sp>
    </p:spTree>
    <p:extLst>
      <p:ext uri="{BB962C8B-B14F-4D97-AF65-F5344CB8AC3E}">
        <p14:creationId xmlns:p14="http://schemas.microsoft.com/office/powerpoint/2010/main" val="276481164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E3CA7-3263-4594-AA51-B84F02768F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Zdroje inspirace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FF87B2C-0433-4D4D-BC88-06E53A66F8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Domácí i exotická přírodní stanoviště (</a:t>
            </a:r>
            <a:r>
              <a:rPr lang="cs-CZ" dirty="0" err="1"/>
              <a:t>šípáková</a:t>
            </a:r>
            <a:r>
              <a:rPr lang="cs-CZ" dirty="0"/>
              <a:t> doubrava má podobné poměry jako suchý stín městského parku)</a:t>
            </a:r>
          </a:p>
          <a:p>
            <a:r>
              <a:rPr lang="cs-CZ" dirty="0"/>
              <a:t>Staré výsadby v zámeckých parcích, v zahradách a na opuštěných místech</a:t>
            </a:r>
          </a:p>
          <a:p>
            <a:r>
              <a:rPr lang="cs-CZ" dirty="0"/>
              <a:t>Botanické zahrady a arboreta</a:t>
            </a:r>
          </a:p>
          <a:p>
            <a:r>
              <a:rPr lang="cs-CZ" dirty="0"/>
              <a:t>Obrazy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8418349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D460D7C-5AF8-409F-B8E6-6684656D47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CC6C500-8867-41F4-90B7-D02385F1CB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162258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A9CD446-4001-4C07-A86D-28687DDFCE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985209"/>
          </a:xfrm>
        </p:spPr>
        <p:txBody>
          <a:bodyPr/>
          <a:lstStyle/>
          <a:p>
            <a:pPr algn="ctr"/>
            <a:r>
              <a:rPr lang="cs-CZ" dirty="0"/>
              <a:t>Postup při plánování výsadby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28563F4-80E7-4E0F-B8A4-FE436274EC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50335"/>
            <a:ext cx="7886700" cy="5061098"/>
          </a:xfrm>
        </p:spPr>
        <p:txBody>
          <a:bodyPr>
            <a:normAutofit/>
          </a:bodyPr>
          <a:lstStyle/>
          <a:p>
            <a:r>
              <a:rPr lang="cs-CZ" dirty="0"/>
              <a:t>Vyhodnocení stávajícího stavu lokality. Zjistit: </a:t>
            </a:r>
          </a:p>
          <a:p>
            <a:r>
              <a:rPr lang="cs-CZ" dirty="0"/>
              <a:t>zdroje zastínění</a:t>
            </a:r>
          </a:p>
          <a:p>
            <a:r>
              <a:rPr lang="cs-CZ" dirty="0"/>
              <a:t>kvalitu a kvantitu zastínění</a:t>
            </a:r>
          </a:p>
          <a:p>
            <a:r>
              <a:rPr lang="cs-CZ" dirty="0"/>
              <a:t>možnosti zvýšení oslunění</a:t>
            </a:r>
          </a:p>
          <a:p>
            <a:r>
              <a:rPr lang="cs-CZ" dirty="0"/>
              <a:t>vlhkostní poměry</a:t>
            </a:r>
          </a:p>
          <a:p>
            <a:r>
              <a:rPr lang="cs-CZ" dirty="0"/>
              <a:t>půdní vlastnosti</a:t>
            </a:r>
          </a:p>
          <a:p>
            <a:r>
              <a:rPr lang="cs-CZ" dirty="0"/>
              <a:t>provozní vztahy a limity stanoviště</a:t>
            </a:r>
          </a:p>
          <a:p>
            <a:r>
              <a:rPr lang="cs-CZ" dirty="0"/>
              <a:t>požadavky investora</a:t>
            </a:r>
          </a:p>
          <a:p>
            <a:r>
              <a:rPr lang="cs-CZ" dirty="0"/>
              <a:t>možnosti následné péče </a:t>
            </a:r>
          </a:p>
        </p:txBody>
      </p:sp>
    </p:spTree>
    <p:extLst>
      <p:ext uri="{BB962C8B-B14F-4D97-AF65-F5344CB8AC3E}">
        <p14:creationId xmlns:p14="http://schemas.microsoft.com/office/powerpoint/2010/main" val="360161582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1835F32-C3AA-49B4-ACB6-8F21ECC8E9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681037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/>
              <a:t>Kompozice výsadby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BF13C66-C005-45C7-910B-9CD736E21D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681036"/>
            <a:ext cx="7886700" cy="6176963"/>
          </a:xfrm>
        </p:spPr>
        <p:txBody>
          <a:bodyPr/>
          <a:lstStyle/>
          <a:p>
            <a:r>
              <a:rPr lang="cs-CZ" dirty="0"/>
              <a:t>1)Náhodné rozmístění rostlin</a:t>
            </a:r>
          </a:p>
          <a:p>
            <a:r>
              <a:rPr lang="cs-CZ" dirty="0"/>
              <a:t>2)S částečným seskupováním vybraných výrazných druhů</a:t>
            </a:r>
          </a:p>
          <a:p>
            <a:r>
              <a:rPr lang="cs-CZ" dirty="0"/>
              <a:t>3)S osazovacím plánem</a:t>
            </a:r>
          </a:p>
          <a:p>
            <a:r>
              <a:rPr lang="cs-CZ" dirty="0"/>
              <a:t>Směs by měla fungovat a být atraktivní jako celek i bez osazovacího plánu. </a:t>
            </a:r>
          </a:p>
          <a:p>
            <a:r>
              <a:rPr lang="cs-CZ" dirty="0"/>
              <a:t>Pracuje se s 5 funkčními skupinami rostlin:</a:t>
            </a:r>
          </a:p>
          <a:p>
            <a:r>
              <a:rPr lang="cs-CZ" dirty="0"/>
              <a:t>Solitéry</a:t>
            </a:r>
          </a:p>
          <a:p>
            <a:r>
              <a:rPr lang="cs-CZ" dirty="0"/>
              <a:t>Skupinové </a:t>
            </a:r>
          </a:p>
          <a:p>
            <a:r>
              <a:rPr lang="cs-CZ" dirty="0"/>
              <a:t>Pokryvné</a:t>
            </a:r>
          </a:p>
          <a:p>
            <a:r>
              <a:rPr lang="cs-CZ" dirty="0"/>
              <a:t>Vtroušené</a:t>
            </a:r>
          </a:p>
          <a:p>
            <a:r>
              <a:rPr lang="cs-CZ" dirty="0"/>
              <a:t>Cibulnaté a hlíznaté</a:t>
            </a:r>
          </a:p>
        </p:txBody>
      </p:sp>
    </p:spTree>
    <p:extLst>
      <p:ext uri="{BB962C8B-B14F-4D97-AF65-F5344CB8AC3E}">
        <p14:creationId xmlns:p14="http://schemas.microsoft.com/office/powerpoint/2010/main" val="46963930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6A2A4CB-CD58-4E2A-8A58-CA2220ECEF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Solitéry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C7D3628-0612-4A9A-A606-0DC40CC2A2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Ve směsi zastoupeny 1 – 10 %</a:t>
            </a:r>
          </a:p>
          <a:p>
            <a:r>
              <a:rPr lang="cs-CZ" dirty="0"/>
              <a:t>Dominantní druhy, vizuálně nejvýraznější, nejvyšší, často výrazné vertikály, dlouhověké</a:t>
            </a:r>
          </a:p>
          <a:p>
            <a:r>
              <a:rPr lang="cs-CZ" dirty="0"/>
              <a:t>Jako solitéry působí až ve 2.půli vegetace a v zimě</a:t>
            </a:r>
          </a:p>
          <a:p>
            <a:r>
              <a:rPr lang="cs-CZ" dirty="0"/>
              <a:t>Rozmisťují se jednotlivě min. 0,4 m od okraje</a:t>
            </a:r>
          </a:p>
          <a:p>
            <a:r>
              <a:rPr lang="cs-CZ" dirty="0"/>
              <a:t>Příklady: </a:t>
            </a:r>
            <a:r>
              <a:rPr lang="cs-CZ" i="1" dirty="0" err="1"/>
              <a:t>Aruncus</a:t>
            </a:r>
            <a:r>
              <a:rPr lang="cs-CZ" i="1" dirty="0"/>
              <a:t> </a:t>
            </a:r>
            <a:r>
              <a:rPr lang="cs-CZ" i="1" dirty="0" err="1"/>
              <a:t>dioicus</a:t>
            </a:r>
            <a:r>
              <a:rPr lang="cs-CZ" i="1" dirty="0"/>
              <a:t>, </a:t>
            </a:r>
            <a:r>
              <a:rPr lang="cs-CZ" i="1" dirty="0" err="1"/>
              <a:t>Helleborus</a:t>
            </a:r>
            <a:r>
              <a:rPr lang="cs-CZ" i="1" dirty="0"/>
              <a:t> </a:t>
            </a:r>
            <a:r>
              <a:rPr lang="cs-CZ" i="1" dirty="0" err="1"/>
              <a:t>foetidus</a:t>
            </a:r>
            <a:r>
              <a:rPr lang="cs-CZ" i="1" dirty="0"/>
              <a:t>, </a:t>
            </a:r>
            <a:r>
              <a:rPr lang="cs-CZ" i="1" dirty="0" err="1"/>
              <a:t>Osmunda</a:t>
            </a:r>
            <a:r>
              <a:rPr lang="cs-CZ" i="1" dirty="0"/>
              <a:t> </a:t>
            </a:r>
            <a:r>
              <a:rPr lang="cs-CZ" i="1" dirty="0" err="1"/>
              <a:t>cinnamonea</a:t>
            </a:r>
            <a:r>
              <a:rPr lang="cs-CZ" i="1" dirty="0"/>
              <a:t>, </a:t>
            </a:r>
            <a:r>
              <a:rPr lang="cs-CZ" i="1" dirty="0" err="1"/>
              <a:t>Polygonatum</a:t>
            </a:r>
            <a:r>
              <a:rPr lang="cs-CZ" i="1" dirty="0"/>
              <a:t> </a:t>
            </a:r>
            <a:r>
              <a:rPr lang="cs-CZ" i="1" dirty="0" err="1"/>
              <a:t>verticillatum</a:t>
            </a:r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val="7525930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21CF31E-7E30-4A9D-8BC7-97312AA736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Význam smíšených trvalkových výsadeb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49F2736-E8FE-4094-966A-C26A602863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Menší nároky na údržbu a zdroje obecně</a:t>
            </a:r>
          </a:p>
          <a:p>
            <a:r>
              <a:rPr lang="cs-CZ" dirty="0"/>
              <a:t>Zvýšení biodiverzity</a:t>
            </a:r>
          </a:p>
          <a:p>
            <a:r>
              <a:rPr lang="cs-CZ" dirty="0"/>
              <a:t>Zvýšení retence vody</a:t>
            </a:r>
          </a:p>
          <a:p>
            <a:r>
              <a:rPr lang="cs-CZ" dirty="0"/>
              <a:t>Snížení prašnosti</a:t>
            </a:r>
          </a:p>
          <a:p>
            <a:r>
              <a:rPr lang="cs-CZ" dirty="0"/>
              <a:t>Ochrana kmenů a kořenové zóny dřevin</a:t>
            </a:r>
          </a:p>
        </p:txBody>
      </p:sp>
    </p:spTree>
    <p:extLst>
      <p:ext uri="{BB962C8B-B14F-4D97-AF65-F5344CB8AC3E}">
        <p14:creationId xmlns:p14="http://schemas.microsoft.com/office/powerpoint/2010/main" val="407273619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73B94D-ECBD-4869-8AFB-61918EF0C5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3C3B5C6-39CE-45D8-AD78-3458EDA243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4304249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ADDBD90-F073-47FA-93E8-8A8AF939B6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Skupinové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AD94692-530C-44AF-A757-744444198B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Ve směsi zastoupeny 35 – 60 %</a:t>
            </a:r>
          </a:p>
          <a:p>
            <a:r>
              <a:rPr lang="cs-CZ" dirty="0"/>
              <a:t>Tvoří střední patro, výrazně nižší než solitéry, ale vyšší než pokryvné</a:t>
            </a:r>
          </a:p>
          <a:p>
            <a:r>
              <a:rPr lang="cs-CZ" dirty="0"/>
              <a:t>Mohou být seskupovány do skupin po 3-5 ks</a:t>
            </a:r>
          </a:p>
          <a:p>
            <a:r>
              <a:rPr lang="cs-CZ" dirty="0"/>
              <a:t>Příklady: </a:t>
            </a:r>
            <a:r>
              <a:rPr lang="cs-CZ" i="1" dirty="0"/>
              <a:t>Aster </a:t>
            </a:r>
            <a:r>
              <a:rPr lang="cs-CZ" i="1" dirty="0" err="1"/>
              <a:t>divaricatus</a:t>
            </a:r>
            <a:r>
              <a:rPr lang="cs-CZ" i="1" dirty="0"/>
              <a:t>, </a:t>
            </a:r>
            <a:r>
              <a:rPr lang="cs-CZ" i="1" dirty="0" err="1"/>
              <a:t>Astilbe</a:t>
            </a:r>
            <a:r>
              <a:rPr lang="cs-CZ" i="1" dirty="0"/>
              <a:t> </a:t>
            </a:r>
            <a:r>
              <a:rPr lang="cs-CZ" i="1" dirty="0" err="1"/>
              <a:t>chinensis</a:t>
            </a:r>
            <a:r>
              <a:rPr lang="cs-CZ" i="1" dirty="0"/>
              <a:t>, </a:t>
            </a:r>
            <a:r>
              <a:rPr lang="cs-CZ" i="1" dirty="0" err="1"/>
              <a:t>Dicentra</a:t>
            </a:r>
            <a:r>
              <a:rPr lang="cs-CZ" i="1" dirty="0"/>
              <a:t> spectabilis, Hosta </a:t>
            </a:r>
            <a:r>
              <a:rPr lang="cs-CZ" i="1" dirty="0" err="1"/>
              <a:t>plantaginea</a:t>
            </a:r>
            <a:r>
              <a:rPr lang="cs-CZ" i="1" dirty="0"/>
              <a:t>, </a:t>
            </a:r>
            <a:r>
              <a:rPr lang="cs-CZ" i="1" dirty="0" err="1"/>
              <a:t>Luzula</a:t>
            </a:r>
            <a:r>
              <a:rPr lang="cs-CZ" i="1" dirty="0"/>
              <a:t> </a:t>
            </a:r>
            <a:r>
              <a:rPr lang="cs-CZ" i="1" dirty="0" err="1"/>
              <a:t>sylvatica</a:t>
            </a:r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val="17279582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A1018D7-57CF-40E9-B42F-B0ED0C606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879B99A-2237-4A79-8EDF-2BE901F413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6466845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9E9176A-4141-436C-B582-3D16073DA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Pokryvné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86D8CDF-D496-434A-86E6-77ACB2F84D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Ve směsi zastoupeny 35 – 70 %</a:t>
            </a:r>
          </a:p>
          <a:p>
            <a:r>
              <a:rPr lang="cs-CZ" dirty="0"/>
              <a:t>S vysokým stupněm sociability, nižší než všechny ostatní, ve větších skupinách až souvislých porostech jako spodní etáž</a:t>
            </a:r>
          </a:p>
          <a:p>
            <a:r>
              <a:rPr lang="cs-CZ" dirty="0"/>
              <a:t>Příklady: </a:t>
            </a:r>
            <a:r>
              <a:rPr lang="cs-CZ" i="1" dirty="0" err="1"/>
              <a:t>Ajuga</a:t>
            </a:r>
            <a:r>
              <a:rPr lang="cs-CZ" i="1" dirty="0"/>
              <a:t> </a:t>
            </a:r>
            <a:r>
              <a:rPr lang="cs-CZ" i="1" dirty="0" err="1"/>
              <a:t>reptans</a:t>
            </a:r>
            <a:r>
              <a:rPr lang="cs-CZ" i="1" dirty="0"/>
              <a:t>, </a:t>
            </a:r>
            <a:r>
              <a:rPr lang="cs-CZ" i="1" dirty="0" err="1"/>
              <a:t>Asarum</a:t>
            </a:r>
            <a:r>
              <a:rPr lang="cs-CZ" i="1" dirty="0"/>
              <a:t> </a:t>
            </a:r>
            <a:r>
              <a:rPr lang="cs-CZ" i="1" dirty="0" err="1"/>
              <a:t>europaeum</a:t>
            </a:r>
            <a:r>
              <a:rPr lang="cs-CZ" i="1" dirty="0"/>
              <a:t>, Galium </a:t>
            </a:r>
            <a:r>
              <a:rPr lang="cs-CZ" i="1" dirty="0" err="1"/>
              <a:t>odoratum</a:t>
            </a:r>
            <a:r>
              <a:rPr lang="cs-CZ" i="1" dirty="0"/>
              <a:t>, </a:t>
            </a:r>
            <a:r>
              <a:rPr lang="cs-CZ" i="1" dirty="0" err="1"/>
              <a:t>Geranium</a:t>
            </a:r>
            <a:r>
              <a:rPr lang="cs-CZ" i="1" dirty="0"/>
              <a:t> × </a:t>
            </a:r>
            <a:r>
              <a:rPr lang="cs-CZ" i="1" dirty="0" err="1"/>
              <a:t>cantabrigiense</a:t>
            </a:r>
            <a:r>
              <a:rPr lang="cs-CZ" i="1" dirty="0"/>
              <a:t>, G. </a:t>
            </a:r>
            <a:r>
              <a:rPr lang="cs-CZ" i="1" dirty="0" err="1"/>
              <a:t>macrorrhizum</a:t>
            </a:r>
            <a:r>
              <a:rPr lang="cs-CZ" i="1" dirty="0"/>
              <a:t>, Vinca minor</a:t>
            </a:r>
          </a:p>
        </p:txBody>
      </p:sp>
    </p:spTree>
    <p:extLst>
      <p:ext uri="{BB962C8B-B14F-4D97-AF65-F5344CB8AC3E}">
        <p14:creationId xmlns:p14="http://schemas.microsoft.com/office/powerpoint/2010/main" val="69867624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8AE4E91-1BB5-4AF6-BFF2-C502C8EAA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3130326-6552-410B-9BE9-B4F328FCF6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6849881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B978925-92C7-4592-A30F-90C170F265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Vtroušené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753D4E9-97BC-4506-93D0-624E8981A5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Ve směsi zastoupeny 0 – 10 %</a:t>
            </a:r>
          </a:p>
          <a:p>
            <a:r>
              <a:rPr lang="cs-CZ" dirty="0"/>
              <a:t>Rychle se rozvíjející , krátkověké a putující, zaplňují rychle volná místa, ale nesmí být konkurenčně silné, důležité v 1.letech</a:t>
            </a:r>
          </a:p>
          <a:p>
            <a:r>
              <a:rPr lang="cs-CZ" dirty="0"/>
              <a:t>Pro podrosty výběr omezenější než na slunce</a:t>
            </a:r>
          </a:p>
          <a:p>
            <a:r>
              <a:rPr lang="cs-CZ" dirty="0"/>
              <a:t>Příklady: </a:t>
            </a:r>
            <a:r>
              <a:rPr lang="cs-CZ" i="1" dirty="0" err="1"/>
              <a:t>Aquilegia</a:t>
            </a:r>
            <a:r>
              <a:rPr lang="cs-CZ" i="1" dirty="0"/>
              <a:t>, </a:t>
            </a:r>
            <a:r>
              <a:rPr lang="cs-CZ" i="1" dirty="0" err="1"/>
              <a:t>Corydalis</a:t>
            </a:r>
            <a:r>
              <a:rPr lang="cs-CZ" i="1" dirty="0"/>
              <a:t> lutea, </a:t>
            </a:r>
            <a:r>
              <a:rPr lang="cs-CZ" i="1" dirty="0" err="1"/>
              <a:t>Digitalis</a:t>
            </a:r>
            <a:r>
              <a:rPr lang="cs-CZ" i="1" dirty="0"/>
              <a:t> </a:t>
            </a:r>
            <a:r>
              <a:rPr lang="cs-CZ" i="1" dirty="0" err="1"/>
              <a:t>purpurea</a:t>
            </a:r>
            <a:r>
              <a:rPr lang="cs-CZ" i="1" dirty="0"/>
              <a:t>, </a:t>
            </a:r>
            <a:r>
              <a:rPr lang="cs-CZ" i="1" dirty="0" err="1"/>
              <a:t>Meconopsis</a:t>
            </a:r>
            <a:r>
              <a:rPr lang="cs-CZ" i="1" dirty="0"/>
              <a:t> </a:t>
            </a:r>
            <a:r>
              <a:rPr lang="cs-CZ" i="1" dirty="0" err="1"/>
              <a:t>cambrica</a:t>
            </a:r>
            <a:r>
              <a:rPr lang="cs-CZ" i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3692521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ED33B77-2900-4FDD-BCFA-9FB21B4A7E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3941620-3E0A-4687-8349-82F18162F0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9498087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9FC6F54-F2E2-41B8-B919-E34529D4AD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Cibulnaté a hlíznaté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864CC21-CD80-48FB-A6E0-06D072FCB3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V počtu 20 – 35 ks na m</a:t>
            </a:r>
            <a:r>
              <a:rPr lang="cs-CZ" baseline="30000" dirty="0"/>
              <a:t>2</a:t>
            </a:r>
          </a:p>
          <a:p>
            <a:r>
              <a:rPr lang="cs-CZ" dirty="0"/>
              <a:t>Důležité pro jarní aspekt kvetení, velký výběr</a:t>
            </a:r>
          </a:p>
          <a:p>
            <a:r>
              <a:rPr lang="cs-CZ" dirty="0"/>
              <a:t>Drobnější sázet do hnízd po více ks, větší jednotlivě</a:t>
            </a:r>
          </a:p>
          <a:p>
            <a:r>
              <a:rPr lang="cs-CZ" dirty="0"/>
              <a:t>Používat botanické či málo prošlechtěné, které nevyžadují vyjmutí z půdy</a:t>
            </a:r>
          </a:p>
          <a:p>
            <a:r>
              <a:rPr lang="cs-CZ" dirty="0"/>
              <a:t>Nevhodné podzimní nízké druhy (nejsou vidět)</a:t>
            </a:r>
          </a:p>
          <a:p>
            <a:r>
              <a:rPr lang="cs-CZ" dirty="0"/>
              <a:t>Nezapočítávají se do procentuálního zastoupení</a:t>
            </a:r>
          </a:p>
          <a:p>
            <a:r>
              <a:rPr lang="cs-CZ" dirty="0"/>
              <a:t>Příklady: </a:t>
            </a:r>
            <a:r>
              <a:rPr lang="cs-CZ" i="1" dirty="0" err="1"/>
              <a:t>Anemone</a:t>
            </a:r>
            <a:r>
              <a:rPr lang="cs-CZ" i="1" dirty="0"/>
              <a:t> </a:t>
            </a:r>
            <a:r>
              <a:rPr lang="cs-CZ" i="1" dirty="0" err="1"/>
              <a:t>nemorosa</a:t>
            </a:r>
            <a:r>
              <a:rPr lang="cs-CZ" i="1" dirty="0"/>
              <a:t>, </a:t>
            </a:r>
            <a:r>
              <a:rPr lang="cs-CZ" i="1" dirty="0" err="1"/>
              <a:t>Corydalis</a:t>
            </a:r>
            <a:r>
              <a:rPr lang="cs-CZ" i="1" dirty="0"/>
              <a:t> </a:t>
            </a:r>
            <a:r>
              <a:rPr lang="cs-CZ" i="1" dirty="0" err="1"/>
              <a:t>cava</a:t>
            </a:r>
            <a:r>
              <a:rPr lang="cs-CZ" i="1" dirty="0"/>
              <a:t>, </a:t>
            </a:r>
            <a:r>
              <a:rPr lang="cs-CZ" i="1" dirty="0" err="1"/>
              <a:t>C.solida</a:t>
            </a:r>
            <a:r>
              <a:rPr lang="cs-CZ" i="1" dirty="0"/>
              <a:t>, </a:t>
            </a:r>
            <a:r>
              <a:rPr lang="cs-CZ" i="1" dirty="0" err="1"/>
              <a:t>Eranthis</a:t>
            </a:r>
            <a:r>
              <a:rPr lang="cs-CZ" i="1" dirty="0"/>
              <a:t> </a:t>
            </a:r>
            <a:r>
              <a:rPr lang="cs-CZ" i="1" dirty="0" err="1"/>
              <a:t>hyemalis</a:t>
            </a:r>
            <a:r>
              <a:rPr lang="cs-CZ" i="1" dirty="0"/>
              <a:t>, </a:t>
            </a:r>
            <a:r>
              <a:rPr lang="cs-CZ" i="1" dirty="0" err="1"/>
              <a:t>E.cilicica</a:t>
            </a:r>
            <a:r>
              <a:rPr lang="cs-CZ" i="1" dirty="0"/>
              <a:t>, </a:t>
            </a:r>
            <a:r>
              <a:rPr lang="cs-CZ" i="1" dirty="0" err="1"/>
              <a:t>Hyacinthoides</a:t>
            </a:r>
            <a:r>
              <a:rPr lang="cs-CZ" i="1" dirty="0"/>
              <a:t> </a:t>
            </a:r>
            <a:r>
              <a:rPr lang="cs-CZ" i="1" dirty="0" err="1"/>
              <a:t>hispanica</a:t>
            </a:r>
            <a:r>
              <a:rPr lang="cs-CZ" i="1" dirty="0"/>
              <a:t>, </a:t>
            </a:r>
            <a:r>
              <a:rPr lang="cs-CZ" i="1" dirty="0" err="1"/>
              <a:t>Muscari</a:t>
            </a:r>
            <a:r>
              <a:rPr lang="cs-CZ" i="1" dirty="0"/>
              <a:t> </a:t>
            </a:r>
            <a:r>
              <a:rPr lang="cs-CZ" i="1" dirty="0" err="1"/>
              <a:t>armeniacum</a:t>
            </a:r>
            <a:r>
              <a:rPr lang="cs-CZ" i="1" dirty="0"/>
              <a:t>, </a:t>
            </a:r>
            <a:r>
              <a:rPr lang="cs-CZ" i="1" dirty="0" err="1"/>
              <a:t>M.azureum</a:t>
            </a:r>
            <a:r>
              <a:rPr lang="cs-CZ" i="1" dirty="0"/>
              <a:t>, M. </a:t>
            </a:r>
            <a:r>
              <a:rPr lang="cs-CZ" i="1" dirty="0" err="1"/>
              <a:t>latifolium</a:t>
            </a:r>
            <a:r>
              <a:rPr lang="cs-CZ" i="1" dirty="0"/>
              <a:t>, </a:t>
            </a:r>
            <a:r>
              <a:rPr lang="cs-CZ" i="1" dirty="0" err="1"/>
              <a:t>Scilla</a:t>
            </a:r>
            <a:r>
              <a:rPr lang="cs-CZ" i="1" dirty="0"/>
              <a:t> </a:t>
            </a:r>
            <a:r>
              <a:rPr lang="cs-CZ" i="1" dirty="0" err="1"/>
              <a:t>siberica</a:t>
            </a:r>
            <a:r>
              <a:rPr lang="cs-CZ" i="1" dirty="0"/>
              <a:t>, S. </a:t>
            </a:r>
            <a:r>
              <a:rPr lang="cs-CZ" i="1" dirty="0" err="1"/>
              <a:t>bifolia</a:t>
            </a:r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val="323160380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1178780-5B23-4DAC-9C9B-2694CAEB53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56DD680-0A82-4302-85EB-37D928EFB2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3072647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BE3A507-98CF-4253-A679-FDF51512D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Postup při založení výsadby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58F16D2-7EE0-43BF-B3C8-143E9A3952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Vytyčení plochy</a:t>
            </a:r>
          </a:p>
          <a:p>
            <a:r>
              <a:rPr lang="cs-CZ" dirty="0"/>
              <a:t>Odplevelení</a:t>
            </a:r>
          </a:p>
          <a:p>
            <a:r>
              <a:rPr lang="cs-CZ" dirty="0"/>
              <a:t>Kultivace půdy</a:t>
            </a:r>
          </a:p>
          <a:p>
            <a:r>
              <a:rPr lang="cs-CZ" dirty="0"/>
              <a:t>Instalace obrubníku</a:t>
            </a:r>
          </a:p>
          <a:p>
            <a:r>
              <a:rPr lang="cs-CZ" dirty="0"/>
              <a:t>Výsadba</a:t>
            </a:r>
          </a:p>
          <a:p>
            <a:r>
              <a:rPr lang="cs-CZ" dirty="0"/>
              <a:t>Mulčování</a:t>
            </a:r>
          </a:p>
        </p:txBody>
      </p:sp>
    </p:spTree>
    <p:extLst>
      <p:ext uri="{BB962C8B-B14F-4D97-AF65-F5344CB8AC3E}">
        <p14:creationId xmlns:p14="http://schemas.microsoft.com/office/powerpoint/2010/main" val="17597951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72A0232-30FA-481E-BCE5-807395494F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5A1FA77-7C89-4531-9275-E0A95ADD48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4100683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8C930C2-6061-4585-9BA8-9A9FF40CC3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Odplevelení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08A5CBD-38F2-42D5-B959-D58CD77DBC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5302" y="1825625"/>
            <a:ext cx="8335926" cy="4351338"/>
          </a:xfrm>
        </p:spPr>
        <p:txBody>
          <a:bodyPr/>
          <a:lstStyle/>
          <a:p>
            <a:r>
              <a:rPr lang="cs-CZ" dirty="0"/>
              <a:t>Třeba začít včas – duben, květen a průběžně kontrolovat a odplevelovat i dál</a:t>
            </a:r>
          </a:p>
          <a:p>
            <a:r>
              <a:rPr lang="cs-CZ" dirty="0"/>
              <a:t>Různé metody – aplikace herbicidů či přípravků na přírodní bázi, mechanické, zakrytí fólií nepropustnou pro světlo</a:t>
            </a:r>
          </a:p>
          <a:p>
            <a:r>
              <a:rPr lang="cs-CZ" dirty="0"/>
              <a:t>Výsledek – stanoviště bez nežádoucích rostlin a jejich částí schopných regenerace</a:t>
            </a:r>
          </a:p>
        </p:txBody>
      </p:sp>
    </p:spTree>
    <p:extLst>
      <p:ext uri="{BB962C8B-B14F-4D97-AF65-F5344CB8AC3E}">
        <p14:creationId xmlns:p14="http://schemas.microsoft.com/office/powerpoint/2010/main" val="184766825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0E971A6-431A-4775-817B-823293D9A1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Kultivace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9C23089-C2EA-4CF8-86BE-1768E6A0C0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Třeba kyprá půda s dostatečnou </a:t>
            </a:r>
            <a:r>
              <a:rPr lang="cs-CZ" dirty="0" err="1"/>
              <a:t>vododržnou</a:t>
            </a:r>
            <a:r>
              <a:rPr lang="cs-CZ" dirty="0"/>
              <a:t> kapacitou, propustná a dobře drenážovaná</a:t>
            </a:r>
          </a:p>
          <a:p>
            <a:r>
              <a:rPr lang="cs-CZ" dirty="0"/>
              <a:t>Na lokalitách stíněných stavbou lze použít stávající půdu nebo částečně či úplně vyměněnou, zpracovat ji do hloubky 0,4 m</a:t>
            </a:r>
          </a:p>
          <a:p>
            <a:r>
              <a:rPr lang="cs-CZ" dirty="0"/>
              <a:t>U výsadeb v kořenovém prostoru dřevin třeba pracovat se stávající, prokypřit ji do hloubky 0,15 – 0,2 m</a:t>
            </a:r>
          </a:p>
          <a:p>
            <a:r>
              <a:rPr lang="cs-CZ" dirty="0"/>
              <a:t>Ke zlepšení půdní struktury promísit s 50 – 70mm vrstvou písčitého substrátu či jemného štěrku frakce 8 mm.</a:t>
            </a:r>
          </a:p>
          <a:p>
            <a:r>
              <a:rPr lang="cs-CZ" dirty="0"/>
              <a:t>Lze využít i kompost, substráty pro trvalky či ornici.</a:t>
            </a:r>
          </a:p>
        </p:txBody>
      </p:sp>
    </p:spTree>
    <p:extLst>
      <p:ext uri="{BB962C8B-B14F-4D97-AF65-F5344CB8AC3E}">
        <p14:creationId xmlns:p14="http://schemas.microsoft.com/office/powerpoint/2010/main" val="178382364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2CA191A-0C64-4351-84AB-CD038AB2BC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Instalace obrubníku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0A696C1-1B89-477E-8839-7345351950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Ohraničení třeba u záhonů v bezprostředním kontaktu s trávníkem</a:t>
            </a:r>
          </a:p>
          <a:p>
            <a:pPr marL="0" indent="0">
              <a:buNone/>
            </a:pPr>
            <a:r>
              <a:rPr lang="cs-CZ" dirty="0"/>
              <a:t>Požadavky na obrubu:</a:t>
            </a:r>
          </a:p>
          <a:p>
            <a:pPr marL="0" indent="0">
              <a:buNone/>
            </a:pPr>
            <a:r>
              <a:rPr lang="cs-CZ" dirty="0"/>
              <a:t>Pevná</a:t>
            </a:r>
          </a:p>
          <a:p>
            <a:pPr marL="0" indent="0">
              <a:buNone/>
            </a:pPr>
            <a:r>
              <a:rPr lang="cs-CZ" dirty="0"/>
              <a:t>Trvanlivá</a:t>
            </a:r>
          </a:p>
          <a:p>
            <a:pPr marL="0" indent="0">
              <a:buNone/>
            </a:pPr>
            <a:r>
              <a:rPr lang="cs-CZ" dirty="0"/>
              <a:t>Dostatečně hluboká</a:t>
            </a:r>
          </a:p>
          <a:p>
            <a:pPr marL="0" indent="0">
              <a:buNone/>
            </a:pPr>
            <a:r>
              <a:rPr lang="cs-CZ" dirty="0"/>
              <a:t>Vizuálně jasná</a:t>
            </a:r>
          </a:p>
          <a:p>
            <a:pPr marL="0" indent="0">
              <a:buNone/>
            </a:pPr>
            <a:r>
              <a:rPr lang="cs-CZ" dirty="0"/>
              <a:t>Ve správné výšce umožňující seč trávníku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8488948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49BBDC-79C0-4656-B343-6452B751FC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978195"/>
          </a:xfrm>
        </p:spPr>
        <p:txBody>
          <a:bodyPr>
            <a:normAutofit/>
          </a:bodyPr>
          <a:lstStyle/>
          <a:p>
            <a:pPr algn="ctr"/>
            <a:r>
              <a:rPr lang="cs-CZ" dirty="0"/>
              <a:t>Výsadba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335DE08-901E-4702-A819-9280AB4EE3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073887"/>
            <a:ext cx="7886700" cy="5645889"/>
          </a:xfrm>
        </p:spPr>
        <p:txBody>
          <a:bodyPr>
            <a:normAutofit lnSpcReduction="10000"/>
          </a:bodyPr>
          <a:lstStyle/>
          <a:p>
            <a:r>
              <a:rPr lang="cs-CZ" dirty="0"/>
              <a:t>Po rozmístění </a:t>
            </a:r>
            <a:r>
              <a:rPr lang="cs-CZ" dirty="0" err="1"/>
              <a:t>kontejnerované</a:t>
            </a:r>
            <a:r>
              <a:rPr lang="cs-CZ" dirty="0"/>
              <a:t> sadby vysadit do stejné hloubky jako při předpěstování. Nejdříve se rozmísťují solitéry, pak skupinové, vtroušené a pokryvné.</a:t>
            </a:r>
          </a:p>
          <a:p>
            <a:r>
              <a:rPr lang="cs-CZ" dirty="0"/>
              <a:t>Po výsadbě trvalek výsadba cibulnatých a hlíznatých a zálivka. </a:t>
            </a:r>
          </a:p>
          <a:p>
            <a:r>
              <a:rPr lang="cs-CZ" dirty="0"/>
              <a:t>Pokud se nestihnou vysadit s trvalkami v 1 den, musí se trvalky po výsadbě zalít. </a:t>
            </a:r>
          </a:p>
          <a:p>
            <a:r>
              <a:rPr lang="cs-CZ" dirty="0"/>
              <a:t>Výsadby co nejdříve </a:t>
            </a:r>
            <a:r>
              <a:rPr lang="cs-CZ" dirty="0" err="1"/>
              <a:t>zamulčovat</a:t>
            </a:r>
            <a:endParaRPr lang="cs-CZ" dirty="0"/>
          </a:p>
          <a:p>
            <a:r>
              <a:rPr lang="cs-CZ" dirty="0"/>
              <a:t>Vhodné období pro výsadbu – podzim</a:t>
            </a:r>
          </a:p>
          <a:p>
            <a:r>
              <a:rPr lang="cs-CZ" dirty="0"/>
              <a:t>Lze i trvalky na jaře jen s mulčem 20 mm a s častější zálivkou, cibulnaté a hlíznaté pak na podzim a s finální vrstvou mulče</a:t>
            </a:r>
          </a:p>
        </p:txBody>
      </p:sp>
    </p:spTree>
    <p:extLst>
      <p:ext uri="{BB962C8B-B14F-4D97-AF65-F5344CB8AC3E}">
        <p14:creationId xmlns:p14="http://schemas.microsoft.com/office/powerpoint/2010/main" val="415819716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56CB45E-069A-4985-8829-7972BF844F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Mulčování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CD8C1C7-26E7-4A5D-87A7-21977B1EE3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cs-CZ" dirty="0"/>
              <a:t>Důležitá součást výsadby</a:t>
            </a:r>
          </a:p>
          <a:p>
            <a:r>
              <a:rPr lang="cs-CZ" dirty="0"/>
              <a:t>Používá se organický mulč ve vrstvě 30 – 50 mm</a:t>
            </a:r>
          </a:p>
          <a:p>
            <a:r>
              <a:rPr lang="cs-CZ" dirty="0"/>
              <a:t>Široké spektrum materiálů: jemně drcená kompostovaná borka, kompostované dřevní štěpky, kompost, štěpka z ozdobnice, korek, kokosové slupky, listovka či drcené listy z daného místa</a:t>
            </a:r>
          </a:p>
          <a:p>
            <a:r>
              <a:rPr lang="cs-CZ" dirty="0"/>
              <a:t>Mulč je třeba každé 2-3 roky ve vrstvě 20 – 30 mm v předjaří po sestřihu doplňovat</a:t>
            </a:r>
          </a:p>
          <a:p>
            <a:r>
              <a:rPr lang="cs-CZ" dirty="0"/>
              <a:t>Vhodné ponechávat ve výsadbě alespoň část listového opadu – podrosty nevyhrabávat a čistit dokonale</a:t>
            </a:r>
          </a:p>
        </p:txBody>
      </p:sp>
    </p:spTree>
    <p:extLst>
      <p:ext uri="{BB962C8B-B14F-4D97-AF65-F5344CB8AC3E}">
        <p14:creationId xmlns:p14="http://schemas.microsoft.com/office/powerpoint/2010/main" val="180742329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AAA9FB5-5B7F-46E3-900C-10F270FF6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Údržba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C6B40BB-DD39-4FAF-A53B-9BF7F2E659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Předjarní sestřih</a:t>
            </a:r>
          </a:p>
          <a:p>
            <a:r>
              <a:rPr lang="cs-CZ" dirty="0"/>
              <a:t>Pletí</a:t>
            </a:r>
          </a:p>
          <a:p>
            <a:r>
              <a:rPr lang="cs-CZ" dirty="0"/>
              <a:t>Doplňování mulče</a:t>
            </a:r>
          </a:p>
          <a:p>
            <a:r>
              <a:rPr lang="cs-CZ" dirty="0"/>
              <a:t>Hnojení</a:t>
            </a:r>
          </a:p>
          <a:p>
            <a:r>
              <a:rPr lang="cs-CZ" dirty="0"/>
              <a:t>Zálivka</a:t>
            </a:r>
          </a:p>
          <a:p>
            <a:r>
              <a:rPr lang="cs-CZ" dirty="0"/>
              <a:t>Odstraňování odkvetlých květenství</a:t>
            </a:r>
          </a:p>
          <a:p>
            <a:r>
              <a:rPr lang="cs-CZ" dirty="0"/>
              <a:t>Úklid opadu </a:t>
            </a:r>
          </a:p>
        </p:txBody>
      </p:sp>
    </p:spTree>
    <p:extLst>
      <p:ext uri="{BB962C8B-B14F-4D97-AF65-F5344CB8AC3E}">
        <p14:creationId xmlns:p14="http://schemas.microsoft.com/office/powerpoint/2010/main" val="297564990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77021B-1577-4F82-9B11-3EC99DAD37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Předjarní sestřih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5B7F6DD-923B-4C74-A666-FDF4D7802E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Před vyrašením 1.jarních </a:t>
            </a:r>
            <a:r>
              <a:rPr lang="cs-CZ" dirty="0" err="1"/>
              <a:t>efemeroidů</a:t>
            </a:r>
            <a:endParaRPr lang="cs-CZ" dirty="0"/>
          </a:p>
          <a:p>
            <a:r>
              <a:rPr lang="cs-CZ" dirty="0"/>
              <a:t>Často již v únoru</a:t>
            </a:r>
          </a:p>
          <a:p>
            <a:r>
              <a:rPr lang="cs-CZ" dirty="0"/>
              <a:t>Část odstřižené nadzemní hmoty lze nechat jako doplněk mulče</a:t>
            </a:r>
          </a:p>
          <a:p>
            <a:r>
              <a:rPr lang="cs-CZ" dirty="0"/>
              <a:t>Střih provést i u druhů zelených v zimě (</a:t>
            </a:r>
            <a:r>
              <a:rPr lang="cs-CZ" i="1" dirty="0" err="1"/>
              <a:t>Epimedium</a:t>
            </a:r>
            <a:r>
              <a:rPr lang="cs-CZ" dirty="0"/>
              <a:t>)</a:t>
            </a:r>
          </a:p>
          <a:p>
            <a:r>
              <a:rPr lang="cs-CZ" dirty="0"/>
              <a:t>Stálezelené druhy (</a:t>
            </a:r>
            <a:r>
              <a:rPr lang="cs-CZ" i="1" dirty="0" err="1"/>
              <a:t>Helleborus</a:t>
            </a:r>
            <a:r>
              <a:rPr lang="cs-CZ" i="1" dirty="0"/>
              <a:t>, Vinca, </a:t>
            </a:r>
            <a:r>
              <a:rPr lang="cs-CZ" i="1" dirty="0" err="1"/>
              <a:t>Asarum</a:t>
            </a:r>
            <a:r>
              <a:rPr lang="cs-CZ" i="1" dirty="0"/>
              <a:t>, </a:t>
            </a:r>
            <a:r>
              <a:rPr lang="cs-CZ" i="1" dirty="0" err="1"/>
              <a:t>Bergenia</a:t>
            </a:r>
            <a:r>
              <a:rPr lang="cs-CZ" dirty="0"/>
              <a:t>) se nestříhají, jen se odstraní poškozené listy</a:t>
            </a:r>
          </a:p>
        </p:txBody>
      </p:sp>
    </p:spTree>
    <p:extLst>
      <p:ext uri="{BB962C8B-B14F-4D97-AF65-F5344CB8AC3E}">
        <p14:creationId xmlns:p14="http://schemas.microsoft.com/office/powerpoint/2010/main" val="185865930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8852300-C241-4AFF-BC2E-523BE313B4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Pletí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E3F4A52-7E78-4CE9-B519-2D782FFBDE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Po celou dobu existence výsadeb</a:t>
            </a:r>
          </a:p>
          <a:p>
            <a:r>
              <a:rPr lang="cs-CZ" dirty="0"/>
              <a:t>V 1. roce po výsadbě alespoň 4x</a:t>
            </a:r>
          </a:p>
          <a:p>
            <a:r>
              <a:rPr lang="cs-CZ" dirty="0"/>
              <a:t>Pozor na plevely z </a:t>
            </a:r>
            <a:r>
              <a:rPr lang="cs-CZ" dirty="0" err="1"/>
              <a:t>kontejnerované</a:t>
            </a:r>
            <a:r>
              <a:rPr lang="cs-CZ" dirty="0"/>
              <a:t> sadby, substrátu (byl-li doplňován) a z mulče</a:t>
            </a:r>
          </a:p>
          <a:p>
            <a:r>
              <a:rPr lang="cs-CZ" dirty="0"/>
              <a:t>Lze spojit se zálivkou a úklidem odpadků</a:t>
            </a:r>
          </a:p>
        </p:txBody>
      </p:sp>
    </p:spTree>
    <p:extLst>
      <p:ext uri="{BB962C8B-B14F-4D97-AF65-F5344CB8AC3E}">
        <p14:creationId xmlns:p14="http://schemas.microsoft.com/office/powerpoint/2010/main" val="391834107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37C42AA-3896-4BE1-96A6-7ECC52E131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Doplnění mulče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579E91F-993E-470C-BDBB-787894AE65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Organický mulč se rozkládá a je třeba jej doplňovat</a:t>
            </a:r>
          </a:p>
          <a:p>
            <a:r>
              <a:rPr lang="cs-CZ" dirty="0"/>
              <a:t>Doporučeno doplnit vrstvu 20 – 30 mm každý 2.-3. rok</a:t>
            </a:r>
          </a:p>
          <a:p>
            <a:r>
              <a:rPr lang="cs-CZ" dirty="0"/>
              <a:t>Ponechá-li se část opadu ve výsadbě, interval může být delší</a:t>
            </a:r>
          </a:p>
          <a:p>
            <a:r>
              <a:rPr lang="cs-CZ" dirty="0"/>
              <a:t>Prováděno po předjarním sestřihu v únoru</a:t>
            </a:r>
          </a:p>
        </p:txBody>
      </p:sp>
    </p:spTree>
    <p:extLst>
      <p:ext uri="{BB962C8B-B14F-4D97-AF65-F5344CB8AC3E}">
        <p14:creationId xmlns:p14="http://schemas.microsoft.com/office/powerpoint/2010/main" val="381759000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1ACEF71-DAD3-442C-95E2-F6D5A5978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Hnojení výsadeb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DE0B8A1-3D6F-4957-97C4-BF88A8F1F5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Dle použitého sortimentu</a:t>
            </a:r>
          </a:p>
          <a:p>
            <a:r>
              <a:rPr lang="cs-CZ" dirty="0"/>
              <a:t>Trvalky s vyššími nároky na živiny jako </a:t>
            </a:r>
            <a:r>
              <a:rPr lang="cs-CZ" i="1" dirty="0" err="1"/>
              <a:t>Rodgersia</a:t>
            </a:r>
            <a:r>
              <a:rPr lang="cs-CZ" i="1" dirty="0"/>
              <a:t>, Hosta </a:t>
            </a:r>
            <a:r>
              <a:rPr lang="cs-CZ" dirty="0"/>
              <a:t>či</a:t>
            </a:r>
            <a:r>
              <a:rPr lang="cs-CZ" i="1" dirty="0"/>
              <a:t> </a:t>
            </a:r>
            <a:r>
              <a:rPr lang="cs-CZ" i="1" dirty="0" err="1"/>
              <a:t>Aconitum</a:t>
            </a:r>
            <a:r>
              <a:rPr lang="cs-CZ" dirty="0"/>
              <a:t> je třeba pravidelně hnojit </a:t>
            </a:r>
          </a:p>
          <a:p>
            <a:r>
              <a:rPr lang="cs-CZ" dirty="0"/>
              <a:t>Ty z chudých lokalit jako </a:t>
            </a:r>
            <a:r>
              <a:rPr lang="cs-CZ" i="1" dirty="0" err="1"/>
              <a:t>Helleborus</a:t>
            </a:r>
            <a:r>
              <a:rPr lang="cs-CZ" i="1" dirty="0"/>
              <a:t>, </a:t>
            </a:r>
            <a:r>
              <a:rPr lang="cs-CZ" i="1" dirty="0" err="1"/>
              <a:t>Fragaria</a:t>
            </a:r>
            <a:r>
              <a:rPr lang="cs-CZ" i="1" dirty="0"/>
              <a:t> </a:t>
            </a:r>
            <a:r>
              <a:rPr lang="cs-CZ" i="1" dirty="0" err="1"/>
              <a:t>vesca</a:t>
            </a:r>
            <a:r>
              <a:rPr lang="cs-CZ" i="1" dirty="0"/>
              <a:t>, </a:t>
            </a:r>
            <a:r>
              <a:rPr lang="cs-CZ" i="1" dirty="0" err="1"/>
              <a:t>Lithospermim</a:t>
            </a:r>
            <a:r>
              <a:rPr lang="cs-CZ" i="1" dirty="0"/>
              <a:t> </a:t>
            </a:r>
            <a:r>
              <a:rPr lang="cs-CZ" i="1" dirty="0" err="1"/>
              <a:t>purpurocaeruleum</a:t>
            </a:r>
            <a:r>
              <a:rPr lang="cs-CZ" i="1" dirty="0"/>
              <a:t> </a:t>
            </a:r>
            <a:r>
              <a:rPr lang="cs-CZ" dirty="0"/>
              <a:t>či</a:t>
            </a:r>
            <a:r>
              <a:rPr lang="cs-CZ" i="1" dirty="0"/>
              <a:t> </a:t>
            </a:r>
            <a:r>
              <a:rPr lang="cs-CZ" i="1" dirty="0" err="1"/>
              <a:t>Primula</a:t>
            </a:r>
            <a:r>
              <a:rPr lang="cs-CZ" i="1" dirty="0"/>
              <a:t> </a:t>
            </a:r>
            <a:r>
              <a:rPr lang="cs-CZ" i="1" dirty="0" err="1"/>
              <a:t>veris</a:t>
            </a:r>
            <a:r>
              <a:rPr lang="cs-CZ" i="1" dirty="0"/>
              <a:t> </a:t>
            </a:r>
            <a:r>
              <a:rPr lang="cs-CZ" dirty="0"/>
              <a:t>hnojení nevyžadují</a:t>
            </a:r>
          </a:p>
          <a:p>
            <a:r>
              <a:rPr lang="cs-CZ" dirty="0"/>
              <a:t>Vhodné hnojivo: s řízeným uvolňováním živin s menší dávkou a četností než doporučuje výrobce</a:t>
            </a:r>
          </a:p>
          <a:p>
            <a:r>
              <a:rPr lang="cs-CZ" dirty="0"/>
              <a:t>Zčásti hnojivo nahrazuje obohacení půdy rozkladem mulče</a:t>
            </a:r>
          </a:p>
          <a:p>
            <a:r>
              <a:rPr lang="cs-CZ" dirty="0"/>
              <a:t>Při použití kompostu jako mulče se hnojit nemusí</a:t>
            </a:r>
          </a:p>
        </p:txBody>
      </p:sp>
    </p:spTree>
    <p:extLst>
      <p:ext uri="{BB962C8B-B14F-4D97-AF65-F5344CB8AC3E}">
        <p14:creationId xmlns:p14="http://schemas.microsoft.com/office/powerpoint/2010/main" val="19073231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69A649B-9092-4781-9356-E3F15FD415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Specifika výsadeb do polostínu a stínu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AA43052-7A6B-4C73-926F-AF0A25F4C7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Zastínění plochy</a:t>
            </a:r>
          </a:p>
          <a:p>
            <a:r>
              <a:rPr lang="cs-CZ" dirty="0"/>
              <a:t>Specifické půdní a vláhové poměry</a:t>
            </a:r>
          </a:p>
          <a:p>
            <a:r>
              <a:rPr lang="cs-CZ" dirty="0"/>
              <a:t>Opad rostlinné hmoty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5361057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42905C0-3DC1-4EB7-A2A1-D84332637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Zálivka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6B3B251-2788-45B5-BE0C-541B19B0DF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Výsadby navrhovat tak, aby nevyžadovaly dodatečnou zálivku</a:t>
            </a:r>
          </a:p>
          <a:p>
            <a:r>
              <a:rPr lang="cs-CZ" dirty="0"/>
              <a:t>Kvůli problémům s konkurencí dřevin počítat se zálivkou v období nedostatku vody v podrostu</a:t>
            </a:r>
          </a:p>
          <a:p>
            <a:r>
              <a:rPr lang="cs-CZ" dirty="0"/>
              <a:t>Důležitá zálivka v 1.roce po výsadbě zejm. od 7. do 8. (4-8 x)</a:t>
            </a:r>
          </a:p>
          <a:p>
            <a:r>
              <a:rPr lang="cs-CZ" dirty="0"/>
              <a:t>V dalších letech dle aktuální situace a viditelného vadnutí</a:t>
            </a:r>
          </a:p>
          <a:p>
            <a:r>
              <a:rPr lang="cs-CZ" dirty="0"/>
              <a:t>Ve veřejných výsadbách raději nespoléhat na automatickou závlahu </a:t>
            </a:r>
          </a:p>
        </p:txBody>
      </p:sp>
    </p:spTree>
    <p:extLst>
      <p:ext uri="{BB962C8B-B14F-4D97-AF65-F5344CB8AC3E}">
        <p14:creationId xmlns:p14="http://schemas.microsoft.com/office/powerpoint/2010/main" val="168209617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BEC6DE1-113F-4F59-8E34-9A730CE45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Odstraňování odkvetlých květenství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075A6BA-E94F-4D72-B7C0-AAAB65F0FF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285999"/>
            <a:ext cx="7886700" cy="3890963"/>
          </a:xfrm>
        </p:spPr>
        <p:txBody>
          <a:bodyPr/>
          <a:lstStyle/>
          <a:p>
            <a:r>
              <a:rPr lang="cs-CZ" dirty="0"/>
              <a:t>Prováděno při předjarním sestřihu</a:t>
            </a:r>
          </a:p>
          <a:p>
            <a:r>
              <a:rPr lang="cs-CZ" dirty="0"/>
              <a:t>Podrostové trvalky většinou neremontují</a:t>
            </a:r>
          </a:p>
          <a:p>
            <a:r>
              <a:rPr lang="cs-CZ" dirty="0"/>
              <a:t>Výsadbu sestavit tak, aby nebylo třeba</a:t>
            </a:r>
          </a:p>
        </p:txBody>
      </p:sp>
    </p:spTree>
    <p:extLst>
      <p:ext uri="{BB962C8B-B14F-4D97-AF65-F5344CB8AC3E}">
        <p14:creationId xmlns:p14="http://schemas.microsoft.com/office/powerpoint/2010/main" val="263530467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89E660A-087D-468D-AA4A-06B54C2581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Úklid odpadu z výsadeb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175212B-93FA-4E5C-8FFB-79638EFD96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 místech s velkou frekvencí lidí je mnoho odpadků a exkrementů od psů, což vizuálně výsadby značně znehodnocuje</a:t>
            </a:r>
          </a:p>
          <a:p>
            <a:r>
              <a:rPr lang="cs-CZ" dirty="0"/>
              <a:t>Nutný pravidelný úklid záhonů</a:t>
            </a:r>
          </a:p>
          <a:p>
            <a:r>
              <a:rPr lang="cs-CZ" dirty="0"/>
              <a:t>Frekvenci úklidu vyhodnotit dle konkrétní lokality</a:t>
            </a:r>
          </a:p>
          <a:p>
            <a:r>
              <a:rPr lang="cs-CZ" dirty="0"/>
              <a:t>Ve veřejné zeleni významná část údržby a je třeba s ní počítat v návrhu projektu</a:t>
            </a:r>
          </a:p>
        </p:txBody>
      </p:sp>
    </p:spTree>
    <p:extLst>
      <p:ext uri="{BB962C8B-B14F-4D97-AF65-F5344CB8AC3E}">
        <p14:creationId xmlns:p14="http://schemas.microsoft.com/office/powerpoint/2010/main" val="329051161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4DA1E80-B933-4600-B77B-4350C5D369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Perspektiva a ekonomika výsadeb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7A2FFD4-A3B5-4410-9252-AC773207CF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825625"/>
            <a:ext cx="8389088" cy="4351338"/>
          </a:xfrm>
        </p:spPr>
        <p:txBody>
          <a:bodyPr/>
          <a:lstStyle/>
          <a:p>
            <a:r>
              <a:rPr lang="cs-CZ" dirty="0"/>
              <a:t>Plánovaná životnost výsadeb je 15 let</a:t>
            </a:r>
          </a:p>
          <a:p>
            <a:r>
              <a:rPr lang="cs-CZ" dirty="0"/>
              <a:t>Třeba co nejdelší</a:t>
            </a:r>
          </a:p>
          <a:p>
            <a:r>
              <a:rPr lang="cs-CZ" dirty="0"/>
              <a:t>Důležité zachování druhové a prostorové pestrosti</a:t>
            </a:r>
          </a:p>
          <a:p>
            <a:r>
              <a:rPr lang="cs-CZ" dirty="0"/>
              <a:t>Náklady na založení: 850 Kč bez DPH na 1m</a:t>
            </a:r>
            <a:r>
              <a:rPr lang="cs-CZ" baseline="30000" dirty="0"/>
              <a:t>2</a:t>
            </a:r>
          </a:p>
          <a:p>
            <a:r>
              <a:rPr lang="cs-CZ" dirty="0"/>
              <a:t>Náklady na údržbu: 3 – 6 min/m</a:t>
            </a:r>
            <a:r>
              <a:rPr lang="cs-CZ" baseline="30000" dirty="0"/>
              <a:t>2</a:t>
            </a:r>
            <a:r>
              <a:rPr lang="cs-CZ" dirty="0"/>
              <a:t>/rok, cca 113 Kč bez DPH/m</a:t>
            </a:r>
            <a:r>
              <a:rPr lang="cs-CZ" baseline="30000" dirty="0"/>
              <a:t>2</a:t>
            </a:r>
            <a:r>
              <a:rPr lang="cs-CZ" dirty="0"/>
              <a:t>/rok (x standartní trvalkové výsadby ve 2. intenzivní třídě údržby cca 337 Kč bez DPH/m</a:t>
            </a:r>
            <a:r>
              <a:rPr lang="cs-CZ" baseline="30000" dirty="0"/>
              <a:t>2</a:t>
            </a:r>
            <a:r>
              <a:rPr lang="cs-CZ" dirty="0"/>
              <a:t>/rok</a:t>
            </a:r>
          </a:p>
        </p:txBody>
      </p:sp>
    </p:spTree>
    <p:extLst>
      <p:ext uri="{BB962C8B-B14F-4D97-AF65-F5344CB8AC3E}">
        <p14:creationId xmlns:p14="http://schemas.microsoft.com/office/powerpoint/2010/main" val="216747222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7EBAF6-B8D2-4A91-B077-AF39167FF6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Literatura:</a:t>
            </a:r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C33F93BC-5993-4372-8A18-FD6392B143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974481"/>
            <a:ext cx="2959861" cy="4351338"/>
          </a:xfrm>
        </p:spPr>
      </p:pic>
    </p:spTree>
    <p:extLst>
      <p:ext uri="{BB962C8B-B14F-4D97-AF65-F5344CB8AC3E}">
        <p14:creationId xmlns:p14="http://schemas.microsoft.com/office/powerpoint/2010/main" val="398416270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F3A439B-1EA4-44D9-B41E-0184ED4664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50965E8-E85E-4550-B214-92BD050430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2756923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77917D9-341E-47EF-941A-3A125F2EDB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9DE822D-690A-437D-8851-341DEE9B44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741723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0848B7-885B-478D-A3A7-EFD0B37FC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DC7DEA2-7028-40EB-A734-E053EE504E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5833238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F622932-48A5-4859-BAC9-5BF044B07D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1AA4041-0AA1-4B28-A8D4-DF6283F2B7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9321636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569ED8F-B25D-4CEB-ABF8-322F16EC3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7233350-F453-438E-948B-EB20AAF5B2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510864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58E9C5F-3B33-426C-9600-00FE489783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696DEA1-70FE-4926-8BF1-15B43EDD70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9718905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B7FD7A5-EA40-43FB-8B85-18AFC075F2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6ECEE88-CEAA-4087-A410-E0993790C5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0717582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0" b="-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D74F4E7-E297-444E-92CD-960B51EB4A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D709EAE-1626-42F2-B38A-7500395D2E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7210208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0" b="-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6A7E2F0-799C-4ACD-AE0F-FCE90710C4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F8DF7A3-9CC9-4A84-9028-B393FB6DBA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7860167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B7BE916-418E-4746-84D2-32249540B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BCD947D-1A7B-43CD-89B2-84534A744D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5904339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2000" r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4A8CB8-500E-41DE-AF69-AD0604D1C2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C0F249A-16E4-4644-B933-A5BCFB844D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5800658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2656C1D-40DF-41CC-8662-0C2F5E3378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EC61848-1A54-4B03-8F59-E0281C07C4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7424259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6EAA27F-37A8-46D3-8510-242E98DE18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B6628CC-5EB0-49E8-B26B-B77B758BD0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7583192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4D9FA47-1685-4377-A87B-C5AA47193D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B0876BC-B2AA-4EF0-A3EB-CE7BD5520B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953149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9A2084C-D886-4E2A-B1ED-58D1B7A7C9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77C2883-1979-4E7A-BFCD-B6B04B67AE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0210680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B02575F-94F2-4D93-98C8-F0CCDC71C5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35D56E8-73CB-4A29-B728-B4F9652995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369540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EA600D0-F3E5-4B0B-A494-31573D6C8B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Světlo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6C57177-E5A1-4A8B-A34D-87BF628CA0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Růstový faktor číslo 1</a:t>
            </a:r>
          </a:p>
          <a:p>
            <a:r>
              <a:rPr lang="cs-CZ" dirty="0"/>
              <a:t>Přímé – na volných plochách, 100 % světla</a:t>
            </a:r>
          </a:p>
          <a:p>
            <a:r>
              <a:rPr lang="cs-CZ" dirty="0"/>
              <a:t>Rozptýlené – mírný stín, stín a zcela neosluněné plochy</a:t>
            </a:r>
          </a:p>
          <a:p>
            <a:r>
              <a:rPr lang="cs-CZ" dirty="0"/>
              <a:t>Stínomilné rostliny – ty na stanovištích s 20% světelným požitkem, či na stanovištích zastíněných od 9 do 15 h (zimního času)</a:t>
            </a:r>
          </a:p>
          <a:p>
            <a:r>
              <a:rPr lang="cs-CZ" dirty="0"/>
              <a:t>Světlomilné rostliny – vyžadující v době od 9 do 15 h aspoň 4 h bez stínu</a:t>
            </a:r>
          </a:p>
        </p:txBody>
      </p:sp>
    </p:spTree>
    <p:extLst>
      <p:ext uri="{BB962C8B-B14F-4D97-AF65-F5344CB8AC3E}">
        <p14:creationId xmlns:p14="http://schemas.microsoft.com/office/powerpoint/2010/main" val="357040310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A94BFE6-8017-4B00-8CC7-EE11E87C1D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17DF52A-10D3-4D98-93E1-9E76F2E3B8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8027461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662B7F-7AAB-486F-AE95-2E4C36B39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FCE1598-142B-4EA2-B346-D548352CD5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962671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27C7695-E187-4C90-BB47-7758472454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5707636-C624-48DC-A755-A0B1141419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243078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4C80F85-8338-4C47-A338-D540E1208F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0B1A82F-B1FA-4497-8E44-2228D793A6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4663732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2F82CA6-D0D6-4EA3-BE91-E64310FF37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0F9D02F-AEF1-4CDF-AB64-DF37F786F8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026250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262E886-E964-457A-ABBB-807BBAA39A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EEC3FDB-D114-46D6-B826-48A5EA8601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0777878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1368213-9865-4F58-B88D-69066CABFC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2ECED46-6FA0-494B-BF86-4C12472B64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1335928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CED0A76-98D9-42BD-B6BD-A9716E2F8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33888CD-11F2-4611-81A4-B4A08E4DBB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7952343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2015D04-A70C-4783-A0DF-5E5DE8763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F88141A-332D-4589-B41B-2352AD2493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5349030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60A0099-58D2-461C-A7BB-3220DC19B8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99E145A-2C3B-4D2C-8137-93C5AA963D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643729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8ABF545-4A9B-400D-BC09-79842019DE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Stín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5184C69-624D-4312-B40C-D7119135C8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Stín zelený – vytvořený rostlinami</a:t>
            </a:r>
          </a:p>
          <a:p>
            <a:r>
              <a:rPr lang="cs-CZ" dirty="0"/>
              <a:t>Stín černý – vytvořený technickými prvky</a:t>
            </a:r>
          </a:p>
          <a:p>
            <a:r>
              <a:rPr lang="cs-CZ" dirty="0"/>
              <a:t>Stín dle kvality: lehký (polostín), střední, plný (hluboký)</a:t>
            </a:r>
          </a:p>
          <a:p>
            <a:r>
              <a:rPr lang="cs-CZ" dirty="0"/>
              <a:t>Lehký stín – do podrostu pustí 30 – 50 % osvětlení (</a:t>
            </a:r>
            <a:r>
              <a:rPr lang="cs-CZ" i="1" dirty="0" err="1"/>
              <a:t>Betula</a:t>
            </a:r>
            <a:r>
              <a:rPr lang="cs-CZ" i="1" dirty="0"/>
              <a:t>, </a:t>
            </a:r>
            <a:r>
              <a:rPr lang="cs-CZ" i="1" dirty="0" err="1"/>
              <a:t>Cornus</a:t>
            </a:r>
            <a:r>
              <a:rPr lang="cs-CZ" i="1" dirty="0"/>
              <a:t> </a:t>
            </a:r>
            <a:r>
              <a:rPr lang="cs-CZ" i="1" dirty="0" err="1"/>
              <a:t>mas,Gingo</a:t>
            </a:r>
            <a:r>
              <a:rPr lang="cs-CZ" i="1" dirty="0"/>
              <a:t> </a:t>
            </a:r>
            <a:r>
              <a:rPr lang="cs-CZ" i="1" dirty="0" err="1"/>
              <a:t>biloba,Pinus</a:t>
            </a:r>
            <a:r>
              <a:rPr lang="cs-CZ" i="1" dirty="0"/>
              <a:t> </a:t>
            </a:r>
            <a:r>
              <a:rPr lang="cs-CZ" i="1" dirty="0" err="1"/>
              <a:t>sylvestris</a:t>
            </a:r>
            <a:r>
              <a:rPr lang="cs-CZ" dirty="0"/>
              <a:t>) </a:t>
            </a:r>
          </a:p>
          <a:p>
            <a:r>
              <a:rPr lang="cs-CZ" dirty="0"/>
              <a:t>Střední stín – pustí do podrostu 20 – 30 % osvětlení</a:t>
            </a:r>
          </a:p>
          <a:p>
            <a:r>
              <a:rPr lang="cs-CZ" dirty="0"/>
              <a:t>Plný stín – pustí do podrostu max. 20 % osvětlení (</a:t>
            </a:r>
            <a:r>
              <a:rPr lang="cs-CZ" i="1" dirty="0" err="1"/>
              <a:t>Abies</a:t>
            </a:r>
            <a:r>
              <a:rPr lang="cs-CZ" i="1" dirty="0"/>
              <a:t> alba, </a:t>
            </a:r>
            <a:r>
              <a:rPr lang="cs-CZ" i="1" dirty="0" err="1"/>
              <a:t>Aesculus</a:t>
            </a:r>
            <a:r>
              <a:rPr lang="cs-CZ" i="1" dirty="0"/>
              <a:t> </a:t>
            </a:r>
            <a:r>
              <a:rPr lang="cs-CZ" i="1" dirty="0" err="1"/>
              <a:t>hippocastanum</a:t>
            </a:r>
            <a:r>
              <a:rPr lang="cs-CZ" i="1" dirty="0"/>
              <a:t>, </a:t>
            </a:r>
            <a:r>
              <a:rPr lang="cs-CZ" i="1" dirty="0" err="1"/>
              <a:t>Carpinus</a:t>
            </a:r>
            <a:r>
              <a:rPr lang="cs-CZ" i="1" dirty="0"/>
              <a:t> </a:t>
            </a:r>
            <a:r>
              <a:rPr lang="cs-CZ" i="1" dirty="0" err="1"/>
              <a:t>betulus</a:t>
            </a:r>
            <a:r>
              <a:rPr lang="cs-CZ" i="1" dirty="0"/>
              <a:t>, </a:t>
            </a:r>
            <a:r>
              <a:rPr lang="cs-CZ" i="1" dirty="0" err="1"/>
              <a:t>Fagus</a:t>
            </a:r>
            <a:r>
              <a:rPr lang="cs-CZ" i="1" dirty="0"/>
              <a:t> </a:t>
            </a:r>
            <a:r>
              <a:rPr lang="cs-CZ" i="1" dirty="0" err="1"/>
              <a:t>sylvatica</a:t>
            </a:r>
            <a:r>
              <a:rPr lang="cs-CZ" i="1" dirty="0"/>
              <a:t>, Malus, </a:t>
            </a:r>
            <a:r>
              <a:rPr lang="cs-CZ" i="1" dirty="0" err="1"/>
              <a:t>Prunus</a:t>
            </a:r>
            <a:r>
              <a:rPr lang="cs-CZ" i="1" dirty="0"/>
              <a:t>, </a:t>
            </a:r>
            <a:r>
              <a:rPr lang="cs-CZ" i="1" dirty="0" err="1"/>
              <a:t>Tilia</a:t>
            </a:r>
            <a:r>
              <a:rPr lang="cs-CZ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595540986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F12691E-4075-4309-A36B-F083B3272A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9EE656B-C835-4B10-84A4-EB7A1F5A4E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53238702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A15A7C6-CA68-4314-B6CA-463ED9EBA3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EA574CB-F819-4760-8CAA-1C936C7CD3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236283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0C37ABA-78EB-4C95-AD45-1A6E159CE7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98CBB8F-84F7-4C48-9B77-B116ACBD77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61563717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0319A7E-889C-4FF7-8D73-85978B8165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5E9C2A5-29BF-4A09-8EEF-854F00F77B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04440816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1357</TotalTime>
  <Words>2638</Words>
  <Application>Microsoft Office PowerPoint</Application>
  <PresentationFormat>Předvádění na obrazovce (4:3)</PresentationFormat>
  <Paragraphs>314</Paragraphs>
  <Slides>93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93</vt:i4>
      </vt:variant>
    </vt:vector>
  </HeadingPairs>
  <TitlesOfParts>
    <vt:vector size="97" baseType="lpstr">
      <vt:lpstr>Arial</vt:lpstr>
      <vt:lpstr>Calibri</vt:lpstr>
      <vt:lpstr>Calibri Light</vt:lpstr>
      <vt:lpstr>Motiv Office</vt:lpstr>
      <vt:lpstr>Smíšené trvalkové výsadby pro stín a polostín</vt:lpstr>
      <vt:lpstr>Důvody pro:</vt:lpstr>
      <vt:lpstr>Prezentace aplikace PowerPoint</vt:lpstr>
      <vt:lpstr>Význam smíšených trvalkových výsadeb</vt:lpstr>
      <vt:lpstr>Prezentace aplikace PowerPoint</vt:lpstr>
      <vt:lpstr>Specifika výsadeb do polostínu a stínu</vt:lpstr>
      <vt:lpstr>Prezentace aplikace PowerPoint</vt:lpstr>
      <vt:lpstr>Světlo</vt:lpstr>
      <vt:lpstr>Stín</vt:lpstr>
      <vt:lpstr>Stín dle kvantity</vt:lpstr>
      <vt:lpstr>Vláhové poměry</vt:lpstr>
      <vt:lpstr>Půdní podmínky</vt:lpstr>
      <vt:lpstr>Reliéf a mikroklima stanoviště</vt:lpstr>
      <vt:lpstr>Prezentace aplikace PowerPoint</vt:lpstr>
      <vt:lpstr>Opad rostlinné hmoty</vt:lpstr>
      <vt:lpstr>Prezentace aplikace PowerPoint</vt:lpstr>
      <vt:lpstr>Rozložitelnost opadu</vt:lpstr>
      <vt:lpstr>Další souvislosti opadu</vt:lpstr>
      <vt:lpstr>Dynamika stanoviště</vt:lpstr>
      <vt:lpstr>Inhibitory vylučované dřevinami</vt:lpstr>
      <vt:lpstr>Mykorhiza</vt:lpstr>
      <vt:lpstr>Prezentace aplikace PowerPoint</vt:lpstr>
      <vt:lpstr>Tvorba kořenových výmladků</vt:lpstr>
      <vt:lpstr>Výskyt semenáčů dřevin</vt:lpstr>
      <vt:lpstr>Rozdělení dřevin z hlediska výsadby podrostu</vt:lpstr>
      <vt:lpstr>Listnaté dřeviny s hlubokým stínem a s velkým množstvím listového opadu</vt:lpstr>
      <vt:lpstr>Listnaté dřeviny s hlubokým stínem a temně zbarveným olistěním</vt:lpstr>
      <vt:lpstr>Listnaté dřeviny s lehkým stínem a listovým opadem menších listů</vt:lpstr>
      <vt:lpstr>Listnaté dřeviny stálezelené</vt:lpstr>
      <vt:lpstr>Listnaté dřeviny stálezelené se specifickými vlastnostmi</vt:lpstr>
      <vt:lpstr>Listnaté dřeviny ovocné</vt:lpstr>
      <vt:lpstr>Jehličnaté dřeviny opadavé</vt:lpstr>
      <vt:lpstr>Jehličnaté dřeviny neopadavé s lehkým stínem</vt:lpstr>
      <vt:lpstr>Jehličnaté dřeviny neopadavé s hlubokým stínem a mělkým kořenovým systémem</vt:lpstr>
      <vt:lpstr>Zdroje inspirace</vt:lpstr>
      <vt:lpstr>Prezentace aplikace PowerPoint</vt:lpstr>
      <vt:lpstr>Postup při plánování výsadby</vt:lpstr>
      <vt:lpstr>Kompozice výsadby</vt:lpstr>
      <vt:lpstr>Solitéry</vt:lpstr>
      <vt:lpstr>Prezentace aplikace PowerPoint</vt:lpstr>
      <vt:lpstr>Skupinové</vt:lpstr>
      <vt:lpstr>Prezentace aplikace PowerPoint</vt:lpstr>
      <vt:lpstr>Pokryvné</vt:lpstr>
      <vt:lpstr>Prezentace aplikace PowerPoint</vt:lpstr>
      <vt:lpstr>Vtroušené</vt:lpstr>
      <vt:lpstr>Prezentace aplikace PowerPoint</vt:lpstr>
      <vt:lpstr>Cibulnaté a hlíznaté</vt:lpstr>
      <vt:lpstr>Prezentace aplikace PowerPoint</vt:lpstr>
      <vt:lpstr>Postup při založení výsadby</vt:lpstr>
      <vt:lpstr>Odplevelení</vt:lpstr>
      <vt:lpstr>Kultivace</vt:lpstr>
      <vt:lpstr>Instalace obrubníku</vt:lpstr>
      <vt:lpstr>Výsadba</vt:lpstr>
      <vt:lpstr>Mulčování</vt:lpstr>
      <vt:lpstr>Údržba</vt:lpstr>
      <vt:lpstr>Předjarní sestřih</vt:lpstr>
      <vt:lpstr>Pletí</vt:lpstr>
      <vt:lpstr>Doplnění mulče</vt:lpstr>
      <vt:lpstr>Hnojení výsadeb</vt:lpstr>
      <vt:lpstr>Zálivka</vt:lpstr>
      <vt:lpstr>Odstraňování odkvetlých květenství</vt:lpstr>
      <vt:lpstr>Úklid odpadu z výsadeb</vt:lpstr>
      <vt:lpstr>Perspektiva a ekonomika výsadeb</vt:lpstr>
      <vt:lpstr>Literatura: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Smíšené trvalkové výsadby pro stín a polostín</dc:title>
  <dc:creator>Augustinová Ludmila</dc:creator>
  <cp:lastModifiedBy>Augustinová Ludmila</cp:lastModifiedBy>
  <cp:revision>50</cp:revision>
  <dcterms:created xsi:type="dcterms:W3CDTF">2021-07-08T05:14:11Z</dcterms:created>
  <dcterms:modified xsi:type="dcterms:W3CDTF">2022-03-29T10:10:13Z</dcterms:modified>
</cp:coreProperties>
</file>