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57" r:id="rId4"/>
    <p:sldId id="258" r:id="rId5"/>
    <p:sldId id="297" r:id="rId6"/>
    <p:sldId id="300" r:id="rId7"/>
    <p:sldId id="260" r:id="rId8"/>
    <p:sldId id="261" r:id="rId9"/>
    <p:sldId id="262" r:id="rId10"/>
    <p:sldId id="298" r:id="rId11"/>
    <p:sldId id="302" r:id="rId12"/>
    <p:sldId id="282" r:id="rId13"/>
    <p:sldId id="303" r:id="rId14"/>
    <p:sldId id="263" r:id="rId15"/>
    <p:sldId id="304" r:id="rId16"/>
    <p:sldId id="264" r:id="rId17"/>
    <p:sldId id="265" r:id="rId18"/>
    <p:sldId id="266" r:id="rId19"/>
    <p:sldId id="305" r:id="rId20"/>
    <p:sldId id="306" r:id="rId21"/>
    <p:sldId id="267" r:id="rId22"/>
    <p:sldId id="299" r:id="rId23"/>
    <p:sldId id="30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95" r:id="rId32"/>
    <p:sldId id="275" r:id="rId33"/>
    <p:sldId id="276" r:id="rId34"/>
    <p:sldId id="277" r:id="rId35"/>
    <p:sldId id="278" r:id="rId36"/>
    <p:sldId id="279" r:id="rId37"/>
    <p:sldId id="280" r:id="rId38"/>
    <p:sldId id="287" r:id="rId39"/>
    <p:sldId id="291" r:id="rId40"/>
    <p:sldId id="284" r:id="rId41"/>
    <p:sldId id="286" r:id="rId42"/>
    <p:sldId id="293" r:id="rId43"/>
    <p:sldId id="296" r:id="rId44"/>
    <p:sldId id="283" r:id="rId45"/>
    <p:sldId id="290" r:id="rId46"/>
    <p:sldId id="294" r:id="rId47"/>
    <p:sldId id="285" r:id="rId48"/>
    <p:sldId id="289" r:id="rId49"/>
    <p:sldId id="292" r:id="rId50"/>
    <p:sldId id="288" r:id="rId51"/>
    <p:sldId id="308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8" d="100"/>
          <a:sy n="58" d="100"/>
        </p:scale>
        <p:origin x="13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1CD6-30A3-49AD-8B3B-42CC74C4E4A9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F2FB-782F-4FA7-BEC6-5E732731C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827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1CD6-30A3-49AD-8B3B-42CC74C4E4A9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F2FB-782F-4FA7-BEC6-5E732731C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745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1CD6-30A3-49AD-8B3B-42CC74C4E4A9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F2FB-782F-4FA7-BEC6-5E732731C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06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1CD6-30A3-49AD-8B3B-42CC74C4E4A9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F2FB-782F-4FA7-BEC6-5E732731C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5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1CD6-30A3-49AD-8B3B-42CC74C4E4A9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F2FB-782F-4FA7-BEC6-5E732731C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979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1CD6-30A3-49AD-8B3B-42CC74C4E4A9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F2FB-782F-4FA7-BEC6-5E732731C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77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1CD6-30A3-49AD-8B3B-42CC74C4E4A9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F2FB-782F-4FA7-BEC6-5E732731C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855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1CD6-30A3-49AD-8B3B-42CC74C4E4A9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F2FB-782F-4FA7-BEC6-5E732731C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247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1CD6-30A3-49AD-8B3B-42CC74C4E4A9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F2FB-782F-4FA7-BEC6-5E732731C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850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1CD6-30A3-49AD-8B3B-42CC74C4E4A9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F2FB-782F-4FA7-BEC6-5E732731C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2119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1CD6-30A3-49AD-8B3B-42CC74C4E4A9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F2FB-782F-4FA7-BEC6-5E732731C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96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D1CD6-30A3-49AD-8B3B-42CC74C4E4A9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0F2FB-782F-4FA7-BEC6-5E732731C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10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B3366A-C5DB-4693-9911-2C9B27DC1C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Trvalkové záhony s vyšším stupněm autoregulace a extenzivní údržbou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5708CAE-14F2-4248-80C1-F000535CA3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540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1E9005-04E2-4E09-A3F5-391CCEDC8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53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3E5831-D711-4EAE-9D15-636ADFC9C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Náročnost údržby vybraných záhonů v min na m</a:t>
            </a:r>
            <a:r>
              <a:rPr lang="cs-CZ" baseline="30000" dirty="0"/>
              <a:t>2</a:t>
            </a:r>
            <a:r>
              <a:rPr lang="cs-CZ" dirty="0"/>
              <a:t> a rok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DA6B0E-8671-486F-8805-D21CD78B3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Ornamentální letničkový záhon: 50 min</a:t>
            </a:r>
          </a:p>
          <a:p>
            <a:r>
              <a:rPr lang="cs-CZ" dirty="0"/>
              <a:t>Klasické </a:t>
            </a:r>
            <a:r>
              <a:rPr lang="cs-CZ" dirty="0" err="1"/>
              <a:t>perenové</a:t>
            </a:r>
            <a:r>
              <a:rPr lang="cs-CZ" dirty="0"/>
              <a:t> rabato: 20 min</a:t>
            </a:r>
          </a:p>
          <a:p>
            <a:r>
              <a:rPr lang="cs-CZ" dirty="0"/>
              <a:t>Trvalkový záhon s extenzivní údržbou: 5 min</a:t>
            </a:r>
          </a:p>
        </p:txBody>
      </p:sp>
    </p:spTree>
    <p:extLst>
      <p:ext uri="{BB962C8B-B14F-4D97-AF65-F5344CB8AC3E}">
        <p14:creationId xmlns:p14="http://schemas.microsoft.com/office/powerpoint/2010/main" val="621525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F2F3C7-3674-4155-AA16-81288794C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829340"/>
          </a:xfrm>
        </p:spPr>
        <p:txBody>
          <a:bodyPr/>
          <a:lstStyle/>
          <a:p>
            <a:pPr algn="ctr"/>
            <a:r>
              <a:rPr lang="cs-CZ" dirty="0"/>
              <a:t>Doporučené využití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96EC1C-FF09-4E11-BAF5-430D308F2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29340"/>
            <a:ext cx="7886700" cy="586917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Kruhové objezdy</a:t>
            </a:r>
          </a:p>
          <a:p>
            <a:r>
              <a:rPr lang="cs-CZ" dirty="0"/>
              <a:t>Dopravní ostrůvky</a:t>
            </a:r>
          </a:p>
          <a:p>
            <a:r>
              <a:rPr lang="cs-CZ" dirty="0"/>
              <a:t>Pruhy mezi chodníkem a vozovkou</a:t>
            </a:r>
          </a:p>
          <a:p>
            <a:r>
              <a:rPr lang="cs-CZ" dirty="0"/>
              <a:t>Zeleň v rámci sídlišť, nákupních center a průmyslových areálů</a:t>
            </a:r>
          </a:p>
          <a:p>
            <a:r>
              <a:rPr lang="cs-CZ" dirty="0"/>
              <a:t>U administrativních budov</a:t>
            </a:r>
          </a:p>
          <a:p>
            <a:r>
              <a:rPr lang="cs-CZ" dirty="0"/>
              <a:t>Náhrada trávníku v místech, kde se mu nedaří kvůli vysokým teplotám </a:t>
            </a:r>
          </a:p>
          <a:p>
            <a:r>
              <a:rPr lang="cs-CZ" dirty="0"/>
              <a:t>Soukromý sektor: předzahrádky, rodinné zahrady  </a:t>
            </a:r>
          </a:p>
          <a:p>
            <a:r>
              <a:rPr lang="cs-CZ" dirty="0"/>
              <a:t>Nepoužívat: </a:t>
            </a:r>
          </a:p>
          <a:p>
            <a:r>
              <a:rPr lang="cs-CZ" dirty="0"/>
              <a:t>na kolonádě lázní, okolo pomníku na náměstí a na ostatních vysoce reprezentativních plochách, v blízkosti ruderálních či málo udržovaných porostů</a:t>
            </a:r>
          </a:p>
        </p:txBody>
      </p:sp>
    </p:spTree>
    <p:extLst>
      <p:ext uri="{BB962C8B-B14F-4D97-AF65-F5344CB8AC3E}">
        <p14:creationId xmlns:p14="http://schemas.microsoft.com/office/powerpoint/2010/main" val="1335895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51CF6F-2EDF-4BF3-B1FC-6626C4ED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Problematické využití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FDECDC-0739-46B0-BF32-54BCCFAF2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Úzké pásy s šířkou méně než 1-1,5 m (lepší větší plochy, kde funguje autoregulace)</a:t>
            </a:r>
          </a:p>
          <a:p>
            <a:r>
              <a:rPr lang="cs-CZ" dirty="0"/>
              <a:t>Příliš malé plochy pod 25 m</a:t>
            </a:r>
            <a:r>
              <a:rPr lang="cs-CZ" baseline="30000" dirty="0"/>
              <a:t>2</a:t>
            </a:r>
            <a:r>
              <a:rPr lang="cs-CZ" dirty="0"/>
              <a:t> (jednotlivé druhy se kvůli druhové bohatosti nedají zopakovat) nepůsobí harmonicky</a:t>
            </a:r>
          </a:p>
        </p:txBody>
      </p:sp>
    </p:spTree>
    <p:extLst>
      <p:ext uri="{BB962C8B-B14F-4D97-AF65-F5344CB8AC3E}">
        <p14:creationId xmlns:p14="http://schemas.microsoft.com/office/powerpoint/2010/main" val="1375383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26B681-1DD5-4054-B5EA-8EBB85073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Historie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8E03623-94EE-4B2D-A043-88D5346F2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90.léta 20. století – německo-švýcarský projekt </a:t>
            </a:r>
            <a:r>
              <a:rPr lang="cs-CZ" dirty="0" err="1"/>
              <a:t>Silbersommer</a:t>
            </a:r>
            <a:r>
              <a:rPr lang="cs-CZ" dirty="0"/>
              <a:t> (Stříbrné léto)</a:t>
            </a:r>
          </a:p>
          <a:p>
            <a:r>
              <a:rPr lang="cs-CZ" dirty="0"/>
              <a:t>Po roce 2000 – další projekty: </a:t>
            </a:r>
            <a:r>
              <a:rPr lang="cs-CZ" dirty="0" err="1"/>
              <a:t>Perennenmix</a:t>
            </a:r>
            <a:r>
              <a:rPr lang="cs-CZ" dirty="0"/>
              <a:t>, </a:t>
            </a:r>
            <a:r>
              <a:rPr lang="cs-CZ" dirty="0" err="1"/>
              <a:t>Tanz</a:t>
            </a:r>
            <a:r>
              <a:rPr lang="cs-CZ" dirty="0"/>
              <a:t> der </a:t>
            </a:r>
            <a:r>
              <a:rPr lang="cs-CZ" dirty="0" err="1"/>
              <a:t>Grasser</a:t>
            </a:r>
            <a:r>
              <a:rPr lang="cs-CZ" dirty="0"/>
              <a:t>, </a:t>
            </a:r>
            <a:r>
              <a:rPr lang="cs-CZ" dirty="0" err="1"/>
              <a:t>Indiansommer</a:t>
            </a:r>
            <a:r>
              <a:rPr lang="cs-CZ" dirty="0"/>
              <a:t> aj.</a:t>
            </a:r>
          </a:p>
          <a:p>
            <a:r>
              <a:rPr lang="cs-CZ" dirty="0"/>
              <a:t>2002 – Brno Botanická zahrada a arboretum </a:t>
            </a:r>
            <a:r>
              <a:rPr lang="cs-CZ" dirty="0" err="1"/>
              <a:t>Perennenmix</a:t>
            </a:r>
            <a:r>
              <a:rPr lang="cs-CZ" dirty="0"/>
              <a:t> </a:t>
            </a:r>
          </a:p>
          <a:p>
            <a:r>
              <a:rPr lang="cs-CZ" dirty="0"/>
              <a:t>2003 – ZF MZLU Lednice výsadby </a:t>
            </a:r>
            <a:r>
              <a:rPr lang="cs-CZ" dirty="0" err="1"/>
              <a:t>Silbersommer</a:t>
            </a:r>
            <a:r>
              <a:rPr lang="cs-CZ" dirty="0"/>
              <a:t> </a:t>
            </a:r>
          </a:p>
          <a:p>
            <a:r>
              <a:rPr lang="cs-CZ" dirty="0"/>
              <a:t>2004 – Trutnov kruhový objezd</a:t>
            </a:r>
          </a:p>
          <a:p>
            <a:r>
              <a:rPr lang="cs-CZ" dirty="0"/>
              <a:t>2007 – Praha Jičínská ulice a Hořejší nábřeží</a:t>
            </a:r>
          </a:p>
          <a:p>
            <a:r>
              <a:rPr lang="cs-CZ" dirty="0"/>
              <a:t>2007 – Dendrologická zahrada Průhonice  a další výsadby Litomyšl, Kutná Hora, Praha, Brno…</a:t>
            </a:r>
          </a:p>
        </p:txBody>
      </p:sp>
    </p:spTree>
    <p:extLst>
      <p:ext uri="{BB962C8B-B14F-4D97-AF65-F5344CB8AC3E}">
        <p14:creationId xmlns:p14="http://schemas.microsoft.com/office/powerpoint/2010/main" val="1263969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C017D7-A53C-4ACE-8D99-B94875BB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12381"/>
          </a:xfrm>
        </p:spPr>
        <p:txBody>
          <a:bodyPr/>
          <a:lstStyle/>
          <a:p>
            <a:pPr algn="ctr"/>
            <a:r>
              <a:rPr lang="cs-CZ" dirty="0"/>
              <a:t>Návrh sortimentu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93FC87-DFA2-4AA7-8986-D33FCD52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7442"/>
            <a:ext cx="9144000" cy="5975498"/>
          </a:xfrm>
        </p:spPr>
        <p:txBody>
          <a:bodyPr>
            <a:normAutofit/>
          </a:bodyPr>
          <a:lstStyle/>
          <a:p>
            <a:r>
              <a:rPr lang="cs-CZ" dirty="0"/>
              <a:t>Dle finální výšky – směsi nízké (do 60 cm), střední (60-120 cm), vysoké (nad 120 cm)</a:t>
            </a:r>
          </a:p>
          <a:p>
            <a:r>
              <a:rPr lang="cs-CZ" dirty="0"/>
              <a:t>Dle barevnosti – pouze 2 barvy po celý rok anebo barevná proměnlivost během jara, léta a podzimu</a:t>
            </a:r>
          </a:p>
          <a:p>
            <a:r>
              <a:rPr lang="cs-CZ" dirty="0"/>
              <a:t>Dle barvy květů ale i olistění</a:t>
            </a:r>
          </a:p>
          <a:p>
            <a:r>
              <a:rPr lang="cs-CZ" dirty="0"/>
              <a:t>Rozvrhnout 4 aspekty (jarní, letní, podzimní i zimní)</a:t>
            </a:r>
          </a:p>
          <a:p>
            <a:r>
              <a:rPr lang="cs-CZ" dirty="0"/>
              <a:t>Vyvážený poměr hrubých a jemných struktur a textur doplněný o robustní rostliny</a:t>
            </a:r>
          </a:p>
          <a:p>
            <a:r>
              <a:rPr lang="cs-CZ" dirty="0"/>
              <a:t>Inspirace přírodními společenstvy (step, prérie) či tradičními bylinami českého venkova</a:t>
            </a:r>
          </a:p>
          <a:p>
            <a:r>
              <a:rPr lang="cs-CZ" dirty="0"/>
              <a:t>Nezbytná dokonalá znalost sortimentu včetně jednotlivých odrůd (alternativy nemusí ve směsi fungovat)</a:t>
            </a:r>
          </a:p>
          <a:p>
            <a:r>
              <a:rPr lang="cs-CZ" dirty="0"/>
              <a:t>Při malé zkušenosti raději sáhnout po osvědčené směsi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7173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71147-494E-4CCA-95AD-1AD286F6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86809"/>
          </a:xfrm>
        </p:spPr>
        <p:txBody>
          <a:bodyPr/>
          <a:lstStyle/>
          <a:p>
            <a:r>
              <a:rPr lang="cs-CZ" dirty="0"/>
              <a:t>Pracovní postup založení výsadby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518C67-DFED-45F8-9ECE-3AA8C50D4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6808"/>
            <a:ext cx="9144000" cy="6071191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Dle stávajících podmínek výběr vhodné směsi </a:t>
            </a:r>
          </a:p>
          <a:p>
            <a:r>
              <a:rPr lang="cs-CZ" dirty="0"/>
              <a:t>Vytýčení plochy</a:t>
            </a:r>
          </a:p>
          <a:p>
            <a:r>
              <a:rPr lang="cs-CZ" dirty="0"/>
              <a:t>Dokonalé odplevelení od vytrvalých plevelů opakovanou aplikací herbicidů</a:t>
            </a:r>
          </a:p>
          <a:p>
            <a:r>
              <a:rPr lang="cs-CZ" dirty="0"/>
              <a:t>Možné vylepšení těžké půdy pískem, či štěrkem (nepoužívat organické materiály)</a:t>
            </a:r>
          </a:p>
          <a:p>
            <a:r>
              <a:rPr lang="cs-CZ" dirty="0"/>
              <a:t>Zpracování půdy kultivátorem do hloubky 15-20 cm</a:t>
            </a:r>
          </a:p>
          <a:p>
            <a:r>
              <a:rPr lang="cs-CZ" dirty="0"/>
              <a:t>Instalace ohradníku</a:t>
            </a:r>
          </a:p>
          <a:p>
            <a:r>
              <a:rPr lang="cs-CZ" dirty="0"/>
              <a:t>Výsadba dle zastoupení funkčních skupin: </a:t>
            </a:r>
          </a:p>
          <a:p>
            <a:r>
              <a:rPr lang="cs-CZ" dirty="0"/>
              <a:t>Do 10 % solitéry a strukturní (</a:t>
            </a:r>
            <a:r>
              <a:rPr lang="cs-CZ" i="1" dirty="0"/>
              <a:t>Achillea </a:t>
            </a:r>
            <a:r>
              <a:rPr lang="cs-CZ" i="1" dirty="0" err="1"/>
              <a:t>filipendulina</a:t>
            </a:r>
            <a:r>
              <a:rPr lang="cs-CZ" i="1" dirty="0"/>
              <a:t>, </a:t>
            </a:r>
            <a:r>
              <a:rPr lang="cs-CZ" i="1" dirty="0" err="1"/>
              <a:t>Perovskia</a:t>
            </a:r>
            <a:r>
              <a:rPr lang="cs-CZ" i="1" dirty="0"/>
              <a:t>, </a:t>
            </a:r>
            <a:r>
              <a:rPr lang="cs-CZ" i="1" dirty="0" err="1"/>
              <a:t>Eremurus</a:t>
            </a:r>
            <a:r>
              <a:rPr lang="cs-CZ" dirty="0"/>
              <a:t>) </a:t>
            </a:r>
          </a:p>
          <a:p>
            <a:r>
              <a:rPr lang="cs-CZ" dirty="0"/>
              <a:t>35-40 % skupinové (</a:t>
            </a:r>
            <a:r>
              <a:rPr lang="cs-CZ" i="1" dirty="0"/>
              <a:t>Aster </a:t>
            </a:r>
            <a:r>
              <a:rPr lang="cs-CZ" i="1" dirty="0" err="1"/>
              <a:t>dumosus</a:t>
            </a:r>
            <a:r>
              <a:rPr lang="cs-CZ" i="1" dirty="0"/>
              <a:t>, </a:t>
            </a:r>
            <a:r>
              <a:rPr lang="cs-CZ" i="1" dirty="0" err="1"/>
              <a:t>Salvia</a:t>
            </a:r>
            <a:r>
              <a:rPr lang="cs-CZ" i="1" dirty="0"/>
              <a:t> </a:t>
            </a:r>
            <a:r>
              <a:rPr lang="cs-CZ" i="1" dirty="0" err="1"/>
              <a:t>officinalis</a:t>
            </a:r>
            <a:r>
              <a:rPr lang="cs-CZ" i="1" dirty="0"/>
              <a:t>, </a:t>
            </a:r>
            <a:r>
              <a:rPr lang="cs-CZ" i="1" dirty="0" err="1"/>
              <a:t>Coreopsis</a:t>
            </a:r>
            <a:r>
              <a:rPr lang="cs-CZ" i="1" dirty="0"/>
              <a:t> </a:t>
            </a:r>
            <a:r>
              <a:rPr lang="cs-CZ" i="1" dirty="0" err="1"/>
              <a:t>verticillata</a:t>
            </a:r>
            <a:r>
              <a:rPr lang="cs-CZ" dirty="0"/>
              <a:t>) </a:t>
            </a:r>
          </a:p>
          <a:p>
            <a:r>
              <a:rPr lang="cs-CZ" dirty="0"/>
              <a:t>40-50 % pokryvné (</a:t>
            </a:r>
            <a:r>
              <a:rPr lang="cs-CZ" i="1" dirty="0" err="1"/>
              <a:t>Geranium</a:t>
            </a:r>
            <a:r>
              <a:rPr lang="cs-CZ" i="1" dirty="0"/>
              <a:t> </a:t>
            </a:r>
            <a:r>
              <a:rPr lang="cs-CZ" i="1" dirty="0" err="1"/>
              <a:t>macrorrhizum</a:t>
            </a:r>
            <a:r>
              <a:rPr lang="cs-CZ" i="1" dirty="0"/>
              <a:t>, </a:t>
            </a:r>
            <a:r>
              <a:rPr lang="cs-CZ" i="1" dirty="0" err="1"/>
              <a:t>Thymus</a:t>
            </a:r>
            <a:r>
              <a:rPr lang="cs-CZ" i="1" dirty="0"/>
              <a:t> </a:t>
            </a:r>
            <a:r>
              <a:rPr lang="cs-CZ" i="1" dirty="0" err="1"/>
              <a:t>serpyllum</a:t>
            </a:r>
            <a:r>
              <a:rPr lang="cs-CZ" i="1" dirty="0"/>
              <a:t>, </a:t>
            </a:r>
            <a:r>
              <a:rPr lang="cs-CZ" i="1" dirty="0" err="1"/>
              <a:t>Phlox</a:t>
            </a:r>
            <a:r>
              <a:rPr lang="cs-CZ" i="1" dirty="0"/>
              <a:t> </a:t>
            </a:r>
            <a:r>
              <a:rPr lang="cs-CZ" i="1" dirty="0" err="1"/>
              <a:t>subulata</a:t>
            </a:r>
            <a:r>
              <a:rPr lang="cs-CZ" dirty="0"/>
              <a:t>) </a:t>
            </a:r>
          </a:p>
          <a:p>
            <a:r>
              <a:rPr lang="cs-CZ" dirty="0"/>
              <a:t>0-10 % vtroušené (</a:t>
            </a:r>
            <a:r>
              <a:rPr lang="cs-CZ" i="1" dirty="0" err="1"/>
              <a:t>Calendula</a:t>
            </a:r>
            <a:r>
              <a:rPr lang="cs-CZ" i="1" dirty="0"/>
              <a:t> </a:t>
            </a:r>
            <a:r>
              <a:rPr lang="cs-CZ" i="1" dirty="0" err="1"/>
              <a:t>officinalis</a:t>
            </a:r>
            <a:r>
              <a:rPr lang="cs-CZ" i="1" dirty="0"/>
              <a:t>, </a:t>
            </a:r>
            <a:r>
              <a:rPr lang="cs-CZ" i="1" dirty="0" err="1"/>
              <a:t>Eschscholzia</a:t>
            </a:r>
            <a:r>
              <a:rPr lang="cs-CZ" i="1" dirty="0"/>
              <a:t> </a:t>
            </a:r>
            <a:r>
              <a:rPr lang="cs-CZ" i="1" dirty="0" err="1"/>
              <a:t>californica</a:t>
            </a:r>
            <a:r>
              <a:rPr lang="cs-CZ" i="1" dirty="0"/>
              <a:t>, </a:t>
            </a:r>
            <a:r>
              <a:rPr lang="cs-CZ" i="1" dirty="0" err="1"/>
              <a:t>Papaver</a:t>
            </a:r>
            <a:r>
              <a:rPr lang="cs-CZ" i="1" dirty="0"/>
              <a:t> </a:t>
            </a:r>
            <a:r>
              <a:rPr lang="cs-CZ" i="1" dirty="0" err="1"/>
              <a:t>rhoeas</a:t>
            </a:r>
            <a:r>
              <a:rPr lang="cs-CZ" dirty="0"/>
              <a:t>) </a:t>
            </a:r>
          </a:p>
          <a:p>
            <a:r>
              <a:rPr lang="cs-CZ" dirty="0"/>
              <a:t>Cibulnaté a hlíznaté - mohutné solitérně, drobné skupinově</a:t>
            </a:r>
          </a:p>
          <a:p>
            <a:r>
              <a:rPr lang="cs-CZ" dirty="0"/>
              <a:t>Výsadbu lze provést i dle osazovacího plánu, ale zde nefungují tolik autoregulační mechanismy a společenstvo není tak dynamické</a:t>
            </a:r>
          </a:p>
        </p:txBody>
      </p:sp>
    </p:spTree>
    <p:extLst>
      <p:ext uri="{BB962C8B-B14F-4D97-AF65-F5344CB8AC3E}">
        <p14:creationId xmlns:p14="http://schemas.microsoft.com/office/powerpoint/2010/main" val="613220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662643-9B01-4D4D-BE73-C05722E2F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95153"/>
          </a:xfrm>
        </p:spPr>
        <p:txBody>
          <a:bodyPr/>
          <a:lstStyle/>
          <a:p>
            <a:pPr algn="ctr"/>
            <a:r>
              <a:rPr lang="cs-CZ" dirty="0"/>
              <a:t>Pracovní postup - pokračování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8A4335-DEF2-44EA-B32B-F5584A9F7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26" y="1095153"/>
            <a:ext cx="8931348" cy="559272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„Náhodné“ rozmístění rostlin po vytýčené ploše (1.solitéry 2. skupinové 3. pokryvné)</a:t>
            </a:r>
          </a:p>
          <a:p>
            <a:r>
              <a:rPr lang="cs-CZ" dirty="0"/>
              <a:t>Výsadba trvalek z kontejnerů (K9) v září a říjnu do stejné hloubky jako při předpěstování v hustotě 9-10 ks/m</a:t>
            </a:r>
            <a:r>
              <a:rPr lang="cs-CZ" baseline="30000" dirty="0"/>
              <a:t>2</a:t>
            </a:r>
            <a:r>
              <a:rPr lang="cs-CZ" dirty="0"/>
              <a:t> </a:t>
            </a:r>
          </a:p>
          <a:p>
            <a:r>
              <a:rPr lang="cs-CZ" dirty="0"/>
              <a:t>Výsadba cibulnatých a hlíznatých co nejdříve po trvalkách v říjnu v počtu 20-30 ks/m</a:t>
            </a:r>
            <a:r>
              <a:rPr lang="cs-CZ" baseline="30000" dirty="0"/>
              <a:t>2</a:t>
            </a:r>
          </a:p>
          <a:p>
            <a:r>
              <a:rPr lang="cs-CZ" dirty="0"/>
              <a:t>Zálivka po výsadbě</a:t>
            </a:r>
          </a:p>
          <a:p>
            <a:r>
              <a:rPr lang="cs-CZ" dirty="0" err="1"/>
              <a:t>Zamulčování</a:t>
            </a:r>
            <a:r>
              <a:rPr lang="cs-CZ" dirty="0"/>
              <a:t> vrstvou štěrku min. 5 cm, ideálně 7-10 cm (osvědčená frakce štěrku 8/16 mm)</a:t>
            </a:r>
          </a:p>
          <a:p>
            <a:r>
              <a:rPr lang="cs-CZ" dirty="0"/>
              <a:t>Nezapomenout na ohraničení zejm. je-li záhon v kontaktu s trávníkem (kovová, dřevěná či plastová obruba)</a:t>
            </a:r>
          </a:p>
          <a:p>
            <a:r>
              <a:rPr lang="cs-CZ" dirty="0"/>
              <a:t>V předjaří před rašením cibulovin seč 5 cm nad zemí, někde lze opakovat v 6.-7.</a:t>
            </a:r>
          </a:p>
          <a:p>
            <a:r>
              <a:rPr lang="cs-CZ" dirty="0"/>
              <a:t>Odplevelování do zapojení porostu 4-6 x za rok bez narušení mulče </a:t>
            </a:r>
          </a:p>
        </p:txBody>
      </p:sp>
    </p:spTree>
    <p:extLst>
      <p:ext uri="{BB962C8B-B14F-4D97-AF65-F5344CB8AC3E}">
        <p14:creationId xmlns:p14="http://schemas.microsoft.com/office/powerpoint/2010/main" val="2195093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3DA7AE-CCD6-4A70-A222-4712195AA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020726"/>
          </a:xfrm>
        </p:spPr>
        <p:txBody>
          <a:bodyPr/>
          <a:lstStyle/>
          <a:p>
            <a:pPr algn="ctr"/>
            <a:r>
              <a:rPr lang="cs-CZ" dirty="0"/>
              <a:t>Problémy při zakládání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F0B3B5-8869-452E-BAED-94C5A0D18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59" y="850605"/>
            <a:ext cx="8963247" cy="5869172"/>
          </a:xfrm>
        </p:spPr>
        <p:txBody>
          <a:bodyPr>
            <a:normAutofit fontScale="85000" lnSpcReduction="20000"/>
          </a:bodyPr>
          <a:lstStyle/>
          <a:p>
            <a:r>
              <a:rPr lang="cs-CZ" sz="2600" dirty="0"/>
              <a:t>špatně zvolené místo</a:t>
            </a:r>
          </a:p>
          <a:p>
            <a:r>
              <a:rPr lang="cs-CZ" sz="2600" dirty="0"/>
              <a:t>příliš malá plocha výsadeb, minimum je 15-20 m</a:t>
            </a:r>
            <a:r>
              <a:rPr lang="cs-CZ" sz="2600" baseline="30000" dirty="0"/>
              <a:t>2</a:t>
            </a:r>
          </a:p>
          <a:p>
            <a:r>
              <a:rPr lang="cs-CZ" sz="2600" dirty="0"/>
              <a:t>nevhodná náhrada jednotlivých druhů a kultivarů – nemusí fungovat</a:t>
            </a:r>
          </a:p>
          <a:p>
            <a:r>
              <a:rPr lang="cs-CZ" sz="2600" dirty="0"/>
              <a:t>záhony prezentovány chybně jako bezúdržbové (nejsou finance)</a:t>
            </a:r>
          </a:p>
          <a:p>
            <a:r>
              <a:rPr lang="cs-CZ" sz="2600" dirty="0"/>
              <a:t>nevhodný substrát nerespektující tento typ výsadby </a:t>
            </a:r>
          </a:p>
          <a:p>
            <a:r>
              <a:rPr lang="cs-CZ" sz="2600" dirty="0"/>
              <a:t>instalace závlahy</a:t>
            </a:r>
          </a:p>
          <a:p>
            <a:r>
              <a:rPr lang="cs-CZ" sz="2600" dirty="0"/>
              <a:t>CHYBNÉ používání mulčovací plachetky, brání rozvoji společenstva </a:t>
            </a:r>
          </a:p>
          <a:p>
            <a:r>
              <a:rPr lang="cs-CZ" sz="2600" dirty="0"/>
              <a:t>tenká vrstva mulče – nefunguje jako ochrana proti zaplevelení minimum 5 cm</a:t>
            </a:r>
          </a:p>
          <a:p>
            <a:r>
              <a:rPr lang="cs-CZ" sz="2600" dirty="0"/>
              <a:t>zaplevelené rostliny v kontejnerech ze školky</a:t>
            </a:r>
          </a:p>
          <a:p>
            <a:r>
              <a:rPr lang="cs-CZ" sz="2600" dirty="0"/>
              <a:t>špatná příprava stanoviště – zbytky vytrvalých oddenkatých plevelů (pcháč, pýr…)</a:t>
            </a:r>
          </a:p>
          <a:p>
            <a:r>
              <a:rPr lang="cs-CZ" sz="2600" dirty="0"/>
              <a:t>nezkušenost s „náhodným“ rozmisťováním trvalek v záhoně</a:t>
            </a:r>
          </a:p>
          <a:p>
            <a:r>
              <a:rPr lang="cs-CZ" sz="2600" dirty="0"/>
              <a:t>problematické jarní sázení – buď se nechá </a:t>
            </a:r>
            <a:r>
              <a:rPr lang="cs-CZ" sz="2600" dirty="0" err="1"/>
              <a:t>nezamulčováno</a:t>
            </a:r>
            <a:r>
              <a:rPr lang="cs-CZ" sz="2600" dirty="0"/>
              <a:t>, nebo se přes mulč později sází cibuloviny</a:t>
            </a:r>
          </a:p>
          <a:p>
            <a:r>
              <a:rPr lang="cs-CZ" sz="2600" dirty="0"/>
              <a:t>nedostatečná informovanost veřejnosti - pokud očekává klasické rabato je zklamána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7140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56AA5D-8D7D-4FA3-9794-D4CDF424A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Údržba v 1. roce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3C98D2-21F9-4A41-8329-6C4895714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Odstranění suchých nadzemních částí nůžkami (selektivně)</a:t>
            </a:r>
          </a:p>
          <a:p>
            <a:r>
              <a:rPr lang="cs-CZ" dirty="0"/>
              <a:t>Pletí během celého roku 4-6 x</a:t>
            </a:r>
          </a:p>
          <a:p>
            <a:r>
              <a:rPr lang="cs-CZ" dirty="0"/>
              <a:t>Plevele odstraňovat bez poškození původních rostlin a bez narušení mulče</a:t>
            </a:r>
          </a:p>
          <a:p>
            <a:r>
              <a:rPr lang="cs-CZ" dirty="0"/>
              <a:t>Kontrola vysazených druhů a odrůd. Dle výsledku rozhodnout o případné výměně či ponechání chybného</a:t>
            </a:r>
          </a:p>
          <a:p>
            <a:r>
              <a:rPr lang="cs-CZ" dirty="0"/>
              <a:t>Zálivka pokud za 3 týdny nespadne aspoň 10 mm srážek (není nutné vždy)</a:t>
            </a:r>
          </a:p>
        </p:txBody>
      </p:sp>
    </p:spTree>
    <p:extLst>
      <p:ext uri="{BB962C8B-B14F-4D97-AF65-F5344CB8AC3E}">
        <p14:creationId xmlns:p14="http://schemas.microsoft.com/office/powerpoint/2010/main" val="2758011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96DEEF-4A5F-42D6-A7C4-5342A68B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Trvalkové záhony s vyšším stupněm autoregulace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09A80E-8E70-4740-B48F-9D80B5992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Trvalkové záhony, které využívají ve větší míře přirozených vlastností rostlin, zejm. jejich strategii přežívání a rozšiřování, jež vychází z principu reagování na stres, narušování a konkurenci okolních organismů. To vede k uměle vytvořenému společenstvu, které je do značné míry dynamické. Nemělo by však být nestabilní.</a:t>
            </a:r>
          </a:p>
          <a:p>
            <a:r>
              <a:rPr lang="cs-CZ" dirty="0"/>
              <a:t>Přirozené chování rostlin, tedy zvolená strategie , přežití, není vždy v souladu s tím, co zahradník od rostliny vyžaduje. Někdy je nutné příliš vitální druhy redukovat.</a:t>
            </a:r>
          </a:p>
        </p:txBody>
      </p:sp>
    </p:spTree>
    <p:extLst>
      <p:ext uri="{BB962C8B-B14F-4D97-AF65-F5344CB8AC3E}">
        <p14:creationId xmlns:p14="http://schemas.microsoft.com/office/powerpoint/2010/main" val="2433989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E0B29-1011-4155-B7A5-C0EA875D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76177"/>
          </a:xfrm>
        </p:spPr>
        <p:txBody>
          <a:bodyPr/>
          <a:lstStyle/>
          <a:p>
            <a:pPr algn="ctr"/>
            <a:r>
              <a:rPr lang="cs-CZ" dirty="0"/>
              <a:t>Dlouhodobá údržba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E0DBF8-2181-442C-B659-CD0FC98BE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6176"/>
            <a:ext cx="9144000" cy="608182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Sestřih v předjaří (přelom 2. a 3.) křovinořezem či motorovou kosou 5 cm nad zemí</a:t>
            </a:r>
          </a:p>
          <a:p>
            <a:r>
              <a:rPr lang="cs-CZ" dirty="0"/>
              <a:t>Okamžité odstranění posečené hmoty ze záhonu</a:t>
            </a:r>
          </a:p>
          <a:p>
            <a:r>
              <a:rPr lang="cs-CZ" dirty="0"/>
              <a:t>Ruční dočištění záhonu nůžkami</a:t>
            </a:r>
          </a:p>
          <a:p>
            <a:r>
              <a:rPr lang="cs-CZ" dirty="0"/>
              <a:t>Odstranění nevzhledných a zasychajících listů (</a:t>
            </a:r>
            <a:r>
              <a:rPr lang="cs-CZ" i="1" dirty="0" err="1"/>
              <a:t>Stachys</a:t>
            </a:r>
            <a:r>
              <a:rPr lang="cs-CZ" i="1" dirty="0"/>
              <a:t> </a:t>
            </a:r>
            <a:r>
              <a:rPr lang="cs-CZ" i="1" dirty="0" err="1"/>
              <a:t>byzantina</a:t>
            </a:r>
            <a:r>
              <a:rPr lang="cs-CZ" dirty="0"/>
              <a:t>, </a:t>
            </a:r>
            <a:r>
              <a:rPr lang="cs-CZ" i="1" dirty="0" err="1"/>
              <a:t>Verbascum</a:t>
            </a:r>
            <a:r>
              <a:rPr lang="cs-CZ" i="1" dirty="0"/>
              <a:t> </a:t>
            </a:r>
            <a:r>
              <a:rPr lang="cs-CZ" dirty="0"/>
              <a:t>apod.)</a:t>
            </a:r>
          </a:p>
          <a:p>
            <a:r>
              <a:rPr lang="cs-CZ" dirty="0"/>
              <a:t>Ruční střih keřových a </a:t>
            </a:r>
            <a:r>
              <a:rPr lang="cs-CZ" dirty="0" err="1"/>
              <a:t>polokeřových</a:t>
            </a:r>
            <a:r>
              <a:rPr lang="cs-CZ" dirty="0"/>
              <a:t> druhů (</a:t>
            </a:r>
            <a:r>
              <a:rPr lang="cs-CZ" i="1" dirty="0" err="1"/>
              <a:t>Salvia</a:t>
            </a:r>
            <a:r>
              <a:rPr lang="cs-CZ" i="1" dirty="0"/>
              <a:t> </a:t>
            </a:r>
            <a:r>
              <a:rPr lang="cs-CZ" i="1" dirty="0" err="1"/>
              <a:t>officinalis</a:t>
            </a:r>
            <a:r>
              <a:rPr lang="cs-CZ" i="1" dirty="0"/>
              <a:t>, </a:t>
            </a:r>
            <a:r>
              <a:rPr lang="cs-CZ" i="1" dirty="0" err="1"/>
              <a:t>Lavandula</a:t>
            </a:r>
            <a:r>
              <a:rPr lang="cs-CZ" i="1" dirty="0"/>
              <a:t> </a:t>
            </a:r>
            <a:r>
              <a:rPr lang="cs-CZ" i="1" dirty="0" err="1"/>
              <a:t>angustifolia</a:t>
            </a:r>
            <a:r>
              <a:rPr lang="cs-CZ" i="1" dirty="0"/>
              <a:t>, </a:t>
            </a:r>
            <a:r>
              <a:rPr lang="cs-CZ" i="1" dirty="0" err="1"/>
              <a:t>Perovskia</a:t>
            </a:r>
            <a:r>
              <a:rPr lang="cs-CZ" dirty="0"/>
              <a:t> apod.) o třetinu až polovinu</a:t>
            </a:r>
          </a:p>
          <a:p>
            <a:r>
              <a:rPr lang="cs-CZ" dirty="0"/>
              <a:t>Odstranění suchých a poškozených listů a zbytků květenství u stálezelených rostlin (</a:t>
            </a:r>
            <a:r>
              <a:rPr lang="cs-CZ" i="1" dirty="0" err="1"/>
              <a:t>Yucca</a:t>
            </a:r>
            <a:r>
              <a:rPr lang="cs-CZ" i="1" dirty="0"/>
              <a:t> </a:t>
            </a:r>
            <a:r>
              <a:rPr lang="cs-CZ" i="1" dirty="0" err="1"/>
              <a:t>filamentosa</a:t>
            </a:r>
            <a:r>
              <a:rPr lang="cs-CZ" dirty="0"/>
              <a:t>)</a:t>
            </a:r>
          </a:p>
          <a:p>
            <a:r>
              <a:rPr lang="cs-CZ" dirty="0"/>
              <a:t>Selektivní pletí bez narušení mulče, jednoleté plevele raději sestřihnout těsně u země</a:t>
            </a:r>
          </a:p>
          <a:p>
            <a:r>
              <a:rPr lang="cs-CZ" dirty="0"/>
              <a:t>4.rok po jarním střihu před rašením přidat cca 3 cm mulče (kvůli zanesení původního detritem)</a:t>
            </a:r>
          </a:p>
          <a:p>
            <a:r>
              <a:rPr lang="cs-CZ" dirty="0"/>
              <a:t>Jednorázová zálivka v případě extrémního sucha</a:t>
            </a:r>
          </a:p>
          <a:p>
            <a:r>
              <a:rPr lang="cs-CZ" dirty="0"/>
              <a:t>Problémy se sešlapem ploch sestřižených na podzim, vandalismus a krádeže kvetoucích cibulnatých a hlíznatých, znečišťování ploch exkrementy psů a odpadky na frekventovaných místech</a:t>
            </a:r>
          </a:p>
        </p:txBody>
      </p:sp>
    </p:spTree>
    <p:extLst>
      <p:ext uri="{BB962C8B-B14F-4D97-AF65-F5344CB8AC3E}">
        <p14:creationId xmlns:p14="http://schemas.microsoft.com/office/powerpoint/2010/main" val="2832604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2841B4-0DAB-4998-AA7F-9FF34A528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06474"/>
          </a:xfrm>
        </p:spPr>
        <p:txBody>
          <a:bodyPr/>
          <a:lstStyle/>
          <a:p>
            <a:pPr algn="ctr"/>
            <a:r>
              <a:rPr lang="cs-CZ" dirty="0"/>
              <a:t>Problémy při údržbě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2F5D80-73D7-4357-BD1E-74C15671F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1"/>
            <a:ext cx="7886700" cy="512127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intenzivnější  údržba než je nutná – větší nároky na finance (např. jarní sestřih lze provést křovinořezem a nemusí být ručně nůžkami) </a:t>
            </a:r>
          </a:p>
          <a:p>
            <a:r>
              <a:rPr lang="cs-CZ" dirty="0"/>
              <a:t>žádná údržba - záhony mylně prezentovány jako bezúdržbové  </a:t>
            </a:r>
          </a:p>
          <a:p>
            <a:r>
              <a:rPr lang="cs-CZ" dirty="0"/>
              <a:t>podzimní sestřih trvalek - připraví záhon o zimní aspekt</a:t>
            </a:r>
          </a:p>
          <a:p>
            <a:r>
              <a:rPr lang="cs-CZ" dirty="0"/>
              <a:t>zvýšené nároky na práci při pozdním střihu, kdy už začínají kvést rané cibulnaté a hlíznaté</a:t>
            </a:r>
          </a:p>
          <a:p>
            <a:r>
              <a:rPr lang="cs-CZ" dirty="0"/>
              <a:t>psí výkaly, odpadky, zničené rostliny – problém zejm. frekventovaných míst, musí být častější pochůzky a úklid, odpadkové koše vedle záhonů</a:t>
            </a:r>
          </a:p>
          <a:p>
            <a:r>
              <a:rPr lang="cs-CZ" dirty="0"/>
              <a:t>nízká ale pravidelná údržba (tzv. hlavou), někdy je nutno příliš vitální druhy redukovat (součinnost autora záhonu a pracovníků údržby)</a:t>
            </a:r>
          </a:p>
          <a:p>
            <a:r>
              <a:rPr lang="cs-CZ" dirty="0"/>
              <a:t>počítá se s ochuzováním společenstva během let, ale neměly by vymizet kosterní (dominantní) druhy</a:t>
            </a:r>
          </a:p>
        </p:txBody>
      </p:sp>
    </p:spTree>
    <p:extLst>
      <p:ext uri="{BB962C8B-B14F-4D97-AF65-F5344CB8AC3E}">
        <p14:creationId xmlns:p14="http://schemas.microsoft.com/office/powerpoint/2010/main" val="777960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8B263A-91E4-4C2B-B990-1C6238BDB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0204A2-FD55-4AF1-8FD2-2F3317FEC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53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75610D-974E-476D-8027-08C513D27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Životnost a perspektiva záhonu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6786D1-D56D-464D-BB6A-FA3F970B8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Vyšší životnost než u </a:t>
            </a:r>
            <a:r>
              <a:rPr lang="cs-CZ" dirty="0" err="1"/>
              <a:t>perenových</a:t>
            </a:r>
            <a:r>
              <a:rPr lang="cs-CZ" dirty="0"/>
              <a:t> rabat (7-10 let)</a:t>
            </a:r>
          </a:p>
          <a:p>
            <a:r>
              <a:rPr lang="cs-CZ" dirty="0"/>
              <a:t>Úbytek krátkověkých taxonů</a:t>
            </a:r>
          </a:p>
          <a:p>
            <a:r>
              <a:rPr lang="cs-CZ" dirty="0"/>
              <a:t>Objevení nových druhů z okolí. Pokud nepůsobí rušivě, lze je ponechat</a:t>
            </a:r>
          </a:p>
          <a:p>
            <a:r>
              <a:rPr lang="cs-CZ" dirty="0"/>
              <a:t>S usazením detritu v mulči se mohou prosadit i druhy šířící se semeny a pokud údržba nezasáhne, mohou dominovat. Ve 3. roce odstranit 75 % rostlin tohoto vitálního druhu (</a:t>
            </a:r>
            <a:r>
              <a:rPr lang="cs-CZ" i="1" dirty="0" err="1"/>
              <a:t>Euphorbia</a:t>
            </a:r>
            <a:r>
              <a:rPr lang="cs-CZ" i="1" dirty="0"/>
              <a:t> </a:t>
            </a:r>
            <a:r>
              <a:rPr lang="cs-CZ" i="1" dirty="0" err="1"/>
              <a:t>cyparissias</a:t>
            </a:r>
            <a:r>
              <a:rPr lang="cs-CZ" dirty="0"/>
              <a:t>, </a:t>
            </a:r>
            <a:r>
              <a:rPr lang="cs-CZ" i="1" dirty="0" err="1"/>
              <a:t>Linum</a:t>
            </a:r>
            <a:r>
              <a:rPr lang="cs-CZ" i="1" dirty="0"/>
              <a:t> </a:t>
            </a:r>
            <a:r>
              <a:rPr lang="cs-CZ" i="1" dirty="0" err="1"/>
              <a:t>perenne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8189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E73B51-81AD-449E-8D33-A9EFE4F08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4429"/>
            <a:ext cx="7886700" cy="733646"/>
          </a:xfrm>
        </p:spPr>
        <p:txBody>
          <a:bodyPr/>
          <a:lstStyle/>
          <a:p>
            <a:pPr algn="ctr"/>
            <a:r>
              <a:rPr lang="cs-CZ" dirty="0"/>
              <a:t>Závěr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C4A7B3A-E261-4C67-94BF-A206CC255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8075"/>
            <a:ext cx="7886700" cy="597549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tento typ záhonů je pouze jednou z možností použití trvalek, je třeba zvážit</a:t>
            </a:r>
            <a:r>
              <a:rPr lang="it-IT" dirty="0"/>
              <a:t>, zda se pro dané místo hodí</a:t>
            </a:r>
          </a:p>
          <a:p>
            <a:r>
              <a:rPr lang="cs-CZ" dirty="0"/>
              <a:t>nutná  osvěta a informovanost profesionálních zahradníků, architektů i laické veřejnosti o smyslu těchto záhonů</a:t>
            </a:r>
          </a:p>
          <a:p>
            <a:r>
              <a:rPr lang="cs-CZ" dirty="0"/>
              <a:t>nejčastějším zákazníkem jsou městské úřady, proto i zde o nich informovat</a:t>
            </a:r>
          </a:p>
          <a:p>
            <a:r>
              <a:rPr lang="cs-CZ" dirty="0"/>
              <a:t>třeba dlouhodobé pozorování a hodnocení záhonů, poučení se z chyb a vytváření nových, lepších kombinací</a:t>
            </a:r>
          </a:p>
          <a:p>
            <a:r>
              <a:rPr lang="cs-CZ" dirty="0"/>
              <a:t>při náhradě taxonů využít ve směsi 90 % ověřených druhů a 10 % nových jako experiment</a:t>
            </a:r>
          </a:p>
          <a:p>
            <a:r>
              <a:rPr lang="cs-CZ" dirty="0"/>
              <a:t>nezapomenout, že záhony jsou zde zejména kvůli své estetické působnosti a musí se líbit, jinak je veřejnost nepřijme a další využívání trvalek v  městské zeleni bude výrazně problematičtější </a:t>
            </a:r>
          </a:p>
          <a:p>
            <a:r>
              <a:rPr lang="cs-CZ" dirty="0"/>
              <a:t>první referenční plochy se musí opravdu povést</a:t>
            </a:r>
          </a:p>
          <a:p>
            <a:r>
              <a:rPr lang="cs-CZ" dirty="0"/>
              <a:t>nejlepším receptem pro dlouhou funkčnost záhonu a vizuální atraktivitu je dobrá a dlouhodobá komunikace mezi autorem/projektantem, pracovníky údržby a investorem.</a:t>
            </a:r>
          </a:p>
        </p:txBody>
      </p:sp>
    </p:spTree>
    <p:extLst>
      <p:ext uri="{BB962C8B-B14F-4D97-AF65-F5344CB8AC3E}">
        <p14:creationId xmlns:p14="http://schemas.microsoft.com/office/powerpoint/2010/main" val="467447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85C4C5-DC05-4E08-A7D1-45E8939F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Směs Rozkvetlý venkov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DA1806-C7C2-4A83-B7D8-A2E176737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49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B270E-F6E1-40C8-912A-A3EBEA6ED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Směs Vysoká prérie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D8983E-4B81-4FA1-B8F3-8820066EE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1903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418B1A-E472-431E-8468-FC530DB9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Směs Ohnivá prérie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932EAA-13B3-4B78-8BB7-723AF3052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2577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3939A6-20FC-45A2-9D34-6DD1C7FE1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Směs Barevná paleta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597454-455A-4459-85D2-60A3488E8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6680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829B9-7774-4928-8B1C-FDA1908BB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Směs Domácí </a:t>
            </a:r>
            <a:r>
              <a:rPr lang="cs-CZ" dirty="0" err="1"/>
              <a:t>květnice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465E73-E56E-4325-9530-792A1E7D8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9938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0E2C0C-2C13-401E-B9C2-C9E215AC5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Princip výsadby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99F98D-B06F-444E-B117-575AEDF48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Autoregulace – schopnost funkčního ekosystému udržet dynamickou rovnováhu mezi jednotlivými složkami tohoto systému. Přírodní ekosystémy (les) jsou schopné autoregulace, umělé (pole)nikoliv</a:t>
            </a:r>
          </a:p>
          <a:p>
            <a:r>
              <a:rPr lang="cs-CZ" dirty="0"/>
              <a:t>Autoregulace zde znamená minimalizaci potřebných vstupů energie do záhonu v průběhu jeho života. </a:t>
            </a:r>
          </a:p>
          <a:p>
            <a:r>
              <a:rPr lang="cs-CZ" dirty="0"/>
              <a:t>Sukcese – dlouhodobý samovolný kvalitativní a kvantitativní vývoj rostlinného společenstva na určité lokalitě provázený změnami základních charakteristik společenstva směřujícími k jeho stabilizaci. Údržbou se sukcese v určité fázi začíná blokovat. </a:t>
            </a:r>
          </a:p>
          <a:p>
            <a:r>
              <a:rPr lang="cs-CZ" dirty="0"/>
              <a:t>Autoregulace se prolíná s pojmy intenzita a extenzita údržby. </a:t>
            </a:r>
          </a:p>
        </p:txBody>
      </p:sp>
    </p:spTree>
    <p:extLst>
      <p:ext uri="{BB962C8B-B14F-4D97-AF65-F5344CB8AC3E}">
        <p14:creationId xmlns:p14="http://schemas.microsoft.com/office/powerpoint/2010/main" val="1775232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CABFA0-57B6-4A78-901C-7063E768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Směs Aromaterapie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D749B7-73EB-4CA2-895F-8CEF1C9A5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289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ABE660-F4D3-4249-8B08-CCE57C87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C9F8B3C-75A4-4515-8AA0-DCD324A7E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032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55E184-B3A5-42F3-83F7-8B64E1CA7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42CEEE-A98B-437F-9899-AB7DE3BCD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369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2137F-AC20-434C-B9A3-84ADC57B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080B62-068F-4ACD-9D0A-2FF61414C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246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C71531-3C0F-46EA-B23A-36CC59900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480950-2953-4BA6-8FDC-05BAC5D13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318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181746-8902-4424-AF26-7878C6ACF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DE6DE8-CD72-4AEF-97DD-A5F7AAFFA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746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CA1099-EF8C-4A05-A895-77A8BAF87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12862F5-7CD1-406A-B61E-D8B99FB70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897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412E3-61FF-4A2D-9FBF-201E58B3A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6D8032-51CF-42F2-BA7A-36050DF3D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1212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D3373A-1DA4-4DE6-A33F-B65548015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BA35E7-E733-42CC-92BC-A542F3D10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6341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55BEA2-4AFA-400B-953C-3688A0556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4A1608-DD47-4D58-A59D-3EAF02C23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010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6427E9-9D79-4448-8CBB-DEB37E2A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169580"/>
          </a:xfrm>
        </p:spPr>
        <p:txBody>
          <a:bodyPr/>
          <a:lstStyle/>
          <a:p>
            <a:pPr algn="ctr"/>
            <a:r>
              <a:rPr lang="cs-CZ" dirty="0"/>
              <a:t>Životní strategie rostlin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09B24F-2CB4-478E-80B4-9494A2407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0" y="1339701"/>
            <a:ext cx="8963246" cy="5518297"/>
          </a:xfrm>
        </p:spPr>
        <p:txBody>
          <a:bodyPr/>
          <a:lstStyle/>
          <a:p>
            <a:r>
              <a:rPr lang="cs-CZ" dirty="0"/>
              <a:t>Způsob rozmnožování nebo obsazování volných stanovišť. Rozlišujeme 3 hlavní strategie:</a:t>
            </a:r>
          </a:p>
          <a:p>
            <a:r>
              <a:rPr lang="cs-CZ" dirty="0"/>
              <a:t>S-strategie (stres snášející) – u druhů, jež se dokážou přizpůsobit silnému stresu (</a:t>
            </a:r>
            <a:r>
              <a:rPr lang="cs-CZ" dirty="0" err="1"/>
              <a:t>sucho,vlhko,seč,sešlap</a:t>
            </a:r>
            <a:r>
              <a:rPr lang="cs-CZ" dirty="0"/>
              <a:t> apod.)</a:t>
            </a:r>
          </a:p>
          <a:p>
            <a:r>
              <a:rPr lang="cs-CZ" dirty="0"/>
              <a:t>R-strategie (</a:t>
            </a:r>
            <a:r>
              <a:rPr lang="cs-CZ" dirty="0" err="1"/>
              <a:t>ruderální,rumištní</a:t>
            </a:r>
            <a:r>
              <a:rPr lang="cs-CZ" dirty="0"/>
              <a:t>) – u druhů, jež snášejí vysoký stupeň narušování prostředí a osidlují rychle nové plochy. Jsou </a:t>
            </a:r>
            <a:r>
              <a:rPr lang="cs-CZ" dirty="0" err="1"/>
              <a:t>krátkověké,s</a:t>
            </a:r>
            <a:r>
              <a:rPr lang="cs-CZ" dirty="0"/>
              <a:t> rychlým </a:t>
            </a:r>
            <a:r>
              <a:rPr lang="cs-CZ" dirty="0" err="1"/>
              <a:t>vývojem,bohatě</a:t>
            </a:r>
            <a:r>
              <a:rPr lang="cs-CZ" dirty="0"/>
              <a:t> a časně kvetoucí, s mnoha lehkými semeny</a:t>
            </a:r>
          </a:p>
          <a:p>
            <a:r>
              <a:rPr lang="cs-CZ" dirty="0"/>
              <a:t>C-strategie (konkurenční) – u druhů žijících v podmínkách malého </a:t>
            </a:r>
            <a:r>
              <a:rPr lang="cs-CZ" dirty="0" err="1"/>
              <a:t>stresu,nízkého</a:t>
            </a:r>
            <a:r>
              <a:rPr lang="cs-CZ" dirty="0"/>
              <a:t> poškozování biomasy, ale při vysoké konkurenci okolních rostlin. Jsou </a:t>
            </a:r>
            <a:r>
              <a:rPr lang="cs-CZ" dirty="0" err="1"/>
              <a:t>dlouhověké,pomalu</a:t>
            </a:r>
            <a:r>
              <a:rPr lang="cs-CZ" dirty="0"/>
              <a:t> </a:t>
            </a:r>
            <a:r>
              <a:rPr lang="cs-CZ" dirty="0" err="1"/>
              <a:t>rostoucí,mohutnější</a:t>
            </a:r>
            <a:r>
              <a:rPr lang="cs-CZ" dirty="0"/>
              <a:t>, s menšími a těžšími semeny</a:t>
            </a:r>
          </a:p>
        </p:txBody>
      </p:sp>
    </p:spTree>
    <p:extLst>
      <p:ext uri="{BB962C8B-B14F-4D97-AF65-F5344CB8AC3E}">
        <p14:creationId xmlns:p14="http://schemas.microsoft.com/office/powerpoint/2010/main" val="3746309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ACCD1-814B-4EB3-85EF-716867123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025356-82AC-4414-BDAC-E613B43F4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1385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1EAA58-1EED-4A7E-9EDB-A05D573D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854B0E9-B22E-4C6E-BB3A-9F2DB61EC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0508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53660-5200-4790-AE59-9093A111C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CFA7C5-4105-4DE3-9517-6D1CA87B9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0625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243F5E-FE85-4845-BB01-1F4AE0EC0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Nábřeží kpt. Jaroše jaro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2B964C-4085-43A3-B69A-F8E051D31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280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F8794-7897-47C0-AA78-DE4FF4F2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Nábřeží kpt. Jaroše léto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07B384-E034-417E-9EA4-0C7AFB2BE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5224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C3F076-1B7A-49E5-89C4-AB7F200D1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Praha Žižkov - jaro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A619C0-7669-4F8B-9FA1-9DC291308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13269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726955-1E6E-46E5-984E-78C875D0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Praha Žižkov - léto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80E8BE-722F-4580-8D59-51B3F72F3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409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ED1E5D-D5EA-4264-BF74-FCC312F29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Ostrava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5714D4-FCA5-44EE-A094-C57B96AF1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24749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D9666-DF04-4041-9956-3E8B5C8E2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62D2CC-BA36-4E84-B3A2-2508536E5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52841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C1B14B-F852-4121-A71E-D41346F2A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A2CBD8-5FCE-40CB-997D-E0B35046E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194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617108-4498-4C7E-A6C5-FB3327DC6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Charakteristika smíšených TZ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1E5E09-BDED-42E4-B48D-9A4F16865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Druhově bohaté, celoročně atraktivní a dynamické záhony s minimálními nároky na údržbu</a:t>
            </a:r>
          </a:p>
          <a:p>
            <a:r>
              <a:rPr lang="cs-CZ" dirty="0"/>
              <a:t>Kombinují trvalky, trávy, cibulnaté a hlíznaté rostliny na podobném principu jako přírodní fytocenózy</a:t>
            </a:r>
          </a:p>
          <a:p>
            <a:r>
              <a:rPr lang="cs-CZ" dirty="0"/>
              <a:t>Výběr konkrétních rostlin odpovídá extrémním stanovištním podmínkám a extenzivní údržbě</a:t>
            </a:r>
          </a:p>
          <a:p>
            <a:r>
              <a:rPr lang="cs-CZ" dirty="0"/>
              <a:t>Autoregulací myslíme vzájemné pozitivní i negativní vazby mezi rostlinami a skupinami rostlin. Výsledkem by pak měla být dynamická rovnováha. Zásahy člověka by měly být omezeny na nutné minimum, aniž by byl ohrožen výsledek, tj. dlouhodobý pozitivní estetický dojem ze záhonu.</a:t>
            </a:r>
          </a:p>
        </p:txBody>
      </p:sp>
    </p:spTree>
    <p:extLst>
      <p:ext uri="{BB962C8B-B14F-4D97-AF65-F5344CB8AC3E}">
        <p14:creationId xmlns:p14="http://schemas.microsoft.com/office/powerpoint/2010/main" val="39163429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CDC7F7-ED62-49F6-AFCC-946E54146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cs-CZ" dirty="0"/>
              <a:t>Doporučená literatura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300762A-1232-448E-89C4-20FA66DC7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40832209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7AE0FF-EDC0-4B2D-89CC-54228E16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0703B35-F238-4C7D-9871-1826C1434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51" y="1825625"/>
            <a:ext cx="3187497" cy="4351338"/>
          </a:xfrm>
        </p:spPr>
      </p:pic>
    </p:spTree>
    <p:extLst>
      <p:ext uri="{BB962C8B-B14F-4D97-AF65-F5344CB8AC3E}">
        <p14:creationId xmlns:p14="http://schemas.microsoft.com/office/powerpoint/2010/main" val="314780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A7F63F-7100-4B0E-A707-EEA4FB4E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Extenzivní údržba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0A43CD-3701-4C77-AD0B-CAF9D4D23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Pouze nezbytně nutné pracovní operace:</a:t>
            </a:r>
          </a:p>
          <a:p>
            <a:r>
              <a:rPr lang="cs-CZ" dirty="0"/>
              <a:t>Sestřih záhonu</a:t>
            </a:r>
          </a:p>
          <a:p>
            <a:r>
              <a:rPr lang="cs-CZ" dirty="0"/>
              <a:t>Minimální pletí</a:t>
            </a:r>
          </a:p>
          <a:p>
            <a:r>
              <a:rPr lang="cs-CZ" dirty="0"/>
              <a:t>Minimální či žádná zálivka</a:t>
            </a:r>
          </a:p>
          <a:p>
            <a:r>
              <a:rPr lang="cs-CZ" dirty="0"/>
              <a:t>Extenzivní údržbu nelze aplikovat na intenzivně navržený záhon</a:t>
            </a:r>
          </a:p>
        </p:txBody>
      </p:sp>
    </p:spTree>
    <p:extLst>
      <p:ext uri="{BB962C8B-B14F-4D97-AF65-F5344CB8AC3E}">
        <p14:creationId xmlns:p14="http://schemas.microsoft.com/office/powerpoint/2010/main" val="1710193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46708F-5CE5-48B8-8294-E45BD6CF1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Výhody smíšených trvalkových záhonů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E5C237-FD41-426C-A02A-F7A572EDF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Malá náročnost na údržbu, mulč snižuje nároky na pletí</a:t>
            </a:r>
          </a:p>
          <a:p>
            <a:r>
              <a:rPr lang="cs-CZ" dirty="0"/>
              <a:t>Dlouhověkost (průměr 15 let)</a:t>
            </a:r>
          </a:p>
          <a:p>
            <a:r>
              <a:rPr lang="cs-CZ" dirty="0"/>
              <a:t>Minimální nároky na vodu</a:t>
            </a:r>
          </a:p>
          <a:p>
            <a:r>
              <a:rPr lang="cs-CZ" dirty="0"/>
              <a:t>Vysoká estetická a ekologická hodnota</a:t>
            </a:r>
          </a:p>
          <a:p>
            <a:r>
              <a:rPr lang="cs-CZ" dirty="0"/>
              <a:t>Zvýšení biodiverzity (bezobratlí, ptáci)</a:t>
            </a:r>
          </a:p>
          <a:p>
            <a:r>
              <a:rPr lang="cs-CZ" dirty="0"/>
              <a:t>Vhodnost na extrémní stanoviště</a:t>
            </a:r>
          </a:p>
          <a:p>
            <a:r>
              <a:rPr lang="cs-CZ" dirty="0"/>
              <a:t>Podpora zachycování prachu ve městech</a:t>
            </a:r>
          </a:p>
          <a:p>
            <a:r>
              <a:rPr lang="cs-CZ" dirty="0"/>
              <a:t>Přírodě podobný vzhled</a:t>
            </a:r>
          </a:p>
          <a:p>
            <a:r>
              <a:rPr lang="cs-CZ" dirty="0"/>
              <a:t>Není třeba osazovací plán, jen %zastoupení jednotlivých funkčních skupin rostlin (úspora financí za projekt)</a:t>
            </a:r>
          </a:p>
          <a:p>
            <a:r>
              <a:rPr lang="cs-CZ" dirty="0"/>
              <a:t>Vhodnost k moderní městské architektuře</a:t>
            </a:r>
          </a:p>
          <a:p>
            <a:r>
              <a:rPr lang="cs-CZ" dirty="0"/>
              <a:t>Za stejné finance umožňují ozelenit více ploch</a:t>
            </a:r>
          </a:p>
          <a:p>
            <a:r>
              <a:rPr lang="cs-CZ" dirty="0"/>
              <a:t>Lze využívat již léty osvědčené směsi</a:t>
            </a:r>
          </a:p>
        </p:txBody>
      </p:sp>
    </p:spTree>
    <p:extLst>
      <p:ext uri="{BB962C8B-B14F-4D97-AF65-F5344CB8AC3E}">
        <p14:creationId xmlns:p14="http://schemas.microsoft.com/office/powerpoint/2010/main" val="897416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161AD-D46C-408D-8062-1956FF3F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Srovnání s klasickými trvalkovými rabaty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60123E-974B-4C85-B97C-D16AC4C06C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Pozitiva:</a:t>
            </a:r>
          </a:p>
          <a:p>
            <a:r>
              <a:rPr lang="cs-CZ" dirty="0"/>
              <a:t>Esteticky působivá </a:t>
            </a:r>
          </a:p>
          <a:p>
            <a:r>
              <a:rPr lang="cs-CZ" dirty="0"/>
              <a:t>Promyšlené kombinace sousedících rostlin</a:t>
            </a:r>
          </a:p>
          <a:p>
            <a:r>
              <a:rPr lang="cs-CZ" dirty="0"/>
              <a:t>Koncipována tak, aby nezklamala</a:t>
            </a:r>
          </a:p>
          <a:p>
            <a:r>
              <a:rPr lang="cs-CZ" dirty="0"/>
              <a:t>Lidmi většinově oblíbená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99C0121-B062-4232-98A1-0622D97D3C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Negativa:</a:t>
            </a:r>
          </a:p>
          <a:p>
            <a:r>
              <a:rPr lang="cs-CZ" dirty="0"/>
              <a:t>Vyšší nároky na péči</a:t>
            </a:r>
          </a:p>
          <a:p>
            <a:r>
              <a:rPr lang="cs-CZ" dirty="0"/>
              <a:t>Vyšší nároky na další vstupy (</a:t>
            </a:r>
            <a:r>
              <a:rPr lang="cs-CZ" dirty="0" err="1"/>
              <a:t>voda,hnojiva</a:t>
            </a:r>
            <a:r>
              <a:rPr lang="cs-CZ" dirty="0"/>
              <a:t>..)</a:t>
            </a:r>
          </a:p>
          <a:p>
            <a:r>
              <a:rPr lang="cs-CZ" dirty="0"/>
              <a:t>Při zanedbané či nedostatečné péči rychlý zánik</a:t>
            </a:r>
          </a:p>
        </p:txBody>
      </p:sp>
    </p:spTree>
    <p:extLst>
      <p:ext uri="{BB962C8B-B14F-4D97-AF65-F5344CB8AC3E}">
        <p14:creationId xmlns:p14="http://schemas.microsoft.com/office/powerpoint/2010/main" val="3023906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B4C9C-B20F-46D2-8B50-0F29F5E4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rabato x extenzivní záhon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AA4ED5A-8A56-4E3B-A83C-92510406CE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05894"/>
            <a:ext cx="3886200" cy="2590800"/>
          </a:xfrm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BD0A46F6-A8FE-4835-9EE1-3CE2C44C3C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711561"/>
            <a:ext cx="3886200" cy="2579465"/>
          </a:xfrm>
        </p:spPr>
      </p:pic>
    </p:spTree>
    <p:extLst>
      <p:ext uri="{BB962C8B-B14F-4D97-AF65-F5344CB8AC3E}">
        <p14:creationId xmlns:p14="http://schemas.microsoft.com/office/powerpoint/2010/main" val="190827463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1149</TotalTime>
  <Words>1819</Words>
  <Application>Microsoft Office PowerPoint</Application>
  <PresentationFormat>Předvádění na obrazovce (4:3)</PresentationFormat>
  <Paragraphs>171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Motiv Office</vt:lpstr>
      <vt:lpstr>Trvalkové záhony s vyšším stupněm autoregulace a extenzivní údržbou</vt:lpstr>
      <vt:lpstr>Trvalkové záhony s vyšším stupněm autoregulace</vt:lpstr>
      <vt:lpstr>Princip výsadby</vt:lpstr>
      <vt:lpstr>Životní strategie rostlin</vt:lpstr>
      <vt:lpstr>Charakteristika smíšených TZ</vt:lpstr>
      <vt:lpstr>Extenzivní údržba</vt:lpstr>
      <vt:lpstr>Výhody smíšených trvalkových záhonů</vt:lpstr>
      <vt:lpstr>Srovnání s klasickými trvalkovými rabaty</vt:lpstr>
      <vt:lpstr>Klasické rabato x extenzivní záhon</vt:lpstr>
      <vt:lpstr>Prezentace aplikace PowerPoint</vt:lpstr>
      <vt:lpstr>Náročnost údržby vybraných záhonů v min na m2 a rok</vt:lpstr>
      <vt:lpstr>Doporučené využití</vt:lpstr>
      <vt:lpstr>Problematické využití</vt:lpstr>
      <vt:lpstr>Historie</vt:lpstr>
      <vt:lpstr>Návrh sortimentu</vt:lpstr>
      <vt:lpstr>Pracovní postup založení výsadby</vt:lpstr>
      <vt:lpstr>Pracovní postup - pokračování</vt:lpstr>
      <vt:lpstr>Problémy při zakládání</vt:lpstr>
      <vt:lpstr>Údržba v 1. roce</vt:lpstr>
      <vt:lpstr>Dlouhodobá údržba</vt:lpstr>
      <vt:lpstr>Problémy při údržbě</vt:lpstr>
      <vt:lpstr>Prezentace aplikace PowerPoint</vt:lpstr>
      <vt:lpstr>Životnost a perspektiva záhonu</vt:lpstr>
      <vt:lpstr>Závěr </vt:lpstr>
      <vt:lpstr>Směs Rozkvetlý venkov</vt:lpstr>
      <vt:lpstr>Směs Vysoká prérie</vt:lpstr>
      <vt:lpstr>Směs Ohnivá prérie</vt:lpstr>
      <vt:lpstr>Směs Barevná paleta</vt:lpstr>
      <vt:lpstr>Směs Domácí květnice</vt:lpstr>
      <vt:lpstr>Směs Aromaterapie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Nábřeží kpt. Jaroše jaro</vt:lpstr>
      <vt:lpstr>Nábřeží kpt. Jaroše léto</vt:lpstr>
      <vt:lpstr>Praha Žižkov - jaro</vt:lpstr>
      <vt:lpstr>Praha Žižkov - léto</vt:lpstr>
      <vt:lpstr>Ostrava</vt:lpstr>
      <vt:lpstr>Prezentace aplikace PowerPoint</vt:lpstr>
      <vt:lpstr>Prezentace aplikace PowerPoint</vt:lpstr>
      <vt:lpstr>Doporučená literatura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Trvalkové záhony s vyšším stupněm autoregulace a extenzivní údržbou</dc:title>
  <dc:creator>Augustinová Ludmila</dc:creator>
  <cp:lastModifiedBy>Augustinová Ludmila</cp:lastModifiedBy>
  <cp:revision>53</cp:revision>
  <cp:lastPrinted>2023-03-27T14:11:18Z</cp:lastPrinted>
  <dcterms:created xsi:type="dcterms:W3CDTF">2020-10-22T08:44:01Z</dcterms:created>
  <dcterms:modified xsi:type="dcterms:W3CDTF">2023-03-29T14:22:30Z</dcterms:modified>
</cp:coreProperties>
</file>