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8" r:id="rId3"/>
    <p:sldId id="259" r:id="rId4"/>
    <p:sldId id="263" r:id="rId5"/>
    <p:sldId id="262" r:id="rId6"/>
    <p:sldId id="261" r:id="rId7"/>
    <p:sldId id="260" r:id="rId8"/>
    <p:sldId id="267" r:id="rId9"/>
    <p:sldId id="266" r:id="rId10"/>
    <p:sldId id="265" r:id="rId11"/>
    <p:sldId id="264" r:id="rId12"/>
    <p:sldId id="268" r:id="rId13"/>
    <p:sldId id="269" r:id="rId14"/>
    <p:sldId id="270" r:id="rId15"/>
    <p:sldId id="282" r:id="rId16"/>
    <p:sldId id="278" r:id="rId17"/>
    <p:sldId id="275" r:id="rId18"/>
    <p:sldId id="276" r:id="rId19"/>
    <p:sldId id="277" r:id="rId20"/>
    <p:sldId id="280" r:id="rId21"/>
    <p:sldId id="281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7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8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817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32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53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81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5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8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9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8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2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1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5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2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photos.com/" TargetMode="External"/><Relationship Id="rId2" Type="http://schemas.openxmlformats.org/officeDocument/2006/relationships/hyperlink" Target="https://www.gardenia.net/gardens/garden-styl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FA316-FC69-40AF-AAEA-E34369225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Trvalkové záhony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3460F8-091C-444D-A839-7EC1B1DDE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Anna Divišová, ABZU</a:t>
            </a:r>
          </a:p>
        </p:txBody>
      </p:sp>
    </p:spTree>
    <p:extLst>
      <p:ext uri="{BB962C8B-B14F-4D97-AF65-F5344CB8AC3E}">
        <p14:creationId xmlns:p14="http://schemas.microsoft.com/office/powerpoint/2010/main" val="216384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tráva, rostlina, květina&#10;&#10;Popis byl vytvořen automaticky">
            <a:extLst>
              <a:ext uri="{FF2B5EF4-FFF2-40B4-BE49-F238E27FC236}">
                <a16:creationId xmlns:a16="http://schemas.microsoft.com/office/drawing/2014/main" id="{0B033D5E-B206-40C2-BBF4-980FAB3F8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228600"/>
            <a:ext cx="9601200" cy="64008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A3A8E3C-04AF-4342-B672-E8227E3BAF7E}"/>
              </a:ext>
            </a:extLst>
          </p:cNvPr>
          <p:cNvSpPr txBox="1"/>
          <p:nvPr/>
        </p:nvSpPr>
        <p:spPr>
          <a:xfrm>
            <a:off x="42862" y="4869120"/>
            <a:ext cx="2124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Lavandnula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angustifolia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Hidcote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186979D-8744-42DA-9BDC-9C2399E8705A}"/>
              </a:ext>
            </a:extLst>
          </p:cNvPr>
          <p:cNvCxnSpPr>
            <a:cxnSpLocks/>
          </p:cNvCxnSpPr>
          <p:nvPr/>
        </p:nvCxnSpPr>
        <p:spPr>
          <a:xfrm>
            <a:off x="1800225" y="5505450"/>
            <a:ext cx="6096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3A44F5-C827-44F8-AB93-B7A18ACD21FB}"/>
              </a:ext>
            </a:extLst>
          </p:cNvPr>
          <p:cNvSpPr txBox="1"/>
          <p:nvPr/>
        </p:nvSpPr>
        <p:spPr>
          <a:xfrm>
            <a:off x="152399" y="1352549"/>
            <a:ext cx="181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Agapanthus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‘Silver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  <a:p>
            <a:pPr algn="ctr"/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0627980-466C-4CC1-B453-8B3E929AFF50}"/>
              </a:ext>
            </a:extLst>
          </p:cNvPr>
          <p:cNvCxnSpPr>
            <a:cxnSpLocks/>
          </p:cNvCxnSpPr>
          <p:nvPr/>
        </p:nvCxnSpPr>
        <p:spPr>
          <a:xfrm flipV="1">
            <a:off x="1800225" y="1495425"/>
            <a:ext cx="6334125" cy="12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71B149A-22C0-40DB-B5AF-135ACD8B4D82}"/>
              </a:ext>
            </a:extLst>
          </p:cNvPr>
          <p:cNvSpPr txBox="1"/>
          <p:nvPr/>
        </p:nvSpPr>
        <p:spPr>
          <a:xfrm>
            <a:off x="495300" y="3757314"/>
            <a:ext cx="1695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Eryngium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bourgatii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Picos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Blue‘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E8A3866-B862-463A-8A9D-D39EF5E19768}"/>
              </a:ext>
            </a:extLst>
          </p:cNvPr>
          <p:cNvCxnSpPr>
            <a:cxnSpLocks/>
          </p:cNvCxnSpPr>
          <p:nvPr/>
        </p:nvCxnSpPr>
        <p:spPr>
          <a:xfrm flipV="1">
            <a:off x="2105025" y="3757314"/>
            <a:ext cx="4362450" cy="281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197C932-8880-4774-BDE0-96709479DED6}"/>
              </a:ext>
            </a:extLst>
          </p:cNvPr>
          <p:cNvSpPr txBox="1"/>
          <p:nvPr/>
        </p:nvSpPr>
        <p:spPr>
          <a:xfrm>
            <a:off x="209549" y="2562909"/>
            <a:ext cx="166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Perovskia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atriplicifolia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8CB64F9-F8FC-4AD8-AAC9-CCD57B5F1059}"/>
              </a:ext>
            </a:extLst>
          </p:cNvPr>
          <p:cNvCxnSpPr/>
          <p:nvPr/>
        </p:nvCxnSpPr>
        <p:spPr>
          <a:xfrm>
            <a:off x="2124075" y="2862560"/>
            <a:ext cx="838200" cy="2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7AB12A4-265B-4F6A-B513-81DF54B1239A}"/>
              </a:ext>
            </a:extLst>
          </p:cNvPr>
          <p:cNvSpPr txBox="1"/>
          <p:nvPr/>
        </p:nvSpPr>
        <p:spPr>
          <a:xfrm>
            <a:off x="171450" y="344179"/>
            <a:ext cx="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Deschampsia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cespitosa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9B927599-A9BB-4F56-813A-6CEF4F586E6F}"/>
              </a:ext>
            </a:extLst>
          </p:cNvPr>
          <p:cNvCxnSpPr>
            <a:cxnSpLocks/>
          </p:cNvCxnSpPr>
          <p:nvPr/>
        </p:nvCxnSpPr>
        <p:spPr>
          <a:xfrm>
            <a:off x="1876424" y="838796"/>
            <a:ext cx="1295401" cy="18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5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06353-B383-48C5-8AEE-A9DFDD69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Harmonický modro-fialový záhon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581CA-6B97-4BAA-AD64-0184A5E7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775"/>
            <a:ext cx="8596668" cy="4412587"/>
          </a:xfrm>
        </p:spPr>
        <p:txBody>
          <a:bodyPr>
            <a:normAutofit/>
          </a:bodyPr>
          <a:lstStyle/>
          <a:p>
            <a:r>
              <a:rPr lang="cs-CZ" dirty="0"/>
              <a:t>Tento záhon ohraničuje schody a cestičku, je velice jemný a uklidňující, hodí se do moderních zahrad</a:t>
            </a:r>
          </a:p>
          <a:p>
            <a:r>
              <a:rPr lang="cs-CZ" dirty="0"/>
              <a:t>Tento záhon je krásný přes celé léto a má i podzimní efekt, rostliny jsou nenáročné na vodu, půda nejlépe hlinitopísčitá</a:t>
            </a:r>
          </a:p>
          <a:p>
            <a:r>
              <a:rPr lang="cs-CZ" dirty="0"/>
              <a:t>Sortiment:</a:t>
            </a:r>
          </a:p>
          <a:p>
            <a:pPr lvl="1"/>
            <a:r>
              <a:rPr lang="cs-CZ" i="1" dirty="0" err="1"/>
              <a:t>Lavandnula</a:t>
            </a:r>
            <a:r>
              <a:rPr lang="cs-CZ" i="1" dirty="0"/>
              <a:t> </a:t>
            </a:r>
            <a:r>
              <a:rPr lang="cs-CZ" i="1" dirty="0" err="1"/>
              <a:t>angustifolia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Hidcote</a:t>
            </a:r>
            <a:r>
              <a:rPr lang="cs-CZ" dirty="0"/>
              <a:t>‘ (kvete od pozdního jara a po celé léto, plné slunce)</a:t>
            </a:r>
          </a:p>
          <a:p>
            <a:pPr lvl="1"/>
            <a:r>
              <a:rPr lang="cs-CZ" i="1" dirty="0" err="1"/>
              <a:t>Agapanthus</a:t>
            </a:r>
            <a:r>
              <a:rPr lang="cs-CZ" i="1" dirty="0"/>
              <a:t> </a:t>
            </a:r>
            <a:r>
              <a:rPr lang="cs-CZ" dirty="0"/>
              <a:t>‘Silver </a:t>
            </a:r>
            <a:r>
              <a:rPr lang="cs-CZ" dirty="0" err="1"/>
              <a:t>Moon</a:t>
            </a:r>
            <a:r>
              <a:rPr lang="cs-CZ" dirty="0"/>
              <a:t>‘ (kvete skoro celé léto, plné slunce nebo polostín)</a:t>
            </a:r>
          </a:p>
          <a:p>
            <a:pPr lvl="2"/>
            <a:r>
              <a:rPr lang="cs-CZ" dirty="0"/>
              <a:t>V našich podmínkách se musí na zimu vyjmout, což je problematické u zapojených trvalkových záhonů =&gt; lepší použít jiný druh (návrh: </a:t>
            </a:r>
            <a:r>
              <a:rPr lang="cs-CZ" i="1" dirty="0" err="1"/>
              <a:t>Kniphofia</a:t>
            </a:r>
            <a:r>
              <a:rPr lang="cs-CZ" i="1" dirty="0"/>
              <a:t>, </a:t>
            </a:r>
            <a:r>
              <a:rPr lang="cs-CZ" i="1" dirty="0" err="1"/>
              <a:t>Liatris</a:t>
            </a:r>
            <a:r>
              <a:rPr lang="cs-CZ" i="1" dirty="0"/>
              <a:t>…)</a:t>
            </a:r>
          </a:p>
          <a:p>
            <a:pPr lvl="1"/>
            <a:r>
              <a:rPr lang="cs-CZ" i="1" dirty="0" err="1"/>
              <a:t>Eryngium</a:t>
            </a:r>
            <a:r>
              <a:rPr lang="cs-CZ" i="1" dirty="0"/>
              <a:t> </a:t>
            </a:r>
            <a:r>
              <a:rPr lang="cs-CZ" i="1" dirty="0" err="1"/>
              <a:t>bourgatii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Picos</a:t>
            </a:r>
            <a:r>
              <a:rPr lang="cs-CZ" dirty="0"/>
              <a:t> Blue‘ (kvete v létě, plné slunce)</a:t>
            </a:r>
          </a:p>
          <a:p>
            <a:pPr lvl="1"/>
            <a:r>
              <a:rPr lang="cs-CZ" i="1" dirty="0" err="1"/>
              <a:t>Perovskia</a:t>
            </a:r>
            <a:r>
              <a:rPr lang="cs-CZ" i="1" dirty="0"/>
              <a:t> </a:t>
            </a:r>
            <a:r>
              <a:rPr lang="cs-CZ" i="1" dirty="0" err="1"/>
              <a:t>atriplicifolia</a:t>
            </a:r>
            <a:r>
              <a:rPr lang="cs-CZ" i="1" dirty="0"/>
              <a:t> </a:t>
            </a:r>
            <a:r>
              <a:rPr lang="cs-CZ" dirty="0"/>
              <a:t>(kvete od poloviny léta do podzimu, plné slunce)</a:t>
            </a:r>
          </a:p>
          <a:p>
            <a:pPr lvl="1"/>
            <a:r>
              <a:rPr lang="cs-CZ" i="1" dirty="0" err="1"/>
              <a:t>Deschampsia</a:t>
            </a:r>
            <a:r>
              <a:rPr lang="cs-CZ" i="1" dirty="0"/>
              <a:t> </a:t>
            </a:r>
            <a:r>
              <a:rPr lang="cs-CZ" i="1" dirty="0" err="1"/>
              <a:t>cespitosa</a:t>
            </a:r>
            <a:r>
              <a:rPr lang="cs-CZ" i="1" dirty="0"/>
              <a:t> </a:t>
            </a:r>
            <a:r>
              <a:rPr lang="cs-CZ" dirty="0"/>
              <a:t>(od léta do podzimu, plné slunce)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6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barevné, květina&#10;&#10;Popis byl vytvořen automaticky">
            <a:extLst>
              <a:ext uri="{FF2B5EF4-FFF2-40B4-BE49-F238E27FC236}">
                <a16:creationId xmlns:a16="http://schemas.microsoft.com/office/drawing/2014/main" id="{BCB929CC-4589-4BE6-B1B6-85F5D29A4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190499"/>
            <a:ext cx="9629775" cy="645194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2CB5B48-872C-46E8-A87A-7F8EBF635A99}"/>
              </a:ext>
            </a:extLst>
          </p:cNvPr>
          <p:cNvSpPr txBox="1"/>
          <p:nvPr/>
        </p:nvSpPr>
        <p:spPr>
          <a:xfrm>
            <a:off x="9946640" y="111760"/>
            <a:ext cx="181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Sedum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'Jose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Aubergine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0018377-4B0F-4742-865A-F8102CF6516F}"/>
              </a:ext>
            </a:extLst>
          </p:cNvPr>
          <p:cNvCxnSpPr>
            <a:cxnSpLocks/>
          </p:cNvCxnSpPr>
          <p:nvPr/>
        </p:nvCxnSpPr>
        <p:spPr>
          <a:xfrm flipH="1">
            <a:off x="3962161" y="434925"/>
            <a:ext cx="6101955" cy="1849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537BC79D-F545-49B1-84EC-CE7A3A12ABE0}"/>
              </a:ext>
            </a:extLst>
          </p:cNvPr>
          <p:cNvSpPr txBox="1"/>
          <p:nvPr/>
        </p:nvSpPr>
        <p:spPr>
          <a:xfrm>
            <a:off x="10170160" y="944880"/>
            <a:ext cx="159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Deschampsia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cespitosa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B4B98D0-B8CA-4DB1-899F-E1CF09136DAD}"/>
              </a:ext>
            </a:extLst>
          </p:cNvPr>
          <p:cNvCxnSpPr>
            <a:cxnSpLocks/>
          </p:cNvCxnSpPr>
          <p:nvPr/>
        </p:nvCxnSpPr>
        <p:spPr>
          <a:xfrm flipH="1" flipV="1">
            <a:off x="7101840" y="434925"/>
            <a:ext cx="3210560" cy="978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043020-0854-44B9-BCC4-2B6E2E38AD4B}"/>
              </a:ext>
            </a:extLst>
          </p:cNvPr>
          <p:cNvSpPr txBox="1"/>
          <p:nvPr/>
        </p:nvSpPr>
        <p:spPr>
          <a:xfrm>
            <a:off x="10064115" y="1736383"/>
            <a:ext cx="181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Santolina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pinnata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subsp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neapolitana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9D10720-EADA-423C-82AB-4D2F4400CEF9}"/>
              </a:ext>
            </a:extLst>
          </p:cNvPr>
          <p:cNvCxnSpPr/>
          <p:nvPr/>
        </p:nvCxnSpPr>
        <p:spPr>
          <a:xfrm flipH="1" flipV="1">
            <a:off x="7223760" y="1591211"/>
            <a:ext cx="3088640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B5573A8-734B-45CF-A3F5-105DFF1DC1EF}"/>
              </a:ext>
            </a:extLst>
          </p:cNvPr>
          <p:cNvSpPr txBox="1"/>
          <p:nvPr/>
        </p:nvSpPr>
        <p:spPr>
          <a:xfrm>
            <a:off x="10491151" y="273330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Pennisetum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setaceum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'Rubrum‘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E171E472-9606-41BE-BDBB-381A9CC4ECD2}"/>
              </a:ext>
            </a:extLst>
          </p:cNvPr>
          <p:cNvCxnSpPr>
            <a:cxnSpLocks/>
          </p:cNvCxnSpPr>
          <p:nvPr/>
        </p:nvCxnSpPr>
        <p:spPr>
          <a:xfrm flipH="1" flipV="1">
            <a:off x="5730240" y="1914376"/>
            <a:ext cx="4818382" cy="124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730A70A-DB88-4B16-96FD-AC587394FC8E}"/>
              </a:ext>
            </a:extLst>
          </p:cNvPr>
          <p:cNvSpPr txBox="1"/>
          <p:nvPr/>
        </p:nvSpPr>
        <p:spPr>
          <a:xfrm>
            <a:off x="10139677" y="4790833"/>
            <a:ext cx="212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Allium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sphaerocephalon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520AB84C-0152-49B3-8CD5-20FF2D005241}"/>
              </a:ext>
            </a:extLst>
          </p:cNvPr>
          <p:cNvCxnSpPr>
            <a:cxnSpLocks/>
          </p:cNvCxnSpPr>
          <p:nvPr/>
        </p:nvCxnSpPr>
        <p:spPr>
          <a:xfrm flipH="1" flipV="1">
            <a:off x="3088640" y="3891280"/>
            <a:ext cx="7670800" cy="1154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CBD299C-B265-423F-BFB8-E2E04A978373}"/>
              </a:ext>
            </a:extLst>
          </p:cNvPr>
          <p:cNvSpPr txBox="1"/>
          <p:nvPr/>
        </p:nvSpPr>
        <p:spPr>
          <a:xfrm>
            <a:off x="10548622" y="3748540"/>
            <a:ext cx="190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Lavandula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angustifolia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Hidcote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E70AB516-C0D3-4A58-A127-AAE8D5018C5E}"/>
              </a:ext>
            </a:extLst>
          </p:cNvPr>
          <p:cNvCxnSpPr/>
          <p:nvPr/>
        </p:nvCxnSpPr>
        <p:spPr>
          <a:xfrm flipH="1" flipV="1">
            <a:off x="7548880" y="2835365"/>
            <a:ext cx="3307080" cy="154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C25197E-F68A-489A-86A2-80161BFE8FB1}"/>
              </a:ext>
            </a:extLst>
          </p:cNvPr>
          <p:cNvSpPr txBox="1"/>
          <p:nvPr/>
        </p:nvSpPr>
        <p:spPr>
          <a:xfrm>
            <a:off x="9864729" y="5837778"/>
            <a:ext cx="258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Euphorbia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seguieriana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subsp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niciciana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2716A112-47DE-47A5-96B2-05014CD993F7}"/>
              </a:ext>
            </a:extLst>
          </p:cNvPr>
          <p:cNvCxnSpPr/>
          <p:nvPr/>
        </p:nvCxnSpPr>
        <p:spPr>
          <a:xfrm flipH="1" flipV="1">
            <a:off x="8229600" y="4064000"/>
            <a:ext cx="1940560" cy="1773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5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844BA-9195-4E50-B5F4-F1244C23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7"/>
            <a:ext cx="8596668" cy="1320800"/>
          </a:xfrm>
        </p:spPr>
        <p:txBody>
          <a:bodyPr/>
          <a:lstStyle/>
          <a:p>
            <a:r>
              <a:rPr lang="cs-CZ" dirty="0"/>
              <a:t>Neohraničený záhon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FD4A82-EA08-4EB6-AB16-0EFDA59C6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95679"/>
            <a:ext cx="9442026" cy="570608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Zahrada má luxusní nádech, díky jezírkům a tomu, že květiny nejsou v ohraničeném záhoně, ale volně zabíhají do cestiček mezi jezírky, což je velice náročné na údržbu, aby byla cesta stále průchozí a jakýkoliv plevel by zde byl nápadný.</a:t>
            </a:r>
          </a:p>
          <a:p>
            <a:r>
              <a:rPr lang="cs-CZ" dirty="0"/>
              <a:t>Kontrastní složení květin (svítivá zelená – fialová) zjemňují traviny , které propojují celý záhon</a:t>
            </a:r>
          </a:p>
          <a:p>
            <a:r>
              <a:rPr lang="cs-CZ" dirty="0"/>
              <a:t>Tento záhon má efekt od jara až do podzimu</a:t>
            </a:r>
          </a:p>
          <a:p>
            <a:r>
              <a:rPr lang="cs-CZ" dirty="0"/>
              <a:t>Rostliny jsou odolné suchu, půda by měla být dobře propustná (pH neutrální), nároky na vodu jsou nízké až střední</a:t>
            </a:r>
          </a:p>
          <a:p>
            <a:r>
              <a:rPr lang="cs-CZ" dirty="0"/>
              <a:t>Sortiment:</a:t>
            </a:r>
          </a:p>
          <a:p>
            <a:pPr lvl="1"/>
            <a:r>
              <a:rPr lang="cs-CZ" i="1" dirty="0" err="1"/>
              <a:t>Sedum</a:t>
            </a:r>
            <a:r>
              <a:rPr lang="cs-CZ" dirty="0"/>
              <a:t> 'Jose </a:t>
            </a:r>
            <a:r>
              <a:rPr lang="cs-CZ" dirty="0" err="1"/>
              <a:t>Aubergine</a:t>
            </a:r>
            <a:r>
              <a:rPr lang="cs-CZ" dirty="0"/>
              <a:t>‘ (kvete od poloviny léta do podzimu, plné slunce)</a:t>
            </a:r>
          </a:p>
          <a:p>
            <a:pPr lvl="1"/>
            <a:r>
              <a:rPr lang="cs-CZ" i="1" dirty="0" err="1"/>
              <a:t>Deschampsia</a:t>
            </a:r>
            <a:r>
              <a:rPr lang="cs-CZ" i="1" dirty="0"/>
              <a:t> </a:t>
            </a:r>
            <a:r>
              <a:rPr lang="cs-CZ" i="1" dirty="0" err="1"/>
              <a:t>cespitosa</a:t>
            </a:r>
            <a:r>
              <a:rPr lang="cs-CZ" i="1" dirty="0"/>
              <a:t> </a:t>
            </a:r>
            <a:r>
              <a:rPr lang="cs-CZ" dirty="0"/>
              <a:t>(od léta do zimy vytváří efekt, plné slunce)</a:t>
            </a:r>
          </a:p>
          <a:p>
            <a:pPr lvl="1"/>
            <a:r>
              <a:rPr lang="cs-CZ" i="1" dirty="0"/>
              <a:t>Santolina </a:t>
            </a:r>
            <a:r>
              <a:rPr lang="cs-CZ" i="1" dirty="0" err="1"/>
              <a:t>pinnata</a:t>
            </a:r>
            <a:r>
              <a:rPr lang="cs-CZ" i="1" dirty="0"/>
              <a:t> </a:t>
            </a:r>
            <a:r>
              <a:rPr lang="cs-CZ" dirty="0" err="1"/>
              <a:t>subsp</a:t>
            </a:r>
            <a:r>
              <a:rPr lang="cs-CZ" dirty="0"/>
              <a:t>. </a:t>
            </a:r>
            <a:r>
              <a:rPr lang="cs-CZ" i="1" dirty="0" err="1"/>
              <a:t>neapolitana</a:t>
            </a:r>
            <a:r>
              <a:rPr lang="cs-CZ" dirty="0"/>
              <a:t> (zajímavá je od jara do podzimu, plné slunce)</a:t>
            </a:r>
          </a:p>
          <a:p>
            <a:pPr lvl="1"/>
            <a:r>
              <a:rPr lang="cs-CZ" i="1" dirty="0" err="1"/>
              <a:t>Pennisetum</a:t>
            </a:r>
            <a:r>
              <a:rPr lang="cs-CZ" i="1" dirty="0"/>
              <a:t> </a:t>
            </a:r>
            <a:r>
              <a:rPr lang="cs-CZ" i="1" dirty="0" err="1"/>
              <a:t>setaceum</a:t>
            </a:r>
            <a:r>
              <a:rPr lang="cs-CZ" i="1" dirty="0"/>
              <a:t> </a:t>
            </a:r>
            <a:r>
              <a:rPr lang="cs-CZ" dirty="0"/>
              <a:t>'Rubrum‘ (zajímavá je od poloviny léta do podzimu, plné slunce)</a:t>
            </a:r>
          </a:p>
          <a:p>
            <a:pPr lvl="1"/>
            <a:r>
              <a:rPr lang="cs-CZ" i="1" dirty="0" err="1"/>
              <a:t>Allium</a:t>
            </a:r>
            <a:r>
              <a:rPr lang="cs-CZ" i="1" dirty="0"/>
              <a:t> </a:t>
            </a:r>
            <a:r>
              <a:rPr lang="cs-CZ" i="1" dirty="0" err="1"/>
              <a:t>sphaerocephalon</a:t>
            </a:r>
            <a:r>
              <a:rPr lang="cs-CZ" i="1" dirty="0"/>
              <a:t> </a:t>
            </a:r>
            <a:r>
              <a:rPr lang="cs-CZ" dirty="0"/>
              <a:t>(kvete od jara do začátku léta, plné slunce)</a:t>
            </a:r>
          </a:p>
          <a:p>
            <a:pPr lvl="1"/>
            <a:r>
              <a:rPr lang="cs-CZ" i="1" dirty="0" err="1"/>
              <a:t>Lavandula</a:t>
            </a:r>
            <a:r>
              <a:rPr lang="cs-CZ" i="1" dirty="0"/>
              <a:t> </a:t>
            </a:r>
            <a:r>
              <a:rPr lang="cs-CZ" i="1" dirty="0" err="1"/>
              <a:t>angustifolia</a:t>
            </a:r>
            <a:r>
              <a:rPr lang="cs-CZ" i="1" dirty="0"/>
              <a:t> </a:t>
            </a:r>
            <a:r>
              <a:rPr lang="cs-CZ" dirty="0"/>
              <a:t>'</a:t>
            </a:r>
            <a:r>
              <a:rPr lang="cs-CZ" dirty="0" err="1"/>
              <a:t>Hidcote</a:t>
            </a:r>
            <a:r>
              <a:rPr lang="cs-CZ" dirty="0"/>
              <a:t>‘ (od pozdního jara a po celé léto, plné slunce)</a:t>
            </a:r>
          </a:p>
          <a:p>
            <a:pPr lvl="1"/>
            <a:r>
              <a:rPr lang="cs-CZ" i="1" dirty="0" err="1"/>
              <a:t>Euphorbia</a:t>
            </a:r>
            <a:r>
              <a:rPr lang="cs-CZ" i="1" dirty="0"/>
              <a:t> </a:t>
            </a:r>
            <a:r>
              <a:rPr lang="cs-CZ" i="1" dirty="0" err="1"/>
              <a:t>seguieriana</a:t>
            </a:r>
            <a:r>
              <a:rPr lang="cs-CZ" i="1" dirty="0"/>
              <a:t> </a:t>
            </a:r>
            <a:r>
              <a:rPr lang="cs-CZ" dirty="0" err="1"/>
              <a:t>subsp</a:t>
            </a:r>
            <a:r>
              <a:rPr lang="cs-CZ" dirty="0"/>
              <a:t>. </a:t>
            </a:r>
            <a:r>
              <a:rPr lang="cs-CZ" i="1" dirty="0" err="1"/>
              <a:t>niciciana</a:t>
            </a:r>
            <a:r>
              <a:rPr lang="cs-CZ" dirty="0"/>
              <a:t> (zajímavá je od pozdního jara do podzimu, plné slunce)</a:t>
            </a:r>
          </a:p>
        </p:txBody>
      </p:sp>
    </p:spTree>
    <p:extLst>
      <p:ext uri="{BB962C8B-B14F-4D97-AF65-F5344CB8AC3E}">
        <p14:creationId xmlns:p14="http://schemas.microsoft.com/office/powerpoint/2010/main" val="161512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rostlina, květina&#10;&#10;Popis byl vytvořen automaticky">
            <a:extLst>
              <a:ext uri="{FF2B5EF4-FFF2-40B4-BE49-F238E27FC236}">
                <a16:creationId xmlns:a16="http://schemas.microsoft.com/office/drawing/2014/main" id="{B58DCF1B-5393-424E-B8A1-46A8CB46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77800"/>
            <a:ext cx="9753600" cy="6502400"/>
          </a:xfrm>
          <a:prstGeom prst="rect">
            <a:avLst/>
          </a:prstGeom>
        </p:spPr>
      </p:pic>
      <p:pic>
        <p:nvPicPr>
          <p:cNvPr id="5" name="Obrázek 4" descr="Obsah obrázku tráva, exteriér, květina, rostlina&#10;&#10;Popis byl vytvořen automaticky">
            <a:extLst>
              <a:ext uri="{FF2B5EF4-FFF2-40B4-BE49-F238E27FC236}">
                <a16:creationId xmlns:a16="http://schemas.microsoft.com/office/drawing/2014/main" id="{3347B782-E7C2-421A-8F99-81DA6272F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15" y="314960"/>
            <a:ext cx="3001345" cy="451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138667A-8087-4C42-8117-7264E25B6265}"/>
              </a:ext>
            </a:extLst>
          </p:cNvPr>
          <p:cNvSpPr txBox="1"/>
          <p:nvPr/>
        </p:nvSpPr>
        <p:spPr>
          <a:xfrm>
            <a:off x="302986" y="2842040"/>
            <a:ext cx="185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'Black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E05458-3CDD-447E-9E0F-FCC0D1C0A29E}"/>
              </a:ext>
            </a:extLst>
          </p:cNvPr>
          <p:cNvSpPr txBox="1"/>
          <p:nvPr/>
        </p:nvSpPr>
        <p:spPr>
          <a:xfrm>
            <a:off x="243840" y="3779689"/>
            <a:ext cx="174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Astrantia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Claret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4638CD9-58AD-4DA1-B5DC-347ECF207A49}"/>
              </a:ext>
            </a:extLst>
          </p:cNvPr>
          <p:cNvSpPr txBox="1"/>
          <p:nvPr/>
        </p:nvSpPr>
        <p:spPr>
          <a:xfrm>
            <a:off x="243840" y="1357475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Deschampsia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cespitosa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CED22C5-E381-404B-B458-EA8238E2A9D8}"/>
              </a:ext>
            </a:extLst>
          </p:cNvPr>
          <p:cNvSpPr txBox="1"/>
          <p:nvPr/>
        </p:nvSpPr>
        <p:spPr>
          <a:xfrm>
            <a:off x="127000" y="498565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Paeonia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Buckeye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Belle‘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B2102F-EABA-4F5C-9524-A2A943DA1320}"/>
              </a:ext>
            </a:extLst>
          </p:cNvPr>
          <p:cNvSpPr txBox="1"/>
          <p:nvPr/>
        </p:nvSpPr>
        <p:spPr>
          <a:xfrm>
            <a:off x="86723" y="225195"/>
            <a:ext cx="210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Salvia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nemorosa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Caradonna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5F13A38-4306-4C4E-9704-00A10DA39BB6}"/>
              </a:ext>
            </a:extLst>
          </p:cNvPr>
          <p:cNvCxnSpPr/>
          <p:nvPr/>
        </p:nvCxnSpPr>
        <p:spPr>
          <a:xfrm>
            <a:off x="1894114" y="642257"/>
            <a:ext cx="1306286" cy="71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87F7A38-BBBA-45A8-8234-5C7BF53D214C}"/>
              </a:ext>
            </a:extLst>
          </p:cNvPr>
          <p:cNvCxnSpPr>
            <a:cxnSpLocks/>
          </p:cNvCxnSpPr>
          <p:nvPr/>
        </p:nvCxnSpPr>
        <p:spPr>
          <a:xfrm>
            <a:off x="1752600" y="1793827"/>
            <a:ext cx="2911308" cy="104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0E730FC-ACC4-4801-A5FB-60DF94DCC9A4}"/>
              </a:ext>
            </a:extLst>
          </p:cNvPr>
          <p:cNvCxnSpPr>
            <a:stCxn id="6" idx="3"/>
          </p:cNvCxnSpPr>
          <p:nvPr/>
        </p:nvCxnSpPr>
        <p:spPr>
          <a:xfrm>
            <a:off x="2160814" y="3026706"/>
            <a:ext cx="3107872" cy="105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B6F2599-4F8E-4600-A786-CFE615C7BC0D}"/>
              </a:ext>
            </a:extLst>
          </p:cNvPr>
          <p:cNvCxnSpPr/>
          <p:nvPr/>
        </p:nvCxnSpPr>
        <p:spPr>
          <a:xfrm flipV="1">
            <a:off x="1774371" y="3720432"/>
            <a:ext cx="1023258" cy="217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559AA983-5280-407F-A234-470FD690C086}"/>
              </a:ext>
            </a:extLst>
          </p:cNvPr>
          <p:cNvCxnSpPr/>
          <p:nvPr/>
        </p:nvCxnSpPr>
        <p:spPr>
          <a:xfrm flipV="1">
            <a:off x="1653177" y="4507755"/>
            <a:ext cx="8329023" cy="96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BF49814-B591-455E-A810-8F8DC5A8CE4C}"/>
              </a:ext>
            </a:extLst>
          </p:cNvPr>
          <p:cNvSpPr txBox="1"/>
          <p:nvPr/>
        </p:nvSpPr>
        <p:spPr>
          <a:xfrm>
            <a:off x="286657" y="5761496"/>
            <a:ext cx="1944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Foeniculum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vulgare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'Rubrum‘</a:t>
            </a:r>
          </a:p>
          <a:p>
            <a:pPr algn="ctr"/>
            <a:endParaRPr lang="cs-CZ" dirty="0"/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A457D639-0658-4182-862C-B9F34068A9E9}"/>
              </a:ext>
            </a:extLst>
          </p:cNvPr>
          <p:cNvCxnSpPr/>
          <p:nvPr/>
        </p:nvCxnSpPr>
        <p:spPr>
          <a:xfrm flipV="1">
            <a:off x="1992811" y="5802016"/>
            <a:ext cx="4538618" cy="147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8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CE088-3BE7-49FE-8E30-4ADCA184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Záhon s pivoňkami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A3460-B1B8-4473-8226-CCA58ABA2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258"/>
            <a:ext cx="8596668" cy="50074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Tento záhon je převážně zajímavý od pozdního jara do začátku léta</a:t>
            </a:r>
          </a:p>
          <a:p>
            <a:r>
              <a:rPr lang="cs-CZ" dirty="0"/>
              <a:t>Tvoří jej hmota travin a fenyklu ze které vykukují jednotlivé květy. Nemá pozvolný přechod. Jsou zde stejně vysoké rostliny, ale tím, že fenykl společně s travinami zakrývají stonky a listy kvetoucích trvalek, vytváří záhon efekt poklidných vln s nánosy květů.</a:t>
            </a:r>
          </a:p>
          <a:p>
            <a:r>
              <a:rPr lang="cs-CZ" dirty="0"/>
              <a:t>Složení toho záhonu má rádo vlhké a dobře propustné půdy (nároky na vodu jsou průměrné), hlinitopísčité (pH nízké až neutrální)</a:t>
            </a:r>
          </a:p>
          <a:p>
            <a:r>
              <a:rPr lang="cs-CZ" dirty="0"/>
              <a:t>Sortiment:</a:t>
            </a:r>
          </a:p>
          <a:p>
            <a:pPr lvl="1"/>
            <a:r>
              <a:rPr lang="cs-CZ" i="1" dirty="0"/>
              <a:t>Iris</a:t>
            </a:r>
            <a:r>
              <a:rPr lang="cs-CZ" dirty="0"/>
              <a:t> 'Black </a:t>
            </a:r>
            <a:r>
              <a:rPr lang="cs-CZ" dirty="0" err="1"/>
              <a:t>Swon</a:t>
            </a:r>
            <a:r>
              <a:rPr lang="cs-CZ" dirty="0"/>
              <a:t>‘ (kvete od pozdního jara do začátku léta, plné slunce)</a:t>
            </a:r>
          </a:p>
          <a:p>
            <a:pPr lvl="1"/>
            <a:r>
              <a:rPr lang="cs-CZ" i="1" dirty="0" err="1"/>
              <a:t>Astrantia</a:t>
            </a:r>
            <a:r>
              <a:rPr lang="cs-CZ" i="1" dirty="0"/>
              <a:t> major </a:t>
            </a:r>
            <a:r>
              <a:rPr lang="cs-CZ" dirty="0"/>
              <a:t>'</a:t>
            </a:r>
            <a:r>
              <a:rPr lang="cs-CZ" dirty="0" err="1"/>
              <a:t>Claret</a:t>
            </a:r>
            <a:r>
              <a:rPr lang="cs-CZ" dirty="0"/>
              <a:t>‘ (kvete od pozdního jara do konce léta)</a:t>
            </a:r>
          </a:p>
          <a:p>
            <a:pPr lvl="1"/>
            <a:r>
              <a:rPr lang="cs-CZ" i="1" dirty="0" err="1"/>
              <a:t>Deschampsia</a:t>
            </a:r>
            <a:r>
              <a:rPr lang="cs-CZ" i="1" dirty="0"/>
              <a:t> </a:t>
            </a:r>
            <a:r>
              <a:rPr lang="cs-CZ" i="1" dirty="0" err="1"/>
              <a:t>cespitosa</a:t>
            </a:r>
            <a:r>
              <a:rPr lang="cs-CZ" i="1" dirty="0"/>
              <a:t> </a:t>
            </a:r>
            <a:r>
              <a:rPr lang="cs-CZ" dirty="0"/>
              <a:t>(od léta do zimy vytváří efekt, plné slunce)</a:t>
            </a:r>
          </a:p>
          <a:p>
            <a:pPr lvl="1"/>
            <a:r>
              <a:rPr lang="cs-CZ" i="1" dirty="0" err="1"/>
              <a:t>Paeonia</a:t>
            </a:r>
            <a:r>
              <a:rPr lang="cs-CZ" dirty="0"/>
              <a:t> '</a:t>
            </a:r>
            <a:r>
              <a:rPr lang="cs-CZ" dirty="0" err="1"/>
              <a:t>Buckeye</a:t>
            </a:r>
            <a:r>
              <a:rPr lang="cs-CZ" dirty="0"/>
              <a:t> Belle‘ (kvete od pozdního jara do začátku léta, plné slunce či </a:t>
            </a:r>
            <a:r>
              <a:rPr lang="cs-CZ" dirty="0" err="1"/>
              <a:t>polodtín</a:t>
            </a:r>
            <a:r>
              <a:rPr lang="cs-CZ" dirty="0"/>
              <a:t>)</a:t>
            </a:r>
          </a:p>
          <a:p>
            <a:pPr lvl="1"/>
            <a:r>
              <a:rPr lang="cs-CZ" i="1" dirty="0" err="1"/>
              <a:t>Salvia</a:t>
            </a:r>
            <a:r>
              <a:rPr lang="cs-CZ" i="1" dirty="0"/>
              <a:t> </a:t>
            </a:r>
            <a:r>
              <a:rPr lang="cs-CZ" i="1" dirty="0" err="1"/>
              <a:t>nemorosa</a:t>
            </a:r>
            <a:r>
              <a:rPr lang="cs-CZ" i="1" dirty="0"/>
              <a:t> </a:t>
            </a:r>
            <a:r>
              <a:rPr lang="cs-CZ" dirty="0"/>
              <a:t>'</a:t>
            </a:r>
            <a:r>
              <a:rPr lang="cs-CZ" dirty="0" err="1"/>
              <a:t>Caradonna</a:t>
            </a:r>
            <a:r>
              <a:rPr lang="cs-CZ" dirty="0"/>
              <a:t>‘ (kvete od pozdního jara do půlky léta, plné slunce)</a:t>
            </a:r>
          </a:p>
          <a:p>
            <a:pPr lvl="1"/>
            <a:r>
              <a:rPr lang="cs-CZ" i="1" dirty="0" err="1"/>
              <a:t>Foeniculum</a:t>
            </a:r>
            <a:r>
              <a:rPr lang="cs-CZ" i="1" dirty="0"/>
              <a:t> </a:t>
            </a:r>
            <a:r>
              <a:rPr lang="cs-CZ" i="1" dirty="0" err="1"/>
              <a:t>vulgare</a:t>
            </a:r>
            <a:r>
              <a:rPr lang="cs-CZ" i="1" dirty="0"/>
              <a:t> </a:t>
            </a:r>
            <a:r>
              <a:rPr lang="cs-CZ" dirty="0"/>
              <a:t>'Rubrum‘(je zajímavý od poloviny léta až do konce, plné slunce, aromatický)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07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6C7FFC3-8E5F-4895-B65B-95C9F335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Záhony kvetoucí na jaře s převahou cibulnatých rostlin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5338D6-9BD9-46C2-A688-BFEFEA8DD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Následující slidy jsou ukázky různých kombinací převážně cibulnatých rostlin</a:t>
            </a:r>
          </a:p>
          <a:p>
            <a:r>
              <a:rPr lang="cs-CZ" dirty="0"/>
              <a:t>Vybrala jsem pro mne zajímavé kombinace</a:t>
            </a:r>
          </a:p>
        </p:txBody>
      </p:sp>
    </p:spTree>
    <p:extLst>
      <p:ext uri="{BB962C8B-B14F-4D97-AF65-F5344CB8AC3E}">
        <p14:creationId xmlns:p14="http://schemas.microsoft.com/office/powerpoint/2010/main" val="96130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větina, exteriér, tráva, rostlina&#10;&#10;Popis byl vytvořen automaticky">
            <a:extLst>
              <a:ext uri="{FF2B5EF4-FFF2-40B4-BE49-F238E27FC236}">
                <a16:creationId xmlns:a16="http://schemas.microsoft.com/office/drawing/2014/main" id="{232AE5F2-7038-4E20-9326-B9EAD65B4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212936"/>
            <a:ext cx="9648190" cy="643212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878003C-6A5E-4E39-9FE4-5459CDB7E29A}"/>
              </a:ext>
            </a:extLst>
          </p:cNvPr>
          <p:cNvSpPr txBox="1"/>
          <p:nvPr/>
        </p:nvSpPr>
        <p:spPr>
          <a:xfrm>
            <a:off x="187961" y="4093028"/>
            <a:ext cx="18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Galanthus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nivalis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8A4E52-3740-4296-8B7A-9E62181BF59C}"/>
              </a:ext>
            </a:extLst>
          </p:cNvPr>
          <p:cNvSpPr txBox="1"/>
          <p:nvPr/>
        </p:nvSpPr>
        <p:spPr>
          <a:xfrm>
            <a:off x="435429" y="5105400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Eranthis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hyemalis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3BBE2D-1507-4716-BFE3-046343FD7280}"/>
              </a:ext>
            </a:extLst>
          </p:cNvPr>
          <p:cNvSpPr txBox="1"/>
          <p:nvPr/>
        </p:nvSpPr>
        <p:spPr>
          <a:xfrm>
            <a:off x="511629" y="1741714"/>
            <a:ext cx="15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Helleborus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Anna‘s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15978F-2D30-4001-97AD-C9B76913931A}"/>
              </a:ext>
            </a:extLst>
          </p:cNvPr>
          <p:cNvSpPr txBox="1"/>
          <p:nvPr/>
        </p:nvSpPr>
        <p:spPr>
          <a:xfrm>
            <a:off x="326571" y="2786743"/>
            <a:ext cx="18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Helleborus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'Angel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Glow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A6F4572-A0EC-41DF-843B-E45371989816}"/>
              </a:ext>
            </a:extLst>
          </p:cNvPr>
          <p:cNvCxnSpPr>
            <a:stCxn id="5" idx="3"/>
          </p:cNvCxnSpPr>
          <p:nvPr/>
        </p:nvCxnSpPr>
        <p:spPr>
          <a:xfrm>
            <a:off x="1872343" y="5428566"/>
            <a:ext cx="5486400" cy="547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19C6BD0-C71B-4202-9738-337C760DEDC3}"/>
              </a:ext>
            </a:extLst>
          </p:cNvPr>
          <p:cNvCxnSpPr/>
          <p:nvPr/>
        </p:nvCxnSpPr>
        <p:spPr>
          <a:xfrm>
            <a:off x="1763486" y="4386943"/>
            <a:ext cx="2612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77FC2E3-9AD4-43F6-BF84-D74957B31535}"/>
              </a:ext>
            </a:extLst>
          </p:cNvPr>
          <p:cNvCxnSpPr/>
          <p:nvPr/>
        </p:nvCxnSpPr>
        <p:spPr>
          <a:xfrm flipV="1">
            <a:off x="2057401" y="2884714"/>
            <a:ext cx="4582885" cy="21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B38182B-F6A9-40C7-A565-961D559CEFED}"/>
              </a:ext>
            </a:extLst>
          </p:cNvPr>
          <p:cNvCxnSpPr>
            <a:stCxn id="6" idx="3"/>
          </p:cNvCxnSpPr>
          <p:nvPr/>
        </p:nvCxnSpPr>
        <p:spPr>
          <a:xfrm>
            <a:off x="2057401" y="2064880"/>
            <a:ext cx="3254828" cy="188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8CACA5F-7D31-44CE-B76E-A192ACE3F2FD}"/>
              </a:ext>
            </a:extLst>
          </p:cNvPr>
          <p:cNvSpPr txBox="1"/>
          <p:nvPr/>
        </p:nvSpPr>
        <p:spPr>
          <a:xfrm>
            <a:off x="8368211" y="208158"/>
            <a:ext cx="3614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Lesoparkový</a:t>
            </a:r>
            <a:r>
              <a:rPr lang="cs-CZ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záhon</a:t>
            </a:r>
          </a:p>
        </p:txBody>
      </p:sp>
    </p:spTree>
    <p:extLst>
      <p:ext uri="{BB962C8B-B14F-4D97-AF65-F5344CB8AC3E}">
        <p14:creationId xmlns:p14="http://schemas.microsoft.com/office/powerpoint/2010/main" val="215016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květina, zelená, bílá&#10;&#10;Popis byl vytvořen automaticky">
            <a:extLst>
              <a:ext uri="{FF2B5EF4-FFF2-40B4-BE49-F238E27FC236}">
                <a16:creationId xmlns:a16="http://schemas.microsoft.com/office/drawing/2014/main" id="{CDCE1CCD-36B1-438E-9EE2-735F7A41D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" y="211238"/>
            <a:ext cx="9678036" cy="64355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039EE27-08F0-453A-B169-36ACD11C7B4E}"/>
              </a:ext>
            </a:extLst>
          </p:cNvPr>
          <p:cNvSpPr txBox="1"/>
          <p:nvPr/>
        </p:nvSpPr>
        <p:spPr>
          <a:xfrm>
            <a:off x="10646229" y="3013501"/>
            <a:ext cx="165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Myosotis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sylvatica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659F67C-CD99-466D-A041-303CAF416FE9}"/>
              </a:ext>
            </a:extLst>
          </p:cNvPr>
          <p:cNvSpPr txBox="1"/>
          <p:nvPr/>
        </p:nvSpPr>
        <p:spPr>
          <a:xfrm>
            <a:off x="10245361" y="4637705"/>
            <a:ext cx="165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Hosta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crispula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A4DF92-0ACB-46B1-AF34-28881F5A8A30}"/>
              </a:ext>
            </a:extLst>
          </p:cNvPr>
          <p:cNvSpPr txBox="1"/>
          <p:nvPr/>
        </p:nvSpPr>
        <p:spPr>
          <a:xfrm>
            <a:off x="10245361" y="1771747"/>
            <a:ext cx="189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F8EA7A-2371-47C2-8C8E-05D8949DE9E2}"/>
              </a:ext>
            </a:extLst>
          </p:cNvPr>
          <p:cNvSpPr txBox="1"/>
          <p:nvPr/>
        </p:nvSpPr>
        <p:spPr>
          <a:xfrm>
            <a:off x="10245361" y="424543"/>
            <a:ext cx="15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'Mount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Tacoma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58202B6-6DBA-4351-83D6-899081473B28}"/>
              </a:ext>
            </a:extLst>
          </p:cNvPr>
          <p:cNvCxnSpPr/>
          <p:nvPr/>
        </p:nvCxnSpPr>
        <p:spPr>
          <a:xfrm flipH="1">
            <a:off x="8338457" y="925286"/>
            <a:ext cx="2035629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C8C2833-0D0B-43D4-9A6B-8906238B4D4B}"/>
              </a:ext>
            </a:extLst>
          </p:cNvPr>
          <p:cNvCxnSpPr/>
          <p:nvPr/>
        </p:nvCxnSpPr>
        <p:spPr>
          <a:xfrm flipH="1">
            <a:off x="2721429" y="2094912"/>
            <a:ext cx="7707085" cy="1195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0B8E270-4045-4200-85BC-02802528B5D0}"/>
              </a:ext>
            </a:extLst>
          </p:cNvPr>
          <p:cNvCxnSpPr/>
          <p:nvPr/>
        </p:nvCxnSpPr>
        <p:spPr>
          <a:xfrm flipH="1">
            <a:off x="8338457" y="3290501"/>
            <a:ext cx="2677885" cy="36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75A4A68-A5CC-4B22-AF10-23F2FB2DA7C9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246914" y="4268374"/>
            <a:ext cx="4998447" cy="55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34FB029-697E-4519-94C1-7DE78B52D81E}"/>
              </a:ext>
            </a:extLst>
          </p:cNvPr>
          <p:cNvSpPr txBox="1"/>
          <p:nvPr/>
        </p:nvSpPr>
        <p:spPr>
          <a:xfrm>
            <a:off x="283027" y="322078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Bílý záhon</a:t>
            </a:r>
          </a:p>
        </p:txBody>
      </p:sp>
    </p:spTree>
    <p:extLst>
      <p:ext uri="{BB962C8B-B14F-4D97-AF65-F5344CB8AC3E}">
        <p14:creationId xmlns:p14="http://schemas.microsoft.com/office/powerpoint/2010/main" val="381236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květina, rostlina, pole&#10;&#10;Popis byl vytvořen automaticky">
            <a:extLst>
              <a:ext uri="{FF2B5EF4-FFF2-40B4-BE49-F238E27FC236}">
                <a16:creationId xmlns:a16="http://schemas.microsoft.com/office/drawing/2014/main" id="{926A591B-A0B5-4523-9955-835D3B0F7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87" y="185726"/>
            <a:ext cx="8644573" cy="64865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211CADE-47BF-43FA-A8AF-1580C012D906}"/>
              </a:ext>
            </a:extLst>
          </p:cNvPr>
          <p:cNvSpPr txBox="1"/>
          <p:nvPr/>
        </p:nvSpPr>
        <p:spPr>
          <a:xfrm>
            <a:off x="142307" y="5366657"/>
            <a:ext cx="1993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Brunnera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macrophylla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'Jack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Frost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30537B-467A-4F92-93C4-A33AA23ACBC2}"/>
              </a:ext>
            </a:extLst>
          </p:cNvPr>
          <p:cNvSpPr txBox="1"/>
          <p:nvPr/>
        </p:nvSpPr>
        <p:spPr>
          <a:xfrm>
            <a:off x="284616" y="3244334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'Negrita'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919A1A-87B1-48A7-A173-74EC9CE5575C}"/>
              </a:ext>
            </a:extLst>
          </p:cNvPr>
          <p:cNvSpPr txBox="1"/>
          <p:nvPr/>
        </p:nvSpPr>
        <p:spPr>
          <a:xfrm>
            <a:off x="-27215" y="4182737"/>
            <a:ext cx="212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France'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B1023BE-5340-4F19-BFF9-B8F042636D5B}"/>
              </a:ext>
            </a:extLst>
          </p:cNvPr>
          <p:cNvSpPr txBox="1"/>
          <p:nvPr/>
        </p:nvSpPr>
        <p:spPr>
          <a:xfrm>
            <a:off x="66503" y="2490597"/>
            <a:ext cx="2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</a:t>
            </a:r>
            <a:r>
              <a: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'Menton'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C1EC4EB-D43E-4614-BE5C-0ED2F6ED3D65}"/>
              </a:ext>
            </a:extLst>
          </p:cNvPr>
          <p:cNvCxnSpPr/>
          <p:nvPr/>
        </p:nvCxnSpPr>
        <p:spPr>
          <a:xfrm flipV="1">
            <a:off x="1993673" y="2490597"/>
            <a:ext cx="357981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F6F540A-2209-4AFD-B7DB-FFEF4F3DD74C}"/>
              </a:ext>
            </a:extLst>
          </p:cNvPr>
          <p:cNvCxnSpPr>
            <a:stCxn id="7" idx="3"/>
          </p:cNvCxnSpPr>
          <p:nvPr/>
        </p:nvCxnSpPr>
        <p:spPr>
          <a:xfrm flipV="1">
            <a:off x="1993673" y="3052131"/>
            <a:ext cx="2502127" cy="37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1065167-54FB-41D6-B9FA-4AAF0FAA2ED7}"/>
              </a:ext>
            </a:extLst>
          </p:cNvPr>
          <p:cNvCxnSpPr/>
          <p:nvPr/>
        </p:nvCxnSpPr>
        <p:spPr>
          <a:xfrm flipV="1">
            <a:off x="1817914" y="4151255"/>
            <a:ext cx="3407229" cy="257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55D2F0F-073D-4591-980E-8841904C3B12}"/>
              </a:ext>
            </a:extLst>
          </p:cNvPr>
          <p:cNvCxnSpPr/>
          <p:nvPr/>
        </p:nvCxnSpPr>
        <p:spPr>
          <a:xfrm>
            <a:off x="1894114" y="5828322"/>
            <a:ext cx="5127172" cy="126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ráva, rostlina, květina, vlak&#10;&#10;Popis byl vytvořen automaticky">
            <a:extLst>
              <a:ext uri="{FF2B5EF4-FFF2-40B4-BE49-F238E27FC236}">
                <a16:creationId xmlns:a16="http://schemas.microsoft.com/office/drawing/2014/main" id="{A80CBE83-19C6-4D09-891A-FEB13B16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60943"/>
            <a:ext cx="9525000" cy="638273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D97AF49-C42F-4672-A932-E3903882F430}"/>
              </a:ext>
            </a:extLst>
          </p:cNvPr>
          <p:cNvSpPr txBox="1"/>
          <p:nvPr/>
        </p:nvSpPr>
        <p:spPr>
          <a:xfrm>
            <a:off x="9739874" y="216024"/>
            <a:ext cx="253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Agastache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foeniculum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'Black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Adder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C33984-4339-486D-87A2-9034EFC0BA84}"/>
              </a:ext>
            </a:extLst>
          </p:cNvPr>
          <p:cNvSpPr txBox="1"/>
          <p:nvPr/>
        </p:nvSpPr>
        <p:spPr>
          <a:xfrm>
            <a:off x="10457610" y="2795244"/>
            <a:ext cx="181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Achillea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millefolium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Cerise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73E8763-8FE0-4910-BBE7-5B0A0EB4B91C}"/>
              </a:ext>
            </a:extLst>
          </p:cNvPr>
          <p:cNvSpPr txBox="1"/>
          <p:nvPr/>
        </p:nvSpPr>
        <p:spPr>
          <a:xfrm>
            <a:off x="9887931" y="5716081"/>
            <a:ext cx="22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Nepeta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racemosa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Walker‘s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1B4ECB-0FBB-431F-B9F3-F53580E5DA6A}"/>
              </a:ext>
            </a:extLst>
          </p:cNvPr>
          <p:cNvSpPr txBox="1"/>
          <p:nvPr/>
        </p:nvSpPr>
        <p:spPr>
          <a:xfrm>
            <a:off x="9958789" y="1642436"/>
            <a:ext cx="231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Eremurus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isabellinus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Cleopatra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889FEBA7-AED5-454A-BC3E-196F7F3D3EB0}"/>
              </a:ext>
            </a:extLst>
          </p:cNvPr>
          <p:cNvCxnSpPr>
            <a:cxnSpLocks/>
          </p:cNvCxnSpPr>
          <p:nvPr/>
        </p:nvCxnSpPr>
        <p:spPr>
          <a:xfrm flipH="1">
            <a:off x="8946777" y="2102206"/>
            <a:ext cx="1434352" cy="372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FF6F95FB-91FC-48CB-BB96-CBD083DB6AE2}"/>
              </a:ext>
            </a:extLst>
          </p:cNvPr>
          <p:cNvCxnSpPr/>
          <p:nvPr/>
        </p:nvCxnSpPr>
        <p:spPr>
          <a:xfrm flipH="1">
            <a:off x="7216588" y="403412"/>
            <a:ext cx="2814918" cy="466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A9C5EE5-9075-4FEB-8375-18383AAD369C}"/>
              </a:ext>
            </a:extLst>
          </p:cNvPr>
          <p:cNvCxnSpPr/>
          <p:nvPr/>
        </p:nvCxnSpPr>
        <p:spPr>
          <a:xfrm flipH="1">
            <a:off x="7476565" y="3065058"/>
            <a:ext cx="3361764" cy="455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15D0570E-F424-4F23-AB17-535220074EA6}"/>
              </a:ext>
            </a:extLst>
          </p:cNvPr>
          <p:cNvCxnSpPr/>
          <p:nvPr/>
        </p:nvCxnSpPr>
        <p:spPr>
          <a:xfrm flipH="1" flipV="1">
            <a:off x="4267200" y="5145741"/>
            <a:ext cx="5764306" cy="116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0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větina, rostlina, barevné, stůl&#10;&#10;Popis byl vytvořen automaticky">
            <a:extLst>
              <a:ext uri="{FF2B5EF4-FFF2-40B4-BE49-F238E27FC236}">
                <a16:creationId xmlns:a16="http://schemas.microsoft.com/office/drawing/2014/main" id="{0B93990C-C4A3-4B88-9542-47EA9647B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4" y="233045"/>
            <a:ext cx="9612449" cy="639191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DD3E470-1498-4F14-8D4E-FDD3307278E8}"/>
              </a:ext>
            </a:extLst>
          </p:cNvPr>
          <p:cNvSpPr txBox="1"/>
          <p:nvPr/>
        </p:nvSpPr>
        <p:spPr>
          <a:xfrm>
            <a:off x="9916885" y="500743"/>
            <a:ext cx="2275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Hyacinthus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orientalis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Splendid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Cornelia'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C3116E9-5019-4F19-ACE6-F1E7D0974CFF}"/>
              </a:ext>
            </a:extLst>
          </p:cNvPr>
          <p:cNvSpPr txBox="1"/>
          <p:nvPr/>
        </p:nvSpPr>
        <p:spPr>
          <a:xfrm>
            <a:off x="9991134" y="1613203"/>
            <a:ext cx="212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Hyacinthus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orientalis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Woodstock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112DBE8-EC42-47B4-A4BF-41EBFBC2145A}"/>
              </a:ext>
            </a:extLst>
          </p:cNvPr>
          <p:cNvSpPr txBox="1"/>
          <p:nvPr/>
        </p:nvSpPr>
        <p:spPr>
          <a:xfrm>
            <a:off x="10249264" y="2907774"/>
            <a:ext cx="181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Muscari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latifolium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C35E640-C522-4850-B774-EFEDF4E6F013}"/>
              </a:ext>
            </a:extLst>
          </p:cNvPr>
          <p:cNvSpPr txBox="1"/>
          <p:nvPr/>
        </p:nvSpPr>
        <p:spPr>
          <a:xfrm>
            <a:off x="9991134" y="5627914"/>
            <a:ext cx="212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Heart‘s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Delight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FED68EF-CF56-4CA3-82AF-4C71193599D9}"/>
              </a:ext>
            </a:extLst>
          </p:cNvPr>
          <p:cNvCxnSpPr>
            <a:cxnSpLocks/>
          </p:cNvCxnSpPr>
          <p:nvPr/>
        </p:nvCxnSpPr>
        <p:spPr>
          <a:xfrm flipH="1">
            <a:off x="4932589" y="1186543"/>
            <a:ext cx="5495925" cy="1262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8471FBF-46C3-4F7C-9465-B22DD384611F}"/>
              </a:ext>
            </a:extLst>
          </p:cNvPr>
          <p:cNvCxnSpPr/>
          <p:nvPr/>
        </p:nvCxnSpPr>
        <p:spPr>
          <a:xfrm flipH="1">
            <a:off x="7848600" y="2074868"/>
            <a:ext cx="2400664" cy="263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1F3513C-BE31-4B33-AA4E-2414690C041A}"/>
              </a:ext>
            </a:extLst>
          </p:cNvPr>
          <p:cNvCxnSpPr/>
          <p:nvPr/>
        </p:nvCxnSpPr>
        <p:spPr>
          <a:xfrm flipH="1">
            <a:off x="6574971" y="3135086"/>
            <a:ext cx="3962400" cy="419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6BDB78AC-F04A-4F7E-BB3E-031F02AB5226}"/>
              </a:ext>
            </a:extLst>
          </p:cNvPr>
          <p:cNvCxnSpPr/>
          <p:nvPr/>
        </p:nvCxnSpPr>
        <p:spPr>
          <a:xfrm flipH="1" flipV="1">
            <a:off x="6096000" y="5159829"/>
            <a:ext cx="4153264" cy="511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C93022C-052E-4453-93E9-0ED2A5FA3EFD}"/>
              </a:ext>
            </a:extLst>
          </p:cNvPr>
          <p:cNvSpPr txBox="1"/>
          <p:nvPr/>
        </p:nvSpPr>
        <p:spPr>
          <a:xfrm>
            <a:off x="216172" y="233045"/>
            <a:ext cx="4474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Městský či parkový záhon</a:t>
            </a:r>
          </a:p>
        </p:txBody>
      </p:sp>
    </p:spTree>
    <p:extLst>
      <p:ext uri="{BB962C8B-B14F-4D97-AF65-F5344CB8AC3E}">
        <p14:creationId xmlns:p14="http://schemas.microsoft.com/office/powerpoint/2010/main" val="3147758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větina, rostlina, zakryté, stůl&#10;&#10;Popis byl vytvořen automaticky">
            <a:extLst>
              <a:ext uri="{FF2B5EF4-FFF2-40B4-BE49-F238E27FC236}">
                <a16:creationId xmlns:a16="http://schemas.microsoft.com/office/drawing/2014/main" id="{28C50526-2DEA-4601-95FD-19D9720E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63" y="223422"/>
            <a:ext cx="9567417" cy="64111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69FA71-A6A3-4ACA-9F3F-A5319205C519}"/>
              </a:ext>
            </a:extLst>
          </p:cNvPr>
          <p:cNvSpPr txBox="1"/>
          <p:nvPr/>
        </p:nvSpPr>
        <p:spPr>
          <a:xfrm>
            <a:off x="228600" y="718457"/>
            <a:ext cx="21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Crocus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vernus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'Jeanne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d‘Arc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61194C-28AD-4849-AF28-2546956C1265}"/>
              </a:ext>
            </a:extLst>
          </p:cNvPr>
          <p:cNvSpPr txBox="1"/>
          <p:nvPr/>
        </p:nvSpPr>
        <p:spPr>
          <a:xfrm>
            <a:off x="149860" y="2198914"/>
            <a:ext cx="230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'Early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35F8C43-782E-4DA7-8BEA-49D611ACAAEF}"/>
              </a:ext>
            </a:extLst>
          </p:cNvPr>
          <p:cNvCxnSpPr/>
          <p:nvPr/>
        </p:nvCxnSpPr>
        <p:spPr>
          <a:xfrm>
            <a:off x="2166257" y="1041622"/>
            <a:ext cx="2046514" cy="743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4646E25-EFAA-4486-A1E0-8F204197AD80}"/>
              </a:ext>
            </a:extLst>
          </p:cNvPr>
          <p:cNvCxnSpPr/>
          <p:nvPr/>
        </p:nvCxnSpPr>
        <p:spPr>
          <a:xfrm>
            <a:off x="2057400" y="2522079"/>
            <a:ext cx="3080657" cy="482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76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větina, exteriér, rostlina, tráva&#10;&#10;Popis byl vytvořen automaticky">
            <a:extLst>
              <a:ext uri="{FF2B5EF4-FFF2-40B4-BE49-F238E27FC236}">
                <a16:creationId xmlns:a16="http://schemas.microsoft.com/office/drawing/2014/main" id="{0A8F4E43-30B0-4EC1-9E83-7BAD0738F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" y="187778"/>
            <a:ext cx="9723664" cy="64824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898B0C7-D557-4981-A392-17F5B9BAA358}"/>
              </a:ext>
            </a:extLst>
          </p:cNvPr>
          <p:cNvSpPr txBox="1"/>
          <p:nvPr/>
        </p:nvSpPr>
        <p:spPr>
          <a:xfrm>
            <a:off x="10150928" y="5591575"/>
            <a:ext cx="158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Dicentra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spectabilis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E4FDFA-D235-4FD5-B8FF-8A9301DD2A86}"/>
              </a:ext>
            </a:extLst>
          </p:cNvPr>
          <p:cNvSpPr txBox="1"/>
          <p:nvPr/>
        </p:nvSpPr>
        <p:spPr>
          <a:xfrm>
            <a:off x="10112828" y="1493492"/>
            <a:ext cx="166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Angelique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C8BCEA-DF1E-46B4-8C9C-4E978A561E92}"/>
              </a:ext>
            </a:extLst>
          </p:cNvPr>
          <p:cNvSpPr txBox="1"/>
          <p:nvPr/>
        </p:nvSpPr>
        <p:spPr>
          <a:xfrm>
            <a:off x="9962355" y="2544913"/>
            <a:ext cx="2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5618D7-A984-479A-B30F-AA63FFF3DB87}"/>
              </a:ext>
            </a:extLst>
          </p:cNvPr>
          <p:cNvSpPr txBox="1"/>
          <p:nvPr/>
        </p:nvSpPr>
        <p:spPr>
          <a:xfrm>
            <a:off x="10216242" y="3537857"/>
            <a:ext cx="145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Pink'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6A01D81-D50C-4A58-95DC-27FC34AA2E81}"/>
              </a:ext>
            </a:extLst>
          </p:cNvPr>
          <p:cNvSpPr txBox="1"/>
          <p:nvPr/>
        </p:nvSpPr>
        <p:spPr>
          <a:xfrm>
            <a:off x="10189029" y="387421"/>
            <a:ext cx="145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Narcissus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Geranium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5B77CDA-48E6-41D6-AB04-9FFFBE571D95}"/>
              </a:ext>
            </a:extLst>
          </p:cNvPr>
          <p:cNvCxnSpPr/>
          <p:nvPr/>
        </p:nvCxnSpPr>
        <p:spPr>
          <a:xfrm flipH="1">
            <a:off x="7021286" y="892629"/>
            <a:ext cx="3194956" cy="1110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1933B83-28F6-4718-87CF-7FFEED54CCB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201886" y="3861023"/>
            <a:ext cx="6014356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450046B9-D168-41CC-B25D-A41D3F721CDD}"/>
              </a:ext>
            </a:extLst>
          </p:cNvPr>
          <p:cNvCxnSpPr/>
          <p:nvPr/>
        </p:nvCxnSpPr>
        <p:spPr>
          <a:xfrm flipH="1" flipV="1">
            <a:off x="2383971" y="5591575"/>
            <a:ext cx="7957458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DD857B43-8A6F-462C-ABB6-166E4F7BA3C5}"/>
              </a:ext>
            </a:extLst>
          </p:cNvPr>
          <p:cNvCxnSpPr/>
          <p:nvPr/>
        </p:nvCxnSpPr>
        <p:spPr>
          <a:xfrm flipH="1" flipV="1">
            <a:off x="9165771" y="1634615"/>
            <a:ext cx="1023258" cy="27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0DE6C6B9-8254-475B-A3E0-05BFE0C44195}"/>
              </a:ext>
            </a:extLst>
          </p:cNvPr>
          <p:cNvCxnSpPr/>
          <p:nvPr/>
        </p:nvCxnSpPr>
        <p:spPr>
          <a:xfrm flipH="1">
            <a:off x="8294914" y="2794397"/>
            <a:ext cx="1856014" cy="916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89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80AA84F-85AF-4E2B-BA53-1BA351A6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/>
              <a:t>Děkuji</a:t>
            </a:r>
            <a:r>
              <a:rPr lang="en-US" sz="5400" dirty="0"/>
              <a:t> za </a:t>
            </a:r>
            <a:r>
              <a:rPr lang="en-US" sz="5400" dirty="0" err="1"/>
              <a:t>pozornost</a:t>
            </a:r>
            <a:r>
              <a:rPr lang="en-US" sz="5400" dirty="0"/>
              <a:t>!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74AE2A7-A358-414E-AF2D-B8023E5D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3E3610-1B27-4F85-B4C1-8FFA9E61D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Pinterest</a:t>
            </a:r>
            <a:endParaRPr lang="cs-CZ" dirty="0"/>
          </a:p>
          <a:p>
            <a:r>
              <a:rPr lang="cs-CZ" dirty="0"/>
              <a:t>Gardenia.net</a:t>
            </a:r>
          </a:p>
          <a:p>
            <a:pPr lvl="1"/>
            <a:r>
              <a:rPr lang="cs-CZ" dirty="0">
                <a:hlinkClick r:id="rId2"/>
              </a:rPr>
              <a:t>https://www.gardenia.net/gardens/garden-styles/</a:t>
            </a:r>
            <a:endParaRPr lang="cs-CZ" dirty="0"/>
          </a:p>
          <a:p>
            <a:r>
              <a:rPr lang="cs-CZ" dirty="0"/>
              <a:t>GAP </a:t>
            </a:r>
            <a:r>
              <a:rPr lang="cs-CZ" dirty="0" err="1"/>
              <a:t>Photos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https://www.gapphotos.com/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40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C881B-DC6E-4240-AC3B-370BCD4E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Barevný záhon na slunce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1B4440-6B91-479E-8B12-153DB5B04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Záhon byl sestaven z velmi barevných a kontrastních druhů trvalek</a:t>
            </a:r>
          </a:p>
          <a:p>
            <a:r>
              <a:rPr lang="cs-CZ" dirty="0"/>
              <a:t>Záhon má složení trvalek, které jsou odolné suchu (nepotřebují příliš vody) a není potřeba přílišná péče, substrát by měl být hlinitý</a:t>
            </a:r>
          </a:p>
          <a:p>
            <a:r>
              <a:rPr lang="cs-CZ" dirty="0"/>
              <a:t>Použité trvalky:</a:t>
            </a:r>
          </a:p>
          <a:p>
            <a:pPr lvl="1"/>
            <a:r>
              <a:rPr lang="cs-CZ" i="1" dirty="0" err="1"/>
              <a:t>Agastache</a:t>
            </a:r>
            <a:r>
              <a:rPr lang="cs-CZ" i="1" dirty="0"/>
              <a:t> </a:t>
            </a:r>
            <a:r>
              <a:rPr lang="cs-CZ" i="1" dirty="0" err="1"/>
              <a:t>foeniculum</a:t>
            </a:r>
            <a:r>
              <a:rPr lang="cs-CZ" dirty="0"/>
              <a:t> 'Black </a:t>
            </a:r>
            <a:r>
              <a:rPr lang="cs-CZ" dirty="0" err="1"/>
              <a:t>Adder</a:t>
            </a:r>
            <a:r>
              <a:rPr lang="cs-CZ" dirty="0"/>
              <a:t>' (kvete v pozdním létě až do podzimu, je vhodná na plné slunce)</a:t>
            </a:r>
          </a:p>
          <a:p>
            <a:pPr lvl="1"/>
            <a:r>
              <a:rPr lang="cs-CZ" i="1" dirty="0"/>
              <a:t>Achillea </a:t>
            </a:r>
            <a:r>
              <a:rPr lang="cs-CZ" i="1" dirty="0" err="1"/>
              <a:t>millefolium</a:t>
            </a:r>
            <a:r>
              <a:rPr lang="cs-CZ" i="1" dirty="0"/>
              <a:t> </a:t>
            </a:r>
            <a:r>
              <a:rPr lang="cs-CZ" dirty="0"/>
              <a:t>'</a:t>
            </a:r>
            <a:r>
              <a:rPr lang="cs-CZ" dirty="0" err="1"/>
              <a:t>Cerise</a:t>
            </a:r>
            <a:r>
              <a:rPr lang="cs-CZ" dirty="0"/>
              <a:t> </a:t>
            </a:r>
            <a:r>
              <a:rPr lang="cs-CZ" dirty="0" err="1"/>
              <a:t>Queen</a:t>
            </a:r>
            <a:r>
              <a:rPr lang="cs-CZ" dirty="0"/>
              <a:t>‘ (kvete celé léto a preferuje spíše sucho)</a:t>
            </a:r>
          </a:p>
          <a:p>
            <a:pPr lvl="1"/>
            <a:r>
              <a:rPr lang="cs-CZ" i="1" dirty="0" err="1"/>
              <a:t>Nepeta</a:t>
            </a:r>
            <a:r>
              <a:rPr lang="cs-CZ" i="1" dirty="0"/>
              <a:t> </a:t>
            </a:r>
            <a:r>
              <a:rPr lang="cs-CZ" i="1" dirty="0" err="1"/>
              <a:t>racemosa</a:t>
            </a:r>
            <a:r>
              <a:rPr lang="cs-CZ" i="1" dirty="0"/>
              <a:t> </a:t>
            </a:r>
            <a:r>
              <a:rPr lang="cs-CZ" dirty="0"/>
              <a:t>'</a:t>
            </a:r>
            <a:r>
              <a:rPr lang="cs-CZ" dirty="0" err="1"/>
              <a:t>Walker‘s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‘ (kvete – léto až podzim, aromaticky voní)</a:t>
            </a:r>
          </a:p>
          <a:p>
            <a:pPr lvl="1"/>
            <a:r>
              <a:rPr lang="cs-CZ" i="1" dirty="0" err="1"/>
              <a:t>Eremurus</a:t>
            </a:r>
            <a:r>
              <a:rPr lang="cs-CZ" i="1" dirty="0"/>
              <a:t> × </a:t>
            </a:r>
            <a:r>
              <a:rPr lang="cs-CZ" i="1" dirty="0" err="1"/>
              <a:t>isabellinus</a:t>
            </a:r>
            <a:r>
              <a:rPr lang="cs-CZ" i="1" dirty="0"/>
              <a:t> </a:t>
            </a:r>
            <a:r>
              <a:rPr lang="cs-CZ" dirty="0"/>
              <a:t>'</a:t>
            </a:r>
            <a:r>
              <a:rPr lang="cs-CZ" dirty="0" err="1"/>
              <a:t>Cleopatra</a:t>
            </a:r>
            <a:r>
              <a:rPr lang="cs-CZ" dirty="0"/>
              <a:t>‘ (kvete od začátku do půlky léta, přímé slunce)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80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rostlina, květina&#10;&#10;Popis byl vytvořen automaticky">
            <a:extLst>
              <a:ext uri="{FF2B5EF4-FFF2-40B4-BE49-F238E27FC236}">
                <a16:creationId xmlns:a16="http://schemas.microsoft.com/office/drawing/2014/main" id="{733AF843-63E1-4177-91FF-AE7361D9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54" y="202012"/>
            <a:ext cx="9631319" cy="645397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7A8C21-A8EA-4154-85DB-A8C905B95742}"/>
              </a:ext>
            </a:extLst>
          </p:cNvPr>
          <p:cNvSpPr txBox="1"/>
          <p:nvPr/>
        </p:nvSpPr>
        <p:spPr>
          <a:xfrm>
            <a:off x="286870" y="3299012"/>
            <a:ext cx="188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Achillea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millefolium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Velvet‘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17740EC-830E-4E87-9245-5D1AB2A0BFE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169458" y="3760677"/>
            <a:ext cx="1326777" cy="8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215116-6403-40E9-B7E5-79C0C49C5400}"/>
              </a:ext>
            </a:extLst>
          </p:cNvPr>
          <p:cNvSpPr txBox="1"/>
          <p:nvPr/>
        </p:nvSpPr>
        <p:spPr>
          <a:xfrm>
            <a:off x="286870" y="202012"/>
            <a:ext cx="1882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Kniphofia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'Jenny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Bloom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</a:p>
          <a:p>
            <a:endParaRPr 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01D1CD1-DC29-413D-93D7-6BF5ED2593F0}"/>
              </a:ext>
            </a:extLst>
          </p:cNvPr>
          <p:cNvCxnSpPr>
            <a:cxnSpLocks/>
          </p:cNvCxnSpPr>
          <p:nvPr/>
        </p:nvCxnSpPr>
        <p:spPr>
          <a:xfrm>
            <a:off x="2169457" y="421341"/>
            <a:ext cx="7700684" cy="25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52C0FC-CF58-4981-8EE3-48990DDF4A11}"/>
              </a:ext>
            </a:extLst>
          </p:cNvPr>
          <p:cNvSpPr txBox="1"/>
          <p:nvPr/>
        </p:nvSpPr>
        <p:spPr>
          <a:xfrm>
            <a:off x="17929" y="1263841"/>
            <a:ext cx="250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Foeniculum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vulgare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'Rubrum‘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285A4AF-F694-47D8-B32D-812D335F567C}"/>
              </a:ext>
            </a:extLst>
          </p:cNvPr>
          <p:cNvCxnSpPr>
            <a:cxnSpLocks/>
          </p:cNvCxnSpPr>
          <p:nvPr/>
        </p:nvCxnSpPr>
        <p:spPr>
          <a:xfrm flipV="1">
            <a:off x="1963271" y="1609665"/>
            <a:ext cx="1823477" cy="144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CD7AC60-C43E-4ED7-8D12-4462D8E941E1}"/>
              </a:ext>
            </a:extLst>
          </p:cNvPr>
          <p:cNvSpPr txBox="1"/>
          <p:nvPr/>
        </p:nvSpPr>
        <p:spPr>
          <a:xfrm>
            <a:off x="196663" y="5159654"/>
            <a:ext cx="214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Stipa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tenuissima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4A7BAF0F-1548-49BC-996B-6CB6AC75B09C}"/>
              </a:ext>
            </a:extLst>
          </p:cNvPr>
          <p:cNvCxnSpPr>
            <a:cxnSpLocks/>
          </p:cNvCxnSpPr>
          <p:nvPr/>
        </p:nvCxnSpPr>
        <p:spPr>
          <a:xfrm flipV="1">
            <a:off x="2169457" y="5244319"/>
            <a:ext cx="2012018" cy="10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4E62569-5ADA-43A7-8AE8-A30BCEAE29CE}"/>
              </a:ext>
            </a:extLst>
          </p:cNvPr>
          <p:cNvSpPr txBox="1"/>
          <p:nvPr/>
        </p:nvSpPr>
        <p:spPr>
          <a:xfrm>
            <a:off x="319927" y="5720803"/>
            <a:ext cx="1972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Leucanthemum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superbum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Snowcup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15622432-AE52-4394-90C3-FC95E3D64950}"/>
              </a:ext>
            </a:extLst>
          </p:cNvPr>
          <p:cNvCxnSpPr>
            <a:cxnSpLocks/>
          </p:cNvCxnSpPr>
          <p:nvPr/>
        </p:nvCxnSpPr>
        <p:spPr>
          <a:xfrm flipV="1">
            <a:off x="1963271" y="5731720"/>
            <a:ext cx="3646954" cy="53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C8EEDE3-C4E9-4E12-9AFE-1E05E180312B}"/>
              </a:ext>
            </a:extLst>
          </p:cNvPr>
          <p:cNvSpPr txBox="1"/>
          <p:nvPr/>
        </p:nvSpPr>
        <p:spPr>
          <a:xfrm>
            <a:off x="64433" y="2478152"/>
            <a:ext cx="166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Briza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media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2E1927D-B1D8-4500-8951-78FF12828BF0}"/>
              </a:ext>
            </a:extLst>
          </p:cNvPr>
          <p:cNvCxnSpPr/>
          <p:nvPr/>
        </p:nvCxnSpPr>
        <p:spPr>
          <a:xfrm flipV="1">
            <a:off x="1685925" y="1125342"/>
            <a:ext cx="5676900" cy="148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48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5B581-EF0F-4409-BFD2-1672E2EF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Vzdušná jemná výsadba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55599-CC5D-46DB-88CF-81471142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475"/>
            <a:ext cx="8596668" cy="4895850"/>
          </a:xfrm>
        </p:spPr>
        <p:txBody>
          <a:bodyPr>
            <a:normAutofit/>
          </a:bodyPr>
          <a:lstStyle/>
          <a:p>
            <a:r>
              <a:rPr lang="cs-CZ" dirty="0"/>
              <a:t>Trvalky v tomto seskupení působí lehce a jemně s občasným výrazným červeným květem</a:t>
            </a:r>
          </a:p>
          <a:p>
            <a:r>
              <a:rPr lang="cs-CZ" dirty="0"/>
              <a:t>Jsou odolné vůči suchu, a celé léto vytváří krásný efekt, jsou nenáročné</a:t>
            </a:r>
          </a:p>
          <a:p>
            <a:r>
              <a:rPr lang="cs-CZ" dirty="0"/>
              <a:t>Nároky na vodu jsou nízké až průměrné, půda nejlépe hlinitopísčitá (pH kyselé až neutrální)</a:t>
            </a:r>
          </a:p>
          <a:p>
            <a:r>
              <a:rPr lang="cs-CZ" dirty="0"/>
              <a:t>Sortiment:</a:t>
            </a:r>
          </a:p>
          <a:p>
            <a:pPr lvl="1"/>
            <a:r>
              <a:rPr lang="cs-CZ" i="1" dirty="0"/>
              <a:t>Achillea </a:t>
            </a:r>
            <a:r>
              <a:rPr lang="cs-CZ" i="1" dirty="0" err="1"/>
              <a:t>millefolium</a:t>
            </a:r>
            <a:r>
              <a:rPr lang="cs-CZ" i="1" dirty="0"/>
              <a:t> </a:t>
            </a:r>
            <a:r>
              <a:rPr lang="cs-CZ" dirty="0"/>
              <a:t>'</a:t>
            </a:r>
            <a:r>
              <a:rPr lang="cs-CZ" dirty="0" err="1"/>
              <a:t>Red</a:t>
            </a:r>
            <a:r>
              <a:rPr lang="cs-CZ" dirty="0"/>
              <a:t> Velvet‘(kvete celé léto, plné slunce)</a:t>
            </a:r>
          </a:p>
          <a:p>
            <a:pPr lvl="1"/>
            <a:r>
              <a:rPr lang="cs-CZ" i="1" dirty="0" err="1"/>
              <a:t>Kniphofia</a:t>
            </a:r>
            <a:r>
              <a:rPr lang="cs-CZ" dirty="0"/>
              <a:t> 'Jenny </a:t>
            </a:r>
            <a:r>
              <a:rPr lang="cs-CZ" dirty="0" err="1"/>
              <a:t>Bloom</a:t>
            </a:r>
            <a:r>
              <a:rPr lang="cs-CZ" dirty="0"/>
              <a:t>‘ (kvete celé léto až podzim, plné slunce)</a:t>
            </a:r>
          </a:p>
          <a:p>
            <a:pPr lvl="1"/>
            <a:r>
              <a:rPr lang="cs-CZ" i="1" dirty="0" err="1"/>
              <a:t>Foeniculum</a:t>
            </a:r>
            <a:r>
              <a:rPr lang="cs-CZ" i="1" dirty="0"/>
              <a:t> </a:t>
            </a:r>
            <a:r>
              <a:rPr lang="cs-CZ" i="1" dirty="0" err="1"/>
              <a:t>vulgare</a:t>
            </a:r>
            <a:r>
              <a:rPr lang="cs-CZ" i="1" dirty="0"/>
              <a:t> </a:t>
            </a:r>
            <a:r>
              <a:rPr lang="cs-CZ" dirty="0"/>
              <a:t>'Rubrum‘ (je zajímavý od poloviny léta až do konce, plné slunce, aromatický)</a:t>
            </a:r>
          </a:p>
          <a:p>
            <a:pPr lvl="1"/>
            <a:r>
              <a:rPr lang="cs-CZ" i="1" dirty="0" err="1"/>
              <a:t>Stipa</a:t>
            </a:r>
            <a:r>
              <a:rPr lang="cs-CZ" i="1" dirty="0"/>
              <a:t> </a:t>
            </a:r>
            <a:r>
              <a:rPr lang="cs-CZ" i="1" dirty="0" err="1"/>
              <a:t>tenuissima</a:t>
            </a:r>
            <a:r>
              <a:rPr lang="cs-CZ" i="1" dirty="0"/>
              <a:t> </a:t>
            </a:r>
            <a:r>
              <a:rPr lang="cs-CZ" dirty="0"/>
              <a:t>(zajímavá od pozdního jara do podzimu, plné slunce)</a:t>
            </a:r>
          </a:p>
          <a:p>
            <a:pPr lvl="1"/>
            <a:r>
              <a:rPr lang="cs-CZ" i="1" dirty="0" err="1"/>
              <a:t>Leucanthemum</a:t>
            </a:r>
            <a:r>
              <a:rPr lang="cs-CZ" i="1" dirty="0"/>
              <a:t> × </a:t>
            </a:r>
            <a:r>
              <a:rPr lang="cs-CZ" i="1" dirty="0" err="1"/>
              <a:t>superbum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Snowcup</a:t>
            </a:r>
            <a:r>
              <a:rPr lang="cs-CZ" dirty="0"/>
              <a:t>‘ (kvete celé léto, plné slunce nebo polostín)</a:t>
            </a:r>
          </a:p>
          <a:p>
            <a:pPr lvl="1"/>
            <a:r>
              <a:rPr lang="cs-CZ" i="1" dirty="0" err="1"/>
              <a:t>Briza</a:t>
            </a:r>
            <a:r>
              <a:rPr lang="cs-CZ" i="1" dirty="0"/>
              <a:t> media </a:t>
            </a:r>
            <a:r>
              <a:rPr lang="cs-CZ" dirty="0"/>
              <a:t>(zajímavá od pozdního jara do podzimu, plné slunce)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95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větina, rostlina, tráva, vsedě&#10;&#10;Popis byl vytvořen automaticky">
            <a:extLst>
              <a:ext uri="{FF2B5EF4-FFF2-40B4-BE49-F238E27FC236}">
                <a16:creationId xmlns:a16="http://schemas.microsoft.com/office/drawing/2014/main" id="{5EAB6C56-4FBE-4035-989B-95D0A90E4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4" y="271462"/>
            <a:ext cx="9472613" cy="631507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95D0CFB-1FD2-4981-8598-E48D0F10312F}"/>
              </a:ext>
            </a:extLst>
          </p:cNvPr>
          <p:cNvSpPr txBox="1"/>
          <p:nvPr/>
        </p:nvSpPr>
        <p:spPr>
          <a:xfrm>
            <a:off x="9671797" y="271462"/>
            <a:ext cx="266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Euphorbia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seguieriana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subsp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niciciana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D8E0E99-E71C-48B0-B930-76B43F3A0879}"/>
              </a:ext>
            </a:extLst>
          </p:cNvPr>
          <p:cNvCxnSpPr/>
          <p:nvPr/>
        </p:nvCxnSpPr>
        <p:spPr>
          <a:xfrm flipH="1">
            <a:off x="8005482" y="708212"/>
            <a:ext cx="1972236" cy="708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FA2179-FD15-423F-8E02-CC9CA4C1DF4E}"/>
              </a:ext>
            </a:extLst>
          </p:cNvPr>
          <p:cNvSpPr txBox="1"/>
          <p:nvPr/>
        </p:nvSpPr>
        <p:spPr>
          <a:xfrm>
            <a:off x="9887931" y="5716081"/>
            <a:ext cx="22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Nepeta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racemosa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Walker‘s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DBF01A6-2B31-48FD-B66F-1EBE08F1894D}"/>
              </a:ext>
            </a:extLst>
          </p:cNvPr>
          <p:cNvCxnSpPr>
            <a:cxnSpLocks/>
          </p:cNvCxnSpPr>
          <p:nvPr/>
        </p:nvCxnSpPr>
        <p:spPr>
          <a:xfrm flipH="1" flipV="1">
            <a:off x="8104094" y="4123765"/>
            <a:ext cx="2061883" cy="210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D54B771-A57C-4DB3-9A56-CF5F5F1C0848}"/>
              </a:ext>
            </a:extLst>
          </p:cNvPr>
          <p:cNvSpPr txBox="1"/>
          <p:nvPr/>
        </p:nvSpPr>
        <p:spPr>
          <a:xfrm>
            <a:off x="9966231" y="1271291"/>
            <a:ext cx="206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Iris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spuria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'Sahara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Sands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5E8F58F-A242-4874-9B26-265368DFAECA}"/>
              </a:ext>
            </a:extLst>
          </p:cNvPr>
          <p:cNvCxnSpPr/>
          <p:nvPr/>
        </p:nvCxnSpPr>
        <p:spPr>
          <a:xfrm flipH="1" flipV="1">
            <a:off x="7055224" y="1712259"/>
            <a:ext cx="3209364" cy="14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35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EDFB0-4FAB-4992-B062-2FB1CD73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Pásový dramatický záhon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932A80-4CBA-4419-B361-326CFE2DF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Tato kombinace trvalek, je výborná podél komunikací, do pásových záhonů nebo jako okraje větších záhonů</a:t>
            </a:r>
          </a:p>
          <a:p>
            <a:r>
              <a:rPr lang="cs-CZ" dirty="0"/>
              <a:t>Barvy tohoto záhonu jsou výrazné (zvláště reflexní zelená) a upoutávají velikou pozornost i díky kontrastu (oranžová – fialová)</a:t>
            </a:r>
          </a:p>
          <a:p>
            <a:r>
              <a:rPr lang="cs-CZ" dirty="0"/>
              <a:t>Tyto trvalky jsou tolerantní k suchu, ale preferují vlhké dobře propustné půdy, půda je vhodná hlinitopísčitá (pH – zásadité až neutrální)</a:t>
            </a:r>
          </a:p>
          <a:p>
            <a:r>
              <a:rPr lang="cs-CZ" dirty="0"/>
              <a:t>Sortiment:</a:t>
            </a:r>
          </a:p>
          <a:p>
            <a:pPr lvl="1"/>
            <a:r>
              <a:rPr lang="cs-CZ" i="1" dirty="0" err="1"/>
              <a:t>Euphorbia</a:t>
            </a:r>
            <a:r>
              <a:rPr lang="cs-CZ" i="1" dirty="0"/>
              <a:t> </a:t>
            </a:r>
            <a:r>
              <a:rPr lang="cs-CZ" i="1" dirty="0" err="1"/>
              <a:t>seguieriana</a:t>
            </a:r>
            <a:r>
              <a:rPr lang="cs-CZ" i="1" dirty="0"/>
              <a:t> </a:t>
            </a:r>
            <a:r>
              <a:rPr lang="cs-CZ" dirty="0" err="1"/>
              <a:t>subsp</a:t>
            </a:r>
            <a:r>
              <a:rPr lang="cs-CZ" dirty="0"/>
              <a:t>. </a:t>
            </a:r>
            <a:r>
              <a:rPr lang="cs-CZ" i="1" dirty="0" err="1"/>
              <a:t>niciciana</a:t>
            </a:r>
            <a:r>
              <a:rPr lang="cs-CZ" dirty="0"/>
              <a:t> (pryšec je zajímavý od pozdního jara až do podzimu, plné slunce)</a:t>
            </a:r>
          </a:p>
          <a:p>
            <a:pPr lvl="1"/>
            <a:r>
              <a:rPr lang="cs-CZ" i="1" dirty="0" err="1"/>
              <a:t>Nepeta</a:t>
            </a:r>
            <a:r>
              <a:rPr lang="cs-CZ" i="1" dirty="0"/>
              <a:t> </a:t>
            </a:r>
            <a:r>
              <a:rPr lang="cs-CZ" i="1" dirty="0" err="1"/>
              <a:t>racemosa</a:t>
            </a:r>
            <a:r>
              <a:rPr lang="cs-CZ" i="1" dirty="0"/>
              <a:t> </a:t>
            </a:r>
            <a:r>
              <a:rPr lang="cs-CZ" dirty="0"/>
              <a:t>'</a:t>
            </a:r>
            <a:r>
              <a:rPr lang="cs-CZ" dirty="0" err="1"/>
              <a:t>Walker‘s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‘ (kvete – léto až podzim, aromaticky voní, slunce až polostín)</a:t>
            </a:r>
          </a:p>
          <a:p>
            <a:pPr lvl="1"/>
            <a:r>
              <a:rPr lang="cs-CZ" i="1" dirty="0"/>
              <a:t>Iris </a:t>
            </a:r>
            <a:r>
              <a:rPr lang="cs-CZ" i="1" dirty="0" err="1"/>
              <a:t>spuria</a:t>
            </a:r>
            <a:r>
              <a:rPr lang="cs-CZ" i="1" dirty="0"/>
              <a:t> </a:t>
            </a:r>
            <a:r>
              <a:rPr lang="cs-CZ" dirty="0"/>
              <a:t>'Sahara </a:t>
            </a:r>
            <a:r>
              <a:rPr lang="cs-CZ" dirty="0" err="1"/>
              <a:t>Sands</a:t>
            </a:r>
            <a:r>
              <a:rPr lang="cs-CZ" dirty="0"/>
              <a:t>‘ (vysoký, kvete od jara do začátku léta, slunce až polostín)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20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rostlina, květina, exteriér, zahrada&#10;&#10;Popis byl vytvořen automaticky">
            <a:extLst>
              <a:ext uri="{FF2B5EF4-FFF2-40B4-BE49-F238E27FC236}">
                <a16:creationId xmlns:a16="http://schemas.microsoft.com/office/drawing/2014/main" id="{DFAC435D-FF2B-4022-8C50-036282D96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0500"/>
            <a:ext cx="9715500" cy="6477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9260CFA-5E65-4E4D-960C-46940387E48D}"/>
              </a:ext>
            </a:extLst>
          </p:cNvPr>
          <p:cNvSpPr txBox="1"/>
          <p:nvPr/>
        </p:nvSpPr>
        <p:spPr>
          <a:xfrm>
            <a:off x="10153650" y="371475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Heliopsis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helianthoides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Asahi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5FBC365-EB3A-4FE4-A94C-27470F3326C9}"/>
              </a:ext>
            </a:extLst>
          </p:cNvPr>
          <p:cNvCxnSpPr/>
          <p:nvPr/>
        </p:nvCxnSpPr>
        <p:spPr>
          <a:xfrm flipH="1">
            <a:off x="2752725" y="476250"/>
            <a:ext cx="7486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FCAF6E9F-0E79-4E99-AB18-298B6A58A652}"/>
              </a:ext>
            </a:extLst>
          </p:cNvPr>
          <p:cNvSpPr txBox="1"/>
          <p:nvPr/>
        </p:nvSpPr>
        <p:spPr>
          <a:xfrm>
            <a:off x="10239375" y="1524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Liatris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spicata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EAE6744-4DD6-40D8-AB29-5FC886C8FEE4}"/>
              </a:ext>
            </a:extLst>
          </p:cNvPr>
          <p:cNvCxnSpPr/>
          <p:nvPr/>
        </p:nvCxnSpPr>
        <p:spPr>
          <a:xfrm flipH="1" flipV="1">
            <a:off x="7153275" y="1524000"/>
            <a:ext cx="340995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71CD24-3B31-435D-B6B6-430B509EAD66}"/>
              </a:ext>
            </a:extLst>
          </p:cNvPr>
          <p:cNvSpPr txBox="1"/>
          <p:nvPr/>
        </p:nvSpPr>
        <p:spPr>
          <a:xfrm>
            <a:off x="10553700" y="2418576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Origanum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vulgare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Rosenkuppel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2EC2499-6814-4D9C-865A-3A09700C0298}"/>
              </a:ext>
            </a:extLst>
          </p:cNvPr>
          <p:cNvCxnSpPr/>
          <p:nvPr/>
        </p:nvCxnSpPr>
        <p:spPr>
          <a:xfrm flipH="1">
            <a:off x="5657850" y="2705100"/>
            <a:ext cx="5086350" cy="561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C76BDF2-E827-41D9-B177-6C8C1C289F2A}"/>
              </a:ext>
            </a:extLst>
          </p:cNvPr>
          <p:cNvSpPr txBox="1"/>
          <p:nvPr/>
        </p:nvSpPr>
        <p:spPr>
          <a:xfrm>
            <a:off x="10239375" y="5343525"/>
            <a:ext cx="183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Sedum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telephium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Karfunkelstein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27E6E7E-3EFE-40B4-83ED-A9606746F1D2}"/>
              </a:ext>
            </a:extLst>
          </p:cNvPr>
          <p:cNvCxnSpPr/>
          <p:nvPr/>
        </p:nvCxnSpPr>
        <p:spPr>
          <a:xfrm flipH="1">
            <a:off x="6334125" y="5570755"/>
            <a:ext cx="4133850" cy="16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3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6BE30-E156-4F0A-B278-15ECE1DB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Strukturní záhon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92A673-B45A-4CD2-91CA-4373BD1C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0225"/>
            <a:ext cx="8596668" cy="4241137"/>
          </a:xfrm>
        </p:spPr>
        <p:txBody>
          <a:bodyPr/>
          <a:lstStyle/>
          <a:p>
            <a:r>
              <a:rPr lang="cs-CZ" dirty="0"/>
              <a:t>Tento záhon se hodí na zahrady k domkům. Je krásný přes léto ale i přes podzim.</a:t>
            </a:r>
          </a:p>
          <a:p>
            <a:r>
              <a:rPr lang="cs-CZ" dirty="0"/>
              <a:t>Je velmi nenáročný, taky odolný suchu. Půda nejlépe hlinitopísčitá (pH alkalické až neutrální)</a:t>
            </a:r>
          </a:p>
          <a:p>
            <a:r>
              <a:rPr lang="cs-CZ" dirty="0"/>
              <a:t>Sortiment:</a:t>
            </a:r>
          </a:p>
          <a:p>
            <a:pPr lvl="1"/>
            <a:r>
              <a:rPr lang="cs-CZ" i="1" dirty="0" err="1"/>
              <a:t>Heliopsis</a:t>
            </a:r>
            <a:r>
              <a:rPr lang="cs-CZ" i="1" dirty="0"/>
              <a:t> </a:t>
            </a:r>
            <a:r>
              <a:rPr lang="cs-CZ" i="1" dirty="0" err="1"/>
              <a:t>helianthoides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Asahi</a:t>
            </a:r>
            <a:r>
              <a:rPr lang="cs-CZ" dirty="0"/>
              <a:t>‘ (kvete od léta do podzimu, plné slunce)</a:t>
            </a:r>
          </a:p>
          <a:p>
            <a:pPr lvl="1"/>
            <a:r>
              <a:rPr lang="cs-CZ" i="1" dirty="0" err="1"/>
              <a:t>Liatris</a:t>
            </a:r>
            <a:r>
              <a:rPr lang="cs-CZ" i="1" dirty="0"/>
              <a:t> </a:t>
            </a:r>
            <a:r>
              <a:rPr lang="cs-CZ" i="1" dirty="0" err="1"/>
              <a:t>spicata</a:t>
            </a:r>
            <a:r>
              <a:rPr lang="cs-CZ" i="1" dirty="0"/>
              <a:t> </a:t>
            </a:r>
            <a:r>
              <a:rPr lang="cs-CZ" dirty="0"/>
              <a:t>(kvete od poloviny léta do podzimu, plné slunce)</a:t>
            </a:r>
          </a:p>
          <a:p>
            <a:pPr lvl="1"/>
            <a:r>
              <a:rPr lang="cs-CZ" i="1" dirty="0" err="1"/>
              <a:t>Origanum</a:t>
            </a:r>
            <a:r>
              <a:rPr lang="cs-CZ" i="1" dirty="0"/>
              <a:t> </a:t>
            </a:r>
            <a:r>
              <a:rPr lang="cs-CZ" i="1" dirty="0" err="1"/>
              <a:t>vulgare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Rosenkuppel</a:t>
            </a:r>
            <a:r>
              <a:rPr lang="cs-CZ" dirty="0"/>
              <a:t>‘(kvete od poloviny léta do podzimu, plné slunce)</a:t>
            </a:r>
          </a:p>
          <a:p>
            <a:pPr lvl="1"/>
            <a:r>
              <a:rPr lang="cs-CZ" i="1" dirty="0" err="1"/>
              <a:t>Sedum</a:t>
            </a:r>
            <a:r>
              <a:rPr lang="cs-CZ" i="1" dirty="0"/>
              <a:t> </a:t>
            </a:r>
            <a:r>
              <a:rPr lang="cs-CZ" i="1" dirty="0" err="1"/>
              <a:t>telephium</a:t>
            </a:r>
            <a:r>
              <a:rPr lang="cs-CZ" i="1" dirty="0"/>
              <a:t> </a:t>
            </a:r>
            <a:r>
              <a:rPr lang="cs-CZ" dirty="0"/>
              <a:t>'</a:t>
            </a:r>
            <a:r>
              <a:rPr lang="cs-CZ" dirty="0" err="1"/>
              <a:t>Karfunkelstein</a:t>
            </a:r>
            <a:r>
              <a:rPr lang="cs-CZ" dirty="0"/>
              <a:t>‘ (kvete od poloviny léta do podzimu, plné slunce)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74262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1296</Words>
  <Application>Microsoft Office PowerPoint</Application>
  <PresentationFormat>Širokoúhlá obrazovka</PresentationFormat>
  <Paragraphs>142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Fazeta</vt:lpstr>
      <vt:lpstr>Trvalkové záhony</vt:lpstr>
      <vt:lpstr>Prezentace aplikace PowerPoint</vt:lpstr>
      <vt:lpstr>Barevný záhon na slunce</vt:lpstr>
      <vt:lpstr>Prezentace aplikace PowerPoint</vt:lpstr>
      <vt:lpstr>Vzdušná jemná výsadba</vt:lpstr>
      <vt:lpstr>Prezentace aplikace PowerPoint</vt:lpstr>
      <vt:lpstr>Pásový dramatický záhon</vt:lpstr>
      <vt:lpstr>Prezentace aplikace PowerPoint</vt:lpstr>
      <vt:lpstr>Strukturní záhon</vt:lpstr>
      <vt:lpstr>Prezentace aplikace PowerPoint</vt:lpstr>
      <vt:lpstr>Harmonický modro-fialový záhon</vt:lpstr>
      <vt:lpstr>Prezentace aplikace PowerPoint</vt:lpstr>
      <vt:lpstr>Neohraničený záhon</vt:lpstr>
      <vt:lpstr>Prezentace aplikace PowerPoint</vt:lpstr>
      <vt:lpstr>Záhon s pivoňkami</vt:lpstr>
      <vt:lpstr>Záhony kvetoucí na jaře s převahou cibulnatých rostlin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Trvalkové záhony</dc:title>
  <dc:creator>Anna Divišová</dc:creator>
  <cp:lastModifiedBy>Augustinová Ludmila</cp:lastModifiedBy>
  <cp:revision>6</cp:revision>
  <dcterms:created xsi:type="dcterms:W3CDTF">2020-06-17T13:00:11Z</dcterms:created>
  <dcterms:modified xsi:type="dcterms:W3CDTF">2020-08-28T07:26:45Z</dcterms:modified>
</cp:coreProperties>
</file>