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09" r:id="rId5"/>
    <p:sldId id="263" r:id="rId6"/>
    <p:sldId id="261" r:id="rId7"/>
    <p:sldId id="262" r:id="rId8"/>
    <p:sldId id="267" r:id="rId9"/>
    <p:sldId id="264" r:id="rId10"/>
    <p:sldId id="269" r:id="rId11"/>
    <p:sldId id="265" r:id="rId12"/>
    <p:sldId id="266" r:id="rId13"/>
    <p:sldId id="268" r:id="rId14"/>
    <p:sldId id="270" r:id="rId15"/>
    <p:sldId id="271" r:id="rId16"/>
    <p:sldId id="272" r:id="rId17"/>
    <p:sldId id="273" r:id="rId18"/>
    <p:sldId id="274" r:id="rId19"/>
    <p:sldId id="278" r:id="rId20"/>
    <p:sldId id="279" r:id="rId21"/>
    <p:sldId id="308" r:id="rId22"/>
    <p:sldId id="280" r:id="rId23"/>
    <p:sldId id="283" r:id="rId24"/>
    <p:sldId id="284" r:id="rId25"/>
    <p:sldId id="285" r:id="rId26"/>
    <p:sldId id="286" r:id="rId27"/>
    <p:sldId id="275" r:id="rId28"/>
    <p:sldId id="287" r:id="rId29"/>
    <p:sldId id="276" r:id="rId30"/>
    <p:sldId id="277" r:id="rId31"/>
    <p:sldId id="288" r:id="rId32"/>
    <p:sldId id="292" r:id="rId33"/>
    <p:sldId id="293" r:id="rId34"/>
    <p:sldId id="290" r:id="rId35"/>
    <p:sldId id="295" r:id="rId36"/>
    <p:sldId id="294" r:id="rId37"/>
    <p:sldId id="296" r:id="rId38"/>
    <p:sldId id="297" r:id="rId39"/>
    <p:sldId id="298" r:id="rId40"/>
    <p:sldId id="300" r:id="rId41"/>
    <p:sldId id="301" r:id="rId42"/>
    <p:sldId id="302" r:id="rId43"/>
    <p:sldId id="303" r:id="rId44"/>
    <p:sldId id="299" r:id="rId45"/>
    <p:sldId id="304" r:id="rId46"/>
    <p:sldId id="305" r:id="rId47"/>
    <p:sldId id="307" r:id="rId48"/>
    <p:sldId id="306" r:id="rId4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7FD0A-085B-4AEC-B698-518A5653F4EA}" type="datetimeFigureOut">
              <a:rPr lang="cs-CZ" smtClean="0"/>
              <a:t>31. 3. 2016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A57DF-7993-4B32-80B2-0F1133601C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357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7FD0A-085B-4AEC-B698-518A5653F4EA}" type="datetimeFigureOut">
              <a:rPr lang="cs-CZ" smtClean="0"/>
              <a:t>31. 3. 2016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A57DF-7993-4B32-80B2-0F1133601C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8585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7FD0A-085B-4AEC-B698-518A5653F4EA}" type="datetimeFigureOut">
              <a:rPr lang="cs-CZ" smtClean="0"/>
              <a:t>31. 3. 2016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A57DF-7993-4B32-80B2-0F1133601C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2558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7FD0A-085B-4AEC-B698-518A5653F4EA}" type="datetimeFigureOut">
              <a:rPr lang="cs-CZ" smtClean="0"/>
              <a:t>31. 3. 2016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A57DF-7993-4B32-80B2-0F1133601C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533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7FD0A-085B-4AEC-B698-518A5653F4EA}" type="datetimeFigureOut">
              <a:rPr lang="cs-CZ" smtClean="0"/>
              <a:t>31. 3. 2016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A57DF-7993-4B32-80B2-0F1133601C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6033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7FD0A-085B-4AEC-B698-518A5653F4EA}" type="datetimeFigureOut">
              <a:rPr lang="cs-CZ" smtClean="0"/>
              <a:t>31. 3. 2016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A57DF-7993-4B32-80B2-0F1133601C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8027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7FD0A-085B-4AEC-B698-518A5653F4EA}" type="datetimeFigureOut">
              <a:rPr lang="cs-CZ" smtClean="0"/>
              <a:t>31. 3. 2016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A57DF-7993-4B32-80B2-0F1133601C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1580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7FD0A-085B-4AEC-B698-518A5653F4EA}" type="datetimeFigureOut">
              <a:rPr lang="cs-CZ" smtClean="0"/>
              <a:t>31. 3. 2016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A57DF-7993-4B32-80B2-0F1133601C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032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7FD0A-085B-4AEC-B698-518A5653F4EA}" type="datetimeFigureOut">
              <a:rPr lang="cs-CZ" smtClean="0"/>
              <a:t>31. 3. 2016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A57DF-7993-4B32-80B2-0F1133601C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6378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7FD0A-085B-4AEC-B698-518A5653F4EA}" type="datetimeFigureOut">
              <a:rPr lang="cs-CZ" smtClean="0"/>
              <a:t>31. 3. 2016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A57DF-7993-4B32-80B2-0F1133601C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1256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7FD0A-085B-4AEC-B698-518A5653F4EA}" type="datetimeFigureOut">
              <a:rPr lang="cs-CZ" smtClean="0"/>
              <a:t>31. 3. 2016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A57DF-7993-4B32-80B2-0F1133601C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9883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7FD0A-085B-4AEC-B698-518A5653F4EA}" type="datetimeFigureOut">
              <a:rPr lang="cs-CZ" smtClean="0"/>
              <a:t>31. 3. 2016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A57DF-7993-4B32-80B2-0F1133601C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5678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25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406400"/>
            <a:ext cx="9144000" cy="3162300"/>
          </a:xfrm>
        </p:spPr>
        <p:txBody>
          <a:bodyPr/>
          <a:lstStyle/>
          <a:p>
            <a:r>
              <a:rPr lang="cs-CZ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Ateliér B5 -</a:t>
            </a:r>
            <a:br>
              <a:rPr lang="cs-CZ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cs-CZ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Dynamika v kompozici rostlin</a:t>
            </a:r>
            <a:endParaRPr lang="cs-CZ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4135438"/>
            <a:ext cx="9144000" cy="1655762"/>
          </a:xfrm>
        </p:spPr>
        <p:txBody>
          <a:bodyPr>
            <a:normAutofit/>
          </a:bodyPr>
          <a:lstStyle/>
          <a:p>
            <a:r>
              <a:rPr lang="cs-CZ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Dorotea Cimburová</a:t>
            </a:r>
            <a:endParaRPr lang="cs-CZ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5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6353"/>
          </a:xfrm>
        </p:spPr>
        <p:txBody>
          <a:bodyPr>
            <a:normAutofit/>
          </a:bodyPr>
          <a:lstStyle/>
          <a:p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Stromy: </a:t>
            </a:r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Betula</a:t>
            </a:r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pendula</a:t>
            </a:r>
            <a:endParaRPr lang="cs-CZ"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54" y="1143341"/>
            <a:ext cx="11523292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9922"/>
          </a:xfrm>
        </p:spPr>
        <p:txBody>
          <a:bodyPr>
            <a:normAutofit/>
          </a:bodyPr>
          <a:lstStyle/>
          <a:p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Larix</a:t>
            </a:r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decidua</a:t>
            </a:r>
            <a:endParaRPr lang="cs-CZ"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54" y="1139219"/>
            <a:ext cx="11523292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7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6597"/>
          </a:xfrm>
        </p:spPr>
        <p:txBody>
          <a:bodyPr>
            <a:normAutofit/>
          </a:bodyPr>
          <a:lstStyle/>
          <a:p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Keře: </a:t>
            </a:r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Cornus</a:t>
            </a:r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alba</a:t>
            </a:r>
            <a:endParaRPr lang="cs-CZ"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36" y="1121394"/>
            <a:ext cx="11574328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2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3100"/>
          </a:xfrm>
        </p:spPr>
        <p:txBody>
          <a:bodyPr>
            <a:normAutofit/>
          </a:bodyPr>
          <a:lstStyle/>
          <a:p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Cornus</a:t>
            </a:r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sanguinea</a:t>
            </a:r>
            <a:endParaRPr lang="cs-CZ"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36" y="1121394"/>
            <a:ext cx="11574328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13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3101"/>
          </a:xfrm>
        </p:spPr>
        <p:txBody>
          <a:bodyPr>
            <a:normAutofit/>
          </a:bodyPr>
          <a:lstStyle/>
          <a:p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Cornus</a:t>
            </a:r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stolonifera</a:t>
            </a:r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‘</a:t>
            </a:r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Flaviramea</a:t>
            </a:r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‘</a:t>
            </a:r>
            <a:endParaRPr lang="cs-CZ"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36" y="1121394"/>
            <a:ext cx="11574328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12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6353"/>
          </a:xfrm>
        </p:spPr>
        <p:txBody>
          <a:bodyPr>
            <a:normAutofit/>
          </a:bodyPr>
          <a:lstStyle/>
          <a:p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Salix</a:t>
            </a:r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purpurea</a:t>
            </a:r>
            <a:endParaRPr lang="cs-CZ"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52"/>
          <a:stretch/>
        </p:blipFill>
        <p:spPr>
          <a:xfrm>
            <a:off x="363926" y="1126437"/>
            <a:ext cx="11524288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2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3101"/>
          </a:xfrm>
        </p:spPr>
        <p:txBody>
          <a:bodyPr>
            <a:normAutofit/>
          </a:bodyPr>
          <a:lstStyle/>
          <a:p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Betula</a:t>
            </a:r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nana</a:t>
            </a:r>
            <a:endParaRPr lang="cs-CZ"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36" y="1121393"/>
            <a:ext cx="11574328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0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3101"/>
          </a:xfrm>
        </p:spPr>
        <p:txBody>
          <a:bodyPr>
            <a:normAutofit/>
          </a:bodyPr>
          <a:lstStyle/>
          <a:p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Stephanandra</a:t>
            </a:r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incisa</a:t>
            </a:r>
            <a:endParaRPr lang="cs-CZ"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36" y="1121394"/>
            <a:ext cx="11574328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1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3101"/>
          </a:xfrm>
        </p:spPr>
        <p:txBody>
          <a:bodyPr>
            <a:normAutofit/>
          </a:bodyPr>
          <a:lstStyle/>
          <a:p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Vinca minor</a:t>
            </a:r>
            <a:endParaRPr lang="cs-CZ"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36" y="1123467"/>
            <a:ext cx="11574328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70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  <a:r>
              <a:rPr lang="cs-CZ" sz="4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 Zadání</a:t>
            </a:r>
            <a:endParaRPr lang="cs-CZ" sz="4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Téma: habity rostlin</a:t>
            </a:r>
          </a:p>
          <a:p>
            <a:pPr marL="0" indent="0">
              <a:buNone/>
            </a:pPr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Požadavky: sloupovité habity</a:t>
            </a:r>
          </a:p>
        </p:txBody>
      </p:sp>
    </p:spTree>
    <p:extLst>
      <p:ext uri="{BB962C8B-B14F-4D97-AF65-F5344CB8AC3E}">
        <p14:creationId xmlns:p14="http://schemas.microsoft.com/office/powerpoint/2010/main" val="53373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1. Zadání</a:t>
            </a:r>
            <a:endParaRPr lang="cs-CZ" sz="4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Téma: růst dřevin</a:t>
            </a:r>
          </a:p>
          <a:p>
            <a:pPr marL="0" indent="0">
              <a:buNone/>
            </a:pPr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Požadavky: rychle rostoucí dřeviny</a:t>
            </a:r>
          </a:p>
        </p:txBody>
      </p:sp>
    </p:spTree>
    <p:extLst>
      <p:ext uri="{BB962C8B-B14F-4D97-AF65-F5344CB8AC3E}">
        <p14:creationId xmlns:p14="http://schemas.microsoft.com/office/powerpoint/2010/main" val="204845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77825"/>
            <a:ext cx="10515600" cy="1325563"/>
          </a:xfrm>
        </p:spPr>
        <p:txBody>
          <a:bodyPr>
            <a:normAutofit/>
          </a:bodyPr>
          <a:lstStyle/>
          <a:p>
            <a:r>
              <a:rPr lang="cs-CZ" sz="4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Hlavní myšlenka návrhu:</a:t>
            </a:r>
            <a:endParaRPr lang="cs-CZ" sz="4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79875"/>
          </a:xfrm>
        </p:spPr>
        <p:txBody>
          <a:bodyPr>
            <a:noAutofit/>
          </a:bodyPr>
          <a:lstStyle/>
          <a:p>
            <a:r>
              <a:rPr lang="cs-CZ" sz="3200" dirty="0">
                <a:latin typeface="Segoe UI Light" panose="020B0502040204020203" pitchFamily="34" charset="0"/>
                <a:cs typeface="Segoe UI Light" panose="020B0502040204020203" pitchFamily="34" charset="0"/>
              </a:rPr>
              <a:t>v</a:t>
            </a:r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ytvoření “lučního porostu“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7" y="2485571"/>
            <a:ext cx="5109028" cy="383177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249" y="669016"/>
            <a:ext cx="3765551" cy="564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8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9" r="775"/>
          <a:stretch/>
        </p:blipFill>
        <p:spPr>
          <a:xfrm>
            <a:off x="68237" y="1374760"/>
            <a:ext cx="3916907" cy="391798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0" r="5691"/>
          <a:stretch/>
        </p:blipFill>
        <p:spPr>
          <a:xfrm>
            <a:off x="4094328" y="1374760"/>
            <a:ext cx="3889613" cy="391798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3" b="21698"/>
          <a:stretch/>
        </p:blipFill>
        <p:spPr>
          <a:xfrm>
            <a:off x="8093125" y="1374760"/>
            <a:ext cx="4014149" cy="393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Základní princip návrhu</a:t>
            </a:r>
            <a:endParaRPr lang="cs-CZ" sz="4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Hlavní dřeviny:</a:t>
            </a:r>
          </a:p>
          <a:p>
            <a:pPr marL="514350" indent="-514350">
              <a:buAutoNum type="arabicPeriod"/>
            </a:pPr>
            <a:endParaRPr lang="cs-CZ" sz="32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1"/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Betula</a:t>
            </a:r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pendula</a:t>
            </a:r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‘</a:t>
            </a:r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Fastigiata</a:t>
            </a:r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‘</a:t>
            </a:r>
          </a:p>
          <a:p>
            <a:pPr lvl="1"/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Sorbus</a:t>
            </a:r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aucuparia</a:t>
            </a:r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‘</a:t>
            </a:r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Fastigiata</a:t>
            </a:r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‘</a:t>
            </a:r>
          </a:p>
        </p:txBody>
      </p:sp>
    </p:spTree>
    <p:extLst>
      <p:ext uri="{BB962C8B-B14F-4D97-AF65-F5344CB8AC3E}">
        <p14:creationId xmlns:p14="http://schemas.microsoft.com/office/powerpoint/2010/main" val="321980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078" y="198783"/>
            <a:ext cx="3096194" cy="646043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84"/>
          <a:stretch/>
        </p:blipFill>
        <p:spPr>
          <a:xfrm>
            <a:off x="6505988" y="198783"/>
            <a:ext cx="3552412" cy="646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8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08" y="2424512"/>
            <a:ext cx="2775641" cy="416346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0" r="20405"/>
          <a:stretch/>
        </p:blipFill>
        <p:spPr>
          <a:xfrm>
            <a:off x="9149573" y="2411893"/>
            <a:ext cx="2757462" cy="416346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676" y="2424512"/>
            <a:ext cx="2767951" cy="416346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31327"/>
          <a:stretch/>
        </p:blipFill>
        <p:spPr>
          <a:xfrm>
            <a:off x="6257737" y="2425269"/>
            <a:ext cx="2725309" cy="4150086"/>
          </a:xfrm>
          <a:prstGeom prst="rect">
            <a:avLst/>
          </a:prstGeom>
        </p:spPr>
      </p:pic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838200" y="596583"/>
            <a:ext cx="5577114" cy="6787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2. Doplňkové trvalky:</a:t>
            </a:r>
          </a:p>
          <a:p>
            <a:pPr marL="0" indent="0">
              <a:buNone/>
            </a:pPr>
            <a:endParaRPr lang="cs-CZ" sz="32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61737" y="1270970"/>
            <a:ext cx="31639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cs-CZ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Achillea </a:t>
            </a:r>
            <a:r>
              <a:rPr lang="cs-CZ" sz="28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filipendulina</a:t>
            </a:r>
            <a:endParaRPr lang="cs-CZ" sz="28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6059935" y="1236379"/>
            <a:ext cx="26861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cs-CZ" sz="28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Euphorbia</a:t>
            </a:r>
            <a:r>
              <a:rPr lang="cs-CZ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28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polychroma</a:t>
            </a:r>
            <a:endParaRPr lang="cs-CZ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8752143" y="1270970"/>
            <a:ext cx="2769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cs-CZ" sz="28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Campanula</a:t>
            </a:r>
            <a:r>
              <a:rPr lang="cs-CZ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28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persicifolia</a:t>
            </a:r>
            <a:endParaRPr lang="cs-CZ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3325676" y="1270970"/>
            <a:ext cx="24001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cs-CZ" sz="28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Centaurea</a:t>
            </a:r>
            <a:r>
              <a:rPr lang="cs-CZ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28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montana</a:t>
            </a:r>
            <a:endParaRPr lang="cs-CZ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52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04" y="1545118"/>
            <a:ext cx="3193774" cy="479066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7" r="22523"/>
          <a:stretch/>
        </p:blipFill>
        <p:spPr>
          <a:xfrm>
            <a:off x="8222767" y="1545118"/>
            <a:ext cx="3154018" cy="479066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5" r="27705"/>
          <a:stretch/>
        </p:blipFill>
        <p:spPr>
          <a:xfrm>
            <a:off x="4275484" y="1545118"/>
            <a:ext cx="3753677" cy="479066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820256" y="347732"/>
            <a:ext cx="31540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cs-CZ" sz="28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Liatris</a:t>
            </a:r>
            <a:r>
              <a:rPr lang="cs-CZ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  <a:p>
            <a:pPr lvl="1" algn="ctr"/>
            <a:r>
              <a:rPr lang="cs-CZ" sz="28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spicata</a:t>
            </a:r>
            <a:endParaRPr lang="cs-CZ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8251641" y="-390598"/>
            <a:ext cx="3096270" cy="18155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32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cs-CZ" sz="32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 algn="ctr">
              <a:buNone/>
            </a:pPr>
            <a:r>
              <a:rPr lang="cs-CZ" sz="30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Salvia</a:t>
            </a:r>
            <a:endParaRPr lang="cs-CZ" sz="3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 algn="ctr">
              <a:buNone/>
            </a:pPr>
            <a:r>
              <a:rPr lang="cs-CZ" sz="30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nemorosa</a:t>
            </a:r>
            <a:endParaRPr lang="cs-CZ" sz="30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endParaRPr lang="cs-CZ" sz="32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4371596" y="347732"/>
            <a:ext cx="35614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Veronica</a:t>
            </a:r>
            <a:endParaRPr lang="cs-CZ" sz="28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cs-CZ" sz="28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longifolia</a:t>
            </a:r>
            <a:endParaRPr lang="cs-CZ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75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659" y="1923777"/>
            <a:ext cx="2664268" cy="405019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2" r="40973"/>
          <a:stretch/>
        </p:blipFill>
        <p:spPr>
          <a:xfrm>
            <a:off x="3224425" y="1923777"/>
            <a:ext cx="2875721" cy="405019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5" t="5627" r="16725" b="5485"/>
          <a:stretch/>
        </p:blipFill>
        <p:spPr>
          <a:xfrm>
            <a:off x="61293" y="1923777"/>
            <a:ext cx="2981738" cy="405019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8" r="19336"/>
          <a:stretch/>
        </p:blipFill>
        <p:spPr>
          <a:xfrm>
            <a:off x="6281540" y="1923777"/>
            <a:ext cx="3010725" cy="4050196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61293" y="688288"/>
            <a:ext cx="26016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cs-CZ" sz="28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Echinops</a:t>
            </a:r>
            <a:r>
              <a:rPr lang="cs-CZ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28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bannaticus</a:t>
            </a:r>
            <a:endParaRPr lang="cs-CZ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3224794" y="688288"/>
            <a:ext cx="23534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cs-CZ" sz="28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Knautia</a:t>
            </a:r>
            <a:r>
              <a:rPr lang="cs-CZ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28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arvensis</a:t>
            </a:r>
            <a:endParaRPr lang="cs-CZ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6140161" y="688288"/>
            <a:ext cx="27175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cs-CZ" sz="28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Knautia</a:t>
            </a:r>
            <a:r>
              <a:rPr lang="cs-CZ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28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macedonica</a:t>
            </a:r>
            <a:endParaRPr lang="cs-CZ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9733221" y="688288"/>
            <a:ext cx="21451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Scabiosa</a:t>
            </a:r>
            <a:r>
              <a:rPr lang="cs-CZ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28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columbaria</a:t>
            </a:r>
            <a:endParaRPr lang="cs-CZ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95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0" r="38061"/>
          <a:stretch/>
        </p:blipFill>
        <p:spPr>
          <a:xfrm>
            <a:off x="38111" y="2830994"/>
            <a:ext cx="2388358" cy="36195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7"/>
          <a:stretch/>
        </p:blipFill>
        <p:spPr>
          <a:xfrm>
            <a:off x="4993268" y="2852528"/>
            <a:ext cx="2267755" cy="359796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9"/>
          <a:stretch/>
        </p:blipFill>
        <p:spPr>
          <a:xfrm>
            <a:off x="7377803" y="2852528"/>
            <a:ext cx="2419493" cy="359796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8" t="11860" r="7294" b="10651"/>
          <a:stretch/>
        </p:blipFill>
        <p:spPr>
          <a:xfrm>
            <a:off x="2543249" y="2863295"/>
            <a:ext cx="2333239" cy="359796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6" r="26470" b="14647"/>
          <a:stretch/>
        </p:blipFill>
        <p:spPr>
          <a:xfrm>
            <a:off x="9914076" y="2841761"/>
            <a:ext cx="2221711" cy="3619500"/>
          </a:xfrm>
          <a:prstGeom prst="rect">
            <a:avLst/>
          </a:prstGeom>
        </p:spPr>
      </p:pic>
      <p:sp>
        <p:nvSpPr>
          <p:cNvPr id="9" name="Zástupný symbol pro obsah 2"/>
          <p:cNvSpPr>
            <a:spLocks noGrp="1"/>
          </p:cNvSpPr>
          <p:nvPr>
            <p:ph idx="1"/>
          </p:nvPr>
        </p:nvSpPr>
        <p:spPr>
          <a:xfrm>
            <a:off x="838200" y="712695"/>
            <a:ext cx="4155068" cy="5361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2. Výplňové traviny:</a:t>
            </a:r>
          </a:p>
          <a:p>
            <a:pPr marL="0" indent="0">
              <a:buNone/>
            </a:pPr>
            <a:endParaRPr lang="cs-CZ" sz="32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-585451" y="1679213"/>
            <a:ext cx="31287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cs-CZ" sz="28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Calamagrostis</a:t>
            </a:r>
            <a:r>
              <a:rPr lang="cs-CZ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28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arundinacea</a:t>
            </a:r>
            <a:endParaRPr lang="cs-CZ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914874" y="1677891"/>
            <a:ext cx="29616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cs-CZ" sz="28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Deschampsia</a:t>
            </a:r>
            <a:r>
              <a:rPr lang="cs-CZ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28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caespitosa</a:t>
            </a:r>
            <a:endParaRPr lang="cs-CZ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9746750" y="1676155"/>
            <a:ext cx="21853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cs-CZ" sz="28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Molinia</a:t>
            </a:r>
            <a:r>
              <a:rPr lang="cs-CZ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28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caeruea</a:t>
            </a:r>
            <a:endParaRPr lang="cs-CZ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4876488" y="1677891"/>
            <a:ext cx="21782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cs-CZ" sz="28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Panicum</a:t>
            </a:r>
            <a:r>
              <a:rPr lang="cs-CZ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28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virgatum</a:t>
            </a:r>
            <a:endParaRPr lang="cs-CZ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7568462" y="1676155"/>
            <a:ext cx="20381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 algn="ctr">
              <a:spcBef>
                <a:spcPts val="1000"/>
              </a:spcBef>
              <a:buNone/>
            </a:pPr>
            <a:r>
              <a:rPr lang="cs-CZ" sz="28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Stipa</a:t>
            </a:r>
            <a:r>
              <a:rPr lang="cs-CZ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28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tenuissima</a:t>
            </a:r>
            <a:endParaRPr lang="cs-CZ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26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03760"/>
            <a:ext cx="10515600" cy="1325563"/>
          </a:xfrm>
        </p:spPr>
        <p:txBody>
          <a:bodyPr>
            <a:normAutofit/>
          </a:bodyPr>
          <a:lstStyle/>
          <a:p>
            <a:r>
              <a:rPr lang="cs-CZ" sz="4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Osazovací plán</a:t>
            </a:r>
            <a:endParaRPr lang="cs-CZ" sz="4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04" y="1529323"/>
            <a:ext cx="11631192" cy="483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0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838200" y="365125"/>
            <a:ext cx="10515600" cy="1026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Stromy: </a:t>
            </a:r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Betula</a:t>
            </a:r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pendula</a:t>
            </a:r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3200" dirty="0">
                <a:latin typeface="Segoe UI Light" panose="020B0502040204020203" pitchFamily="34" charset="0"/>
                <a:cs typeface="Segoe UI Light" panose="020B0502040204020203" pitchFamily="34" charset="0"/>
              </a:rPr>
              <a:t>‘</a:t>
            </a:r>
            <a:r>
              <a:rPr lang="cs-CZ" sz="3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Fastigiata</a:t>
            </a:r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‘</a:t>
            </a:r>
            <a:endParaRPr lang="cs-CZ"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04" y="1349463"/>
            <a:ext cx="11631192" cy="429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69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77825"/>
            <a:ext cx="10515600" cy="1325563"/>
          </a:xfrm>
        </p:spPr>
        <p:txBody>
          <a:bodyPr>
            <a:normAutofit/>
          </a:bodyPr>
          <a:lstStyle/>
          <a:p>
            <a:r>
              <a:rPr lang="cs-CZ" sz="4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Hlavní myšlenka návrhu:</a:t>
            </a:r>
            <a:endParaRPr lang="cs-CZ" sz="4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798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1. Barevná kombinace:</a:t>
            </a:r>
          </a:p>
          <a:p>
            <a:pPr lvl="1"/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červená</a:t>
            </a:r>
          </a:p>
          <a:p>
            <a:pPr lvl="1"/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bílá</a:t>
            </a:r>
          </a:p>
          <a:p>
            <a:pPr lvl="1"/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žlutá</a:t>
            </a:r>
          </a:p>
          <a:p>
            <a:pPr marL="0" indent="0">
              <a:buNone/>
            </a:pPr>
            <a:endParaRPr lang="cs-CZ" sz="32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2. Podzimní a </a:t>
            </a:r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zimní zbarvení</a:t>
            </a:r>
            <a:endParaRPr lang="cs-CZ" sz="32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7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838200" y="365125"/>
            <a:ext cx="10515600" cy="1026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Sorbus</a:t>
            </a:r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aucuparia</a:t>
            </a:r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‘</a:t>
            </a:r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Fastigiata</a:t>
            </a:r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‘</a:t>
            </a:r>
            <a:endParaRPr lang="cs-CZ"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04" y="1349463"/>
            <a:ext cx="11631192" cy="429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53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838200" y="365125"/>
            <a:ext cx="10515600" cy="1026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Trvalky: </a:t>
            </a:r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Veronica</a:t>
            </a:r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longifolia</a:t>
            </a:r>
            <a:endParaRPr lang="cs-CZ"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04" y="1349463"/>
            <a:ext cx="11631192" cy="429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4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838200" y="365125"/>
            <a:ext cx="10515600" cy="1026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Centaurea</a:t>
            </a:r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montana</a:t>
            </a:r>
            <a:endParaRPr lang="cs-CZ"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04" y="1349463"/>
            <a:ext cx="11631192" cy="429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44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838200" y="365125"/>
            <a:ext cx="10515600" cy="1026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Echinops</a:t>
            </a:r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bannaticus</a:t>
            </a:r>
            <a:endParaRPr lang="cs-CZ"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04" y="1349463"/>
            <a:ext cx="11631192" cy="429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76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838200" y="365125"/>
            <a:ext cx="10515600" cy="1026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Salvia</a:t>
            </a:r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nemorosa</a:t>
            </a:r>
            <a:endParaRPr lang="cs-CZ"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04" y="1349463"/>
            <a:ext cx="11631192" cy="429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6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838200" y="365125"/>
            <a:ext cx="10515600" cy="1026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Liatris</a:t>
            </a:r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spicata</a:t>
            </a:r>
            <a:endParaRPr lang="cs-CZ"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04" y="1349463"/>
            <a:ext cx="11631192" cy="429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28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838200" y="365125"/>
            <a:ext cx="10515600" cy="1026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Euphorbia</a:t>
            </a:r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polychroma</a:t>
            </a:r>
            <a:endParaRPr lang="cs-CZ"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04" y="1349463"/>
            <a:ext cx="11631192" cy="429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5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838200" y="365125"/>
            <a:ext cx="10515600" cy="1026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Campanula</a:t>
            </a:r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persicifolia</a:t>
            </a:r>
            <a:endParaRPr lang="cs-CZ"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04" y="1349463"/>
            <a:ext cx="11631192" cy="429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838200" y="365125"/>
            <a:ext cx="10515600" cy="1026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Knautia</a:t>
            </a:r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macedonica</a:t>
            </a:r>
            <a:endParaRPr lang="cs-CZ"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04" y="1349463"/>
            <a:ext cx="11631192" cy="429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34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838200" y="365125"/>
            <a:ext cx="10515600" cy="1026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Kn</a:t>
            </a:r>
            <a:r>
              <a:rPr lang="cs-CZ" sz="3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</a:t>
            </a:r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utia</a:t>
            </a:r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arvensis</a:t>
            </a:r>
            <a:endParaRPr lang="cs-CZ"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04" y="1349463"/>
            <a:ext cx="11631192" cy="429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7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53" y="488916"/>
            <a:ext cx="10412016" cy="585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34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838200" y="365125"/>
            <a:ext cx="10515600" cy="1026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Scabiosa</a:t>
            </a:r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columbaria</a:t>
            </a:r>
            <a:endParaRPr lang="cs-CZ"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04" y="1349463"/>
            <a:ext cx="11631192" cy="429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2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838200" y="365125"/>
            <a:ext cx="10515600" cy="1026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Achillea </a:t>
            </a:r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filipendulina</a:t>
            </a:r>
            <a:endParaRPr lang="cs-CZ"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04" y="1349463"/>
            <a:ext cx="11631192" cy="429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08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838200" y="365125"/>
            <a:ext cx="10515600" cy="1026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Traviny: </a:t>
            </a:r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Panicum</a:t>
            </a:r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virgatum</a:t>
            </a:r>
            <a:endParaRPr lang="cs-CZ"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04" y="1349463"/>
            <a:ext cx="11631192" cy="429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9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838200" y="365125"/>
            <a:ext cx="10515600" cy="1026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Molinia</a:t>
            </a:r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caerulea</a:t>
            </a:r>
            <a:endParaRPr lang="cs-CZ"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04" y="1349463"/>
            <a:ext cx="11631192" cy="429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92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838200" y="365125"/>
            <a:ext cx="10515600" cy="1026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Calamagrostis</a:t>
            </a:r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arundinacea</a:t>
            </a:r>
            <a:endParaRPr lang="cs-CZ"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04" y="1349463"/>
            <a:ext cx="11631192" cy="429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3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838200" y="365125"/>
            <a:ext cx="10515600" cy="1026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Deschampsia</a:t>
            </a:r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caespitosa</a:t>
            </a:r>
            <a:endParaRPr lang="cs-CZ"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04" y="1349463"/>
            <a:ext cx="11631192" cy="429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92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838200" y="365125"/>
            <a:ext cx="10515600" cy="1026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Stipa</a:t>
            </a:r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3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tenuissima</a:t>
            </a:r>
            <a:endParaRPr lang="cs-CZ"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04" y="1346703"/>
            <a:ext cx="11631192" cy="429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7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04" y="1349463"/>
            <a:ext cx="11631192" cy="429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6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851452" y="2472222"/>
            <a:ext cx="10515600" cy="1026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Děkuji za pozornost!</a:t>
            </a:r>
            <a:endParaRPr lang="cs-CZ"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408" y="2940600"/>
            <a:ext cx="5025888" cy="376941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2"/>
          <a:stretch/>
        </p:blipFill>
        <p:spPr>
          <a:xfrm>
            <a:off x="7522024" y="2756450"/>
            <a:ext cx="3548954" cy="3953566"/>
          </a:xfrm>
          <a:prstGeom prst="rect">
            <a:avLst/>
          </a:prstGeom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838200" y="206101"/>
            <a:ext cx="10515600" cy="1172125"/>
          </a:xfrm>
        </p:spPr>
        <p:txBody>
          <a:bodyPr>
            <a:normAutofit/>
          </a:bodyPr>
          <a:lstStyle/>
          <a:p>
            <a:r>
              <a:rPr lang="cs-CZ" sz="4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Základní princip návrhu</a:t>
            </a:r>
            <a:endParaRPr lang="cs-CZ" sz="4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838200" y="1481073"/>
            <a:ext cx="3495261" cy="665779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Hlavní dřeviny:</a:t>
            </a:r>
          </a:p>
          <a:p>
            <a:pPr marL="514350" indent="-514350">
              <a:buAutoNum type="arabicPeriod"/>
            </a:pPr>
            <a:endParaRPr lang="cs-CZ" sz="32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998679" y="2225523"/>
            <a:ext cx="32111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cs-CZ" sz="3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Betula</a:t>
            </a:r>
            <a:r>
              <a:rPr lang="cs-CZ" sz="3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3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pendula</a:t>
            </a:r>
            <a:endParaRPr lang="cs-CZ" sz="3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7667242" y="2225524"/>
            <a:ext cx="29001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cs-CZ" sz="3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Larix</a:t>
            </a:r>
            <a:r>
              <a:rPr lang="cs-CZ" sz="3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decidua</a:t>
            </a:r>
          </a:p>
        </p:txBody>
      </p:sp>
    </p:spTree>
    <p:extLst>
      <p:ext uri="{BB962C8B-B14F-4D97-AF65-F5344CB8AC3E}">
        <p14:creationId xmlns:p14="http://schemas.microsoft.com/office/powerpoint/2010/main" val="301327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2" r="-1052"/>
          <a:stretch/>
        </p:blipFill>
        <p:spPr>
          <a:xfrm>
            <a:off x="784731" y="2593585"/>
            <a:ext cx="2940594" cy="3960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2" r="-1562"/>
          <a:stretch/>
        </p:blipFill>
        <p:spPr>
          <a:xfrm>
            <a:off x="4610999" y="2593585"/>
            <a:ext cx="2970001" cy="3960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5" r="8889"/>
          <a:stretch/>
        </p:blipFill>
        <p:spPr>
          <a:xfrm>
            <a:off x="8428373" y="2593585"/>
            <a:ext cx="2925427" cy="3960000"/>
          </a:xfrm>
          <a:prstGeom prst="rect">
            <a:avLst/>
          </a:prstGeom>
        </p:spPr>
      </p:pic>
      <p:sp>
        <p:nvSpPr>
          <p:cNvPr id="9" name="Zástupný symbol pro obsah 2"/>
          <p:cNvSpPr>
            <a:spLocks noGrp="1"/>
          </p:cNvSpPr>
          <p:nvPr>
            <p:ph idx="1"/>
          </p:nvPr>
        </p:nvSpPr>
        <p:spPr>
          <a:xfrm>
            <a:off x="838200" y="712695"/>
            <a:ext cx="10515600" cy="5701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2. </a:t>
            </a:r>
            <a:r>
              <a:rPr lang="cs-CZ" sz="3200" dirty="0">
                <a:latin typeface="Segoe UI Light" panose="020B0502040204020203" pitchFamily="34" charset="0"/>
                <a:cs typeface="Segoe UI Light" panose="020B0502040204020203" pitchFamily="34" charset="0"/>
              </a:rPr>
              <a:t>Doplňkové dřeviny</a:t>
            </a:r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:</a:t>
            </a:r>
          </a:p>
          <a:p>
            <a:pPr marL="0" indent="0">
              <a:buNone/>
            </a:pPr>
            <a:endParaRPr lang="cs-CZ" sz="32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7581000" y="1554130"/>
            <a:ext cx="3842637" cy="1003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cs-CZ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cs-CZ" sz="28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Cornus</a:t>
            </a:r>
            <a:r>
              <a:rPr lang="cs-CZ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28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stolonifera</a:t>
            </a:r>
            <a:endParaRPr lang="cs-CZ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457200" lvl="1" indent="0" algn="ctr">
              <a:buNone/>
            </a:pPr>
            <a:r>
              <a:rPr lang="cs-CZ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‘</a:t>
            </a:r>
            <a:r>
              <a:rPr lang="cs-CZ" sz="28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Flaviramea</a:t>
            </a:r>
            <a:r>
              <a:rPr lang="cs-CZ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‘</a:t>
            </a:r>
          </a:p>
        </p:txBody>
      </p:sp>
      <p:sp>
        <p:nvSpPr>
          <p:cNvPr id="2" name="Obdélník 1"/>
          <p:cNvSpPr/>
          <p:nvPr/>
        </p:nvSpPr>
        <p:spPr>
          <a:xfrm>
            <a:off x="1592933" y="1461184"/>
            <a:ext cx="12722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Cornus</a:t>
            </a:r>
            <a:r>
              <a:rPr lang="cs-CZ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alba</a:t>
            </a:r>
            <a:endParaRPr lang="cs-CZ" sz="2800" dirty="0"/>
          </a:p>
        </p:txBody>
      </p:sp>
      <p:sp>
        <p:nvSpPr>
          <p:cNvPr id="4" name="Obdélník 3"/>
          <p:cNvSpPr/>
          <p:nvPr/>
        </p:nvSpPr>
        <p:spPr>
          <a:xfrm>
            <a:off x="5123905" y="1461184"/>
            <a:ext cx="17929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Cornus</a:t>
            </a:r>
            <a:r>
              <a:rPr lang="cs-CZ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28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sanguinea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96526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" r="-216"/>
          <a:stretch/>
        </p:blipFill>
        <p:spPr>
          <a:xfrm>
            <a:off x="4579101" y="1798234"/>
            <a:ext cx="2936789" cy="4025540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8"/>
          <a:stretch/>
        </p:blipFill>
        <p:spPr>
          <a:xfrm>
            <a:off x="766392" y="1798234"/>
            <a:ext cx="3111810" cy="4025540"/>
          </a:xfrm>
        </p:spPr>
      </p:pic>
      <p:sp>
        <p:nvSpPr>
          <p:cNvPr id="3" name="Zástupný symbol pro obsah 2"/>
          <p:cNvSpPr txBox="1">
            <a:spLocks/>
          </p:cNvSpPr>
          <p:nvPr/>
        </p:nvSpPr>
        <p:spPr>
          <a:xfrm>
            <a:off x="8252248" y="713303"/>
            <a:ext cx="2767951" cy="11131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cs-CZ" sz="28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Stephanandra</a:t>
            </a:r>
            <a:r>
              <a:rPr lang="cs-CZ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28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incisa</a:t>
            </a:r>
            <a:endParaRPr lang="cs-CZ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" r="18612"/>
          <a:stretch/>
        </p:blipFill>
        <p:spPr>
          <a:xfrm>
            <a:off x="8252248" y="1798234"/>
            <a:ext cx="3082370" cy="402554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721095" y="713303"/>
            <a:ext cx="12024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Betula</a:t>
            </a:r>
            <a:r>
              <a:rPr lang="cs-CZ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28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nana</a:t>
            </a:r>
            <a:endParaRPr lang="cs-CZ" sz="2800" dirty="0"/>
          </a:p>
        </p:txBody>
      </p:sp>
      <p:sp>
        <p:nvSpPr>
          <p:cNvPr id="7" name="Obdélník 6"/>
          <p:cNvSpPr/>
          <p:nvPr/>
        </p:nvSpPr>
        <p:spPr>
          <a:xfrm>
            <a:off x="5284650" y="713304"/>
            <a:ext cx="15611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Salix</a:t>
            </a:r>
            <a:r>
              <a:rPr lang="cs-CZ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28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purpurea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37821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685800"/>
            <a:ext cx="10515600" cy="6640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3. Výplňové dřeviny</a:t>
            </a:r>
          </a:p>
          <a:p>
            <a:pPr marL="0" indent="0">
              <a:buNone/>
            </a:pPr>
            <a:endParaRPr lang="cs-CZ" sz="32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18" b="6886"/>
          <a:stretch/>
        </p:blipFill>
        <p:spPr>
          <a:xfrm>
            <a:off x="1232994" y="2307771"/>
            <a:ext cx="4160290" cy="4364738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1960044" y="1534310"/>
            <a:ext cx="27061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cs-CZ" sz="3200" dirty="0">
                <a:latin typeface="Segoe UI Light" panose="020B0502040204020203" pitchFamily="34" charset="0"/>
                <a:cs typeface="Segoe UI Light" panose="020B0502040204020203" pitchFamily="34" charset="0"/>
              </a:rPr>
              <a:t>Vinca minor</a:t>
            </a:r>
          </a:p>
        </p:txBody>
      </p:sp>
    </p:spTree>
    <p:extLst>
      <p:ext uri="{BB962C8B-B14F-4D97-AF65-F5344CB8AC3E}">
        <p14:creationId xmlns:p14="http://schemas.microsoft.com/office/powerpoint/2010/main" val="157535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03760"/>
            <a:ext cx="10515600" cy="1325563"/>
          </a:xfrm>
        </p:spPr>
        <p:txBody>
          <a:bodyPr>
            <a:normAutofit/>
          </a:bodyPr>
          <a:lstStyle/>
          <a:p>
            <a:r>
              <a:rPr lang="cs-CZ" sz="4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Osazovací plán</a:t>
            </a:r>
            <a:endParaRPr lang="cs-CZ" sz="4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54" y="1149153"/>
            <a:ext cx="11523291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6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</TotalTime>
  <Words>225</Words>
  <Application>Microsoft Office PowerPoint</Application>
  <PresentationFormat>Širokoúhlá obrazovka</PresentationFormat>
  <Paragraphs>89</Paragraphs>
  <Slides>48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53" baseType="lpstr">
      <vt:lpstr>Arial</vt:lpstr>
      <vt:lpstr>Calibri</vt:lpstr>
      <vt:lpstr>Calibri Light</vt:lpstr>
      <vt:lpstr>Segoe UI Light</vt:lpstr>
      <vt:lpstr>Motiv Office</vt:lpstr>
      <vt:lpstr>Ateliér B5 - Dynamika v kompozici rostlin</vt:lpstr>
      <vt:lpstr>1. Zadání</vt:lpstr>
      <vt:lpstr>Hlavní myšlenka návrhu:</vt:lpstr>
      <vt:lpstr>Prezentace aplikace PowerPoint</vt:lpstr>
      <vt:lpstr>Základní princip návrhu</vt:lpstr>
      <vt:lpstr>Prezentace aplikace PowerPoint</vt:lpstr>
      <vt:lpstr>Prezentace aplikace PowerPoint</vt:lpstr>
      <vt:lpstr>Prezentace aplikace PowerPoint</vt:lpstr>
      <vt:lpstr>Osazovací plán</vt:lpstr>
      <vt:lpstr>Stromy: Betula pendula</vt:lpstr>
      <vt:lpstr>Larix decidua</vt:lpstr>
      <vt:lpstr>Keře: Cornus alba</vt:lpstr>
      <vt:lpstr>Cornus sanguinea</vt:lpstr>
      <vt:lpstr>Cornus stolonifera ‘Flaviramea‘</vt:lpstr>
      <vt:lpstr>Salix purpurea</vt:lpstr>
      <vt:lpstr>Betula nana</vt:lpstr>
      <vt:lpstr>Stephanandra incisa</vt:lpstr>
      <vt:lpstr>Vinca minor</vt:lpstr>
      <vt:lpstr>2. Zadání</vt:lpstr>
      <vt:lpstr>Hlavní myšlenka návrhu:</vt:lpstr>
      <vt:lpstr>Prezentace aplikace PowerPoint</vt:lpstr>
      <vt:lpstr>Základní princip návrhu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Osazovací plán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Ateliér B5 - Dynamika v kompozici rostlin</dc:title>
  <dc:creator>Dorotea Cimburová</dc:creator>
  <cp:lastModifiedBy>Dorotea Cimburová</cp:lastModifiedBy>
  <cp:revision>58</cp:revision>
  <dcterms:created xsi:type="dcterms:W3CDTF">2016-03-26T09:44:28Z</dcterms:created>
  <dcterms:modified xsi:type="dcterms:W3CDTF">2016-03-31T20:42:44Z</dcterms:modified>
</cp:coreProperties>
</file>