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3"/>
  </p:notesMasterIdLst>
  <p:sldIdLst>
    <p:sldId id="1022" r:id="rId2"/>
    <p:sldId id="739" r:id="rId3"/>
    <p:sldId id="1024" r:id="rId4"/>
    <p:sldId id="758" r:id="rId5"/>
    <p:sldId id="759" r:id="rId6"/>
    <p:sldId id="973" r:id="rId7"/>
    <p:sldId id="760" r:id="rId8"/>
    <p:sldId id="761" r:id="rId9"/>
    <p:sldId id="762" r:id="rId10"/>
    <p:sldId id="763" r:id="rId11"/>
    <p:sldId id="765" r:id="rId12"/>
    <p:sldId id="766" r:id="rId13"/>
    <p:sldId id="764" r:id="rId14"/>
    <p:sldId id="611" r:id="rId15"/>
    <p:sldId id="785" r:id="rId16"/>
    <p:sldId id="652" r:id="rId17"/>
    <p:sldId id="653" r:id="rId18"/>
    <p:sldId id="651" r:id="rId19"/>
    <p:sldId id="672" r:id="rId20"/>
    <p:sldId id="673" r:id="rId21"/>
    <p:sldId id="646" r:id="rId22"/>
    <p:sldId id="613" r:id="rId23"/>
    <p:sldId id="768" r:id="rId24"/>
    <p:sldId id="770" r:id="rId25"/>
    <p:sldId id="767" r:id="rId26"/>
    <p:sldId id="800" r:id="rId27"/>
    <p:sldId id="612" r:id="rId28"/>
    <p:sldId id="614" r:id="rId29"/>
    <p:sldId id="615" r:id="rId30"/>
    <p:sldId id="617" r:id="rId31"/>
    <p:sldId id="771" r:id="rId32"/>
    <p:sldId id="970" r:id="rId33"/>
    <p:sldId id="784" r:id="rId34"/>
    <p:sldId id="799" r:id="rId35"/>
    <p:sldId id="971" r:id="rId36"/>
    <p:sldId id="618" r:id="rId37"/>
    <p:sldId id="972" r:id="rId38"/>
    <p:sldId id="619" r:id="rId39"/>
    <p:sldId id="1026" r:id="rId40"/>
    <p:sldId id="1025" r:id="rId41"/>
    <p:sldId id="1023" r:id="rId42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D7E0F5"/>
    <a:srgbClr val="E4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434" autoAdjust="0"/>
  </p:normalViewPr>
  <p:slideViewPr>
    <p:cSldViewPr snapToGrid="0">
      <p:cViewPr varScale="1">
        <p:scale>
          <a:sx n="100" d="100"/>
          <a:sy n="100" d="100"/>
        </p:scale>
        <p:origin x="60" y="1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9" rIns="91398" bIns="4569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398" tIns="45699" rIns="91398" bIns="4569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9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5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12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00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06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84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4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36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88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2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97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89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26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8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38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60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80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66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4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12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2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19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48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23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89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10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43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2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4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4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3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53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9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6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AEE3-940E-419E-8FB9-E959029E39CC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546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F9D9-8DD7-4954-9356-FA222B70D8A1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0620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BAC5-4CA4-4DD4-B6F5-1384AEFB9679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205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6B3-CD8D-41A5-B010-B1C597359303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8082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D94C-8511-4F58-935E-AC09328C63BF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2760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987-B275-4AFA-BE64-E66EE8B066A0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950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A8D-A724-41A4-8755-BAEE119B5A1F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5807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C7EB-3F53-461F-AF34-0547893B69EB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436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2787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AF7C-8337-4E57-8267-5F5F2D69CC24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17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1789-93D6-43B5-93BA-90D73E07148C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486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6226A07-5CA1-4368-A7D9-EF361D0F36A0}" type="datetime1">
              <a:rPr lang="en-US" smtClean="0">
                <a:solidFill>
                  <a:srgbClr val="000000"/>
                </a:solidFill>
                <a:cs typeface="Arial" charset="0"/>
              </a:rPr>
              <a:t>4/1/2025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zoom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png"/><Relationship Id="rId7" Type="http://schemas.openxmlformats.org/officeDocument/2006/relationships/image" Target="../media/image1550.png"/><Relationship Id="rId12" Type="http://schemas.openxmlformats.org/officeDocument/2006/relationships/image" Target="../media/image15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20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3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890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2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EAA7A1-FDBD-7AD6-3D0F-E3806A6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8BBEC8-9E73-E4B2-9335-07B6A185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0E8CD3-98B2-9953-C28D-E9F2F092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3" y="0"/>
            <a:ext cx="12208565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DB6674-26B6-3951-965D-E8C99733514A}"/>
              </a:ext>
            </a:extLst>
          </p:cNvPr>
          <p:cNvSpPr/>
          <p:nvPr/>
        </p:nvSpPr>
        <p:spPr>
          <a:xfrm>
            <a:off x="2025587" y="1252018"/>
            <a:ext cx="8665707" cy="150810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ZVX111E (ZVX130E)</a:t>
            </a:r>
            <a:r>
              <a:rPr lang="cs-CZ" sz="3200" b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Groundwater</a:t>
            </a:r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3200" b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Hydraulics</a:t>
            </a:r>
            <a:endParaRPr lang="cs-CZ" sz="3200" b="1" dirty="0">
              <a:ln w="12700">
                <a:solidFill>
                  <a:schemeClr val="bg1"/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cs-CZ" sz="3200" b="1" dirty="0">
              <a:ln w="12700">
                <a:solidFill>
                  <a:schemeClr val="bg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  <a:reflection blurRad="6350" stA="55000" endA="50" endPos="85000" dist="60007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cs-CZ" sz="28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2024_2025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E103A97-ACB4-0B6D-F003-0475BD04253F}"/>
              </a:ext>
            </a:extLst>
          </p:cNvPr>
          <p:cNvSpPr/>
          <p:nvPr/>
        </p:nvSpPr>
        <p:spPr>
          <a:xfrm>
            <a:off x="5088961" y="5208985"/>
            <a:ext cx="2014076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Lecture_6</a:t>
            </a:r>
          </a:p>
        </p:txBody>
      </p:sp>
    </p:spTree>
    <p:extLst>
      <p:ext uri="{BB962C8B-B14F-4D97-AF65-F5344CB8AC3E}">
        <p14:creationId xmlns:p14="http://schemas.microsoft.com/office/powerpoint/2010/main" val="4849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63337" y="22127"/>
            <a:ext cx="300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SKETCHING RULES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69186" y="480149"/>
            <a:ext cx="8504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lines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cross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equipotentials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right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angles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(by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definition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there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no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along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equipotentials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and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therehore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all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must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90°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to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it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An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equipotentials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cannot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cross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other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equipotentials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one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point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cannot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have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two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different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values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total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head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Although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infinite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number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lines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could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sketched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net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must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constructed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so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that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each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element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as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curvilinear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square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sides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curved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….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Curvilinear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square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as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broad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as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long, so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that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circle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inscribed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within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that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touches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all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four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its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sides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560" y="1332912"/>
            <a:ext cx="1628775" cy="1762125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 bwMode="auto">
          <a:xfrm flipV="1">
            <a:off x="9118948" y="2576673"/>
            <a:ext cx="1102290" cy="8523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1341070" y="4087533"/>
            <a:ext cx="6276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Impermeable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boudaries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and lines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symetry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are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lines (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line)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Bodies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water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(such as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reservoir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behind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 dam, are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equipotentials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  (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AB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260" y="3655248"/>
            <a:ext cx="2419046" cy="2873326"/>
          </a:xfrm>
          <a:prstGeom prst="rect">
            <a:avLst/>
          </a:prstGeom>
        </p:spPr>
      </p:pic>
      <p:cxnSp>
        <p:nvCxnSpPr>
          <p:cNvPr id="15" name="Přímá spojnice se šipkou 14"/>
          <p:cNvCxnSpPr>
            <a:cxnSpLocks/>
          </p:cNvCxnSpPr>
          <p:nvPr/>
        </p:nvCxnSpPr>
        <p:spPr bwMode="auto">
          <a:xfrm>
            <a:off x="2478510" y="4626606"/>
            <a:ext cx="8149824" cy="392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A3191661-142A-B4C1-C0BD-7F473470A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8320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9381348" y="553468"/>
            <a:ext cx="27277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Each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interval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between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two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equipotential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corresponds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to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head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loss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∆h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equal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to 1/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N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D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9666331" y="3505142"/>
            <a:ext cx="2093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N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–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total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number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equipotentials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 drops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10113670" y="2217554"/>
                <a:ext cx="948913" cy="57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𝒉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𝑵</m:t>
                              </m:r>
                            </m:e>
                            <m:sub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𝑫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670" y="2217554"/>
                <a:ext cx="948913" cy="571438"/>
              </a:xfrm>
              <a:prstGeom prst="rect">
                <a:avLst/>
              </a:prstGeom>
              <a:blipFill>
                <a:blip r:embed="rId3"/>
                <a:stretch>
                  <a:fillRect r="-1923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bdélník 50"/>
          <p:cNvSpPr/>
          <p:nvPr/>
        </p:nvSpPr>
        <p:spPr bwMode="auto">
          <a:xfrm>
            <a:off x="1192936" y="5599020"/>
            <a:ext cx="7737231" cy="241161"/>
          </a:xfrm>
          <a:prstGeom prst="rect">
            <a:avLst/>
          </a:prstGeom>
          <a:pattFill prst="diagBrick">
            <a:fgClr>
              <a:schemeClr val="tx1"/>
            </a:fgClr>
            <a:bgClr>
              <a:schemeClr val="bg2">
                <a:lumMod val="40000"/>
                <a:lumOff val="60000"/>
              </a:schemeClr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cxnSp>
        <p:nvCxnSpPr>
          <p:cNvPr id="53" name="Přímá spojnice 52"/>
          <p:cNvCxnSpPr/>
          <p:nvPr/>
        </p:nvCxnSpPr>
        <p:spPr bwMode="auto">
          <a:xfrm>
            <a:off x="1192936" y="5599020"/>
            <a:ext cx="773723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bdélník 53"/>
          <p:cNvSpPr/>
          <p:nvPr/>
        </p:nvSpPr>
        <p:spPr bwMode="auto">
          <a:xfrm>
            <a:off x="1200108" y="2403645"/>
            <a:ext cx="7737231" cy="3195375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cxnSp>
        <p:nvCxnSpPr>
          <p:cNvPr id="55" name="Přímá spojnice 54"/>
          <p:cNvCxnSpPr/>
          <p:nvPr/>
        </p:nvCxnSpPr>
        <p:spPr bwMode="auto">
          <a:xfrm>
            <a:off x="1192936" y="2403645"/>
            <a:ext cx="359731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Přímá spojnice 55"/>
          <p:cNvCxnSpPr>
            <a:cxnSpLocks/>
          </p:cNvCxnSpPr>
          <p:nvPr/>
        </p:nvCxnSpPr>
        <p:spPr bwMode="auto">
          <a:xfrm>
            <a:off x="4971118" y="2403643"/>
            <a:ext cx="3959049" cy="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Obdélník 56"/>
          <p:cNvSpPr/>
          <p:nvPr/>
        </p:nvSpPr>
        <p:spPr bwMode="auto">
          <a:xfrm>
            <a:off x="4790247" y="444216"/>
            <a:ext cx="180871" cy="333605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cxnSp>
        <p:nvCxnSpPr>
          <p:cNvPr id="64" name="Přímá spojnice 63"/>
          <p:cNvCxnSpPr/>
          <p:nvPr/>
        </p:nvCxnSpPr>
        <p:spPr bwMode="auto">
          <a:xfrm>
            <a:off x="5413245" y="1820840"/>
            <a:ext cx="132276" cy="1004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Přímá spojnice 72"/>
          <p:cNvCxnSpPr/>
          <p:nvPr/>
        </p:nvCxnSpPr>
        <p:spPr bwMode="auto">
          <a:xfrm>
            <a:off x="5135383" y="1027022"/>
            <a:ext cx="5190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Přímá spojnice se šipkou 73"/>
          <p:cNvCxnSpPr/>
          <p:nvPr/>
        </p:nvCxnSpPr>
        <p:spPr bwMode="auto">
          <a:xfrm flipV="1">
            <a:off x="5282617" y="1027020"/>
            <a:ext cx="10048" cy="1351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75" name="Přímá spojnice 74"/>
          <p:cNvCxnSpPr/>
          <p:nvPr/>
        </p:nvCxnSpPr>
        <p:spPr bwMode="auto">
          <a:xfrm>
            <a:off x="5975953" y="1830889"/>
            <a:ext cx="19694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Přímá spojnice 75"/>
          <p:cNvCxnSpPr>
            <a:cxnSpLocks/>
          </p:cNvCxnSpPr>
          <p:nvPr/>
        </p:nvCxnSpPr>
        <p:spPr bwMode="auto">
          <a:xfrm>
            <a:off x="6779821" y="2134429"/>
            <a:ext cx="2331217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Přímá spojnice se šipkou 76"/>
          <p:cNvCxnSpPr/>
          <p:nvPr/>
        </p:nvCxnSpPr>
        <p:spPr bwMode="auto">
          <a:xfrm>
            <a:off x="7603786" y="1388761"/>
            <a:ext cx="0" cy="44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8" name="Přímá spojnice se šipkou 77"/>
          <p:cNvCxnSpPr/>
          <p:nvPr/>
        </p:nvCxnSpPr>
        <p:spPr bwMode="auto">
          <a:xfrm flipV="1">
            <a:off x="7603786" y="2107218"/>
            <a:ext cx="0" cy="4722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9" name="Přímá spojnice se šipkou 78"/>
          <p:cNvCxnSpPr/>
          <p:nvPr/>
        </p:nvCxnSpPr>
        <p:spPr bwMode="auto">
          <a:xfrm>
            <a:off x="8740925" y="1702772"/>
            <a:ext cx="0" cy="44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0" name="Přímá spojnice se šipkou 79"/>
          <p:cNvCxnSpPr/>
          <p:nvPr/>
        </p:nvCxnSpPr>
        <p:spPr bwMode="auto">
          <a:xfrm flipV="1">
            <a:off x="8740925" y="2403643"/>
            <a:ext cx="0" cy="4722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1" name="TextovéPole 80"/>
          <p:cNvSpPr txBox="1"/>
          <p:nvPr/>
        </p:nvSpPr>
        <p:spPr>
          <a:xfrm>
            <a:off x="7226972" y="1784388"/>
            <a:ext cx="7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∆h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8304160" y="2034313"/>
            <a:ext cx="7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∆h</a:t>
            </a:r>
          </a:p>
        </p:txBody>
      </p:sp>
      <p:sp>
        <p:nvSpPr>
          <p:cNvPr id="83" name="Volný tvar 39"/>
          <p:cNvSpPr/>
          <p:nvPr/>
        </p:nvSpPr>
        <p:spPr bwMode="auto">
          <a:xfrm>
            <a:off x="4045519" y="2366717"/>
            <a:ext cx="1768510" cy="1861512"/>
          </a:xfrm>
          <a:custGeom>
            <a:avLst/>
            <a:gdLst>
              <a:gd name="connsiteX0" fmla="*/ 0 w 1768510"/>
              <a:gd name="connsiteY0" fmla="*/ 0 h 1861512"/>
              <a:gd name="connsiteX1" fmla="*/ 40193 w 1768510"/>
              <a:gd name="connsiteY1" fmla="*/ 422031 h 1861512"/>
              <a:gd name="connsiteX2" fmla="*/ 130629 w 1768510"/>
              <a:gd name="connsiteY2" fmla="*/ 803868 h 1861512"/>
              <a:gd name="connsiteX3" fmla="*/ 241160 w 1768510"/>
              <a:gd name="connsiteY3" fmla="*/ 1215851 h 1861512"/>
              <a:gd name="connsiteX4" fmla="*/ 351692 w 1768510"/>
              <a:gd name="connsiteY4" fmla="*/ 1457011 h 1861512"/>
              <a:gd name="connsiteX5" fmla="*/ 462224 w 1768510"/>
              <a:gd name="connsiteY5" fmla="*/ 1637882 h 1861512"/>
              <a:gd name="connsiteX6" fmla="*/ 552659 w 1768510"/>
              <a:gd name="connsiteY6" fmla="*/ 1748413 h 1861512"/>
              <a:gd name="connsiteX7" fmla="*/ 723481 w 1768510"/>
              <a:gd name="connsiteY7" fmla="*/ 1848897 h 1861512"/>
              <a:gd name="connsiteX8" fmla="*/ 834013 w 1768510"/>
              <a:gd name="connsiteY8" fmla="*/ 1858945 h 1861512"/>
              <a:gd name="connsiteX9" fmla="*/ 954593 w 1768510"/>
              <a:gd name="connsiteY9" fmla="*/ 1838849 h 1861512"/>
              <a:gd name="connsiteX10" fmla="*/ 1125415 w 1768510"/>
              <a:gd name="connsiteY10" fmla="*/ 1718268 h 1861512"/>
              <a:gd name="connsiteX11" fmla="*/ 1286189 w 1768510"/>
              <a:gd name="connsiteY11" fmla="*/ 1487156 h 1861512"/>
              <a:gd name="connsiteX12" fmla="*/ 1426866 w 1768510"/>
              <a:gd name="connsiteY12" fmla="*/ 1235948 h 1861512"/>
              <a:gd name="connsiteX13" fmla="*/ 1567543 w 1768510"/>
              <a:gd name="connsiteY13" fmla="*/ 823965 h 1861512"/>
              <a:gd name="connsiteX14" fmla="*/ 1678075 w 1768510"/>
              <a:gd name="connsiteY14" fmla="*/ 492369 h 1861512"/>
              <a:gd name="connsiteX15" fmla="*/ 1738365 w 1768510"/>
              <a:gd name="connsiteY15" fmla="*/ 211016 h 1861512"/>
              <a:gd name="connsiteX16" fmla="*/ 1768510 w 1768510"/>
              <a:gd name="connsiteY16" fmla="*/ 40194 h 186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68510" h="1861512">
                <a:moveTo>
                  <a:pt x="0" y="0"/>
                </a:moveTo>
                <a:cubicBezTo>
                  <a:pt x="9211" y="144026"/>
                  <a:pt x="18422" y="288053"/>
                  <a:pt x="40193" y="422031"/>
                </a:cubicBezTo>
                <a:cubicBezTo>
                  <a:pt x="61964" y="556009"/>
                  <a:pt x="97135" y="671565"/>
                  <a:pt x="130629" y="803868"/>
                </a:cubicBezTo>
                <a:cubicBezTo>
                  <a:pt x="164123" y="936171"/>
                  <a:pt x="204316" y="1106994"/>
                  <a:pt x="241160" y="1215851"/>
                </a:cubicBezTo>
                <a:cubicBezTo>
                  <a:pt x="278004" y="1324708"/>
                  <a:pt x="314848" y="1386673"/>
                  <a:pt x="351692" y="1457011"/>
                </a:cubicBezTo>
                <a:cubicBezTo>
                  <a:pt x="388536" y="1527350"/>
                  <a:pt x="428730" y="1589315"/>
                  <a:pt x="462224" y="1637882"/>
                </a:cubicBezTo>
                <a:cubicBezTo>
                  <a:pt x="495718" y="1686449"/>
                  <a:pt x="509116" y="1713244"/>
                  <a:pt x="552659" y="1748413"/>
                </a:cubicBezTo>
                <a:cubicBezTo>
                  <a:pt x="596202" y="1783582"/>
                  <a:pt x="676589" y="1830475"/>
                  <a:pt x="723481" y="1848897"/>
                </a:cubicBezTo>
                <a:cubicBezTo>
                  <a:pt x="770373" y="1867319"/>
                  <a:pt x="795494" y="1860620"/>
                  <a:pt x="834013" y="1858945"/>
                </a:cubicBezTo>
                <a:cubicBezTo>
                  <a:pt x="872532" y="1857270"/>
                  <a:pt x="906026" y="1862295"/>
                  <a:pt x="954593" y="1838849"/>
                </a:cubicBezTo>
                <a:cubicBezTo>
                  <a:pt x="1003160" y="1815403"/>
                  <a:pt x="1070149" y="1776883"/>
                  <a:pt x="1125415" y="1718268"/>
                </a:cubicBezTo>
                <a:cubicBezTo>
                  <a:pt x="1180681" y="1659653"/>
                  <a:pt x="1235947" y="1567543"/>
                  <a:pt x="1286189" y="1487156"/>
                </a:cubicBezTo>
                <a:cubicBezTo>
                  <a:pt x="1336431" y="1406769"/>
                  <a:pt x="1379974" y="1346480"/>
                  <a:pt x="1426866" y="1235948"/>
                </a:cubicBezTo>
                <a:cubicBezTo>
                  <a:pt x="1473758" y="1125416"/>
                  <a:pt x="1525675" y="947895"/>
                  <a:pt x="1567543" y="823965"/>
                </a:cubicBezTo>
                <a:cubicBezTo>
                  <a:pt x="1609411" y="700035"/>
                  <a:pt x="1649605" y="594527"/>
                  <a:pt x="1678075" y="492369"/>
                </a:cubicBezTo>
                <a:cubicBezTo>
                  <a:pt x="1706545" y="390211"/>
                  <a:pt x="1723293" y="286378"/>
                  <a:pt x="1738365" y="211016"/>
                </a:cubicBezTo>
                <a:cubicBezTo>
                  <a:pt x="1753437" y="135654"/>
                  <a:pt x="1760973" y="87924"/>
                  <a:pt x="1768510" y="40194"/>
                </a:cubicBezTo>
              </a:path>
            </a:pathLst>
          </a:custGeom>
          <a:noFill/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84" name="Volný tvar 40"/>
          <p:cNvSpPr/>
          <p:nvPr/>
        </p:nvSpPr>
        <p:spPr bwMode="auto">
          <a:xfrm>
            <a:off x="2780577" y="2413693"/>
            <a:ext cx="4220308" cy="2165258"/>
          </a:xfrm>
          <a:custGeom>
            <a:avLst/>
            <a:gdLst>
              <a:gd name="connsiteX0" fmla="*/ 0 w 4220308"/>
              <a:gd name="connsiteY0" fmla="*/ 0 h 2165258"/>
              <a:gd name="connsiteX1" fmla="*/ 130629 w 4220308"/>
              <a:gd name="connsiteY1" fmla="*/ 492369 h 2165258"/>
              <a:gd name="connsiteX2" fmla="*/ 271305 w 4220308"/>
              <a:gd name="connsiteY2" fmla="*/ 844062 h 2165258"/>
              <a:gd name="connsiteX3" fmla="*/ 492369 w 4220308"/>
              <a:gd name="connsiteY3" fmla="*/ 1235947 h 2165258"/>
              <a:gd name="connsiteX4" fmla="*/ 713433 w 4220308"/>
              <a:gd name="connsiteY4" fmla="*/ 1507253 h 2165258"/>
              <a:gd name="connsiteX5" fmla="*/ 924448 w 4220308"/>
              <a:gd name="connsiteY5" fmla="*/ 1718268 h 2165258"/>
              <a:gd name="connsiteX6" fmla="*/ 1276141 w 4220308"/>
              <a:gd name="connsiteY6" fmla="*/ 1919235 h 2165258"/>
              <a:gd name="connsiteX7" fmla="*/ 1617785 w 4220308"/>
              <a:gd name="connsiteY7" fmla="*/ 2059912 h 2165258"/>
              <a:gd name="connsiteX8" fmla="*/ 1969477 w 4220308"/>
              <a:gd name="connsiteY8" fmla="*/ 2150347 h 2165258"/>
              <a:gd name="connsiteX9" fmla="*/ 2080009 w 4220308"/>
              <a:gd name="connsiteY9" fmla="*/ 2160396 h 2165258"/>
              <a:gd name="connsiteX10" fmla="*/ 2250831 w 4220308"/>
              <a:gd name="connsiteY10" fmla="*/ 2160396 h 2165258"/>
              <a:gd name="connsiteX11" fmla="*/ 2471895 w 4220308"/>
              <a:gd name="connsiteY11" fmla="*/ 2100105 h 2165258"/>
              <a:gd name="connsiteX12" fmla="*/ 2954215 w 4220308"/>
              <a:gd name="connsiteY12" fmla="*/ 1929283 h 2165258"/>
              <a:gd name="connsiteX13" fmla="*/ 3265714 w 4220308"/>
              <a:gd name="connsiteY13" fmla="*/ 1728316 h 2165258"/>
              <a:gd name="connsiteX14" fmla="*/ 3607358 w 4220308"/>
              <a:gd name="connsiteY14" fmla="*/ 1396721 h 2165258"/>
              <a:gd name="connsiteX15" fmla="*/ 3918857 w 4220308"/>
              <a:gd name="connsiteY15" fmla="*/ 924448 h 2165258"/>
              <a:gd name="connsiteX16" fmla="*/ 4119824 w 4220308"/>
              <a:gd name="connsiteY16" fmla="*/ 411982 h 2165258"/>
              <a:gd name="connsiteX17" fmla="*/ 4200211 w 4220308"/>
              <a:gd name="connsiteY17" fmla="*/ 80387 h 2165258"/>
              <a:gd name="connsiteX18" fmla="*/ 4220308 w 4220308"/>
              <a:gd name="connsiteY18" fmla="*/ 0 h 216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08" h="2165258">
                <a:moveTo>
                  <a:pt x="0" y="0"/>
                </a:moveTo>
                <a:cubicBezTo>
                  <a:pt x="42706" y="175846"/>
                  <a:pt x="85412" y="351692"/>
                  <a:pt x="130629" y="492369"/>
                </a:cubicBezTo>
                <a:cubicBezTo>
                  <a:pt x="175847" y="633046"/>
                  <a:pt x="211015" y="720132"/>
                  <a:pt x="271305" y="844062"/>
                </a:cubicBezTo>
                <a:cubicBezTo>
                  <a:pt x="331595" y="967992"/>
                  <a:pt x="418681" y="1125415"/>
                  <a:pt x="492369" y="1235947"/>
                </a:cubicBezTo>
                <a:cubicBezTo>
                  <a:pt x="566057" y="1346479"/>
                  <a:pt x="641420" y="1426866"/>
                  <a:pt x="713433" y="1507253"/>
                </a:cubicBezTo>
                <a:cubicBezTo>
                  <a:pt x="785446" y="1587640"/>
                  <a:pt x="830663" y="1649604"/>
                  <a:pt x="924448" y="1718268"/>
                </a:cubicBezTo>
                <a:cubicBezTo>
                  <a:pt x="1018233" y="1786932"/>
                  <a:pt x="1160585" y="1862294"/>
                  <a:pt x="1276141" y="1919235"/>
                </a:cubicBezTo>
                <a:cubicBezTo>
                  <a:pt x="1391697" y="1976176"/>
                  <a:pt x="1502229" y="2021393"/>
                  <a:pt x="1617785" y="2059912"/>
                </a:cubicBezTo>
                <a:cubicBezTo>
                  <a:pt x="1733341" y="2098431"/>
                  <a:pt x="1892440" y="2133600"/>
                  <a:pt x="1969477" y="2150347"/>
                </a:cubicBezTo>
                <a:cubicBezTo>
                  <a:pt x="2046514" y="2167094"/>
                  <a:pt x="2033117" y="2158721"/>
                  <a:pt x="2080009" y="2160396"/>
                </a:cubicBezTo>
                <a:cubicBezTo>
                  <a:pt x="2126901" y="2162071"/>
                  <a:pt x="2185517" y="2170445"/>
                  <a:pt x="2250831" y="2160396"/>
                </a:cubicBezTo>
                <a:cubicBezTo>
                  <a:pt x="2316145" y="2150348"/>
                  <a:pt x="2354664" y="2138624"/>
                  <a:pt x="2471895" y="2100105"/>
                </a:cubicBezTo>
                <a:cubicBezTo>
                  <a:pt x="2589126" y="2061586"/>
                  <a:pt x="2821912" y="1991248"/>
                  <a:pt x="2954215" y="1929283"/>
                </a:cubicBezTo>
                <a:cubicBezTo>
                  <a:pt x="3086518" y="1867318"/>
                  <a:pt x="3156857" y="1817076"/>
                  <a:pt x="3265714" y="1728316"/>
                </a:cubicBezTo>
                <a:cubicBezTo>
                  <a:pt x="3374571" y="1639556"/>
                  <a:pt x="3498501" y="1530699"/>
                  <a:pt x="3607358" y="1396721"/>
                </a:cubicBezTo>
                <a:cubicBezTo>
                  <a:pt x="3716215" y="1262743"/>
                  <a:pt x="3833446" y="1088571"/>
                  <a:pt x="3918857" y="924448"/>
                </a:cubicBezTo>
                <a:cubicBezTo>
                  <a:pt x="4004268" y="760325"/>
                  <a:pt x="4072932" y="552659"/>
                  <a:pt x="4119824" y="411982"/>
                </a:cubicBezTo>
                <a:cubicBezTo>
                  <a:pt x="4166716" y="271305"/>
                  <a:pt x="4183464" y="149051"/>
                  <a:pt x="4200211" y="80387"/>
                </a:cubicBezTo>
                <a:cubicBezTo>
                  <a:pt x="4216958" y="11723"/>
                  <a:pt x="4218633" y="5861"/>
                  <a:pt x="4220308" y="0"/>
                </a:cubicBezTo>
              </a:path>
            </a:pathLst>
          </a:custGeom>
          <a:noFill/>
          <a:ln w="635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85" name="Volný tvar 41"/>
          <p:cNvSpPr/>
          <p:nvPr/>
        </p:nvSpPr>
        <p:spPr bwMode="auto">
          <a:xfrm>
            <a:off x="1434098" y="2393596"/>
            <a:ext cx="7033846" cy="2663378"/>
          </a:xfrm>
          <a:custGeom>
            <a:avLst/>
            <a:gdLst>
              <a:gd name="connsiteX0" fmla="*/ 0 w 7033846"/>
              <a:gd name="connsiteY0" fmla="*/ 0 h 2663378"/>
              <a:gd name="connsiteX1" fmla="*/ 50242 w 7033846"/>
              <a:gd name="connsiteY1" fmla="*/ 371789 h 2663378"/>
              <a:gd name="connsiteX2" fmla="*/ 170822 w 7033846"/>
              <a:gd name="connsiteY2" fmla="*/ 803868 h 2663378"/>
              <a:gd name="connsiteX3" fmla="*/ 361741 w 7033846"/>
              <a:gd name="connsiteY3" fmla="*/ 1195754 h 2663378"/>
              <a:gd name="connsiteX4" fmla="*/ 572756 w 7033846"/>
              <a:gd name="connsiteY4" fmla="*/ 1497205 h 2663378"/>
              <a:gd name="connsiteX5" fmla="*/ 934497 w 7033846"/>
              <a:gd name="connsiteY5" fmla="*/ 1838849 h 2663378"/>
              <a:gd name="connsiteX6" fmla="*/ 1386672 w 7033846"/>
              <a:gd name="connsiteY6" fmla="*/ 2160396 h 2663378"/>
              <a:gd name="connsiteX7" fmla="*/ 1889090 w 7033846"/>
              <a:gd name="connsiteY7" fmla="*/ 2371411 h 2663378"/>
              <a:gd name="connsiteX8" fmla="*/ 2331217 w 7033846"/>
              <a:gd name="connsiteY8" fmla="*/ 2502040 h 2663378"/>
              <a:gd name="connsiteX9" fmla="*/ 2703006 w 7033846"/>
              <a:gd name="connsiteY9" fmla="*/ 2592475 h 2663378"/>
              <a:gd name="connsiteX10" fmla="*/ 3104941 w 7033846"/>
              <a:gd name="connsiteY10" fmla="*/ 2642717 h 2663378"/>
              <a:gd name="connsiteX11" fmla="*/ 3436536 w 7033846"/>
              <a:gd name="connsiteY11" fmla="*/ 2662813 h 2663378"/>
              <a:gd name="connsiteX12" fmla="*/ 3737987 w 7033846"/>
              <a:gd name="connsiteY12" fmla="*/ 2652765 h 2663378"/>
              <a:gd name="connsiteX13" fmla="*/ 4099727 w 7033846"/>
              <a:gd name="connsiteY13" fmla="*/ 2602523 h 2663378"/>
              <a:gd name="connsiteX14" fmla="*/ 4551903 w 7033846"/>
              <a:gd name="connsiteY14" fmla="*/ 2491991 h 2663378"/>
              <a:gd name="connsiteX15" fmla="*/ 5034224 w 7033846"/>
              <a:gd name="connsiteY15" fmla="*/ 2361363 h 2663378"/>
              <a:gd name="connsiteX16" fmla="*/ 5406013 w 7033846"/>
              <a:gd name="connsiteY16" fmla="*/ 2200589 h 2663378"/>
              <a:gd name="connsiteX17" fmla="*/ 5807947 w 7033846"/>
              <a:gd name="connsiteY17" fmla="*/ 1969477 h 2663378"/>
              <a:gd name="connsiteX18" fmla="*/ 6199833 w 7033846"/>
              <a:gd name="connsiteY18" fmla="*/ 1657978 h 2663378"/>
              <a:gd name="connsiteX19" fmla="*/ 6521380 w 7033846"/>
              <a:gd name="connsiteY19" fmla="*/ 1316334 h 2663378"/>
              <a:gd name="connsiteX20" fmla="*/ 6802734 w 7033846"/>
              <a:gd name="connsiteY20" fmla="*/ 854110 h 2663378"/>
              <a:gd name="connsiteX21" fmla="*/ 6943411 w 7033846"/>
              <a:gd name="connsiteY21" fmla="*/ 482321 h 2663378"/>
              <a:gd name="connsiteX22" fmla="*/ 7013749 w 7033846"/>
              <a:gd name="connsiteY22" fmla="*/ 211016 h 2663378"/>
              <a:gd name="connsiteX23" fmla="*/ 7033846 w 7033846"/>
              <a:gd name="connsiteY23" fmla="*/ 20097 h 2663378"/>
              <a:gd name="connsiteX24" fmla="*/ 7033846 w 7033846"/>
              <a:gd name="connsiteY24" fmla="*/ 20097 h 266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3846" h="2663378">
                <a:moveTo>
                  <a:pt x="0" y="0"/>
                </a:moveTo>
                <a:cubicBezTo>
                  <a:pt x="10886" y="118905"/>
                  <a:pt x="21772" y="237811"/>
                  <a:pt x="50242" y="371789"/>
                </a:cubicBezTo>
                <a:cubicBezTo>
                  <a:pt x="78712" y="505767"/>
                  <a:pt x="118906" y="666541"/>
                  <a:pt x="170822" y="803868"/>
                </a:cubicBezTo>
                <a:cubicBezTo>
                  <a:pt x="222738" y="941195"/>
                  <a:pt x="294752" y="1080198"/>
                  <a:pt x="361741" y="1195754"/>
                </a:cubicBezTo>
                <a:cubicBezTo>
                  <a:pt x="428730" y="1311310"/>
                  <a:pt x="477297" y="1390023"/>
                  <a:pt x="572756" y="1497205"/>
                </a:cubicBezTo>
                <a:cubicBezTo>
                  <a:pt x="668215" y="1604387"/>
                  <a:pt x="798844" y="1728317"/>
                  <a:pt x="934497" y="1838849"/>
                </a:cubicBezTo>
                <a:cubicBezTo>
                  <a:pt x="1070150" y="1949381"/>
                  <a:pt x="1227573" y="2071636"/>
                  <a:pt x="1386672" y="2160396"/>
                </a:cubicBezTo>
                <a:cubicBezTo>
                  <a:pt x="1545771" y="2249156"/>
                  <a:pt x="1731666" y="2314470"/>
                  <a:pt x="1889090" y="2371411"/>
                </a:cubicBezTo>
                <a:cubicBezTo>
                  <a:pt x="2046514" y="2428352"/>
                  <a:pt x="2195564" y="2465196"/>
                  <a:pt x="2331217" y="2502040"/>
                </a:cubicBezTo>
                <a:cubicBezTo>
                  <a:pt x="2466870" y="2538884"/>
                  <a:pt x="2574052" y="2569029"/>
                  <a:pt x="2703006" y="2592475"/>
                </a:cubicBezTo>
                <a:cubicBezTo>
                  <a:pt x="2831960" y="2615921"/>
                  <a:pt x="2982686" y="2630994"/>
                  <a:pt x="3104941" y="2642717"/>
                </a:cubicBezTo>
                <a:cubicBezTo>
                  <a:pt x="3227196" y="2654440"/>
                  <a:pt x="3331028" y="2661138"/>
                  <a:pt x="3436536" y="2662813"/>
                </a:cubicBezTo>
                <a:cubicBezTo>
                  <a:pt x="3542044" y="2664488"/>
                  <a:pt x="3627455" y="2662813"/>
                  <a:pt x="3737987" y="2652765"/>
                </a:cubicBezTo>
                <a:cubicBezTo>
                  <a:pt x="3848519" y="2642717"/>
                  <a:pt x="3964074" y="2629319"/>
                  <a:pt x="4099727" y="2602523"/>
                </a:cubicBezTo>
                <a:cubicBezTo>
                  <a:pt x="4235380" y="2575727"/>
                  <a:pt x="4396154" y="2532184"/>
                  <a:pt x="4551903" y="2491991"/>
                </a:cubicBezTo>
                <a:cubicBezTo>
                  <a:pt x="4707652" y="2451798"/>
                  <a:pt x="4891872" y="2409930"/>
                  <a:pt x="5034224" y="2361363"/>
                </a:cubicBezTo>
                <a:cubicBezTo>
                  <a:pt x="5176576" y="2312796"/>
                  <a:pt x="5277059" y="2265903"/>
                  <a:pt x="5406013" y="2200589"/>
                </a:cubicBezTo>
                <a:cubicBezTo>
                  <a:pt x="5534967" y="2135275"/>
                  <a:pt x="5675644" y="2059912"/>
                  <a:pt x="5807947" y="1969477"/>
                </a:cubicBezTo>
                <a:cubicBezTo>
                  <a:pt x="5940250" y="1879042"/>
                  <a:pt x="6080928" y="1766835"/>
                  <a:pt x="6199833" y="1657978"/>
                </a:cubicBezTo>
                <a:cubicBezTo>
                  <a:pt x="6318739" y="1549121"/>
                  <a:pt x="6420897" y="1450312"/>
                  <a:pt x="6521380" y="1316334"/>
                </a:cubicBezTo>
                <a:cubicBezTo>
                  <a:pt x="6621864" y="1182356"/>
                  <a:pt x="6732396" y="993112"/>
                  <a:pt x="6802734" y="854110"/>
                </a:cubicBezTo>
                <a:cubicBezTo>
                  <a:pt x="6873073" y="715108"/>
                  <a:pt x="6908242" y="589503"/>
                  <a:pt x="6943411" y="482321"/>
                </a:cubicBezTo>
                <a:cubicBezTo>
                  <a:pt x="6978580" y="375139"/>
                  <a:pt x="6998677" y="288053"/>
                  <a:pt x="7013749" y="211016"/>
                </a:cubicBezTo>
                <a:cubicBezTo>
                  <a:pt x="7028821" y="133979"/>
                  <a:pt x="7033846" y="20097"/>
                  <a:pt x="7033846" y="20097"/>
                </a:cubicBezTo>
                <a:lnTo>
                  <a:pt x="7033846" y="20097"/>
                </a:lnTo>
              </a:path>
            </a:pathLst>
          </a:custGeom>
          <a:noFill/>
          <a:ln w="635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86" name="Volný tvar 43"/>
          <p:cNvSpPr/>
          <p:nvPr/>
        </p:nvSpPr>
        <p:spPr bwMode="auto">
          <a:xfrm>
            <a:off x="1574775" y="3055299"/>
            <a:ext cx="3213896" cy="2503528"/>
          </a:xfrm>
          <a:custGeom>
            <a:avLst/>
            <a:gdLst>
              <a:gd name="connsiteX0" fmla="*/ 0 w 3213896"/>
              <a:gd name="connsiteY0" fmla="*/ 2503528 h 2503528"/>
              <a:gd name="connsiteX1" fmla="*/ 20097 w 3213896"/>
              <a:gd name="connsiteY1" fmla="*/ 2212126 h 2503528"/>
              <a:gd name="connsiteX2" fmla="*/ 120580 w 3213896"/>
              <a:gd name="connsiteY2" fmla="*/ 1910675 h 2503528"/>
              <a:gd name="connsiteX3" fmla="*/ 261257 w 3213896"/>
              <a:gd name="connsiteY3" fmla="*/ 1589128 h 2503528"/>
              <a:gd name="connsiteX4" fmla="*/ 442127 w 3213896"/>
              <a:gd name="connsiteY4" fmla="*/ 1287677 h 2503528"/>
              <a:gd name="connsiteX5" fmla="*/ 733529 w 3213896"/>
              <a:gd name="connsiteY5" fmla="*/ 986227 h 2503528"/>
              <a:gd name="connsiteX6" fmla="*/ 1034980 w 3213896"/>
              <a:gd name="connsiteY6" fmla="*/ 724970 h 2503528"/>
              <a:gd name="connsiteX7" fmla="*/ 1527349 w 3213896"/>
              <a:gd name="connsiteY7" fmla="*/ 413471 h 2503528"/>
              <a:gd name="connsiteX8" fmla="*/ 1858945 w 3213896"/>
              <a:gd name="connsiteY8" fmla="*/ 272794 h 2503528"/>
              <a:gd name="connsiteX9" fmla="*/ 2391507 w 3213896"/>
              <a:gd name="connsiteY9" fmla="*/ 101972 h 2503528"/>
              <a:gd name="connsiteX10" fmla="*/ 2612571 w 3213896"/>
              <a:gd name="connsiteY10" fmla="*/ 61779 h 2503528"/>
              <a:gd name="connsiteX11" fmla="*/ 2903973 w 3213896"/>
              <a:gd name="connsiteY11" fmla="*/ 21585 h 2503528"/>
              <a:gd name="connsiteX12" fmla="*/ 3195376 w 3213896"/>
              <a:gd name="connsiteY12" fmla="*/ 1488 h 2503528"/>
              <a:gd name="connsiteX13" fmla="*/ 3185327 w 3213896"/>
              <a:gd name="connsiteY13" fmla="*/ 1488 h 250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3896" h="2503528">
                <a:moveTo>
                  <a:pt x="0" y="2503528"/>
                </a:moveTo>
                <a:cubicBezTo>
                  <a:pt x="0" y="2407231"/>
                  <a:pt x="0" y="2310935"/>
                  <a:pt x="20097" y="2212126"/>
                </a:cubicBezTo>
                <a:cubicBezTo>
                  <a:pt x="40194" y="2113317"/>
                  <a:pt x="80387" y="2014508"/>
                  <a:pt x="120580" y="1910675"/>
                </a:cubicBezTo>
                <a:cubicBezTo>
                  <a:pt x="160773" y="1806842"/>
                  <a:pt x="207666" y="1692961"/>
                  <a:pt x="261257" y="1589128"/>
                </a:cubicBezTo>
                <a:cubicBezTo>
                  <a:pt x="314848" y="1485295"/>
                  <a:pt x="363415" y="1388160"/>
                  <a:pt x="442127" y="1287677"/>
                </a:cubicBezTo>
                <a:cubicBezTo>
                  <a:pt x="520839" y="1187194"/>
                  <a:pt x="634720" y="1080011"/>
                  <a:pt x="733529" y="986227"/>
                </a:cubicBezTo>
                <a:cubicBezTo>
                  <a:pt x="832338" y="892443"/>
                  <a:pt x="902677" y="820429"/>
                  <a:pt x="1034980" y="724970"/>
                </a:cubicBezTo>
                <a:cubicBezTo>
                  <a:pt x="1167283" y="629511"/>
                  <a:pt x="1390022" y="488834"/>
                  <a:pt x="1527349" y="413471"/>
                </a:cubicBezTo>
                <a:cubicBezTo>
                  <a:pt x="1664676" y="338108"/>
                  <a:pt x="1714919" y="324710"/>
                  <a:pt x="1858945" y="272794"/>
                </a:cubicBezTo>
                <a:cubicBezTo>
                  <a:pt x="2002971" y="220878"/>
                  <a:pt x="2265903" y="137141"/>
                  <a:pt x="2391507" y="101972"/>
                </a:cubicBezTo>
                <a:cubicBezTo>
                  <a:pt x="2517111" y="66803"/>
                  <a:pt x="2527160" y="75177"/>
                  <a:pt x="2612571" y="61779"/>
                </a:cubicBezTo>
                <a:cubicBezTo>
                  <a:pt x="2697982" y="48381"/>
                  <a:pt x="2806839" y="31633"/>
                  <a:pt x="2903973" y="21585"/>
                </a:cubicBezTo>
                <a:cubicBezTo>
                  <a:pt x="3001107" y="11536"/>
                  <a:pt x="3148484" y="4838"/>
                  <a:pt x="3195376" y="1488"/>
                </a:cubicBezTo>
                <a:cubicBezTo>
                  <a:pt x="3242268" y="-1862"/>
                  <a:pt x="3185327" y="1488"/>
                  <a:pt x="3185327" y="1488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87" name="Volný tvar 44"/>
          <p:cNvSpPr/>
          <p:nvPr/>
        </p:nvSpPr>
        <p:spPr bwMode="auto">
          <a:xfrm>
            <a:off x="2871012" y="3458722"/>
            <a:ext cx="1909187" cy="2140298"/>
          </a:xfrm>
          <a:custGeom>
            <a:avLst/>
            <a:gdLst>
              <a:gd name="connsiteX0" fmla="*/ 0 w 1909187"/>
              <a:gd name="connsiteY0" fmla="*/ 2140298 h 2140298"/>
              <a:gd name="connsiteX1" fmla="*/ 50242 w 1909187"/>
              <a:gd name="connsiteY1" fmla="*/ 1808703 h 2140298"/>
              <a:gd name="connsiteX2" fmla="*/ 160774 w 1909187"/>
              <a:gd name="connsiteY2" fmla="*/ 1406769 h 2140298"/>
              <a:gd name="connsiteX3" fmla="*/ 351692 w 1909187"/>
              <a:gd name="connsiteY3" fmla="*/ 1045028 h 2140298"/>
              <a:gd name="connsiteX4" fmla="*/ 552660 w 1909187"/>
              <a:gd name="connsiteY4" fmla="*/ 753626 h 2140298"/>
              <a:gd name="connsiteX5" fmla="*/ 823965 w 1909187"/>
              <a:gd name="connsiteY5" fmla="*/ 492369 h 2140298"/>
              <a:gd name="connsiteX6" fmla="*/ 1065125 w 1909187"/>
              <a:gd name="connsiteY6" fmla="*/ 291402 h 2140298"/>
              <a:gd name="connsiteX7" fmla="*/ 1326383 w 1909187"/>
              <a:gd name="connsiteY7" fmla="*/ 160773 h 2140298"/>
              <a:gd name="connsiteX8" fmla="*/ 1507253 w 1909187"/>
              <a:gd name="connsiteY8" fmla="*/ 80386 h 2140298"/>
              <a:gd name="connsiteX9" fmla="*/ 1708220 w 1909187"/>
              <a:gd name="connsiteY9" fmla="*/ 30145 h 2140298"/>
              <a:gd name="connsiteX10" fmla="*/ 1909187 w 1909187"/>
              <a:gd name="connsiteY10" fmla="*/ 0 h 214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9187" h="2140298">
                <a:moveTo>
                  <a:pt x="0" y="2140298"/>
                </a:moveTo>
                <a:cubicBezTo>
                  <a:pt x="11723" y="2035628"/>
                  <a:pt x="23446" y="1930958"/>
                  <a:pt x="50242" y="1808703"/>
                </a:cubicBezTo>
                <a:cubicBezTo>
                  <a:pt x="77038" y="1686448"/>
                  <a:pt x="110532" y="1534048"/>
                  <a:pt x="160774" y="1406769"/>
                </a:cubicBezTo>
                <a:cubicBezTo>
                  <a:pt x="211016" y="1279490"/>
                  <a:pt x="286378" y="1153885"/>
                  <a:pt x="351692" y="1045028"/>
                </a:cubicBezTo>
                <a:cubicBezTo>
                  <a:pt x="417006" y="936171"/>
                  <a:pt x="473948" y="845736"/>
                  <a:pt x="552660" y="753626"/>
                </a:cubicBezTo>
                <a:cubicBezTo>
                  <a:pt x="631372" y="661516"/>
                  <a:pt x="738554" y="569406"/>
                  <a:pt x="823965" y="492369"/>
                </a:cubicBezTo>
                <a:cubicBezTo>
                  <a:pt x="909376" y="415332"/>
                  <a:pt x="981389" y="346668"/>
                  <a:pt x="1065125" y="291402"/>
                </a:cubicBezTo>
                <a:cubicBezTo>
                  <a:pt x="1148861" y="236136"/>
                  <a:pt x="1252695" y="195942"/>
                  <a:pt x="1326383" y="160773"/>
                </a:cubicBezTo>
                <a:cubicBezTo>
                  <a:pt x="1400071" y="125604"/>
                  <a:pt x="1443614" y="102157"/>
                  <a:pt x="1507253" y="80386"/>
                </a:cubicBezTo>
                <a:cubicBezTo>
                  <a:pt x="1570892" y="58615"/>
                  <a:pt x="1641231" y="43543"/>
                  <a:pt x="1708220" y="30145"/>
                </a:cubicBezTo>
                <a:cubicBezTo>
                  <a:pt x="1775209" y="16747"/>
                  <a:pt x="1842198" y="8373"/>
                  <a:pt x="1909187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88" name="Volný tvar 45"/>
          <p:cNvSpPr/>
          <p:nvPr/>
        </p:nvSpPr>
        <p:spPr bwMode="auto">
          <a:xfrm>
            <a:off x="4963426" y="3056785"/>
            <a:ext cx="3135085" cy="2552282"/>
          </a:xfrm>
          <a:custGeom>
            <a:avLst/>
            <a:gdLst>
              <a:gd name="connsiteX0" fmla="*/ 0 w 3135085"/>
              <a:gd name="connsiteY0" fmla="*/ 0 h 2552282"/>
              <a:gd name="connsiteX1" fmla="*/ 351692 w 3135085"/>
              <a:gd name="connsiteY1" fmla="*/ 30146 h 2552282"/>
              <a:gd name="connsiteX2" fmla="*/ 693336 w 3135085"/>
              <a:gd name="connsiteY2" fmla="*/ 90436 h 2552282"/>
              <a:gd name="connsiteX3" fmla="*/ 1195754 w 3135085"/>
              <a:gd name="connsiteY3" fmla="*/ 221064 h 2552282"/>
              <a:gd name="connsiteX4" fmla="*/ 1517301 w 3135085"/>
              <a:gd name="connsiteY4" fmla="*/ 351693 h 2552282"/>
              <a:gd name="connsiteX5" fmla="*/ 1929283 w 3135085"/>
              <a:gd name="connsiteY5" fmla="*/ 562708 h 2552282"/>
              <a:gd name="connsiteX6" fmla="*/ 2230734 w 3135085"/>
              <a:gd name="connsiteY6" fmla="*/ 803869 h 2552282"/>
              <a:gd name="connsiteX7" fmla="*/ 2542233 w 3135085"/>
              <a:gd name="connsiteY7" fmla="*/ 1105319 h 2552282"/>
              <a:gd name="connsiteX8" fmla="*/ 2783393 w 3135085"/>
              <a:gd name="connsiteY8" fmla="*/ 1446963 h 2552282"/>
              <a:gd name="connsiteX9" fmla="*/ 3014505 w 3135085"/>
              <a:gd name="connsiteY9" fmla="*/ 1899139 h 2552282"/>
              <a:gd name="connsiteX10" fmla="*/ 3094892 w 3135085"/>
              <a:gd name="connsiteY10" fmla="*/ 2230735 h 2552282"/>
              <a:gd name="connsiteX11" fmla="*/ 3135085 w 3135085"/>
              <a:gd name="connsiteY11" fmla="*/ 2552282 h 25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5085" h="2552282">
                <a:moveTo>
                  <a:pt x="0" y="0"/>
                </a:moveTo>
                <a:cubicBezTo>
                  <a:pt x="118068" y="7536"/>
                  <a:pt x="236136" y="15073"/>
                  <a:pt x="351692" y="30146"/>
                </a:cubicBezTo>
                <a:cubicBezTo>
                  <a:pt x="467248" y="45219"/>
                  <a:pt x="552659" y="58616"/>
                  <a:pt x="693336" y="90436"/>
                </a:cubicBezTo>
                <a:cubicBezTo>
                  <a:pt x="834013" y="122256"/>
                  <a:pt x="1058427" y="177521"/>
                  <a:pt x="1195754" y="221064"/>
                </a:cubicBezTo>
                <a:cubicBezTo>
                  <a:pt x="1333081" y="264607"/>
                  <a:pt x="1395046" y="294752"/>
                  <a:pt x="1517301" y="351693"/>
                </a:cubicBezTo>
                <a:cubicBezTo>
                  <a:pt x="1639556" y="408634"/>
                  <a:pt x="1810378" y="487345"/>
                  <a:pt x="1929283" y="562708"/>
                </a:cubicBezTo>
                <a:cubicBezTo>
                  <a:pt x="2048188" y="638071"/>
                  <a:pt x="2128576" y="713434"/>
                  <a:pt x="2230734" y="803869"/>
                </a:cubicBezTo>
                <a:cubicBezTo>
                  <a:pt x="2332892" y="894304"/>
                  <a:pt x="2450123" y="998137"/>
                  <a:pt x="2542233" y="1105319"/>
                </a:cubicBezTo>
                <a:cubicBezTo>
                  <a:pt x="2634343" y="1212501"/>
                  <a:pt x="2704681" y="1314660"/>
                  <a:pt x="2783393" y="1446963"/>
                </a:cubicBezTo>
                <a:cubicBezTo>
                  <a:pt x="2862105" y="1579266"/>
                  <a:pt x="2962589" y="1768510"/>
                  <a:pt x="3014505" y="1899139"/>
                </a:cubicBezTo>
                <a:cubicBezTo>
                  <a:pt x="3066421" y="2029768"/>
                  <a:pt x="3074795" y="2121878"/>
                  <a:pt x="3094892" y="2230735"/>
                </a:cubicBezTo>
                <a:cubicBezTo>
                  <a:pt x="3114989" y="2339592"/>
                  <a:pt x="3125037" y="2445937"/>
                  <a:pt x="3135085" y="2552282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89" name="Volný tvar 47"/>
          <p:cNvSpPr/>
          <p:nvPr/>
        </p:nvSpPr>
        <p:spPr bwMode="auto">
          <a:xfrm>
            <a:off x="3865799" y="3790317"/>
            <a:ext cx="1014883" cy="1798655"/>
          </a:xfrm>
          <a:custGeom>
            <a:avLst/>
            <a:gdLst>
              <a:gd name="connsiteX0" fmla="*/ 0 w 1014883"/>
              <a:gd name="connsiteY0" fmla="*/ 1798655 h 1798655"/>
              <a:gd name="connsiteX1" fmla="*/ 50242 w 1014883"/>
              <a:gd name="connsiteY1" fmla="*/ 1436914 h 1798655"/>
              <a:gd name="connsiteX2" fmla="*/ 140677 w 1014883"/>
              <a:gd name="connsiteY2" fmla="*/ 994787 h 1798655"/>
              <a:gd name="connsiteX3" fmla="*/ 281354 w 1014883"/>
              <a:gd name="connsiteY3" fmla="*/ 602901 h 1798655"/>
              <a:gd name="connsiteX4" fmla="*/ 422031 w 1014883"/>
              <a:gd name="connsiteY4" fmla="*/ 331596 h 1798655"/>
              <a:gd name="connsiteX5" fmla="*/ 673240 w 1014883"/>
              <a:gd name="connsiteY5" fmla="*/ 110532 h 1798655"/>
              <a:gd name="connsiteX6" fmla="*/ 874207 w 1014883"/>
              <a:gd name="connsiteY6" fmla="*/ 30145 h 1798655"/>
              <a:gd name="connsiteX7" fmla="*/ 1014883 w 1014883"/>
              <a:gd name="connsiteY7" fmla="*/ 0 h 179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883" h="1798655">
                <a:moveTo>
                  <a:pt x="0" y="1798655"/>
                </a:moveTo>
                <a:cubicBezTo>
                  <a:pt x="13398" y="1684773"/>
                  <a:pt x="26796" y="1570892"/>
                  <a:pt x="50242" y="1436914"/>
                </a:cubicBezTo>
                <a:cubicBezTo>
                  <a:pt x="73688" y="1302936"/>
                  <a:pt x="102158" y="1133789"/>
                  <a:pt x="140677" y="994787"/>
                </a:cubicBezTo>
                <a:cubicBezTo>
                  <a:pt x="179196" y="855785"/>
                  <a:pt x="234462" y="713433"/>
                  <a:pt x="281354" y="602901"/>
                </a:cubicBezTo>
                <a:cubicBezTo>
                  <a:pt x="328246" y="492369"/>
                  <a:pt x="356717" y="413658"/>
                  <a:pt x="422031" y="331596"/>
                </a:cubicBezTo>
                <a:cubicBezTo>
                  <a:pt x="487345" y="249534"/>
                  <a:pt x="597877" y="160774"/>
                  <a:pt x="673240" y="110532"/>
                </a:cubicBezTo>
                <a:cubicBezTo>
                  <a:pt x="748603" y="60290"/>
                  <a:pt x="817267" y="48567"/>
                  <a:pt x="874207" y="30145"/>
                </a:cubicBezTo>
                <a:cubicBezTo>
                  <a:pt x="931147" y="11723"/>
                  <a:pt x="973015" y="5861"/>
                  <a:pt x="1014883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90" name="Volný tvar 48"/>
          <p:cNvSpPr/>
          <p:nvPr/>
        </p:nvSpPr>
        <p:spPr bwMode="auto">
          <a:xfrm flipH="1">
            <a:off x="4868633" y="3780268"/>
            <a:ext cx="1006836" cy="1798655"/>
          </a:xfrm>
          <a:custGeom>
            <a:avLst/>
            <a:gdLst>
              <a:gd name="connsiteX0" fmla="*/ 0 w 1014883"/>
              <a:gd name="connsiteY0" fmla="*/ 1798655 h 1798655"/>
              <a:gd name="connsiteX1" fmla="*/ 50242 w 1014883"/>
              <a:gd name="connsiteY1" fmla="*/ 1436914 h 1798655"/>
              <a:gd name="connsiteX2" fmla="*/ 140677 w 1014883"/>
              <a:gd name="connsiteY2" fmla="*/ 994787 h 1798655"/>
              <a:gd name="connsiteX3" fmla="*/ 281354 w 1014883"/>
              <a:gd name="connsiteY3" fmla="*/ 602901 h 1798655"/>
              <a:gd name="connsiteX4" fmla="*/ 422031 w 1014883"/>
              <a:gd name="connsiteY4" fmla="*/ 331596 h 1798655"/>
              <a:gd name="connsiteX5" fmla="*/ 673240 w 1014883"/>
              <a:gd name="connsiteY5" fmla="*/ 110532 h 1798655"/>
              <a:gd name="connsiteX6" fmla="*/ 874207 w 1014883"/>
              <a:gd name="connsiteY6" fmla="*/ 30145 h 1798655"/>
              <a:gd name="connsiteX7" fmla="*/ 1014883 w 1014883"/>
              <a:gd name="connsiteY7" fmla="*/ 0 h 179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883" h="1798655">
                <a:moveTo>
                  <a:pt x="0" y="1798655"/>
                </a:moveTo>
                <a:cubicBezTo>
                  <a:pt x="13398" y="1684773"/>
                  <a:pt x="26796" y="1570892"/>
                  <a:pt x="50242" y="1436914"/>
                </a:cubicBezTo>
                <a:cubicBezTo>
                  <a:pt x="73688" y="1302936"/>
                  <a:pt x="102158" y="1133789"/>
                  <a:pt x="140677" y="994787"/>
                </a:cubicBezTo>
                <a:cubicBezTo>
                  <a:pt x="179196" y="855785"/>
                  <a:pt x="234462" y="713433"/>
                  <a:pt x="281354" y="602901"/>
                </a:cubicBezTo>
                <a:cubicBezTo>
                  <a:pt x="328246" y="492369"/>
                  <a:pt x="356717" y="413658"/>
                  <a:pt x="422031" y="331596"/>
                </a:cubicBezTo>
                <a:cubicBezTo>
                  <a:pt x="487345" y="249534"/>
                  <a:pt x="597877" y="160774"/>
                  <a:pt x="673240" y="110532"/>
                </a:cubicBezTo>
                <a:cubicBezTo>
                  <a:pt x="748603" y="60290"/>
                  <a:pt x="817267" y="48567"/>
                  <a:pt x="874207" y="30145"/>
                </a:cubicBezTo>
                <a:cubicBezTo>
                  <a:pt x="931147" y="11723"/>
                  <a:pt x="973015" y="5861"/>
                  <a:pt x="1014883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91" name="Volný tvar 49"/>
          <p:cNvSpPr/>
          <p:nvPr/>
        </p:nvSpPr>
        <p:spPr bwMode="auto">
          <a:xfrm flipH="1">
            <a:off x="4969116" y="3448674"/>
            <a:ext cx="1830802" cy="2140298"/>
          </a:xfrm>
          <a:custGeom>
            <a:avLst/>
            <a:gdLst>
              <a:gd name="connsiteX0" fmla="*/ 0 w 1909187"/>
              <a:gd name="connsiteY0" fmla="*/ 2140298 h 2140298"/>
              <a:gd name="connsiteX1" fmla="*/ 50242 w 1909187"/>
              <a:gd name="connsiteY1" fmla="*/ 1808703 h 2140298"/>
              <a:gd name="connsiteX2" fmla="*/ 160774 w 1909187"/>
              <a:gd name="connsiteY2" fmla="*/ 1406769 h 2140298"/>
              <a:gd name="connsiteX3" fmla="*/ 351692 w 1909187"/>
              <a:gd name="connsiteY3" fmla="*/ 1045028 h 2140298"/>
              <a:gd name="connsiteX4" fmla="*/ 552660 w 1909187"/>
              <a:gd name="connsiteY4" fmla="*/ 753626 h 2140298"/>
              <a:gd name="connsiteX5" fmla="*/ 823965 w 1909187"/>
              <a:gd name="connsiteY5" fmla="*/ 492369 h 2140298"/>
              <a:gd name="connsiteX6" fmla="*/ 1065125 w 1909187"/>
              <a:gd name="connsiteY6" fmla="*/ 291402 h 2140298"/>
              <a:gd name="connsiteX7" fmla="*/ 1326383 w 1909187"/>
              <a:gd name="connsiteY7" fmla="*/ 160773 h 2140298"/>
              <a:gd name="connsiteX8" fmla="*/ 1507253 w 1909187"/>
              <a:gd name="connsiteY8" fmla="*/ 80386 h 2140298"/>
              <a:gd name="connsiteX9" fmla="*/ 1708220 w 1909187"/>
              <a:gd name="connsiteY9" fmla="*/ 30145 h 2140298"/>
              <a:gd name="connsiteX10" fmla="*/ 1909187 w 1909187"/>
              <a:gd name="connsiteY10" fmla="*/ 0 h 214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9187" h="2140298">
                <a:moveTo>
                  <a:pt x="0" y="2140298"/>
                </a:moveTo>
                <a:cubicBezTo>
                  <a:pt x="11723" y="2035628"/>
                  <a:pt x="23446" y="1930958"/>
                  <a:pt x="50242" y="1808703"/>
                </a:cubicBezTo>
                <a:cubicBezTo>
                  <a:pt x="77038" y="1686448"/>
                  <a:pt x="110532" y="1534048"/>
                  <a:pt x="160774" y="1406769"/>
                </a:cubicBezTo>
                <a:cubicBezTo>
                  <a:pt x="211016" y="1279490"/>
                  <a:pt x="286378" y="1153885"/>
                  <a:pt x="351692" y="1045028"/>
                </a:cubicBezTo>
                <a:cubicBezTo>
                  <a:pt x="417006" y="936171"/>
                  <a:pt x="473948" y="845736"/>
                  <a:pt x="552660" y="753626"/>
                </a:cubicBezTo>
                <a:cubicBezTo>
                  <a:pt x="631372" y="661516"/>
                  <a:pt x="738554" y="569406"/>
                  <a:pt x="823965" y="492369"/>
                </a:cubicBezTo>
                <a:cubicBezTo>
                  <a:pt x="909376" y="415332"/>
                  <a:pt x="981389" y="346668"/>
                  <a:pt x="1065125" y="291402"/>
                </a:cubicBezTo>
                <a:cubicBezTo>
                  <a:pt x="1148861" y="236136"/>
                  <a:pt x="1252695" y="195942"/>
                  <a:pt x="1326383" y="160773"/>
                </a:cubicBezTo>
                <a:cubicBezTo>
                  <a:pt x="1400071" y="125604"/>
                  <a:pt x="1443614" y="102157"/>
                  <a:pt x="1507253" y="80386"/>
                </a:cubicBezTo>
                <a:cubicBezTo>
                  <a:pt x="1570892" y="58615"/>
                  <a:pt x="1641231" y="43543"/>
                  <a:pt x="1708220" y="30145"/>
                </a:cubicBezTo>
                <a:cubicBezTo>
                  <a:pt x="1775209" y="16747"/>
                  <a:pt x="1842198" y="8373"/>
                  <a:pt x="1909187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cxnSp>
        <p:nvCxnSpPr>
          <p:cNvPr id="92" name="Přímá spojnice se šipkou 91"/>
          <p:cNvCxnSpPr>
            <a:cxnSpLocks/>
          </p:cNvCxnSpPr>
          <p:nvPr/>
        </p:nvCxnSpPr>
        <p:spPr bwMode="auto">
          <a:xfrm flipV="1">
            <a:off x="2598031" y="3774264"/>
            <a:ext cx="721050" cy="6338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93" name="Přímá spojnice se šipkou 92"/>
          <p:cNvCxnSpPr/>
          <p:nvPr/>
        </p:nvCxnSpPr>
        <p:spPr bwMode="auto">
          <a:xfrm>
            <a:off x="2690337" y="3710213"/>
            <a:ext cx="612949" cy="6979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94" name="TextovéPole 93"/>
          <p:cNvSpPr txBox="1"/>
          <p:nvPr/>
        </p:nvSpPr>
        <p:spPr>
          <a:xfrm>
            <a:off x="2811095" y="3188264"/>
            <a:ext cx="207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95" name="TextovéPole 94"/>
          <p:cNvSpPr txBox="1"/>
          <p:nvPr/>
        </p:nvSpPr>
        <p:spPr>
          <a:xfrm>
            <a:off x="3064882" y="4728467"/>
            <a:ext cx="207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96" name="TextovéPole 95"/>
          <p:cNvSpPr txBox="1"/>
          <p:nvPr/>
        </p:nvSpPr>
        <p:spPr>
          <a:xfrm>
            <a:off x="3446701" y="4059171"/>
            <a:ext cx="207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1866557" y="3916554"/>
            <a:ext cx="207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98" name="Přímá spojnice se šipkou 97"/>
          <p:cNvCxnSpPr/>
          <p:nvPr/>
        </p:nvCxnSpPr>
        <p:spPr bwMode="auto">
          <a:xfrm flipV="1">
            <a:off x="2690337" y="4228448"/>
            <a:ext cx="180675" cy="576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ovéPole 98"/>
          <p:cNvSpPr txBox="1"/>
          <p:nvPr/>
        </p:nvSpPr>
        <p:spPr>
          <a:xfrm>
            <a:off x="2429080" y="4619144"/>
            <a:ext cx="40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</a:t>
            </a:r>
            <a:r>
              <a:rPr kumimoji="0" 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00" name="TextovéPole 99"/>
          <p:cNvSpPr txBox="1"/>
          <p:nvPr/>
        </p:nvSpPr>
        <p:spPr>
          <a:xfrm>
            <a:off x="2137454" y="3458722"/>
            <a:ext cx="40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</a:t>
            </a:r>
            <a:r>
              <a:rPr kumimoji="0" 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01" name="Přímá spojnice se šipkou 100"/>
          <p:cNvCxnSpPr>
            <a:stCxn id="100" idx="2"/>
          </p:cNvCxnSpPr>
          <p:nvPr/>
        </p:nvCxnSpPr>
        <p:spPr bwMode="auto">
          <a:xfrm>
            <a:off x="2338421" y="3858832"/>
            <a:ext cx="532591" cy="57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TextovéPole 104"/>
          <p:cNvSpPr txBox="1"/>
          <p:nvPr/>
        </p:nvSpPr>
        <p:spPr>
          <a:xfrm>
            <a:off x="3924393" y="3743340"/>
            <a:ext cx="389475" cy="37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06" name="TextovéPole 105"/>
          <p:cNvSpPr txBox="1"/>
          <p:nvPr/>
        </p:nvSpPr>
        <p:spPr>
          <a:xfrm>
            <a:off x="3195111" y="2515145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07" name="TextovéPole 106"/>
          <p:cNvSpPr txBox="1"/>
          <p:nvPr/>
        </p:nvSpPr>
        <p:spPr>
          <a:xfrm>
            <a:off x="3674538" y="3220018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1981786" y="5009852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09" name="TextovéPole 108"/>
          <p:cNvSpPr txBox="1"/>
          <p:nvPr/>
        </p:nvSpPr>
        <p:spPr>
          <a:xfrm>
            <a:off x="2869355" y="3593078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0" name="TextovéPole 109"/>
          <p:cNvSpPr txBox="1"/>
          <p:nvPr/>
        </p:nvSpPr>
        <p:spPr>
          <a:xfrm>
            <a:off x="3528768" y="3424328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4234632" y="3096577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2" name="TextovéPole 111"/>
          <p:cNvSpPr txBox="1"/>
          <p:nvPr/>
        </p:nvSpPr>
        <p:spPr>
          <a:xfrm>
            <a:off x="5999661" y="2590766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8</a:t>
            </a:r>
          </a:p>
        </p:txBody>
      </p:sp>
      <p:sp>
        <p:nvSpPr>
          <p:cNvPr id="113" name="TextovéPole 112"/>
          <p:cNvSpPr txBox="1"/>
          <p:nvPr/>
        </p:nvSpPr>
        <p:spPr>
          <a:xfrm>
            <a:off x="5729074" y="3328639"/>
            <a:ext cx="173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114" name="TextovéPole 113"/>
          <p:cNvSpPr txBox="1"/>
          <p:nvPr/>
        </p:nvSpPr>
        <p:spPr>
          <a:xfrm>
            <a:off x="5438731" y="3743339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6</a:t>
            </a:r>
          </a:p>
        </p:txBody>
      </p:sp>
      <p:sp>
        <p:nvSpPr>
          <p:cNvPr id="115" name="TextovéPole 114"/>
          <p:cNvSpPr txBox="1"/>
          <p:nvPr/>
        </p:nvSpPr>
        <p:spPr>
          <a:xfrm>
            <a:off x="5068724" y="4095032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116" name="TextovéPole 115"/>
          <p:cNvSpPr txBox="1"/>
          <p:nvPr/>
        </p:nvSpPr>
        <p:spPr>
          <a:xfrm>
            <a:off x="4389613" y="4097908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7" name="TextovéPole 116"/>
          <p:cNvSpPr txBox="1"/>
          <p:nvPr/>
        </p:nvSpPr>
        <p:spPr>
          <a:xfrm>
            <a:off x="4948133" y="1490960"/>
            <a:ext cx="4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</a:t>
            </a:r>
          </a:p>
        </p:txBody>
      </p:sp>
      <p:cxnSp>
        <p:nvCxnSpPr>
          <p:cNvPr id="118" name="Přímá spojnice 117"/>
          <p:cNvCxnSpPr>
            <a:stCxn id="90" idx="7"/>
          </p:cNvCxnSpPr>
          <p:nvPr/>
        </p:nvCxnSpPr>
        <p:spPr bwMode="auto">
          <a:xfrm>
            <a:off x="4868633" y="3780268"/>
            <a:ext cx="12049" cy="18287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TextovéPole 118"/>
          <p:cNvSpPr txBox="1"/>
          <p:nvPr/>
        </p:nvSpPr>
        <p:spPr>
          <a:xfrm>
            <a:off x="2218479" y="6059794"/>
            <a:ext cx="105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= 4</a:t>
            </a:r>
          </a:p>
        </p:txBody>
      </p:sp>
      <p:cxnSp>
        <p:nvCxnSpPr>
          <p:cNvPr id="120" name="Přímá spojnice 119"/>
          <p:cNvCxnSpPr/>
          <p:nvPr/>
        </p:nvCxnSpPr>
        <p:spPr bwMode="auto">
          <a:xfrm>
            <a:off x="1192936" y="5588833"/>
            <a:ext cx="7744403" cy="302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Obdélník 120"/>
          <p:cNvSpPr/>
          <p:nvPr/>
        </p:nvSpPr>
        <p:spPr bwMode="auto">
          <a:xfrm>
            <a:off x="1218383" y="1078506"/>
            <a:ext cx="3565225" cy="1350581"/>
          </a:xfrm>
          <a:prstGeom prst="rect">
            <a:avLst/>
          </a:prstGeom>
          <a:solidFill>
            <a:srgbClr val="00B0F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22" name="TextovéPole 121"/>
          <p:cNvSpPr txBox="1"/>
          <p:nvPr/>
        </p:nvSpPr>
        <p:spPr>
          <a:xfrm>
            <a:off x="2639989" y="1727173"/>
            <a:ext cx="105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= 8</a:t>
            </a:r>
          </a:p>
        </p:txBody>
      </p:sp>
      <p:cxnSp>
        <p:nvCxnSpPr>
          <p:cNvPr id="124" name="Přímá spojnice se šipkou 123"/>
          <p:cNvCxnSpPr/>
          <p:nvPr/>
        </p:nvCxnSpPr>
        <p:spPr bwMode="auto">
          <a:xfrm>
            <a:off x="3018388" y="2034313"/>
            <a:ext cx="176723" cy="332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Přímá spojnice se šipkou 124"/>
          <p:cNvCxnSpPr>
            <a:cxnSpLocks/>
          </p:cNvCxnSpPr>
          <p:nvPr/>
        </p:nvCxnSpPr>
        <p:spPr bwMode="auto">
          <a:xfrm flipH="1" flipV="1">
            <a:off x="2149464" y="5400876"/>
            <a:ext cx="354033" cy="733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Přímá spojnice se šipkou 125"/>
          <p:cNvCxnSpPr/>
          <p:nvPr/>
        </p:nvCxnSpPr>
        <p:spPr bwMode="auto">
          <a:xfrm>
            <a:off x="2639989" y="1027020"/>
            <a:ext cx="0" cy="340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7" name="TextovéPole 126"/>
          <p:cNvSpPr txBox="1"/>
          <p:nvPr/>
        </p:nvSpPr>
        <p:spPr>
          <a:xfrm>
            <a:off x="5722093" y="309836"/>
            <a:ext cx="150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piezometers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28" name="Přímá spojnice se šipkou 127"/>
          <p:cNvCxnSpPr>
            <a:cxnSpLocks/>
            <a:stCxn id="127" idx="2"/>
          </p:cNvCxnSpPr>
          <p:nvPr/>
        </p:nvCxnSpPr>
        <p:spPr bwMode="auto">
          <a:xfrm flipH="1">
            <a:off x="5520071" y="679168"/>
            <a:ext cx="954462" cy="7304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9" name="Přímá spojnice se šipkou 128"/>
          <p:cNvCxnSpPr>
            <a:stCxn id="127" idx="2"/>
          </p:cNvCxnSpPr>
          <p:nvPr/>
        </p:nvCxnSpPr>
        <p:spPr bwMode="auto">
          <a:xfrm>
            <a:off x="6474533" y="679168"/>
            <a:ext cx="181560" cy="58169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73958AA6-A2B4-4CE3-9112-9C8A42BC35E6}"/>
              </a:ext>
            </a:extLst>
          </p:cNvPr>
          <p:cNvSpPr txBox="1"/>
          <p:nvPr/>
        </p:nvSpPr>
        <p:spPr>
          <a:xfrm>
            <a:off x="9131209" y="4522780"/>
            <a:ext cx="3017564" cy="374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–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number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tubes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801803AF-87FF-416B-88EF-9A64F933C206}"/>
              </a:ext>
            </a:extLst>
          </p:cNvPr>
          <p:cNvSpPr/>
          <p:nvPr/>
        </p:nvSpPr>
        <p:spPr bwMode="auto">
          <a:xfrm>
            <a:off x="2263901" y="3434509"/>
            <a:ext cx="1338469" cy="1219200"/>
          </a:xfrm>
          <a:custGeom>
            <a:avLst/>
            <a:gdLst>
              <a:gd name="connsiteX0" fmla="*/ 0 w 1338469"/>
              <a:gd name="connsiteY0" fmla="*/ 662609 h 1219200"/>
              <a:gd name="connsiteX1" fmla="*/ 265043 w 1338469"/>
              <a:gd name="connsiteY1" fmla="*/ 424070 h 1219200"/>
              <a:gd name="connsiteX2" fmla="*/ 543339 w 1338469"/>
              <a:gd name="connsiteY2" fmla="*/ 212035 h 1219200"/>
              <a:gd name="connsiteX3" fmla="*/ 874643 w 1338469"/>
              <a:gd name="connsiteY3" fmla="*/ 0 h 1219200"/>
              <a:gd name="connsiteX4" fmla="*/ 1007165 w 1338469"/>
              <a:gd name="connsiteY4" fmla="*/ 265044 h 1219200"/>
              <a:gd name="connsiteX5" fmla="*/ 1219200 w 1338469"/>
              <a:gd name="connsiteY5" fmla="*/ 516835 h 1219200"/>
              <a:gd name="connsiteX6" fmla="*/ 1338469 w 1338469"/>
              <a:gd name="connsiteY6" fmla="*/ 583096 h 1219200"/>
              <a:gd name="connsiteX7" fmla="*/ 1205947 w 1338469"/>
              <a:gd name="connsiteY7" fmla="*/ 689113 h 1219200"/>
              <a:gd name="connsiteX8" fmla="*/ 1073426 w 1338469"/>
              <a:gd name="connsiteY8" fmla="*/ 887896 h 1219200"/>
              <a:gd name="connsiteX9" fmla="*/ 967408 w 1338469"/>
              <a:gd name="connsiteY9" fmla="*/ 1060174 h 1219200"/>
              <a:gd name="connsiteX10" fmla="*/ 834887 w 1338469"/>
              <a:gd name="connsiteY10" fmla="*/ 1219200 h 1219200"/>
              <a:gd name="connsiteX11" fmla="*/ 490330 w 1338469"/>
              <a:gd name="connsiteY11" fmla="*/ 1060174 h 1219200"/>
              <a:gd name="connsiteX12" fmla="*/ 278295 w 1338469"/>
              <a:gd name="connsiteY12" fmla="*/ 901148 h 1219200"/>
              <a:gd name="connsiteX13" fmla="*/ 0 w 1338469"/>
              <a:gd name="connsiteY13" fmla="*/ 662609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8469" h="1219200">
                <a:moveTo>
                  <a:pt x="0" y="662609"/>
                </a:moveTo>
                <a:lnTo>
                  <a:pt x="265043" y="424070"/>
                </a:lnTo>
                <a:lnTo>
                  <a:pt x="543339" y="212035"/>
                </a:lnTo>
                <a:lnTo>
                  <a:pt x="874643" y="0"/>
                </a:lnTo>
                <a:lnTo>
                  <a:pt x="1007165" y="265044"/>
                </a:lnTo>
                <a:lnTo>
                  <a:pt x="1219200" y="516835"/>
                </a:lnTo>
                <a:lnTo>
                  <a:pt x="1338469" y="583096"/>
                </a:lnTo>
                <a:lnTo>
                  <a:pt x="1205947" y="689113"/>
                </a:lnTo>
                <a:lnTo>
                  <a:pt x="1073426" y="887896"/>
                </a:lnTo>
                <a:lnTo>
                  <a:pt x="967408" y="1060174"/>
                </a:lnTo>
                <a:lnTo>
                  <a:pt x="834887" y="1219200"/>
                </a:lnTo>
                <a:lnTo>
                  <a:pt x="490330" y="1060174"/>
                </a:lnTo>
                <a:lnTo>
                  <a:pt x="278295" y="901148"/>
                </a:lnTo>
                <a:lnTo>
                  <a:pt x="0" y="662609"/>
                </a:lnTo>
                <a:close/>
              </a:path>
            </a:pathLst>
          </a:custGeom>
          <a:solidFill>
            <a:srgbClr val="0070C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5" name="Přímá spojnice 4"/>
          <p:cNvCxnSpPr/>
          <p:nvPr/>
        </p:nvCxnSpPr>
        <p:spPr bwMode="auto">
          <a:xfrm>
            <a:off x="1192936" y="2403643"/>
            <a:ext cx="359573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nice 7"/>
          <p:cNvCxnSpPr/>
          <p:nvPr/>
        </p:nvCxnSpPr>
        <p:spPr bwMode="auto">
          <a:xfrm>
            <a:off x="4971118" y="2393596"/>
            <a:ext cx="3959049" cy="200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4" name="Obrázek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54" y="2102887"/>
            <a:ext cx="133042" cy="1393435"/>
          </a:xfrm>
          <a:prstGeom prst="rect">
            <a:avLst/>
          </a:prstGeom>
        </p:spPr>
      </p:pic>
      <p:sp>
        <p:nvSpPr>
          <p:cNvPr id="102" name="Volný tvar: obrazec 101"/>
          <p:cNvSpPr/>
          <p:nvPr/>
        </p:nvSpPr>
        <p:spPr bwMode="auto">
          <a:xfrm>
            <a:off x="5431108" y="1784862"/>
            <a:ext cx="129797" cy="1814398"/>
          </a:xfrm>
          <a:custGeom>
            <a:avLst/>
            <a:gdLst>
              <a:gd name="connsiteX0" fmla="*/ 0 w 130629"/>
              <a:gd name="connsiteY0" fmla="*/ 9331 h 1212980"/>
              <a:gd name="connsiteX1" fmla="*/ 130629 w 130629"/>
              <a:gd name="connsiteY1" fmla="*/ 0 h 1212980"/>
              <a:gd name="connsiteX2" fmla="*/ 102637 w 130629"/>
              <a:gd name="connsiteY2" fmla="*/ 1212980 h 1212980"/>
              <a:gd name="connsiteX3" fmla="*/ 9331 w 130629"/>
              <a:gd name="connsiteY3" fmla="*/ 1212980 h 1212980"/>
              <a:gd name="connsiteX4" fmla="*/ 0 w 130629"/>
              <a:gd name="connsiteY4" fmla="*/ 9331 h 12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1212980">
                <a:moveTo>
                  <a:pt x="0" y="9331"/>
                </a:moveTo>
                <a:lnTo>
                  <a:pt x="130629" y="0"/>
                </a:lnTo>
                <a:lnTo>
                  <a:pt x="102637" y="1212980"/>
                </a:lnTo>
                <a:lnTo>
                  <a:pt x="9331" y="1212980"/>
                </a:lnTo>
                <a:cubicBezTo>
                  <a:pt x="6221" y="811764"/>
                  <a:pt x="3110" y="410547"/>
                  <a:pt x="0" y="9331"/>
                </a:cubicBezTo>
                <a:close/>
              </a:path>
            </a:pathLst>
          </a:custGeom>
          <a:solidFill>
            <a:srgbClr val="97E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cxnSp>
        <p:nvCxnSpPr>
          <p:cNvPr id="103" name="Přímá spojnice 102"/>
          <p:cNvCxnSpPr/>
          <p:nvPr/>
        </p:nvCxnSpPr>
        <p:spPr bwMode="auto">
          <a:xfrm flipH="1">
            <a:off x="5535840" y="1388761"/>
            <a:ext cx="9681" cy="22005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Přímá spojnice 57"/>
          <p:cNvCxnSpPr/>
          <p:nvPr/>
        </p:nvCxnSpPr>
        <p:spPr bwMode="auto">
          <a:xfrm flipH="1">
            <a:off x="5413245" y="1348568"/>
            <a:ext cx="10048" cy="22106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Přímá spojnice 67"/>
          <p:cNvCxnSpPr/>
          <p:nvPr/>
        </p:nvCxnSpPr>
        <p:spPr bwMode="auto">
          <a:xfrm flipH="1">
            <a:off x="6575903" y="1261398"/>
            <a:ext cx="10048" cy="22106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Přímá spojnice 122"/>
          <p:cNvCxnSpPr/>
          <p:nvPr/>
        </p:nvCxnSpPr>
        <p:spPr bwMode="auto">
          <a:xfrm flipH="1">
            <a:off x="6710633" y="1302668"/>
            <a:ext cx="10048" cy="22106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Volný tvar 10"/>
          <p:cNvSpPr/>
          <p:nvPr/>
        </p:nvSpPr>
        <p:spPr bwMode="auto">
          <a:xfrm>
            <a:off x="4775200" y="2393244"/>
            <a:ext cx="203200" cy="1388534"/>
          </a:xfrm>
          <a:custGeom>
            <a:avLst/>
            <a:gdLst>
              <a:gd name="connsiteX0" fmla="*/ 0 w 203200"/>
              <a:gd name="connsiteY0" fmla="*/ 0 h 1388534"/>
              <a:gd name="connsiteX1" fmla="*/ 0 w 203200"/>
              <a:gd name="connsiteY1" fmla="*/ 1388534 h 1388534"/>
              <a:gd name="connsiteX2" fmla="*/ 191911 w 203200"/>
              <a:gd name="connsiteY2" fmla="*/ 1365956 h 1388534"/>
              <a:gd name="connsiteX3" fmla="*/ 203200 w 203200"/>
              <a:gd name="connsiteY3" fmla="*/ 22578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" h="1388534">
                <a:moveTo>
                  <a:pt x="0" y="0"/>
                </a:moveTo>
                <a:lnTo>
                  <a:pt x="0" y="1388534"/>
                </a:lnTo>
                <a:lnTo>
                  <a:pt x="191911" y="1365956"/>
                </a:lnTo>
                <a:lnTo>
                  <a:pt x="203200" y="22578"/>
                </a:lnTo>
              </a:path>
            </a:pathLst>
          </a:custGeom>
          <a:noFill/>
          <a:ln w="476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6720682" y="4464364"/>
            <a:ext cx="1224748" cy="112446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821293D-C117-B661-57EF-31CD1B651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813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223341" y="40170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onsider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 pair of flow lines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62382" y="1020608"/>
            <a:ext cx="4283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Let us consider the flow through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abcd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delimited by two flow lines and two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equipotentials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90169" y="2048054"/>
            <a:ext cx="2695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hydraulic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gradient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087991" y="2477982"/>
                <a:ext cx="1822037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𝑵</m:t>
                              </m:r>
                            </m:e>
                            <m:sub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sub>
                          </m:s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991" y="2477982"/>
                <a:ext cx="1822037" cy="575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910716" y="3170901"/>
            <a:ext cx="53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where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– distance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between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two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equipotentials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– distance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between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two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lines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58438" y="4048965"/>
            <a:ext cx="54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Applying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Darcy´s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law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velocity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in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tube ABCD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95876" y="4501023"/>
            <a:ext cx="54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passing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into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ABCD, per 1 m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width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soil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580073" y="4498930"/>
                <a:ext cx="3954480" cy="57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𝒒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𝑨𝑩𝑪𝑫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𝐴𝑟𝑒𝑎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 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𝑣𝑒𝑙𝑜𝑐𝑖𝑡𝑦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  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.1.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73" y="4498930"/>
                <a:ext cx="3954480" cy="571438"/>
              </a:xfrm>
              <a:prstGeom prst="rect">
                <a:avLst/>
              </a:prstGeom>
              <a:blipFill>
                <a:blip r:embed="rId5"/>
                <a:stretch>
                  <a:fillRect r="-154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1409249" y="5147853"/>
            <a:ext cx="54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FLOW NET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= l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(„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squared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mesh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544577" y="5023614"/>
                <a:ext cx="1577420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𝐴𝐵𝐶𝐷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𝐾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𝑵</m:t>
                              </m:r>
                            </m:e>
                            <m:sub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𝑫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77" y="5023614"/>
                <a:ext cx="1577420" cy="5712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925255" y="5815566"/>
                <a:ext cx="1101199" cy="303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𝒒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</m:sub>
                      </m:sSub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∆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𝒒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255" y="5815566"/>
                <a:ext cx="1101199" cy="303225"/>
              </a:xfrm>
              <a:prstGeom prst="rect">
                <a:avLst/>
              </a:prstGeom>
              <a:blipFill>
                <a:blip r:embed="rId8"/>
                <a:stretch>
                  <a:fillRect l="-5525" r="-7182" b="-3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7639616" y="5716690"/>
            <a:ext cx="3017564" cy="374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–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number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tubes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846028" y="6222134"/>
            <a:ext cx="2915933" cy="38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total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rate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593841" y="6325062"/>
                <a:ext cx="780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cs-CZ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𝑸</m:t>
                    </m:r>
                    <m:r>
                      <a:rPr kumimoji="0" lang="cs-CZ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cs-CZ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𝒒</m:t>
                    </m:r>
                    <m:r>
                      <a:rPr kumimoji="0" lang="cs-CZ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r>
                  <a:rPr kumimoji="0" 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cs"/>
                  </a:rPr>
                  <a:t>b</a:t>
                </a: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41" y="6325062"/>
                <a:ext cx="780663" cy="276999"/>
              </a:xfrm>
              <a:prstGeom prst="rect">
                <a:avLst/>
              </a:prstGeom>
              <a:blipFill>
                <a:blip r:embed="rId9"/>
                <a:stretch>
                  <a:fillRect l="-14063" t="-31111" r="-20313" b="-6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6006253" y="6290944"/>
            <a:ext cx="568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width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perpendicular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2D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seepage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plane: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71BCA51-03E2-449E-8394-EC9240F72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8675" y="25571"/>
            <a:ext cx="5172075" cy="3933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D8286C-74BF-4261-8BC1-C043235C7751}"/>
                  </a:ext>
                </a:extLst>
              </p:cNvPr>
              <p:cNvSpPr txBox="1"/>
              <p:nvPr/>
            </p:nvSpPr>
            <p:spPr>
              <a:xfrm>
                <a:off x="4775231" y="1625373"/>
                <a:ext cx="935256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𝑵</m:t>
                              </m:r>
                            </m:e>
                            <m:sub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𝑫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D8286C-74BF-4261-8BC1-C043235C7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31" y="1625373"/>
                <a:ext cx="935256" cy="5712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65D65F9-477D-4CC7-8A62-07A0F9735AE1}"/>
              </a:ext>
            </a:extLst>
          </p:cNvPr>
          <p:cNvCxnSpPr>
            <a:cxnSpLocks/>
            <a:stCxn id="25" idx="1"/>
          </p:cNvCxnSpPr>
          <p:nvPr/>
        </p:nvCxnSpPr>
        <p:spPr bwMode="auto">
          <a:xfrm flipH="1">
            <a:off x="2818201" y="1910997"/>
            <a:ext cx="1957030" cy="664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ál 26">
            <a:extLst>
              <a:ext uri="{FF2B5EF4-FFF2-40B4-BE49-F238E27FC236}">
                <a16:creationId xmlns:a16="http://schemas.microsoft.com/office/drawing/2014/main" id="{520DE0A6-798A-411E-A646-09FE2197C157}"/>
              </a:ext>
            </a:extLst>
          </p:cNvPr>
          <p:cNvSpPr/>
          <p:nvPr/>
        </p:nvSpPr>
        <p:spPr bwMode="auto">
          <a:xfrm>
            <a:off x="4593841" y="1599448"/>
            <a:ext cx="1346663" cy="67037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217B045E-60A9-48F6-BC64-99068D979EFD}"/>
              </a:ext>
            </a:extLst>
          </p:cNvPr>
          <p:cNvSpPr/>
          <p:nvPr/>
        </p:nvSpPr>
        <p:spPr bwMode="auto">
          <a:xfrm>
            <a:off x="7498406" y="4501022"/>
            <a:ext cx="730500" cy="45666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87CFCD77-F8F0-49DF-9E54-8875B3B22EE4}"/>
              </a:ext>
            </a:extLst>
          </p:cNvPr>
          <p:cNvSpPr/>
          <p:nvPr/>
        </p:nvSpPr>
        <p:spPr bwMode="auto">
          <a:xfrm>
            <a:off x="9166132" y="4501021"/>
            <a:ext cx="730500" cy="45666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D6DC5131-62FE-48E2-8819-93286D12308E}"/>
              </a:ext>
            </a:extLst>
          </p:cNvPr>
          <p:cNvSpPr/>
          <p:nvPr/>
        </p:nvSpPr>
        <p:spPr bwMode="auto">
          <a:xfrm>
            <a:off x="7713233" y="2043953"/>
            <a:ext cx="839096" cy="774551"/>
          </a:xfrm>
          <a:custGeom>
            <a:avLst/>
            <a:gdLst>
              <a:gd name="connsiteX0" fmla="*/ 0 w 839096"/>
              <a:gd name="connsiteY0" fmla="*/ 408791 h 774551"/>
              <a:gd name="connsiteX1" fmla="*/ 279699 w 839096"/>
              <a:gd name="connsiteY1" fmla="*/ 139849 h 774551"/>
              <a:gd name="connsiteX2" fmla="*/ 548640 w 839096"/>
              <a:gd name="connsiteY2" fmla="*/ 0 h 774551"/>
              <a:gd name="connsiteX3" fmla="*/ 753035 w 839096"/>
              <a:gd name="connsiteY3" fmla="*/ 258183 h 774551"/>
              <a:gd name="connsiteX4" fmla="*/ 839096 w 839096"/>
              <a:gd name="connsiteY4" fmla="*/ 376518 h 774551"/>
              <a:gd name="connsiteX5" fmla="*/ 656216 w 839096"/>
              <a:gd name="connsiteY5" fmla="*/ 527125 h 774551"/>
              <a:gd name="connsiteX6" fmla="*/ 559398 w 839096"/>
              <a:gd name="connsiteY6" fmla="*/ 774551 h 774551"/>
              <a:gd name="connsiteX7" fmla="*/ 311972 w 839096"/>
              <a:gd name="connsiteY7" fmla="*/ 688489 h 774551"/>
              <a:gd name="connsiteX8" fmla="*/ 107576 w 839096"/>
              <a:gd name="connsiteY8" fmla="*/ 548640 h 774551"/>
              <a:gd name="connsiteX9" fmla="*/ 0 w 839096"/>
              <a:gd name="connsiteY9" fmla="*/ 408791 h 77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9096" h="774551">
                <a:moveTo>
                  <a:pt x="0" y="408791"/>
                </a:moveTo>
                <a:lnTo>
                  <a:pt x="279699" y="139849"/>
                </a:lnTo>
                <a:lnTo>
                  <a:pt x="548640" y="0"/>
                </a:lnTo>
                <a:lnTo>
                  <a:pt x="753035" y="258183"/>
                </a:lnTo>
                <a:lnTo>
                  <a:pt x="839096" y="376518"/>
                </a:lnTo>
                <a:lnTo>
                  <a:pt x="656216" y="527125"/>
                </a:lnTo>
                <a:lnTo>
                  <a:pt x="559398" y="774551"/>
                </a:lnTo>
                <a:lnTo>
                  <a:pt x="311972" y="688489"/>
                </a:lnTo>
                <a:lnTo>
                  <a:pt x="107576" y="548640"/>
                </a:lnTo>
                <a:lnTo>
                  <a:pt x="0" y="408791"/>
                </a:lnTo>
                <a:close/>
              </a:path>
            </a:pathLst>
          </a:custGeom>
          <a:solidFill>
            <a:srgbClr val="00B0F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D59CB437-516D-4ABB-8CB7-E0B3CF487EBD}"/>
              </a:ext>
            </a:extLst>
          </p:cNvPr>
          <p:cNvCxnSpPr/>
          <p:nvPr/>
        </p:nvCxnSpPr>
        <p:spPr bwMode="auto">
          <a:xfrm>
            <a:off x="2818200" y="3170901"/>
            <a:ext cx="5543922" cy="9233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3AC86E51-6188-686D-E9ED-52C7F1B105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371137" y="3809076"/>
                <a:ext cx="1949316" cy="852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𝒗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𝑲</m:t>
                      </m:r>
                      <m:f>
                        <m:fPr>
                          <m:ctrlPr>
                            <a:rPr kumimoji="0" lang="cs-CZ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0" lang="cs-CZ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kumimoji="0" lang="cs-CZ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cs-CZ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cs-CZ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cs-CZ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cs-CZ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137" y="3809076"/>
                <a:ext cx="1949316" cy="8520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949197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89967" y="152400"/>
            <a:ext cx="77724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QUANTITY OF SEEPAGE (Q)</a:t>
            </a:r>
            <a:endParaRPr kumimoji="0" lang="en-AU" altLang="cs-CZ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51"/>
              <p:cNvSpPr txBox="1"/>
              <p:nvPr/>
            </p:nvSpPr>
            <p:spPr bwMode="auto">
              <a:xfrm>
                <a:off x="2036763" y="971550"/>
                <a:ext cx="1825625" cy="1027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f>
                        <m:fPr>
                          <m:ctrlPr>
                            <a:rPr lang="cs-CZ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7" name="Object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6763" y="971550"/>
                <a:ext cx="1825625" cy="1027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4780767" y="14478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….per unit length normal to the plane</a:t>
            </a:r>
            <a:endParaRPr kumimoji="0" lang="en-AU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863192" y="877889"/>
            <a:ext cx="4051300" cy="417514"/>
            <a:chOff x="1534" y="553"/>
            <a:chExt cx="2552" cy="263"/>
          </a:xfrm>
        </p:grpSpPr>
        <p:sp>
          <p:nvSpPr>
            <p:cNvPr id="10" name="Text Box 58"/>
            <p:cNvSpPr txBox="1">
              <a:spLocks noChangeArrowheads="1"/>
            </p:cNvSpPr>
            <p:nvPr/>
          </p:nvSpPr>
          <p:spPr bwMode="auto">
            <a:xfrm>
              <a:off x="2070" y="553"/>
              <a:ext cx="20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number</a:t>
              </a:r>
              <a:r>
                <a:rPr kumimoji="0" lang="cs-CZ" altLang="cs-CZ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altLang="cs-CZ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of flow channels</a:t>
              </a:r>
              <a:endParaRPr kumimoji="0" lang="en-AU" alt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1" name="Line 60"/>
            <p:cNvSpPr>
              <a:spLocks noChangeShapeType="1"/>
            </p:cNvSpPr>
            <p:nvPr/>
          </p:nvSpPr>
          <p:spPr bwMode="auto">
            <a:xfrm flipH="1">
              <a:off x="1534" y="720"/>
              <a:ext cx="530" cy="96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3760005" y="1904999"/>
            <a:ext cx="4597401" cy="598488"/>
            <a:chOff x="1469" y="1200"/>
            <a:chExt cx="2896" cy="377"/>
          </a:xfrm>
        </p:grpSpPr>
        <p:sp>
          <p:nvSpPr>
            <p:cNvPr id="14" name="Text Box 59"/>
            <p:cNvSpPr txBox="1">
              <a:spLocks noChangeArrowheads="1"/>
            </p:cNvSpPr>
            <p:nvPr/>
          </p:nvSpPr>
          <p:spPr bwMode="auto">
            <a:xfrm>
              <a:off x="2064" y="1344"/>
              <a:ext cx="2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55B5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number</a:t>
              </a:r>
              <a:r>
                <a:rPr kumimoji="0" lang="cs-CZ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of equipotential </a:t>
              </a:r>
              <a:r>
                <a:rPr kumimoji="0" lang="en-US" altLang="cs-CZ" sz="18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drops</a:t>
              </a:r>
              <a:endParaRPr kumimoji="0" lang="en-AU" altLang="cs-CZ" sz="1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5" name="Line 61"/>
            <p:cNvSpPr>
              <a:spLocks noChangeShapeType="1"/>
            </p:cNvSpPr>
            <p:nvPr/>
          </p:nvSpPr>
          <p:spPr bwMode="auto">
            <a:xfrm flipH="1" flipV="1">
              <a:off x="1469" y="1200"/>
              <a:ext cx="643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5237967" y="2667000"/>
            <a:ext cx="4953000" cy="3722688"/>
            <a:chOff x="2400" y="1680"/>
            <a:chExt cx="3120" cy="2345"/>
          </a:xfrm>
        </p:grpSpPr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2400" y="1680"/>
              <a:ext cx="3120" cy="2345"/>
              <a:chOff x="2400" y="1680"/>
              <a:chExt cx="3120" cy="2345"/>
            </a:xfrm>
          </p:grpSpPr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2400" y="2679"/>
                <a:ext cx="3120" cy="1114"/>
                <a:chOff x="1248" y="2592"/>
                <a:chExt cx="3888" cy="1392"/>
              </a:xfrm>
            </p:grpSpPr>
            <p:sp>
              <p:nvSpPr>
                <p:cNvPr id="50" name="Rectangle 19" descr="Recycled paper"/>
                <p:cNvSpPr>
                  <a:spLocks noChangeArrowheads="1"/>
                </p:cNvSpPr>
                <p:nvPr/>
              </p:nvSpPr>
              <p:spPr bwMode="auto">
                <a:xfrm>
                  <a:off x="1248" y="2880"/>
                  <a:ext cx="3888" cy="1104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20" descr="Recycled paper"/>
                <p:cNvSpPr>
                  <a:spLocks noChangeArrowheads="1"/>
                </p:cNvSpPr>
                <p:nvPr/>
              </p:nvSpPr>
              <p:spPr bwMode="auto">
                <a:xfrm>
                  <a:off x="1248" y="2592"/>
                  <a:ext cx="1056" cy="288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21" descr="Recycled paper"/>
                <p:cNvSpPr>
                  <a:spLocks noChangeArrowheads="1"/>
                </p:cNvSpPr>
                <p:nvPr/>
              </p:nvSpPr>
              <p:spPr bwMode="auto">
                <a:xfrm>
                  <a:off x="4176" y="2592"/>
                  <a:ext cx="960" cy="288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2400" y="1680"/>
                <a:ext cx="3120" cy="2345"/>
                <a:chOff x="2400" y="1680"/>
                <a:chExt cx="3120" cy="2345"/>
              </a:xfrm>
            </p:grpSpPr>
            <p:grpSp>
              <p:nvGrpSpPr>
                <p:cNvPr id="23" name="Group 52"/>
                <p:cNvGrpSpPr>
                  <a:grpSpLocks/>
                </p:cNvGrpSpPr>
                <p:nvPr/>
              </p:nvGrpSpPr>
              <p:grpSpPr bwMode="auto">
                <a:xfrm>
                  <a:off x="2400" y="3794"/>
                  <a:ext cx="3120" cy="231"/>
                  <a:chOff x="2400" y="3794"/>
                  <a:chExt cx="3120" cy="231"/>
                </a:xfrm>
              </p:grpSpPr>
              <p:sp>
                <p:nvSpPr>
                  <p:cNvPr id="48" name="Rectangle 12" descr="Diagonal brick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794"/>
                    <a:ext cx="3120" cy="192"/>
                  </a:xfrm>
                  <a:prstGeom prst="rect">
                    <a:avLst/>
                  </a:prstGeom>
                  <a:pattFill prst="diagBrick">
                    <a:fgClr>
                      <a:srgbClr val="DDDDDD"/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6" y="3794"/>
                    <a:ext cx="146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</a:rPr>
                      <a:t>impervious strata</a:t>
                    </a:r>
                    <a:endParaRPr kumimoji="0" lang="en-AU" altLang="cs-C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4" name="Group 5"/>
                <p:cNvGrpSpPr>
                  <a:grpSpLocks/>
                </p:cNvGrpSpPr>
                <p:nvPr/>
              </p:nvGrpSpPr>
              <p:grpSpPr bwMode="auto">
                <a:xfrm>
                  <a:off x="3247" y="1680"/>
                  <a:ext cx="1503" cy="1250"/>
                  <a:chOff x="2304" y="1344"/>
                  <a:chExt cx="1872" cy="1561"/>
                </a:xfrm>
              </p:grpSpPr>
              <p:grpSp>
                <p:nvGrpSpPr>
                  <p:cNvPr id="4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304" y="1344"/>
                    <a:ext cx="1872" cy="1536"/>
                    <a:chOff x="1824" y="1320"/>
                    <a:chExt cx="2160" cy="1608"/>
                  </a:xfrm>
                </p:grpSpPr>
                <p:sp>
                  <p:nvSpPr>
                    <p:cNvPr id="45" name="Freeform 7" descr="Wide upward diagonal"/>
                    <p:cNvSpPr>
                      <a:spLocks/>
                    </p:cNvSpPr>
                    <p:nvPr/>
                  </p:nvSpPr>
                  <p:spPr bwMode="auto">
                    <a:xfrm>
                      <a:off x="1824" y="1320"/>
                      <a:ext cx="2160" cy="1080"/>
                    </a:xfrm>
                    <a:custGeom>
                      <a:avLst/>
                      <a:gdLst>
                        <a:gd name="T0" fmla="*/ 0 w 2160"/>
                        <a:gd name="T1" fmla="*/ 24 h 1080"/>
                        <a:gd name="T2" fmla="*/ 192 w 2160"/>
                        <a:gd name="T3" fmla="*/ 24 h 1080"/>
                        <a:gd name="T4" fmla="*/ 624 w 2160"/>
                        <a:gd name="T5" fmla="*/ 72 h 1080"/>
                        <a:gd name="T6" fmla="*/ 1104 w 2160"/>
                        <a:gd name="T7" fmla="*/ 456 h 1080"/>
                        <a:gd name="T8" fmla="*/ 1680 w 2160"/>
                        <a:gd name="T9" fmla="*/ 792 h 1080"/>
                        <a:gd name="T10" fmla="*/ 2160 w 2160"/>
                        <a:gd name="T11" fmla="*/ 1080 h 10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160" h="1080">
                          <a:moveTo>
                            <a:pt x="0" y="24"/>
                          </a:moveTo>
                          <a:cubicBezTo>
                            <a:pt x="44" y="20"/>
                            <a:pt x="88" y="16"/>
                            <a:pt x="192" y="24"/>
                          </a:cubicBezTo>
                          <a:cubicBezTo>
                            <a:pt x="296" y="32"/>
                            <a:pt x="472" y="0"/>
                            <a:pt x="624" y="72"/>
                          </a:cubicBezTo>
                          <a:cubicBezTo>
                            <a:pt x="776" y="144"/>
                            <a:pt x="928" y="336"/>
                            <a:pt x="1104" y="456"/>
                          </a:cubicBezTo>
                          <a:cubicBezTo>
                            <a:pt x="1280" y="576"/>
                            <a:pt x="1504" y="688"/>
                            <a:pt x="1680" y="792"/>
                          </a:cubicBezTo>
                          <a:cubicBezTo>
                            <a:pt x="1856" y="896"/>
                            <a:pt x="2008" y="988"/>
                            <a:pt x="2160" y="1080"/>
                          </a:cubicBezTo>
                        </a:path>
                      </a:pathLst>
                    </a:custGeom>
                    <a:pattFill prst="wdUpDiag">
                      <a:fgClr>
                        <a:schemeClr val="bg1"/>
                      </a:fgClr>
                      <a:bgClr>
                        <a:srgbClr val="BCC2C4"/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" name="Rectangle 8" descr="Wide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2400"/>
                      <a:ext cx="2160" cy="528"/>
                    </a:xfrm>
                    <a:prstGeom prst="rect">
                      <a:avLst/>
                    </a:prstGeom>
                    <a:pattFill prst="wdUpDiag">
                      <a:fgClr>
                        <a:schemeClr val="bg1"/>
                      </a:fgClr>
                      <a:bgClr>
                        <a:srgbClr val="BCC2C4"/>
                      </a:bgClr>
                    </a:patt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AutoShape 9" descr="Wide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344"/>
                      <a:ext cx="2160" cy="1056"/>
                    </a:xfrm>
                    <a:prstGeom prst="rtTriangle">
                      <a:avLst/>
                    </a:prstGeom>
                    <a:pattFill prst="wdUpDiag">
                      <a:fgClr>
                        <a:schemeClr val="bg1"/>
                      </a:fgClr>
                      <a:bgClr>
                        <a:srgbClr val="BCC2C4"/>
                      </a:bgClr>
                    </a:patt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4" y="2353"/>
                    <a:ext cx="1153" cy="5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</a:rPr>
                      <a:t>concrete dam</a:t>
                    </a:r>
                    <a:endParaRPr kumimoji="0" lang="en-AU" altLang="cs-CZ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5" name="Group 14"/>
                <p:cNvGrpSpPr>
                  <a:grpSpLocks/>
                </p:cNvGrpSpPr>
                <p:nvPr/>
              </p:nvGrpSpPr>
              <p:grpSpPr bwMode="auto">
                <a:xfrm>
                  <a:off x="2400" y="1834"/>
                  <a:ext cx="3120" cy="845"/>
                  <a:chOff x="1248" y="1536"/>
                  <a:chExt cx="3888" cy="1056"/>
                </a:xfrm>
              </p:grpSpPr>
              <p:sp>
                <p:nvSpPr>
                  <p:cNvPr id="41" name="Rectangle 15" descr="Dashed horizontal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1536"/>
                    <a:ext cx="1056" cy="1056"/>
                  </a:xfrm>
                  <a:prstGeom prst="rect">
                    <a:avLst/>
                  </a:prstGeom>
                  <a:pattFill prst="dashHorz">
                    <a:fgClr>
                      <a:srgbClr val="3333FF"/>
                    </a:fgClr>
                    <a:bgClr>
                      <a:srgbClr val="D3F5FF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Rectangle 16" descr="Dashed horizontal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448"/>
                    <a:ext cx="960" cy="144"/>
                  </a:xfrm>
                  <a:prstGeom prst="rect">
                    <a:avLst/>
                  </a:prstGeom>
                  <a:pattFill prst="dashHorz">
                    <a:fgClr>
                      <a:srgbClr val="3333FF"/>
                    </a:fgClr>
                    <a:bgClr>
                      <a:srgbClr val="D3F5FF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" name="Group 23"/>
                <p:cNvGrpSpPr>
                  <a:grpSpLocks/>
                </p:cNvGrpSpPr>
                <p:nvPr/>
              </p:nvGrpSpPr>
              <p:grpSpPr bwMode="auto">
                <a:xfrm>
                  <a:off x="2400" y="2679"/>
                  <a:ext cx="3120" cy="1115"/>
                  <a:chOff x="1248" y="2592"/>
                  <a:chExt cx="3888" cy="1392"/>
                </a:xfrm>
              </p:grpSpPr>
              <p:sp>
                <p:nvSpPr>
                  <p:cNvPr id="2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592"/>
                    <a:ext cx="105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592"/>
                    <a:ext cx="96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248" y="2592"/>
                    <a:ext cx="3888" cy="1392"/>
                    <a:chOff x="1248" y="2592"/>
                    <a:chExt cx="3888" cy="1392"/>
                  </a:xfrm>
                </p:grpSpPr>
                <p:sp>
                  <p:nvSpPr>
                    <p:cNvPr id="3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584" y="2592"/>
                      <a:ext cx="3312" cy="864"/>
                    </a:xfrm>
                    <a:custGeom>
                      <a:avLst/>
                      <a:gdLst>
                        <a:gd name="T0" fmla="*/ 0 w 3312"/>
                        <a:gd name="T1" fmla="*/ 0 h 920"/>
                        <a:gd name="T2" fmla="*/ 48 w 3312"/>
                        <a:gd name="T3" fmla="*/ 288 h 920"/>
                        <a:gd name="T4" fmla="*/ 288 w 3312"/>
                        <a:gd name="T5" fmla="*/ 576 h 920"/>
                        <a:gd name="T6" fmla="*/ 720 w 3312"/>
                        <a:gd name="T7" fmla="*/ 816 h 920"/>
                        <a:gd name="T8" fmla="*/ 1488 w 3312"/>
                        <a:gd name="T9" fmla="*/ 912 h 920"/>
                        <a:gd name="T10" fmla="*/ 2352 w 3312"/>
                        <a:gd name="T11" fmla="*/ 864 h 920"/>
                        <a:gd name="T12" fmla="*/ 2832 w 3312"/>
                        <a:gd name="T13" fmla="*/ 672 h 920"/>
                        <a:gd name="T14" fmla="*/ 3168 w 3312"/>
                        <a:gd name="T15" fmla="*/ 384 h 920"/>
                        <a:gd name="T16" fmla="*/ 3312 w 3312"/>
                        <a:gd name="T17" fmla="*/ 0 h 9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312" h="920">
                          <a:moveTo>
                            <a:pt x="0" y="0"/>
                          </a:moveTo>
                          <a:cubicBezTo>
                            <a:pt x="0" y="96"/>
                            <a:pt x="0" y="192"/>
                            <a:pt x="48" y="288"/>
                          </a:cubicBezTo>
                          <a:cubicBezTo>
                            <a:pt x="96" y="384"/>
                            <a:pt x="176" y="488"/>
                            <a:pt x="288" y="576"/>
                          </a:cubicBezTo>
                          <a:cubicBezTo>
                            <a:pt x="400" y="664"/>
                            <a:pt x="520" y="760"/>
                            <a:pt x="720" y="816"/>
                          </a:cubicBezTo>
                          <a:cubicBezTo>
                            <a:pt x="920" y="872"/>
                            <a:pt x="1216" y="904"/>
                            <a:pt x="1488" y="912"/>
                          </a:cubicBezTo>
                          <a:cubicBezTo>
                            <a:pt x="1760" y="920"/>
                            <a:pt x="2128" y="904"/>
                            <a:pt x="2352" y="864"/>
                          </a:cubicBezTo>
                          <a:cubicBezTo>
                            <a:pt x="2576" y="824"/>
                            <a:pt x="2696" y="752"/>
                            <a:pt x="2832" y="672"/>
                          </a:cubicBezTo>
                          <a:cubicBezTo>
                            <a:pt x="2968" y="592"/>
                            <a:pt x="3088" y="496"/>
                            <a:pt x="3168" y="384"/>
                          </a:cubicBezTo>
                          <a:cubicBezTo>
                            <a:pt x="3248" y="272"/>
                            <a:pt x="3280" y="136"/>
                            <a:pt x="3312" y="0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392" y="2880"/>
                      <a:ext cx="208" cy="1104"/>
                    </a:xfrm>
                    <a:custGeom>
                      <a:avLst/>
                      <a:gdLst>
                        <a:gd name="T0" fmla="*/ 200 w 208"/>
                        <a:gd name="T1" fmla="*/ 0 h 1104"/>
                        <a:gd name="T2" fmla="*/ 200 w 208"/>
                        <a:gd name="T3" fmla="*/ 144 h 1104"/>
                        <a:gd name="T4" fmla="*/ 152 w 208"/>
                        <a:gd name="T5" fmla="*/ 288 h 1104"/>
                        <a:gd name="T6" fmla="*/ 104 w 208"/>
                        <a:gd name="T7" fmla="*/ 384 h 1104"/>
                        <a:gd name="T8" fmla="*/ 56 w 208"/>
                        <a:gd name="T9" fmla="*/ 528 h 1104"/>
                        <a:gd name="T10" fmla="*/ 8 w 208"/>
                        <a:gd name="T11" fmla="*/ 864 h 1104"/>
                        <a:gd name="T12" fmla="*/ 8 w 208"/>
                        <a:gd name="T13" fmla="*/ 960 h 1104"/>
                        <a:gd name="T14" fmla="*/ 8 w 208"/>
                        <a:gd name="T15" fmla="*/ 1104 h 1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8" h="1104">
                          <a:moveTo>
                            <a:pt x="200" y="0"/>
                          </a:moveTo>
                          <a:cubicBezTo>
                            <a:pt x="204" y="48"/>
                            <a:pt x="208" y="96"/>
                            <a:pt x="200" y="144"/>
                          </a:cubicBezTo>
                          <a:cubicBezTo>
                            <a:pt x="192" y="192"/>
                            <a:pt x="168" y="248"/>
                            <a:pt x="152" y="288"/>
                          </a:cubicBezTo>
                          <a:cubicBezTo>
                            <a:pt x="136" y="328"/>
                            <a:pt x="120" y="344"/>
                            <a:pt x="104" y="384"/>
                          </a:cubicBezTo>
                          <a:cubicBezTo>
                            <a:pt x="88" y="424"/>
                            <a:pt x="72" y="448"/>
                            <a:pt x="56" y="528"/>
                          </a:cubicBezTo>
                          <a:cubicBezTo>
                            <a:pt x="40" y="608"/>
                            <a:pt x="16" y="792"/>
                            <a:pt x="8" y="864"/>
                          </a:cubicBezTo>
                          <a:cubicBezTo>
                            <a:pt x="0" y="936"/>
                            <a:pt x="8" y="920"/>
                            <a:pt x="8" y="960"/>
                          </a:cubicBezTo>
                          <a:cubicBezTo>
                            <a:pt x="8" y="1000"/>
                            <a:pt x="8" y="1052"/>
                            <a:pt x="8" y="110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rgbClr val="6D545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584" y="2880"/>
                      <a:ext cx="720" cy="1104"/>
                    </a:xfrm>
                    <a:custGeom>
                      <a:avLst/>
                      <a:gdLst>
                        <a:gd name="T0" fmla="*/ 720 w 720"/>
                        <a:gd name="T1" fmla="*/ 0 h 1104"/>
                        <a:gd name="T2" fmla="*/ 576 w 720"/>
                        <a:gd name="T3" fmla="*/ 96 h 1104"/>
                        <a:gd name="T4" fmla="*/ 432 w 720"/>
                        <a:gd name="T5" fmla="*/ 192 h 1104"/>
                        <a:gd name="T6" fmla="*/ 288 w 720"/>
                        <a:gd name="T7" fmla="*/ 336 h 1104"/>
                        <a:gd name="T8" fmla="*/ 144 w 720"/>
                        <a:gd name="T9" fmla="*/ 576 h 1104"/>
                        <a:gd name="T10" fmla="*/ 48 w 720"/>
                        <a:gd name="T11" fmla="*/ 864 h 1104"/>
                        <a:gd name="T12" fmla="*/ 0 w 720"/>
                        <a:gd name="T13" fmla="*/ 1104 h 1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0" h="1104">
                          <a:moveTo>
                            <a:pt x="720" y="0"/>
                          </a:moveTo>
                          <a:cubicBezTo>
                            <a:pt x="672" y="32"/>
                            <a:pt x="624" y="64"/>
                            <a:pt x="576" y="96"/>
                          </a:cubicBezTo>
                          <a:cubicBezTo>
                            <a:pt x="528" y="128"/>
                            <a:pt x="480" y="152"/>
                            <a:pt x="432" y="192"/>
                          </a:cubicBezTo>
                          <a:cubicBezTo>
                            <a:pt x="384" y="232"/>
                            <a:pt x="336" y="272"/>
                            <a:pt x="288" y="336"/>
                          </a:cubicBezTo>
                          <a:cubicBezTo>
                            <a:pt x="240" y="400"/>
                            <a:pt x="184" y="488"/>
                            <a:pt x="144" y="576"/>
                          </a:cubicBezTo>
                          <a:cubicBezTo>
                            <a:pt x="104" y="664"/>
                            <a:pt x="72" y="776"/>
                            <a:pt x="48" y="864"/>
                          </a:cubicBezTo>
                          <a:cubicBezTo>
                            <a:pt x="24" y="952"/>
                            <a:pt x="12" y="1028"/>
                            <a:pt x="0" y="110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976" y="2880"/>
                      <a:ext cx="96" cy="1104"/>
                    </a:xfrm>
                    <a:custGeom>
                      <a:avLst/>
                      <a:gdLst>
                        <a:gd name="T0" fmla="*/ 104 w 112"/>
                        <a:gd name="T1" fmla="*/ 0 h 1104"/>
                        <a:gd name="T2" fmla="*/ 104 w 112"/>
                        <a:gd name="T3" fmla="*/ 240 h 1104"/>
                        <a:gd name="T4" fmla="*/ 56 w 112"/>
                        <a:gd name="T5" fmla="*/ 432 h 1104"/>
                        <a:gd name="T6" fmla="*/ 8 w 112"/>
                        <a:gd name="T7" fmla="*/ 720 h 1104"/>
                        <a:gd name="T8" fmla="*/ 8 w 112"/>
                        <a:gd name="T9" fmla="*/ 1104 h 1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2" h="1104">
                          <a:moveTo>
                            <a:pt x="104" y="0"/>
                          </a:moveTo>
                          <a:cubicBezTo>
                            <a:pt x="108" y="84"/>
                            <a:pt x="112" y="168"/>
                            <a:pt x="104" y="240"/>
                          </a:cubicBezTo>
                          <a:cubicBezTo>
                            <a:pt x="96" y="312"/>
                            <a:pt x="72" y="352"/>
                            <a:pt x="56" y="432"/>
                          </a:cubicBezTo>
                          <a:cubicBezTo>
                            <a:pt x="40" y="512"/>
                            <a:pt x="16" y="608"/>
                            <a:pt x="8" y="720"/>
                          </a:cubicBezTo>
                          <a:cubicBezTo>
                            <a:pt x="0" y="832"/>
                            <a:pt x="8" y="1040"/>
                            <a:pt x="8" y="110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Freeform 31"/>
                    <p:cNvSpPr>
                      <a:spLocks/>
                    </p:cNvSpPr>
                    <p:nvPr/>
                  </p:nvSpPr>
                  <p:spPr bwMode="auto">
                    <a:xfrm flipV="1">
                      <a:off x="3504" y="2880"/>
                      <a:ext cx="96" cy="1104"/>
                    </a:xfrm>
                    <a:custGeom>
                      <a:avLst/>
                      <a:gdLst>
                        <a:gd name="T0" fmla="*/ 104 w 112"/>
                        <a:gd name="T1" fmla="*/ 0 h 1104"/>
                        <a:gd name="T2" fmla="*/ 104 w 112"/>
                        <a:gd name="T3" fmla="*/ 240 h 1104"/>
                        <a:gd name="T4" fmla="*/ 56 w 112"/>
                        <a:gd name="T5" fmla="*/ 432 h 1104"/>
                        <a:gd name="T6" fmla="*/ 8 w 112"/>
                        <a:gd name="T7" fmla="*/ 720 h 1104"/>
                        <a:gd name="T8" fmla="*/ 8 w 112"/>
                        <a:gd name="T9" fmla="*/ 1104 h 1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2" h="1104">
                          <a:moveTo>
                            <a:pt x="104" y="0"/>
                          </a:moveTo>
                          <a:cubicBezTo>
                            <a:pt x="108" y="84"/>
                            <a:pt x="112" y="168"/>
                            <a:pt x="104" y="240"/>
                          </a:cubicBezTo>
                          <a:cubicBezTo>
                            <a:pt x="96" y="312"/>
                            <a:pt x="72" y="352"/>
                            <a:pt x="56" y="432"/>
                          </a:cubicBezTo>
                          <a:cubicBezTo>
                            <a:pt x="40" y="512"/>
                            <a:pt x="16" y="608"/>
                            <a:pt x="8" y="720"/>
                          </a:cubicBezTo>
                          <a:cubicBezTo>
                            <a:pt x="0" y="832"/>
                            <a:pt x="8" y="1040"/>
                            <a:pt x="8" y="110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Freeform 32"/>
                    <p:cNvSpPr>
                      <a:spLocks/>
                    </p:cNvSpPr>
                    <p:nvPr/>
                  </p:nvSpPr>
                  <p:spPr bwMode="auto">
                    <a:xfrm flipH="1">
                      <a:off x="4176" y="2832"/>
                      <a:ext cx="720" cy="1152"/>
                    </a:xfrm>
                    <a:custGeom>
                      <a:avLst/>
                      <a:gdLst>
                        <a:gd name="T0" fmla="*/ 720 w 720"/>
                        <a:gd name="T1" fmla="*/ 0 h 1104"/>
                        <a:gd name="T2" fmla="*/ 576 w 720"/>
                        <a:gd name="T3" fmla="*/ 96 h 1104"/>
                        <a:gd name="T4" fmla="*/ 432 w 720"/>
                        <a:gd name="T5" fmla="*/ 192 h 1104"/>
                        <a:gd name="T6" fmla="*/ 288 w 720"/>
                        <a:gd name="T7" fmla="*/ 336 h 1104"/>
                        <a:gd name="T8" fmla="*/ 144 w 720"/>
                        <a:gd name="T9" fmla="*/ 576 h 1104"/>
                        <a:gd name="T10" fmla="*/ 48 w 720"/>
                        <a:gd name="T11" fmla="*/ 864 h 1104"/>
                        <a:gd name="T12" fmla="*/ 0 w 720"/>
                        <a:gd name="T13" fmla="*/ 1104 h 1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0" h="1104">
                          <a:moveTo>
                            <a:pt x="720" y="0"/>
                          </a:moveTo>
                          <a:cubicBezTo>
                            <a:pt x="672" y="32"/>
                            <a:pt x="624" y="64"/>
                            <a:pt x="576" y="96"/>
                          </a:cubicBezTo>
                          <a:cubicBezTo>
                            <a:pt x="528" y="128"/>
                            <a:pt x="480" y="152"/>
                            <a:pt x="432" y="192"/>
                          </a:cubicBezTo>
                          <a:cubicBezTo>
                            <a:pt x="384" y="232"/>
                            <a:pt x="336" y="272"/>
                            <a:pt x="288" y="336"/>
                          </a:cubicBezTo>
                          <a:cubicBezTo>
                            <a:pt x="240" y="400"/>
                            <a:pt x="184" y="488"/>
                            <a:pt x="144" y="576"/>
                          </a:cubicBezTo>
                          <a:cubicBezTo>
                            <a:pt x="104" y="664"/>
                            <a:pt x="72" y="776"/>
                            <a:pt x="48" y="864"/>
                          </a:cubicBezTo>
                          <a:cubicBezTo>
                            <a:pt x="24" y="952"/>
                            <a:pt x="12" y="1028"/>
                            <a:pt x="0" y="110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" name="Freeform 33"/>
                    <p:cNvSpPr>
                      <a:spLocks/>
                    </p:cNvSpPr>
                    <p:nvPr/>
                  </p:nvSpPr>
                  <p:spPr bwMode="auto">
                    <a:xfrm flipH="1">
                      <a:off x="3936" y="2880"/>
                      <a:ext cx="208" cy="1104"/>
                    </a:xfrm>
                    <a:custGeom>
                      <a:avLst/>
                      <a:gdLst>
                        <a:gd name="T0" fmla="*/ 200 w 208"/>
                        <a:gd name="T1" fmla="*/ 0 h 1104"/>
                        <a:gd name="T2" fmla="*/ 200 w 208"/>
                        <a:gd name="T3" fmla="*/ 144 h 1104"/>
                        <a:gd name="T4" fmla="*/ 152 w 208"/>
                        <a:gd name="T5" fmla="*/ 288 h 1104"/>
                        <a:gd name="T6" fmla="*/ 104 w 208"/>
                        <a:gd name="T7" fmla="*/ 384 h 1104"/>
                        <a:gd name="T8" fmla="*/ 56 w 208"/>
                        <a:gd name="T9" fmla="*/ 528 h 1104"/>
                        <a:gd name="T10" fmla="*/ 8 w 208"/>
                        <a:gd name="T11" fmla="*/ 864 h 1104"/>
                        <a:gd name="T12" fmla="*/ 8 w 208"/>
                        <a:gd name="T13" fmla="*/ 960 h 1104"/>
                        <a:gd name="T14" fmla="*/ 8 w 208"/>
                        <a:gd name="T15" fmla="*/ 1104 h 1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8" h="1104">
                          <a:moveTo>
                            <a:pt x="200" y="0"/>
                          </a:moveTo>
                          <a:cubicBezTo>
                            <a:pt x="204" y="48"/>
                            <a:pt x="208" y="96"/>
                            <a:pt x="200" y="144"/>
                          </a:cubicBezTo>
                          <a:cubicBezTo>
                            <a:pt x="192" y="192"/>
                            <a:pt x="168" y="248"/>
                            <a:pt x="152" y="288"/>
                          </a:cubicBezTo>
                          <a:cubicBezTo>
                            <a:pt x="136" y="328"/>
                            <a:pt x="120" y="344"/>
                            <a:pt x="104" y="384"/>
                          </a:cubicBezTo>
                          <a:cubicBezTo>
                            <a:pt x="88" y="424"/>
                            <a:pt x="72" y="448"/>
                            <a:pt x="56" y="528"/>
                          </a:cubicBezTo>
                          <a:cubicBezTo>
                            <a:pt x="40" y="608"/>
                            <a:pt x="16" y="792"/>
                            <a:pt x="8" y="864"/>
                          </a:cubicBezTo>
                          <a:cubicBezTo>
                            <a:pt x="0" y="936"/>
                            <a:pt x="8" y="920"/>
                            <a:pt x="8" y="960"/>
                          </a:cubicBezTo>
                          <a:cubicBezTo>
                            <a:pt x="8" y="1000"/>
                            <a:pt x="8" y="1052"/>
                            <a:pt x="8" y="110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rgbClr val="6D545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2592"/>
                      <a:ext cx="0" cy="28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2880"/>
                      <a:ext cx="1872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76" y="2592"/>
                      <a:ext cx="0" cy="28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3984"/>
                      <a:ext cx="388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>
              <a:off x="4896" y="1824"/>
              <a:ext cx="288" cy="720"/>
              <a:chOff x="4944" y="1776"/>
              <a:chExt cx="288" cy="720"/>
            </a:xfrm>
          </p:grpSpPr>
          <p:sp>
            <p:nvSpPr>
              <p:cNvPr id="19" name="Line 67"/>
              <p:cNvSpPr>
                <a:spLocks noChangeShapeType="1"/>
              </p:cNvSpPr>
              <p:nvPr/>
            </p:nvSpPr>
            <p:spPr bwMode="auto">
              <a:xfrm>
                <a:off x="4944" y="177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 Box 68"/>
              <p:cNvSpPr txBox="1">
                <a:spLocks noChangeArrowheads="1"/>
              </p:cNvSpPr>
              <p:nvPr/>
            </p:nvSpPr>
            <p:spPr bwMode="auto">
              <a:xfrm>
                <a:off x="4944" y="2064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h</a:t>
                </a:r>
                <a:r>
                  <a:rPr kumimoji="0" lang="en-US" altLang="cs-CZ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L</a:t>
                </a:r>
                <a:endParaRPr kumimoji="0" lang="en-AU" alt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53" name="Group 73"/>
          <p:cNvGrpSpPr>
            <a:grpSpLocks/>
          </p:cNvGrpSpPr>
          <p:nvPr/>
        </p:nvGrpSpPr>
        <p:grpSpPr bwMode="auto">
          <a:xfrm>
            <a:off x="1656567" y="1711325"/>
            <a:ext cx="3048000" cy="1892300"/>
            <a:chOff x="144" y="1078"/>
            <a:chExt cx="1920" cy="1192"/>
          </a:xfrm>
        </p:grpSpPr>
        <p:sp>
          <p:nvSpPr>
            <p:cNvPr id="54" name="Line 71"/>
            <p:cNvSpPr>
              <a:spLocks noChangeShapeType="1"/>
            </p:cNvSpPr>
            <p:nvPr/>
          </p:nvSpPr>
          <p:spPr bwMode="auto">
            <a:xfrm flipH="1" flipV="1">
              <a:off x="1054" y="1078"/>
              <a:ext cx="98" cy="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5" name="Text Box 72"/>
            <p:cNvSpPr txBox="1">
              <a:spLocks noChangeArrowheads="1"/>
            </p:cNvSpPr>
            <p:nvPr/>
          </p:nvSpPr>
          <p:spPr bwMode="auto">
            <a:xfrm>
              <a:off x="144" y="1824"/>
              <a:ext cx="192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head loss from upstream to downstream</a:t>
              </a:r>
              <a:endParaRPr kumimoji="0" lang="en-AU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42A225D8-497A-B9FD-4D2F-6CBD513E6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27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675FE8-8768-466E-9166-759EF68FD972}"/>
              </a:ext>
            </a:extLst>
          </p:cNvPr>
          <p:cNvSpPr txBox="1"/>
          <p:nvPr/>
        </p:nvSpPr>
        <p:spPr>
          <a:xfrm>
            <a:off x="4340008" y="2711103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HYDRAULICS OF WELLS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004107-E0E2-CDD2-1A93-61580B73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9F1E7C2-7E4C-A62B-19C9-14EFD16D3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025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9706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628305-D27D-4950-BDB0-79348F22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46672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A </a:t>
            </a:r>
            <a:r>
              <a:rPr kumimoji="1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water well </a:t>
            </a:r>
            <a:r>
              <a:rPr kumimoji="1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is a hydraulic structure that is designed and constructed to permit economic withdrawal of water from an aquifer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Water well construction includes</a:t>
            </a:r>
            <a:r>
              <a:rPr kumimoji="1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Selection of appropriate drilling methods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Selection of appropriate completion materials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Analysis and interpretation of well and aquifer performance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B0F6D96-5EBE-4BB4-AD71-129FE40C3C82}"/>
              </a:ext>
            </a:extLst>
          </p:cNvPr>
          <p:cNvSpPr/>
          <p:nvPr/>
        </p:nvSpPr>
        <p:spPr>
          <a:xfrm>
            <a:off x="4527800" y="847390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WELL HYDRAULICS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F59AE0-5188-DECC-0FA9-38242BFA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11849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7E5273-A4D1-4AE7-A1DD-06F48276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310" y="460630"/>
            <a:ext cx="1197864" cy="24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WELLS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5166EE-901D-4929-9667-B09637227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64800"/>
            <a:ext cx="491098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0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Well</a:t>
            </a:r>
            <a:r>
              <a:rPr kumimoji="0" lang="en-US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- a deep hole dug or drilled into the ground to obtain water from an aquifer</a:t>
            </a: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For </a:t>
            </a:r>
            <a:r>
              <a:rPr kumimoji="0" lang="en-US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wells </a:t>
            </a:r>
            <a:r>
              <a:rPr kumimoji="0" lang="en-US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in </a:t>
            </a:r>
            <a:r>
              <a:rPr kumimoji="0" lang="en-US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unconfined aquifers</a:t>
            </a:r>
            <a:r>
              <a:rPr kumimoji="0" lang="en-US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, water level before pumping is the </a:t>
            </a:r>
            <a:r>
              <a:rPr kumimoji="0" lang="en-US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water table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Water table can be lowered by pumping, a process known as </a:t>
            </a:r>
            <a:r>
              <a:rPr kumimoji="0" lang="en-US" altLang="cs-CZ" sz="2000" b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drawdown</a:t>
            </a:r>
            <a:endParaRPr kumimoji="0" lang="en-US" altLang="cs-CZ" sz="20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Water may </a:t>
            </a:r>
            <a:r>
              <a:rPr kumimoji="0" lang="en-US" alt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rise to a level above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   the top of a confined aquifer</a:t>
            </a:r>
            <a:r>
              <a:rPr kumimoji="0" lang="en-US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,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   producing an </a:t>
            </a:r>
            <a:r>
              <a:rPr kumimoji="0" lang="en-US" altLang="cs-CZ" sz="2000" b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artesian well</a:t>
            </a:r>
            <a:endParaRPr kumimoji="0" lang="en-US" altLang="cs-CZ" sz="20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8" name="Picture 14" descr="11">
            <a:extLst>
              <a:ext uri="{FF2B5EF4-FFF2-40B4-BE49-F238E27FC236}">
                <a16:creationId xmlns:a16="http://schemas.microsoft.com/office/drawing/2014/main" id="{1B6F041C-EE6F-49E9-9443-8DC12C1C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9000"/>
            <a:ext cx="36576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11">
            <a:extLst>
              <a:ext uri="{FF2B5EF4-FFF2-40B4-BE49-F238E27FC236}">
                <a16:creationId xmlns:a16="http://schemas.microsoft.com/office/drawing/2014/main" id="{1E17A0D0-9048-482D-9ABE-0CA94D82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17600"/>
            <a:ext cx="3657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B9C9493-8CDA-0E56-7675-F2DE04D39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6586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272771-1235-463E-8863-063637B8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169" y="636800"/>
            <a:ext cx="1258610" cy="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SPRINGS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4637AC6-9380-421A-A0A4-AF2F348BC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974" y="1781421"/>
            <a:ext cx="323765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400" b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Spring</a:t>
            </a: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- a place where water flows naturally from rock or sediment onto the ground surface</a:t>
            </a:r>
            <a:endParaRPr kumimoji="0" lang="en-US" alt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8" name="Picture 15" descr="11">
            <a:extLst>
              <a:ext uri="{FF2B5EF4-FFF2-40B4-BE49-F238E27FC236}">
                <a16:creationId xmlns:a16="http://schemas.microsoft.com/office/drawing/2014/main" id="{1DD1E36D-A856-4057-BAF1-FCA5902E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94" y="332000"/>
            <a:ext cx="402633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36D0448-7EE9-3CF4-8A22-81D9AEFF2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94958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5030509-6B70-4A81-A2A2-6C86AB35FCC8}"/>
              </a:ext>
            </a:extLst>
          </p:cNvPr>
          <p:cNvSpPr txBox="1"/>
          <p:nvPr/>
        </p:nvSpPr>
        <p:spPr>
          <a:xfrm>
            <a:off x="4670916" y="325315"/>
            <a:ext cx="103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WELL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B700903-8DBD-4795-8B4A-EB228D236780}"/>
              </a:ext>
            </a:extLst>
          </p:cNvPr>
          <p:cNvSpPr txBox="1"/>
          <p:nvPr/>
        </p:nvSpPr>
        <p:spPr>
          <a:xfrm>
            <a:off x="1910558" y="1095100"/>
            <a:ext cx="2862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cs-CZ" dirty="0">
                <a:latin typeface="Cambria" panose="02040503050406030204" pitchFamily="18" charset="0"/>
              </a:rPr>
              <a:t>-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Unconfined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aquifer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       -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Confined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aguifer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      - (</a:t>
            </a:r>
            <a:r>
              <a:rPr lang="cs-CZ" dirty="0" err="1">
                <a:latin typeface="Cambria" panose="02040503050406030204" pitchFamily="18" charset="0"/>
              </a:rPr>
              <a:t>Artesian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aquifer</a:t>
            </a:r>
            <a:r>
              <a:rPr lang="cs-CZ" dirty="0">
                <a:latin typeface="Cambria" panose="02040503050406030204" pitchFamily="18" charset="0"/>
              </a:rPr>
              <a:t>) </a:t>
            </a:r>
          </a:p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B) –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Fully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penetrating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      -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Partially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penetrated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C) –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Dug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      -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Drilled</a:t>
            </a:r>
            <a:r>
              <a:rPr lang="cs-CZ" dirty="0">
                <a:latin typeface="Cambria" panose="02040503050406030204" pitchFamily="18" charset="0"/>
              </a:rPr>
              <a:t>  </a:t>
            </a:r>
          </a:p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D) –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Discharge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</a:rPr>
              <a:t>(</a:t>
            </a:r>
            <a:r>
              <a:rPr lang="cs-CZ" dirty="0" err="1">
                <a:latin typeface="Cambria" panose="02040503050406030204" pitchFamily="18" charset="0"/>
              </a:rPr>
              <a:t>Production</a:t>
            </a:r>
            <a:r>
              <a:rPr lang="cs-CZ" dirty="0">
                <a:latin typeface="Cambria" panose="02040503050406030204" pitchFamily="18" charset="0"/>
              </a:rPr>
              <a:t>, </a:t>
            </a:r>
            <a:r>
              <a:rPr lang="cs-CZ" dirty="0" err="1">
                <a:latin typeface="Cambria" panose="02040503050406030204" pitchFamily="18" charset="0"/>
              </a:rPr>
              <a:t>pumped</a:t>
            </a:r>
            <a:r>
              <a:rPr lang="cs-CZ" dirty="0">
                <a:latin typeface="Cambria" panose="02040503050406030204" pitchFamily="18" charset="0"/>
              </a:rPr>
              <a:t>)</a:t>
            </a:r>
          </a:p>
          <a:p>
            <a:r>
              <a:rPr lang="cs-CZ" dirty="0">
                <a:latin typeface="Cambria" panose="02040503050406030204" pitchFamily="18" charset="0"/>
              </a:rPr>
              <a:t>       -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Recharge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E7F576-AB0F-428B-A9B0-EC71566F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338" y="125982"/>
            <a:ext cx="3007584" cy="25557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5E83CE-CC35-4E5F-9651-2AC534DE6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25" y="3429000"/>
            <a:ext cx="2876550" cy="22002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5C97B5-70C5-4EE2-8DB9-F03ADB25E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87" y="2941760"/>
            <a:ext cx="1257300" cy="35909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FF8319-AC60-3D03-15DB-D1573A910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1697"/>
      </p:ext>
    </p:extLst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2CED19F8-6F37-4ED9-9D20-6FCA5DA3E28F}"/>
              </a:ext>
            </a:extLst>
          </p:cNvPr>
          <p:cNvSpPr txBox="1">
            <a:spLocks/>
          </p:cNvSpPr>
          <p:nvPr/>
        </p:nvSpPr>
        <p:spPr bwMode="auto">
          <a:xfrm>
            <a:off x="2583621" y="412786"/>
            <a:ext cx="145335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5627E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627E"/>
                </a:solidFill>
                <a:latin typeface="Trebuchet MS" pitchFamily="-105" charset="0"/>
                <a:ea typeface="MS PGothic" panose="020B0600070205080204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627E"/>
                </a:solidFill>
                <a:latin typeface="Trebuchet MS" pitchFamily="-105" charset="0"/>
                <a:ea typeface="MS PGothic" panose="020B0600070205080204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627E"/>
                </a:solidFill>
                <a:latin typeface="Trebuchet MS" pitchFamily="-105" charset="0"/>
                <a:ea typeface="MS PGothic" panose="020B0600070205080204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627E"/>
                </a:solidFill>
                <a:latin typeface="Trebuchet MS" pitchFamily="-105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5627E"/>
                </a:solidFill>
                <a:latin typeface="Trebuchet MS" pitchFamily="-105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5627E"/>
                </a:solidFill>
                <a:latin typeface="Trebuchet MS" pitchFamily="-105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5627E"/>
                </a:solidFill>
                <a:latin typeface="Trebuchet MS" pitchFamily="-105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5627E"/>
                </a:solidFill>
                <a:latin typeface="Trebuchet MS" pitchFamily="-105" charset="0"/>
              </a:defRPr>
            </a:lvl9pPr>
          </a:lstStyle>
          <a:p>
            <a:r>
              <a:rPr lang="en-US" alt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Dug Well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D19E1018-AAF7-45CE-B461-B06D6B4C8B93}"/>
              </a:ext>
            </a:extLst>
          </p:cNvPr>
          <p:cNvSpPr txBox="1">
            <a:spLocks/>
          </p:cNvSpPr>
          <p:nvPr/>
        </p:nvSpPr>
        <p:spPr bwMode="auto">
          <a:xfrm>
            <a:off x="6831218" y="1127004"/>
            <a:ext cx="4459634" cy="36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1pPr>
            <a:lvl2pPr marL="444500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2pPr>
            <a:lvl3pPr marL="809625" indent="-1857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3pPr>
            <a:lvl4pPr marL="1254125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4pPr>
            <a:lvl5pPr marL="16176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charset="0"/>
                <a:cs typeface="ＭＳ Ｐゴシック" charset="0"/>
              </a:rPr>
              <a:t>Disadvantages:</a:t>
            </a: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b="1" dirty="0">
                <a:latin typeface="Cambria" panose="02040503050406030204" pitchFamily="18" charset="0"/>
                <a:ea typeface="ＭＳ Ｐゴシック" pitchFamily="-105" charset="-128"/>
              </a:rPr>
              <a:t>Long construction phase</a:t>
            </a:r>
            <a:endParaRPr lang="en-US" sz="1800" b="1" dirty="0"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Dangerous excavation </a:t>
            </a: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Application restricted to regions with rather </a:t>
            </a:r>
            <a:r>
              <a:rPr lang="en-GB" sz="1800" b="1" dirty="0">
                <a:latin typeface="Cambria" panose="02040503050406030204" pitchFamily="18" charset="0"/>
                <a:ea typeface="ＭＳ Ｐゴシック" pitchFamily="-105" charset="-128"/>
              </a:rPr>
              <a:t>soft geological formation 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and relatively </a:t>
            </a:r>
            <a:r>
              <a:rPr lang="en-GB" sz="1800" b="1" dirty="0">
                <a:latin typeface="Cambria" panose="02040503050406030204" pitchFamily="18" charset="0"/>
                <a:ea typeface="ＭＳ Ｐゴシック" pitchFamily="-105" charset="-128"/>
              </a:rPr>
              <a:t>high groundwater levels </a:t>
            </a: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Alteration of groundwater level can adversely affect the surrounding environment</a:t>
            </a:r>
            <a:endParaRPr lang="en-US" sz="1800" dirty="0"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People (i.e. children) can fall in if the well is uncovered</a:t>
            </a:r>
            <a:r>
              <a:rPr lang="en-US" sz="1800" dirty="0">
                <a:latin typeface="Cambria" panose="02040503050406030204" pitchFamily="18" charset="0"/>
                <a:ea typeface="ＭＳ Ｐゴシック" pitchFamily="-105" charset="-128"/>
              </a:rPr>
              <a:t> </a:t>
            </a:r>
            <a:endParaRPr lang="en-GB" sz="1800" dirty="0">
              <a:latin typeface="Cambria" panose="02040503050406030204" pitchFamily="18" charset="0"/>
              <a:ea typeface="ＭＳ Ｐゴシック" charset="0"/>
            </a:endParaRPr>
          </a:p>
        </p:txBody>
      </p:sp>
      <p:pic>
        <p:nvPicPr>
          <p:cNvPr id="9" name="Bild 1" descr="Wells.jpg">
            <a:extLst>
              <a:ext uri="{FF2B5EF4-FFF2-40B4-BE49-F238E27FC236}">
                <a16:creationId xmlns:a16="http://schemas.microsoft.com/office/drawing/2014/main" id="{23DFB585-EC7A-4C09-B06A-5943FC194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48" y="540745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4DFD249F-B86E-47AD-AFEE-A08E6A0E1B45}"/>
              </a:ext>
            </a:extLst>
          </p:cNvPr>
          <p:cNvSpPr txBox="1">
            <a:spLocks/>
          </p:cNvSpPr>
          <p:nvPr/>
        </p:nvSpPr>
        <p:spPr bwMode="auto">
          <a:xfrm>
            <a:off x="1210042" y="917611"/>
            <a:ext cx="43243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1pPr>
            <a:lvl2pPr marL="444500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2pPr>
            <a:lvl3pPr marL="809625" indent="-1857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3pPr>
            <a:lvl4pPr marL="1254125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4pPr>
            <a:lvl5pPr marL="16176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Advantages: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cs-CZ" sz="1800" dirty="0">
                <a:latin typeface="Cambria" panose="02040503050406030204" pitchFamily="18" charset="0"/>
              </a:rPr>
              <a:t>High degree of involvement of the local community during the whole process</a:t>
            </a:r>
            <a:endParaRPr lang="en-US" altLang="cs-CZ" sz="18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cs-CZ" sz="1800" dirty="0">
                <a:latin typeface="Cambria" panose="02040503050406030204" pitchFamily="18" charset="0"/>
              </a:rPr>
              <a:t>Under supervision, </a:t>
            </a:r>
            <a:r>
              <a:rPr lang="en-GB" altLang="cs-CZ" sz="1800" b="1" dirty="0">
                <a:latin typeface="Cambria" panose="02040503050406030204" pitchFamily="18" charset="0"/>
              </a:rPr>
              <a:t>no skilled workers are required</a:t>
            </a:r>
            <a:endParaRPr lang="en-US" altLang="cs-CZ" sz="18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cs-CZ" sz="1800" dirty="0">
                <a:latin typeface="Cambria" panose="02040503050406030204" pitchFamily="18" charset="0"/>
              </a:rPr>
              <a:t>Simple equipment sufficient for both construction and maintenance</a:t>
            </a:r>
            <a:endParaRPr lang="en-US" altLang="cs-CZ" sz="18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cs-CZ" sz="1800" b="1" dirty="0">
                <a:latin typeface="Cambria" panose="02040503050406030204" pitchFamily="18" charset="0"/>
              </a:rPr>
              <a:t>Low cost </a:t>
            </a:r>
            <a:r>
              <a:rPr lang="en-GB" altLang="cs-CZ" sz="1800" dirty="0">
                <a:latin typeface="Cambria" panose="02040503050406030204" pitchFamily="18" charset="0"/>
              </a:rPr>
              <a:t>for construction</a:t>
            </a:r>
            <a:endParaRPr lang="cs-CZ" altLang="cs-CZ" sz="18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cs-CZ" sz="1800" dirty="0">
                <a:latin typeface="Cambria" panose="02040503050406030204" pitchFamily="18" charset="0"/>
              </a:rPr>
              <a:t>Involvement of private sector possible (local well diggers)</a:t>
            </a:r>
            <a:endParaRPr lang="en-US" altLang="cs-CZ" sz="18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cs-CZ" sz="1800" b="1" dirty="0">
                <a:latin typeface="Cambria" panose="02040503050406030204" pitchFamily="18" charset="0"/>
              </a:rPr>
              <a:t>Yield can be increased </a:t>
            </a:r>
            <a:r>
              <a:rPr lang="en-GB" altLang="cs-CZ" sz="1800" dirty="0">
                <a:latin typeface="Cambria" panose="02040503050406030204" pitchFamily="18" charset="0"/>
              </a:rPr>
              <a:t>after construction  </a:t>
            </a:r>
            <a:endParaRPr lang="en-US" altLang="cs-CZ" sz="18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cs-CZ" sz="1800" b="1" dirty="0">
                <a:latin typeface="Cambria" panose="02040503050406030204" pitchFamily="18" charset="0"/>
              </a:rPr>
              <a:t>Reservoir included </a:t>
            </a:r>
            <a:r>
              <a:rPr lang="en-GB" altLang="cs-CZ" sz="1800" dirty="0">
                <a:latin typeface="Cambria" panose="02040503050406030204" pitchFamily="18" charset="0"/>
              </a:rPr>
              <a:t>(large diameter)</a:t>
            </a:r>
            <a:endParaRPr lang="en-US" altLang="cs-CZ" sz="1800" dirty="0">
              <a:latin typeface="Cambria" panose="020405030504060302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50C53C8-E3D1-4C2E-889C-B0B1821B2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517" y="208487"/>
            <a:ext cx="2343517" cy="133370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D17B2A7-7EF2-4437-8224-E7796B6D4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808" y="5001435"/>
            <a:ext cx="2490826" cy="1649260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D032DA70-0216-465D-A38B-41843D0D4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24" y="52286"/>
            <a:ext cx="4575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20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ADVANTAGES AND DISADVANTAGES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42C043-7D88-1F3C-DB91-35CD57BAF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0507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94145D9-ABBF-99BD-17FC-ADF4731B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5332A51-D7D3-9240-D7CF-9EF657D7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183" y="0"/>
            <a:ext cx="847975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9A933BA-439E-A5C6-47FE-C815076F86EE}"/>
              </a:ext>
            </a:extLst>
          </p:cNvPr>
          <p:cNvSpPr txBox="1"/>
          <p:nvPr/>
        </p:nvSpPr>
        <p:spPr>
          <a:xfrm>
            <a:off x="4205451" y="2962934"/>
            <a:ext cx="474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SEEPAGE – 2D  FLOW NETS</a:t>
            </a:r>
          </a:p>
        </p:txBody>
      </p:sp>
    </p:spTree>
    <p:extLst>
      <p:ext uri="{BB962C8B-B14F-4D97-AF65-F5344CB8AC3E}">
        <p14:creationId xmlns:p14="http://schemas.microsoft.com/office/powerpoint/2010/main" val="1797001006"/>
      </p:ext>
    </p:extLst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40BEDC56-A480-483C-A1A5-5E8530938227}"/>
              </a:ext>
            </a:extLst>
          </p:cNvPr>
          <p:cNvSpPr txBox="1">
            <a:spLocks/>
          </p:cNvSpPr>
          <p:nvPr/>
        </p:nvSpPr>
        <p:spPr bwMode="auto">
          <a:xfrm>
            <a:off x="1901825" y="523020"/>
            <a:ext cx="8388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5627E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627E"/>
                </a:solidFill>
                <a:latin typeface="Trebuchet MS" pitchFamily="-105" charset="0"/>
                <a:ea typeface="MS PGothic" panose="020B0600070205080204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627E"/>
                </a:solidFill>
                <a:latin typeface="Trebuchet MS" pitchFamily="-105" charset="0"/>
                <a:ea typeface="MS PGothic" panose="020B0600070205080204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627E"/>
                </a:solidFill>
                <a:latin typeface="Trebuchet MS" pitchFamily="-105" charset="0"/>
                <a:ea typeface="MS PGothic" panose="020B0600070205080204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627E"/>
                </a:solidFill>
                <a:latin typeface="Trebuchet MS" pitchFamily="-105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5627E"/>
                </a:solidFill>
                <a:latin typeface="Trebuchet MS" pitchFamily="-105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5627E"/>
                </a:solidFill>
                <a:latin typeface="Trebuchet MS" pitchFamily="-105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5627E"/>
                </a:solidFill>
                <a:latin typeface="Trebuchet MS" pitchFamily="-105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5627E"/>
                </a:solidFill>
                <a:latin typeface="Trebuchet MS" pitchFamily="-105" charset="0"/>
              </a:defRPr>
            </a:lvl9pPr>
          </a:lstStyle>
          <a:p>
            <a:r>
              <a:rPr lang="en-US" alt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Drilled Well</a:t>
            </a:r>
          </a:p>
        </p:txBody>
      </p:sp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D8C4912E-DC62-4408-BAC6-7D03A60F9F74}"/>
              </a:ext>
            </a:extLst>
          </p:cNvPr>
          <p:cNvSpPr txBox="1">
            <a:spLocks/>
          </p:cNvSpPr>
          <p:nvPr/>
        </p:nvSpPr>
        <p:spPr bwMode="auto">
          <a:xfrm>
            <a:off x="1336543" y="1017041"/>
            <a:ext cx="4324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1pPr>
            <a:lvl2pPr marL="444500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2pPr>
            <a:lvl3pPr marL="809625" indent="-1857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3pPr>
            <a:lvl4pPr marL="1254125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4pPr>
            <a:lvl5pPr marL="16176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Quicker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 and 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cheaper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 to sink than hand-dug wells</a:t>
            </a:r>
            <a:endParaRPr lang="en-US" sz="1800" dirty="0"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Less susceptible to contamination</a:t>
            </a:r>
            <a:endParaRPr lang="en-US" sz="1800" dirty="0"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No dewatering 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during sinking required</a:t>
            </a:r>
            <a:endParaRPr lang="en-US" sz="1800" dirty="0"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Safer 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in construction and use</a:t>
            </a:r>
            <a:endParaRPr lang="en-US" sz="1800" dirty="0"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The 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well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 itself 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needs barely maintenance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Many simple drilling techniques available suiting many geological conditions</a:t>
            </a:r>
            <a:r>
              <a:rPr lang="en-US" sz="1800" dirty="0">
                <a:latin typeface="Cambria" panose="02040503050406030204" pitchFamily="18" charset="0"/>
                <a:ea typeface="ＭＳ Ｐゴシック" pitchFamily="-105" charset="-128"/>
              </a:rPr>
              <a:t> </a:t>
            </a:r>
            <a:endParaRPr lang="en-GB" sz="1800" dirty="0">
              <a:latin typeface="Cambria" panose="02040503050406030204" pitchFamily="18" charset="0"/>
              <a:ea typeface="ＭＳ Ｐゴシック" charset="0"/>
            </a:endParaRP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D2C63E3C-D23C-4F0A-867F-2F09E4AC2700}"/>
              </a:ext>
            </a:extLst>
          </p:cNvPr>
          <p:cNvSpPr txBox="1">
            <a:spLocks/>
          </p:cNvSpPr>
          <p:nvPr/>
        </p:nvSpPr>
        <p:spPr bwMode="auto">
          <a:xfrm>
            <a:off x="6205751" y="296130"/>
            <a:ext cx="4135437" cy="36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1pPr>
            <a:lvl2pPr marL="444500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2pPr>
            <a:lvl3pPr marL="809625" indent="-1857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3pPr>
            <a:lvl4pPr marL="1254125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4pPr>
            <a:lvl5pPr marL="16176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Trebuchet MS"/>
                <a:ea typeface="MS PGothic" panose="020B0600070205080204" pitchFamily="34" charset="-128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charset="0"/>
                <a:cs typeface="ＭＳ Ｐゴシック" charset="0"/>
              </a:rPr>
              <a:t>Disadvantages:</a:t>
            </a:r>
          </a:p>
          <a:p>
            <a:pPr>
              <a:buFont typeface="Arial"/>
              <a:buChar char="•"/>
              <a:defRPr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Skilled staff 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and experts required for drilling</a:t>
            </a:r>
            <a:endParaRPr lang="en-US" sz="1800" dirty="0"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Pump required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Lower yield 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than hand-dug wells (smaller diameter)</a:t>
            </a:r>
            <a:endParaRPr lang="en-US" sz="1800" dirty="0"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Overexploitation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 may lead to adverse effects on the environment</a:t>
            </a:r>
            <a:endParaRPr lang="en-US" sz="1800" dirty="0">
              <a:latin typeface="Cambria" panose="02040503050406030204" pitchFamily="18" charset="0"/>
              <a:ea typeface="ＭＳ Ｐゴシック" pitchFamily="-105" charset="-128"/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More technical equipment and skills necessary for construction </a:t>
            </a: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-105" charset="-128"/>
              </a:rPr>
              <a:t>No integrated storage </a:t>
            </a:r>
            <a:r>
              <a:rPr lang="en-GB" sz="1800" dirty="0">
                <a:latin typeface="Cambria" panose="02040503050406030204" pitchFamily="18" charset="0"/>
                <a:ea typeface="ＭＳ Ｐゴシック" pitchFamily="-105" charset="-128"/>
              </a:rPr>
              <a:t>capacity</a:t>
            </a:r>
            <a:endParaRPr lang="en-GB" sz="1800" dirty="0">
              <a:latin typeface="Cambria" panose="02040503050406030204" pitchFamily="18" charset="0"/>
              <a:ea typeface="ＭＳ Ｐゴシック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738AAAB-9433-46A5-99F5-94625737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72" y="57213"/>
            <a:ext cx="4575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20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ADVANTAGES AND DISADVANTAGES</a:t>
            </a:r>
          </a:p>
        </p:txBody>
      </p:sp>
      <p:pic>
        <p:nvPicPr>
          <p:cNvPr id="10" name="Bild 1" descr="Pumping (Hands).jpg">
            <a:extLst>
              <a:ext uri="{FF2B5EF4-FFF2-40B4-BE49-F238E27FC236}">
                <a16:creationId xmlns:a16="http://schemas.microsoft.com/office/drawing/2014/main" id="{2DF7BD88-FB61-45CA-8195-85351E9FA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33" y="836613"/>
            <a:ext cx="6556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691D82E-2949-4065-A4F7-5009491C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19684" r="3125" b="11263"/>
          <a:stretch>
            <a:fillRect/>
          </a:stretch>
        </p:blipFill>
        <p:spPr bwMode="auto">
          <a:xfrm>
            <a:off x="10435991" y="241789"/>
            <a:ext cx="155934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welldrill1">
            <a:extLst>
              <a:ext uri="{FF2B5EF4-FFF2-40B4-BE49-F238E27FC236}">
                <a16:creationId xmlns:a16="http://schemas.microsoft.com/office/drawing/2014/main" id="{B5FD0AC5-90B4-4851-8FFF-3FD9A699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17" y="3604951"/>
            <a:ext cx="2039727" cy="295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A8CC1B6-AD9A-4C03-A9F9-B0B2BAF95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342" y="4442179"/>
            <a:ext cx="4581243" cy="229062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B061CD5-19FE-6DA6-D3E6-67174173F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87824"/>
      </p:ext>
    </p:extLst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69277A2-24C5-0F95-BB94-5238FB77221B}"/>
              </a:ext>
            </a:extLst>
          </p:cNvPr>
          <p:cNvSpPr txBox="1"/>
          <p:nvPr/>
        </p:nvSpPr>
        <p:spPr>
          <a:xfrm>
            <a:off x="4522123" y="2511542"/>
            <a:ext cx="345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digging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1BA4A9-82B4-C9B0-67D1-52446E650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64E6E6C-A72F-ADB7-F35B-C1EC1069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506" y="-4156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11538"/>
      </p:ext>
    </p:extLst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70725" y="430540"/>
            <a:ext cx="7772400" cy="66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PUMPING </a:t>
            </a:r>
            <a:r>
              <a:rPr lang="cs-CZ" alt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ELL </a:t>
            </a:r>
            <a:r>
              <a:rPr lang="cs-CZ" alt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ERMINOLOGY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551275" y="1839957"/>
            <a:ext cx="38100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Static Water Level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[SWL] (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is the equilibrium water level before pumping commences</a:t>
            </a:r>
          </a:p>
          <a:p>
            <a:pPr>
              <a:lnSpc>
                <a:spcPct val="90000"/>
              </a:lnSpc>
            </a:pPr>
            <a:r>
              <a:rPr lang="en-US" altLang="cs-CZ" sz="20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Pumping Water Level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[PWL] (h) is the water level during pumping</a:t>
            </a:r>
          </a:p>
          <a:p>
            <a:pPr>
              <a:lnSpc>
                <a:spcPct val="90000"/>
              </a:lnSpc>
            </a:pP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Drawdown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(s =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h) is the difference between SWL and PWL</a:t>
            </a:r>
          </a:p>
          <a:p>
            <a:pPr>
              <a:lnSpc>
                <a:spcPct val="90000"/>
              </a:lnSpc>
            </a:pP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Well Yield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(Q) is the volume of water pumped per unit time</a:t>
            </a:r>
          </a:p>
          <a:p>
            <a:pPr>
              <a:lnSpc>
                <a:spcPct val="90000"/>
              </a:lnSpc>
            </a:pP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Specific Capacity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(Q/s) is the yield per unit drawdown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715126" y="1537870"/>
            <a:ext cx="2716213" cy="4594224"/>
            <a:chOff x="720" y="898"/>
            <a:chExt cx="1711" cy="2894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440" y="1200"/>
              <a:ext cx="192" cy="1968"/>
            </a:xfrm>
            <a:prstGeom prst="rect">
              <a:avLst/>
            </a:prstGeom>
            <a:noFill/>
            <a:ln w="12700" cap="sq">
              <a:solidFill>
                <a:sysClr val="windowText" lastClr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0" name="Rectangle 6" descr="Dark horizontal"/>
            <p:cNvSpPr>
              <a:spLocks noChangeArrowheads="1"/>
            </p:cNvSpPr>
            <p:nvPr/>
          </p:nvSpPr>
          <p:spPr bwMode="auto">
            <a:xfrm>
              <a:off x="1440" y="3024"/>
              <a:ext cx="192" cy="768"/>
            </a:xfrm>
            <a:prstGeom prst="rect">
              <a:avLst/>
            </a:prstGeom>
            <a:pattFill prst="dkHorz">
              <a:fgClr>
                <a:srgbClr val="4F81BD">
                  <a:lumMod val="75000"/>
                </a:srgbClr>
              </a:fgClr>
              <a:bgClr>
                <a:sysClr val="window" lastClr="FFFFFF"/>
              </a:bgClr>
            </a:pattFill>
            <a:ln w="12700" cap="sq">
              <a:solidFill>
                <a:sysClr val="windowText" lastClr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68" y="1824"/>
              <a:ext cx="672" cy="0"/>
            </a:xfrm>
            <a:prstGeom prst="line">
              <a:avLst/>
            </a:prstGeom>
            <a:noFill/>
            <a:ln w="19050" cap="sq">
              <a:solidFill>
                <a:srgbClr val="1F497D">
                  <a:lumMod val="60000"/>
                  <a:lumOff val="4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632" y="1824"/>
              <a:ext cx="672" cy="0"/>
            </a:xfrm>
            <a:prstGeom prst="line">
              <a:avLst/>
            </a:prstGeom>
            <a:noFill/>
            <a:ln w="22225" cap="sq">
              <a:solidFill>
                <a:srgbClr val="1F497D">
                  <a:lumMod val="60000"/>
                  <a:lumOff val="4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720" y="3792"/>
              <a:ext cx="163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720" y="2112"/>
              <a:ext cx="1632" cy="912"/>
              <a:chOff x="720" y="2112"/>
              <a:chExt cx="1632" cy="912"/>
            </a:xfrm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720" y="2112"/>
                <a:ext cx="720" cy="912"/>
              </a:xfrm>
              <a:custGeom>
                <a:avLst/>
                <a:gdLst>
                  <a:gd name="T0" fmla="*/ 0 w 720"/>
                  <a:gd name="T1" fmla="*/ 0 h 912"/>
                  <a:gd name="T2" fmla="*/ 240 w 720"/>
                  <a:gd name="T3" fmla="*/ 96 h 912"/>
                  <a:gd name="T4" fmla="*/ 528 w 720"/>
                  <a:gd name="T5" fmla="*/ 336 h 912"/>
                  <a:gd name="T6" fmla="*/ 672 w 720"/>
                  <a:gd name="T7" fmla="*/ 672 h 912"/>
                  <a:gd name="T8" fmla="*/ 720 w 720"/>
                  <a:gd name="T9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912">
                    <a:moveTo>
                      <a:pt x="0" y="0"/>
                    </a:moveTo>
                    <a:cubicBezTo>
                      <a:pt x="76" y="20"/>
                      <a:pt x="152" y="40"/>
                      <a:pt x="240" y="96"/>
                    </a:cubicBezTo>
                    <a:cubicBezTo>
                      <a:pt x="328" y="152"/>
                      <a:pt x="456" y="240"/>
                      <a:pt x="528" y="336"/>
                    </a:cubicBezTo>
                    <a:cubicBezTo>
                      <a:pt x="600" y="432"/>
                      <a:pt x="640" y="576"/>
                      <a:pt x="672" y="672"/>
                    </a:cubicBezTo>
                    <a:cubicBezTo>
                      <a:pt x="704" y="768"/>
                      <a:pt x="712" y="872"/>
                      <a:pt x="720" y="912"/>
                    </a:cubicBezTo>
                  </a:path>
                </a:pathLst>
              </a:custGeom>
              <a:noFill/>
              <a:ln w="19050" cap="sq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 flipH="1">
                <a:off x="1632" y="2112"/>
                <a:ext cx="720" cy="912"/>
              </a:xfrm>
              <a:custGeom>
                <a:avLst/>
                <a:gdLst>
                  <a:gd name="T0" fmla="*/ 0 w 720"/>
                  <a:gd name="T1" fmla="*/ 0 h 912"/>
                  <a:gd name="T2" fmla="*/ 240 w 720"/>
                  <a:gd name="T3" fmla="*/ 96 h 912"/>
                  <a:gd name="T4" fmla="*/ 528 w 720"/>
                  <a:gd name="T5" fmla="*/ 336 h 912"/>
                  <a:gd name="T6" fmla="*/ 672 w 720"/>
                  <a:gd name="T7" fmla="*/ 672 h 912"/>
                  <a:gd name="T8" fmla="*/ 720 w 720"/>
                  <a:gd name="T9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912">
                    <a:moveTo>
                      <a:pt x="0" y="0"/>
                    </a:moveTo>
                    <a:cubicBezTo>
                      <a:pt x="76" y="20"/>
                      <a:pt x="152" y="40"/>
                      <a:pt x="240" y="96"/>
                    </a:cubicBezTo>
                    <a:cubicBezTo>
                      <a:pt x="328" y="152"/>
                      <a:pt x="456" y="240"/>
                      <a:pt x="528" y="336"/>
                    </a:cubicBezTo>
                    <a:cubicBezTo>
                      <a:pt x="600" y="432"/>
                      <a:pt x="640" y="576"/>
                      <a:pt x="672" y="672"/>
                    </a:cubicBezTo>
                    <a:cubicBezTo>
                      <a:pt x="704" y="768"/>
                      <a:pt x="712" y="872"/>
                      <a:pt x="720" y="912"/>
                    </a:cubicBezTo>
                  </a:path>
                </a:pathLst>
              </a:custGeom>
              <a:noFill/>
              <a:ln w="19050" cap="sq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68" y="1440"/>
              <a:ext cx="672" cy="0"/>
            </a:xfrm>
            <a:prstGeom prst="line">
              <a:avLst/>
            </a:prstGeom>
            <a:noFill/>
            <a:ln w="25400" cap="sq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632" y="1440"/>
              <a:ext cx="672" cy="0"/>
            </a:xfrm>
            <a:prstGeom prst="line">
              <a:avLst/>
            </a:prstGeom>
            <a:noFill/>
            <a:ln w="25400" cap="sq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768" y="1440"/>
              <a:ext cx="48" cy="48"/>
            </a:xfrm>
            <a:prstGeom prst="line">
              <a:avLst/>
            </a:prstGeom>
            <a:noFill/>
            <a:ln w="12700" cap="sq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864" y="1440"/>
              <a:ext cx="48" cy="48"/>
            </a:xfrm>
            <a:prstGeom prst="line">
              <a:avLst/>
            </a:prstGeom>
            <a:noFill/>
            <a:ln w="12700" cap="sq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60" y="1440"/>
              <a:ext cx="48" cy="48"/>
            </a:xfrm>
            <a:prstGeom prst="line">
              <a:avLst/>
            </a:prstGeom>
            <a:noFill/>
            <a:ln w="12700" cap="sq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056" y="1440"/>
              <a:ext cx="48" cy="48"/>
            </a:xfrm>
            <a:prstGeom prst="line">
              <a:avLst/>
            </a:prstGeom>
            <a:noFill/>
            <a:ln w="12700" cap="sq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152" y="1440"/>
              <a:ext cx="48" cy="48"/>
            </a:xfrm>
            <a:prstGeom prst="line">
              <a:avLst/>
            </a:prstGeom>
            <a:noFill/>
            <a:ln w="12700" cap="sq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768" y="1776"/>
              <a:ext cx="96" cy="48"/>
            </a:xfrm>
            <a:prstGeom prst="flowChartMerge">
              <a:avLst/>
            </a:prstGeom>
            <a:noFill/>
            <a:ln w="12700" cap="sq">
              <a:solidFill>
                <a:sysClr val="windowText" lastClr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768" y="2064"/>
              <a:ext cx="96" cy="48"/>
            </a:xfrm>
            <a:prstGeom prst="flowChartMerge">
              <a:avLst/>
            </a:prstGeom>
            <a:noFill/>
            <a:ln w="12700" cap="sq">
              <a:solidFill>
                <a:sysClr val="windowText" lastClr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208" y="1824"/>
              <a:ext cx="0" cy="1968"/>
            </a:xfrm>
            <a:prstGeom prst="line">
              <a:avLst/>
            </a:prstGeom>
            <a:noFill/>
            <a:ln w="12700" cap="sq">
              <a:solidFill>
                <a:sysClr val="windowText" lastClr="000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920" y="2352"/>
              <a:ext cx="0" cy="1440"/>
            </a:xfrm>
            <a:prstGeom prst="line">
              <a:avLst/>
            </a:prstGeom>
            <a:noFill/>
            <a:ln w="12700" cap="sq">
              <a:solidFill>
                <a:sysClr val="windowText" lastClr="000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920" y="1824"/>
              <a:ext cx="0" cy="528"/>
            </a:xfrm>
            <a:prstGeom prst="line">
              <a:avLst/>
            </a:prstGeom>
            <a:noFill/>
            <a:ln w="12700" cap="sq">
              <a:solidFill>
                <a:sysClr val="windowText" lastClr="000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2198" y="2647"/>
              <a:ext cx="2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H</a:t>
              </a:r>
              <a:endParaRPr kumimoji="0" lang="en-US" altLang="cs-CZ" sz="2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920" y="2870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h</a:t>
              </a:r>
              <a:endParaRPr kumimoji="0" lang="en-US" altLang="cs-CZ" sz="2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1920" y="1920"/>
              <a:ext cx="1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s</a:t>
              </a:r>
              <a:endParaRPr kumimoji="0" lang="en-US" altLang="cs-CZ" sz="2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1770" y="898"/>
              <a:ext cx="2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35" name="Ohnutá šipka 34"/>
          <p:cNvSpPr/>
          <p:nvPr/>
        </p:nvSpPr>
        <p:spPr>
          <a:xfrm>
            <a:off x="3983886" y="1741095"/>
            <a:ext cx="288032" cy="504056"/>
          </a:xfrm>
          <a:prstGeom prst="ben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Přímá spojnice 35"/>
          <p:cNvCxnSpPr/>
          <p:nvPr/>
        </p:nvCxnSpPr>
        <p:spPr>
          <a:xfrm flipV="1">
            <a:off x="4020126" y="1525071"/>
            <a:ext cx="0" cy="4955753"/>
          </a:xfrm>
          <a:prstGeom prst="line">
            <a:avLst/>
          </a:prstGeom>
          <a:noFill/>
          <a:ln w="1587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37" name="Přímá spojnice se šipkou 36"/>
          <p:cNvCxnSpPr/>
          <p:nvPr/>
        </p:nvCxnSpPr>
        <p:spPr>
          <a:xfrm flipH="1">
            <a:off x="4734426" y="2017295"/>
            <a:ext cx="1841748" cy="990600"/>
          </a:xfrm>
          <a:prstGeom prst="straightConnector1">
            <a:avLst/>
          </a:prstGeom>
          <a:noFill/>
          <a:ln w="12700" cap="flat" cmpd="sng" algn="ctr">
            <a:solidFill>
              <a:srgbClr val="4F81B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8" name="Přímá spojnice se šipkou 37"/>
          <p:cNvCxnSpPr/>
          <p:nvPr/>
        </p:nvCxnSpPr>
        <p:spPr>
          <a:xfrm flipH="1">
            <a:off x="5321801" y="3007895"/>
            <a:ext cx="1270248" cy="461764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tailEnd type="stealth" w="med" len="lg"/>
          </a:ln>
          <a:effectLst/>
        </p:spPr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42B8D434-9E73-47F0-1C0D-7E04F8AD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72E205D-1315-5D26-F150-88E29AF35C6F}"/>
              </a:ext>
            </a:extLst>
          </p:cNvPr>
          <p:cNvSpPr txBox="1"/>
          <p:nvPr/>
        </p:nvSpPr>
        <p:spPr>
          <a:xfrm>
            <a:off x="2182006" y="2638563"/>
            <a:ext cx="67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SWL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D57765-6C5F-4440-AE8A-A447E1099AD1}"/>
              </a:ext>
            </a:extLst>
          </p:cNvPr>
          <p:cNvSpPr txBox="1"/>
          <p:nvPr/>
        </p:nvSpPr>
        <p:spPr>
          <a:xfrm>
            <a:off x="2042248" y="3280428"/>
            <a:ext cx="67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PWL</a:t>
            </a:r>
          </a:p>
        </p:txBody>
      </p:sp>
    </p:spTree>
    <p:extLst>
      <p:ext uri="{BB962C8B-B14F-4D97-AF65-F5344CB8AC3E}">
        <p14:creationId xmlns:p14="http://schemas.microsoft.com/office/powerpoint/2010/main" val="1315436905"/>
      </p:ext>
    </p:extLst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welldrawdown00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78" y="1620092"/>
            <a:ext cx="712152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63124" y="493012"/>
            <a:ext cx="6400800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2400" i="1" dirty="0">
                <a:solidFill>
                  <a:srgbClr val="0000CC"/>
                </a:solidFill>
              </a:rPr>
              <a:t>Details on the geometry of drawdown and the “</a:t>
            </a:r>
            <a:r>
              <a:rPr lang="en-US" altLang="cs-CZ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 of depression</a:t>
            </a:r>
            <a:r>
              <a:rPr lang="en-US" altLang="cs-CZ" sz="2400" i="1" dirty="0">
                <a:solidFill>
                  <a:srgbClr val="0000CC"/>
                </a:solidFill>
              </a:rPr>
              <a:t>”.</a:t>
            </a:r>
            <a:r>
              <a:rPr lang="en-US" altLang="cs-CZ" sz="24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DC460B6-D080-033B-08A6-8E2CEE067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27315"/>
      </p:ext>
    </p:extLst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http://www.mahometaquiferconsortium.org/Edmats_3wells_0605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55" y="216125"/>
            <a:ext cx="5826018" cy="635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428452" y="544537"/>
            <a:ext cx="38331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Some useful terms to know: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Cone of depression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Drawdown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, s</a:t>
            </a:r>
            <a:endParaRPr kumimoji="0" lang="en-A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Radius of influence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, R</a:t>
            </a:r>
            <a:endParaRPr kumimoji="0" lang="en-A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Specific capacity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, q</a:t>
            </a:r>
            <a:endParaRPr kumimoji="0" lang="en-A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8" name="Picture 2" descr="fi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34" y="2872427"/>
            <a:ext cx="368776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76B4CB4-4421-7BE6-2F15-91DA4594F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7132"/>
      </p:ext>
    </p:extLst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1667852"/>
          <p:cNvPicPr/>
          <p:nvPr/>
        </p:nvPicPr>
        <p:blipFill>
          <a:blip r:embed="rId3"/>
          <a:stretch>
            <a:fillRect/>
          </a:stretch>
        </p:blipFill>
        <p:spPr>
          <a:xfrm>
            <a:off x="6797004" y="681848"/>
            <a:ext cx="4679649" cy="565560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182039" y="71902"/>
            <a:ext cx="6238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SCHEMATIC OF A TYPICAL WELL INSTALLATION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51260" y="5414127"/>
            <a:ext cx="3375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cs-CZ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Well development</a:t>
            </a:r>
          </a:p>
          <a:p>
            <a:pPr algn="ctr" eaLnBrk="1" hangingPunct="1"/>
            <a:r>
              <a:rPr lang="en-US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purge and surge</a:t>
            </a:r>
          </a:p>
          <a:p>
            <a:pPr algn="ctr" eaLnBrk="1" hangingPunct="1"/>
            <a:r>
              <a:rPr lang="en-US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pump till clean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88226" y="507448"/>
            <a:ext cx="33837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cs-CZ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Well screen</a:t>
            </a:r>
          </a:p>
          <a:p>
            <a:pPr algn="ctr" eaLnBrk="1" hangingPunct="1"/>
            <a:r>
              <a:rPr lang="en-US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perforated pipe or slotted pipe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38951" y="1925577"/>
            <a:ext cx="42696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cs-CZ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Filter pack (sand / gravel)</a:t>
            </a:r>
          </a:p>
          <a:p>
            <a:pPr algn="ctr" eaLnBrk="1" hangingPunct="1"/>
            <a:r>
              <a:rPr lang="en-US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extends at least </a:t>
            </a:r>
            <a:r>
              <a:rPr lang="cs-CZ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0.5 m</a:t>
            </a:r>
            <a:r>
              <a:rPr lang="en-US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above well screen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97279" y="3412723"/>
            <a:ext cx="14861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cs-CZ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Casing</a:t>
            </a:r>
          </a:p>
          <a:p>
            <a:pPr algn="ctr" eaLnBrk="1" hangingPunct="1"/>
            <a:r>
              <a:rPr lang="en-US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PVC or Steel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834608" y="4473726"/>
            <a:ext cx="27965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cs-CZ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Seal</a:t>
            </a:r>
          </a:p>
          <a:p>
            <a:pPr algn="ctr" eaLnBrk="1" hangingPunct="1"/>
            <a:r>
              <a:rPr lang="en-US" altLang="cs-CZ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Grout, bentonite, cement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DB62BC7-8FDF-4279-8EB7-CCDA9A9537F7}"/>
              </a:ext>
            </a:extLst>
          </p:cNvPr>
          <p:cNvSpPr/>
          <p:nvPr/>
        </p:nvSpPr>
        <p:spPr>
          <a:xfrm>
            <a:off x="1167289" y="1153779"/>
            <a:ext cx="5105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50000"/>
              </a:spcBef>
              <a:buFont typeface="Arial"/>
              <a:buChar char="•"/>
              <a:defRPr/>
            </a:pPr>
            <a:r>
              <a:rPr lang="en-GB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charset="0"/>
              </a:rPr>
              <a:t>Well screen</a:t>
            </a:r>
            <a:r>
              <a:rPr lang="en-GB" dirty="0">
                <a:solidFill>
                  <a:srgbClr val="000000"/>
                </a:solidFill>
                <a:latin typeface="Cambria" panose="02040503050406030204" pitchFamily="18" charset="0"/>
                <a:ea typeface="ＭＳ Ｐゴシック" charset="0"/>
              </a:rPr>
              <a:t> (holds back sediments while                                    allowing water to infiltrate the well)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EE0D277-34D7-42EB-B9A3-70890CA82EA0}"/>
              </a:ext>
            </a:extLst>
          </p:cNvPr>
          <p:cNvSpPr/>
          <p:nvPr/>
        </p:nvSpPr>
        <p:spPr>
          <a:xfrm>
            <a:off x="1351934" y="2706722"/>
            <a:ext cx="4043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charset="0"/>
              </a:rPr>
              <a:t>(prevents the well screen from                            becoming clogged)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AE41EDD-438E-4944-AF22-75A3F44E75D1}"/>
              </a:ext>
            </a:extLst>
          </p:cNvPr>
          <p:cNvSpPr/>
          <p:nvPr/>
        </p:nvSpPr>
        <p:spPr>
          <a:xfrm>
            <a:off x="1579364" y="4014257"/>
            <a:ext cx="4805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charset="0"/>
                <a:ea typeface="ＭＳ Ｐゴシック" charset="0"/>
              </a:rPr>
              <a:t>(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charset="0"/>
              </a:rPr>
              <a:t>prevents the well from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charset="0"/>
              </a:rPr>
              <a:t>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charset="0"/>
              </a:rPr>
              <a:t>collapse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charset="0"/>
              </a:rPr>
              <a:t>)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charset="0"/>
              </a:rPr>
              <a:t> 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15615C-1E14-491A-3986-4E6E6A3A0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508"/>
      </p:ext>
    </p:extLst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" name="Picture 2" descr="well">
            <a:extLst>
              <a:ext uri="{FF2B5EF4-FFF2-40B4-BE49-F238E27FC236}">
                <a16:creationId xmlns:a16="http://schemas.microsoft.com/office/drawing/2014/main" id="{4ADCF50E-FC89-4381-A3DD-437982A33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92" y="853590"/>
            <a:ext cx="37385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F7C36A9-755E-4B1C-95B0-3A1FE625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337" y="1350102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Borehole diameter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Depth and length of screen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Filter pack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Seal necessary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E6FC54E-578E-43F8-9DA3-E3CE447F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319" y="653535"/>
            <a:ext cx="2577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WELL COMPONENTS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A518A16-81B5-4D9A-93EB-CA487ABF1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592" y="3636671"/>
            <a:ext cx="4953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BOREHOLE DIAMETERS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endParaRPr lang="en-US" sz="2400" b="1" u="sng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Piezometers</a:t>
            </a:r>
            <a:r>
              <a:rPr lang="en-US" sz="2000" dirty="0">
                <a:solidFill>
                  <a:srgbClr val="000099"/>
                </a:solidFill>
                <a:latin typeface="Cambria" panose="02040503050406030204" pitchFamily="18" charset="0"/>
              </a:rPr>
              <a:t>: </a:t>
            </a:r>
            <a:r>
              <a:rPr lang="cs-CZ" sz="2000" dirty="0">
                <a:solidFill>
                  <a:srgbClr val="000099"/>
                </a:solidFill>
                <a:latin typeface="Cambria" panose="02040503050406030204" pitchFamily="18" charset="0"/>
              </a:rPr>
              <a:t>2.5 – 5 cm</a:t>
            </a:r>
            <a:endParaRPr lang="en-US" sz="2000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Monitoring wells</a:t>
            </a:r>
            <a:r>
              <a:rPr lang="en-US" sz="2000" dirty="0">
                <a:solidFill>
                  <a:srgbClr val="000099"/>
                </a:solidFill>
                <a:latin typeface="Cambria" panose="02040503050406030204" pitchFamily="18" charset="0"/>
              </a:rPr>
              <a:t>: </a:t>
            </a:r>
            <a:r>
              <a:rPr lang="cs-CZ" sz="2000" dirty="0">
                <a:solidFill>
                  <a:srgbClr val="000099"/>
                </a:solidFill>
                <a:latin typeface="Cambria" panose="02040503050406030204" pitchFamily="18" charset="0"/>
              </a:rPr>
              <a:t>5</a:t>
            </a:r>
            <a:r>
              <a:rPr lang="en-US" sz="2000" dirty="0">
                <a:solidFill>
                  <a:srgbClr val="000099"/>
                </a:solidFill>
                <a:latin typeface="Cambria" panose="02040503050406030204" pitchFamily="18" charset="0"/>
              </a:rPr>
              <a:t> – </a:t>
            </a:r>
            <a:r>
              <a:rPr lang="cs-CZ" sz="2000" dirty="0">
                <a:solidFill>
                  <a:srgbClr val="000099"/>
                </a:solidFill>
                <a:latin typeface="Cambria" panose="02040503050406030204" pitchFamily="18" charset="0"/>
              </a:rPr>
              <a:t>20 cm</a:t>
            </a:r>
            <a:endParaRPr lang="en-US" sz="2000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Domestic supply</a:t>
            </a:r>
            <a:r>
              <a:rPr lang="en-US" sz="2000" dirty="0">
                <a:solidFill>
                  <a:srgbClr val="000099"/>
                </a:solidFill>
                <a:latin typeface="Cambria" panose="02040503050406030204" pitchFamily="18" charset="0"/>
              </a:rPr>
              <a:t>: </a:t>
            </a:r>
            <a:r>
              <a:rPr lang="cs-CZ" sz="2000" dirty="0">
                <a:solidFill>
                  <a:srgbClr val="000099"/>
                </a:solidFill>
                <a:latin typeface="Cambria" panose="02040503050406030204" pitchFamily="18" charset="0"/>
              </a:rPr>
              <a:t>10</a:t>
            </a:r>
            <a:r>
              <a:rPr lang="en-US" sz="2000" dirty="0">
                <a:solidFill>
                  <a:srgbClr val="000099"/>
                </a:solidFill>
                <a:latin typeface="Cambria" panose="02040503050406030204" pitchFamily="18" charset="0"/>
              </a:rPr>
              <a:t> – </a:t>
            </a:r>
            <a:r>
              <a:rPr lang="cs-CZ" sz="2000" dirty="0">
                <a:solidFill>
                  <a:srgbClr val="000099"/>
                </a:solidFill>
                <a:latin typeface="Cambria" panose="02040503050406030204" pitchFamily="18" charset="0"/>
              </a:rPr>
              <a:t>40 cm</a:t>
            </a:r>
            <a:endParaRPr lang="en-US" sz="2000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Public water supply</a:t>
            </a:r>
            <a:r>
              <a:rPr lang="en-US" sz="2000" dirty="0">
                <a:solidFill>
                  <a:srgbClr val="000099"/>
                </a:solidFill>
                <a:latin typeface="Cambria" panose="02040503050406030204" pitchFamily="18" charset="0"/>
              </a:rPr>
              <a:t>: </a:t>
            </a:r>
            <a:r>
              <a:rPr lang="cs-CZ" sz="2000" dirty="0">
                <a:solidFill>
                  <a:srgbClr val="000099"/>
                </a:solidFill>
                <a:latin typeface="Cambria" panose="02040503050406030204" pitchFamily="18" charset="0"/>
              </a:rPr>
              <a:t>20 cm</a:t>
            </a:r>
            <a:endParaRPr lang="en-US" sz="2000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2DE8D08-296E-49D4-8B79-7791BDF66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20506"/>
      </p:ext>
    </p:extLst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050" descr="3dwelldrawdown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66" y="468767"/>
            <a:ext cx="800735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E937018-5B80-FF1B-FEEC-959EDC682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23119"/>
      </p:ext>
    </p:extLst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3dwelldrawdown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57" y="488043"/>
            <a:ext cx="800735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EDAE86A-B428-EEFE-D8F9-0E3597D75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54935"/>
      </p:ext>
    </p:extLst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3dwelldrawdown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43" y="488043"/>
            <a:ext cx="800735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DE5D5BB-E273-5E30-F1F4-F85C8F563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6642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46616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79659" y="192790"/>
            <a:ext cx="2469706" cy="60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LAPLACE EQUATION</a:t>
            </a:r>
            <a:endParaRPr lang="en-US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820080" y="4795221"/>
            <a:ext cx="9397518" cy="66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  <a:buFontTx/>
              <a:buNone/>
            </a:pPr>
            <a:r>
              <a:rPr lang="en-US" altLang="cs-CZ" sz="2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If soil is </a:t>
            </a:r>
            <a:r>
              <a:rPr lang="en-US" altLang="cs-CZ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 Math" panose="02040503050406030204" pitchFamily="18" charset="0"/>
              </a:rPr>
              <a:t>isotropic </a:t>
            </a:r>
            <a:r>
              <a:rPr lang="cs-CZ" altLang="cs-CZ" sz="2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….</a:t>
            </a:r>
            <a:r>
              <a:rPr lang="en-US" altLang="cs-CZ" sz="2000" i="1" dirty="0" err="1">
                <a:solidFill>
                  <a:prstClr val="black"/>
                </a:solidFill>
                <a:cs typeface="Arial" panose="020B0604020202020204" pitchFamily="34" charset="0"/>
              </a:rPr>
              <a:t>K</a:t>
            </a:r>
            <a:r>
              <a:rPr lang="en-US" altLang="cs-CZ" sz="2000" i="1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x</a:t>
            </a:r>
            <a:r>
              <a:rPr lang="en-US" altLang="cs-CZ" sz="2000" i="1" dirty="0">
                <a:solidFill>
                  <a:prstClr val="black"/>
                </a:solidFill>
                <a:cs typeface="Arial" panose="020B0604020202020204" pitchFamily="34" charset="0"/>
              </a:rPr>
              <a:t>= K</a:t>
            </a:r>
            <a:r>
              <a:rPr lang="cs-CZ" altLang="cs-CZ" sz="2000" i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y</a:t>
            </a:r>
            <a:r>
              <a:rPr lang="en-US" altLang="cs-CZ" sz="2000" i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cs-CZ" sz="2000" i="1" dirty="0">
                <a:solidFill>
                  <a:prstClr val="black"/>
                </a:solidFill>
                <a:cs typeface="Arial" panose="020B0604020202020204" pitchFamily="34" charset="0"/>
              </a:rPr>
              <a:t>= </a:t>
            </a:r>
            <a:r>
              <a:rPr lang="en-US" altLang="cs-CZ" sz="2000" i="1" dirty="0" err="1">
                <a:solidFill>
                  <a:prstClr val="black"/>
                </a:solidFill>
                <a:cs typeface="Arial" panose="020B0604020202020204" pitchFamily="34" charset="0"/>
              </a:rPr>
              <a:t>K</a:t>
            </a:r>
            <a:r>
              <a:rPr lang="en-US" altLang="cs-CZ" sz="2000" i="1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z</a:t>
            </a:r>
            <a:r>
              <a:rPr lang="en-US" altLang="cs-CZ" sz="2000" i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cs-CZ" sz="2000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i="1" dirty="0">
                <a:solidFill>
                  <a:prstClr val="black"/>
                </a:solidFill>
                <a:cs typeface="Arial" panose="020B0604020202020204" pitchFamily="34" charset="0"/>
              </a:rPr>
              <a:t>= </a:t>
            </a:r>
            <a:r>
              <a:rPr lang="en-US" altLang="cs-CZ" sz="2000" i="1" dirty="0">
                <a:solidFill>
                  <a:prstClr val="black"/>
                </a:solidFill>
                <a:cs typeface="Arial" panose="020B0604020202020204" pitchFamily="34" charset="0"/>
              </a:rPr>
              <a:t>K</a:t>
            </a:r>
            <a:endParaRPr lang="en-US" altLang="cs-CZ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33591" y="823752"/>
            <a:ext cx="6162203" cy="52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Darcy</a:t>
            </a:r>
            <a:r>
              <a:rPr lang="cs-CZ" altLang="cs-CZ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</a:t>
            </a:r>
            <a:r>
              <a:rPr lang="cs-CZ" altLang="cs-CZ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cs-CZ" altLang="cs-CZ" sz="2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cs-CZ" altLang="cs-CZ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anisotropic</a:t>
            </a:r>
            <a:r>
              <a:rPr lang="cs-CZ" altLang="cs-CZ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porous</a:t>
            </a:r>
            <a:r>
              <a:rPr lang="cs-CZ" altLang="cs-CZ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media</a:t>
            </a:r>
            <a:endParaRPr lang="en-US" altLang="cs-CZ" sz="20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cs-CZ" sz="2000" dirty="0">
                <a:solidFill>
                  <a:sysClr val="windowText" lastClr="000000"/>
                </a:solidFill>
                <a:latin typeface="Calibri"/>
              </a:rPr>
              <a:t>	</a:t>
            </a:r>
          </a:p>
          <a:p>
            <a:pPr>
              <a:defRPr/>
            </a:pPr>
            <a:endParaRPr lang="en-US" altLang="cs-CZ" sz="1400" dirty="0">
              <a:solidFill>
                <a:sysClr val="windowText" lastClr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702972" y="1190804"/>
                <a:ext cx="1584857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cs-C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cs-C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cs-CZ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72" y="1190804"/>
                <a:ext cx="1584857" cy="526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715211" y="1167876"/>
                <a:ext cx="1597296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cs-CZ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cs-C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cs-CZ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11" y="1167876"/>
                <a:ext cx="1597296" cy="574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622350" y="1189142"/>
                <a:ext cx="1563248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cs-C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cs-C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cs-CZ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50" y="1189142"/>
                <a:ext cx="1563248" cy="526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959683" y="2359364"/>
                <a:ext cx="2784550" cy="581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cs-CZ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cs-CZ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cs-CZ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b="1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683" y="2359364"/>
                <a:ext cx="2784550" cy="581569"/>
              </a:xfrm>
              <a:prstGeom prst="rect">
                <a:avLst/>
              </a:prstGeom>
              <a:blipFill>
                <a:blip r:embed="rId6"/>
                <a:stretch>
                  <a:fillRect b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Šipka dolů 14"/>
          <p:cNvSpPr/>
          <p:nvPr/>
        </p:nvSpPr>
        <p:spPr>
          <a:xfrm>
            <a:off x="5243697" y="3046780"/>
            <a:ext cx="108261" cy="228699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kern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228008" y="3878989"/>
                <a:ext cx="5226577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cs-C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cs-C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cs-C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08" y="3878989"/>
                <a:ext cx="5226577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420205" y="5360863"/>
                <a:ext cx="2784550" cy="610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lang="cs-CZ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cs-CZ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cs-CZ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cs-CZ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b="1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205" y="5360863"/>
                <a:ext cx="2784550" cy="610295"/>
              </a:xfrm>
              <a:prstGeom prst="rect">
                <a:avLst/>
              </a:prstGeom>
              <a:blipFill>
                <a:blip r:embed="rId9"/>
                <a:stretch>
                  <a:fillRect b="-69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287801" y="6145030"/>
                <a:ext cx="731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cs-CZ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cs-CZ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01" y="6145030"/>
                <a:ext cx="73167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0833" t="-28889" r="-20833" b="-5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se šipkou 18"/>
          <p:cNvCxnSpPr/>
          <p:nvPr/>
        </p:nvCxnSpPr>
        <p:spPr>
          <a:xfrm flipH="1">
            <a:off x="2915707" y="5830738"/>
            <a:ext cx="668227" cy="216024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tailEnd type="stealth" w="med" len="lg"/>
          </a:ln>
          <a:effectLst/>
        </p:spPr>
      </p:cxn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420205" y="6046762"/>
            <a:ext cx="3587085" cy="37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…  LAPLACE EQUATION</a:t>
            </a:r>
            <a:endParaRPr lang="en-US" altLang="cs-CZ" sz="20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167051" y="1883152"/>
            <a:ext cx="6162203" cy="52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</a:t>
            </a:r>
            <a:r>
              <a:rPr lang="cs-CZ" altLang="cs-CZ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continuity</a:t>
            </a:r>
            <a:r>
              <a:rPr lang="cs-CZ" altLang="cs-CZ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equation</a:t>
            </a:r>
            <a:endParaRPr lang="en-US" altLang="cs-CZ" sz="20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cs-CZ" sz="2000" dirty="0">
                <a:solidFill>
                  <a:sysClr val="windowText" lastClr="000000"/>
                </a:solidFill>
                <a:latin typeface="Calibri"/>
              </a:rPr>
              <a:t>	</a:t>
            </a:r>
          </a:p>
          <a:p>
            <a:pPr>
              <a:defRPr/>
            </a:pPr>
            <a:endParaRPr lang="en-US" altLang="cs-CZ" sz="1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290878" y="3380233"/>
            <a:ext cx="3234469" cy="52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8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cs-CZ" altLang="cs-CZ" sz="18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altLang="cs-CZ" sz="1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Darcy</a:t>
            </a:r>
            <a:r>
              <a:rPr lang="cs-CZ" altLang="cs-CZ" sz="1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altLang="cs-CZ" sz="1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eq</a:t>
            </a:r>
            <a:r>
              <a:rPr lang="cs-CZ" altLang="cs-CZ" sz="18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</a:t>
            </a:r>
            <a:endParaRPr lang="en-US" altLang="cs-CZ" sz="18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cs-CZ" sz="18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>
              <a:defRPr/>
            </a:pPr>
            <a:endParaRPr lang="en-US" altLang="cs-CZ" sz="1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Ovál 1"/>
          <p:cNvSpPr/>
          <p:nvPr/>
        </p:nvSpPr>
        <p:spPr bwMode="auto">
          <a:xfrm>
            <a:off x="2075345" y="6046762"/>
            <a:ext cx="1152663" cy="521828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2400">
              <a:solidFill>
                <a:srgbClr val="000000"/>
              </a:solidFill>
              <a:latin typeface="Times New Roman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7489" y="729162"/>
            <a:ext cx="3330706" cy="2834885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 bwMode="auto">
          <a:xfrm>
            <a:off x="9301163" y="1008956"/>
            <a:ext cx="767070" cy="2204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2400">
              <a:solidFill>
                <a:srgbClr val="000000"/>
              </a:solidFill>
              <a:latin typeface="Times New Roman" pitchFamily="18" charset="-18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10299371" y="921338"/>
            <a:ext cx="767070" cy="2892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2400">
              <a:solidFill>
                <a:srgbClr val="000000"/>
              </a:solidFill>
              <a:latin typeface="Times New Roman" pitchFamily="18" charset="-18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10299371" y="1427942"/>
            <a:ext cx="767070" cy="2204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2400">
              <a:solidFill>
                <a:srgbClr val="000000"/>
              </a:solidFill>
              <a:latin typeface="Times New Roman" pitchFamily="18" charset="-18"/>
            </a:endParaRPr>
          </a:p>
        </p:txBody>
      </p:sp>
      <p:cxnSp>
        <p:nvCxnSpPr>
          <p:cNvPr id="26" name="Přímá spojnice se šipkou 25"/>
          <p:cNvCxnSpPr>
            <a:stCxn id="10" idx="2"/>
          </p:cNvCxnSpPr>
          <p:nvPr/>
        </p:nvCxnSpPr>
        <p:spPr bwMode="auto">
          <a:xfrm>
            <a:off x="2495401" y="1717487"/>
            <a:ext cx="942646" cy="2141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Přímá spojnice se šipkou 27"/>
          <p:cNvCxnSpPr/>
          <p:nvPr/>
        </p:nvCxnSpPr>
        <p:spPr bwMode="auto">
          <a:xfrm>
            <a:off x="4281054" y="1725945"/>
            <a:ext cx="1182432" cy="20529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Přímá spojnice se šipkou 29"/>
          <p:cNvCxnSpPr/>
          <p:nvPr/>
        </p:nvCxnSpPr>
        <p:spPr bwMode="auto">
          <a:xfrm>
            <a:off x="5819280" y="1883152"/>
            <a:ext cx="924953" cy="18677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0AD32035-EF7E-5461-1449-407786E1B2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01789"/>
      </p:ext>
    </p:extLst>
  </p:cSld>
  <p:clrMapOvr>
    <a:masterClrMapping/>
  </p:clrMapOvr>
  <p:transition spd="slow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36594" y="534165"/>
            <a:ext cx="4171627" cy="43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AQUIFER </a:t>
            </a:r>
            <a:r>
              <a:rPr lang="cs-CZ" alt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HARACTERISTICS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71508" y="135061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PUMP TESTS </a:t>
            </a:r>
            <a:r>
              <a:rPr lang="cs-CZ" alt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allow estimation of transmission and 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storage 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characteristics of aquifers</a:t>
            </a:r>
          </a:p>
          <a:p>
            <a:pPr>
              <a:lnSpc>
                <a:spcPct val="90000"/>
              </a:lnSpc>
            </a:pPr>
            <a:r>
              <a:rPr lang="en-US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Transmissivity</a:t>
            </a:r>
            <a:r>
              <a:rPr lang="en-US" altLang="cs-CZ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Kb) is the rate of flow through a vertical strip of aquifer (thickness b) of unit width under a unit hydraulic gradient</a:t>
            </a:r>
          </a:p>
          <a:p>
            <a:pPr>
              <a:lnSpc>
                <a:spcPct val="90000"/>
              </a:lnSpc>
            </a:pPr>
            <a:r>
              <a:rPr lang="en-US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Storage Coefficient</a:t>
            </a:r>
            <a:r>
              <a:rPr lang="en-US" alt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cs-CZ" sz="24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cs-CZ" sz="24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is storage change per unit volume of aquifer per unit change in head</a:t>
            </a:r>
          </a:p>
          <a:p>
            <a:pPr>
              <a:lnSpc>
                <a:spcPct val="90000"/>
              </a:lnSpc>
            </a:pPr>
            <a:r>
              <a:rPr lang="en-US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Radius of Influence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for a well is the maximum horizontal extent of </a:t>
            </a:r>
            <a:r>
              <a:rPr lang="en-US" altLang="cs-CZ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cone of depression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when the well is in equilibrium with inflows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A3D22F-396E-B932-18F6-6D80A05C5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549"/>
      </p:ext>
    </p:extLst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09800" y="581956"/>
            <a:ext cx="7772400" cy="5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BASIC ASSUMPTIONS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71507" y="1732117"/>
            <a:ext cx="846855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aquifer is 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homogeneous</a:t>
            </a: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isotropic</a:t>
            </a: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All 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flow is radial </a:t>
            </a: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toward the well.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Ground water flow is 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horizontal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Darcy’s law </a:t>
            </a: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is valid.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Ground water has a 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constant density </a:t>
            </a: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viscosity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pumping well and the observation wells are 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fully penetrating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aquifer</a:t>
            </a:r>
            <a:r>
              <a:rPr kumimoji="0" lang="en-US" altLang="cs-C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pumping well has an </a:t>
            </a:r>
            <a:r>
              <a:rPr kumimoji="0" lang="en-US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infinitesimal diameter </a:t>
            </a:r>
            <a:r>
              <a:rPr kumimoji="0" lang="en-US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is 100% efficient.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D30EDEF-3310-54D2-A4ED-479A8C2B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37563"/>
      </p:ext>
    </p:extLst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00880" y="2712720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STEADY FLOW - WELL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21CD7E-97D3-8147-8638-3886B4BBB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F1CB65-8D40-78AE-C4CD-C80F8C2E5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025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82372"/>
      </p:ext>
    </p:extLst>
  </p:cSld>
  <p:clrMapOvr>
    <a:masterClrMapping/>
  </p:clrMapOvr>
  <p:transition spd="slow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A2D363-7830-49B4-A5CA-A72C5794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030" y="101971"/>
            <a:ext cx="5310522" cy="6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PUMP</a:t>
            </a:r>
            <a:r>
              <a:rPr lang="cs-CZ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ING</a:t>
            </a:r>
            <a:r>
              <a:rPr 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TEST PLANNING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3C8999-262A-46C4-B73D-4C0D5758A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538" y="851362"/>
            <a:ext cx="10399221" cy="578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Pump tests will not produce satisfactory estimates of either aquifer properties or well performance unless the data collection system is carefully is addressed in the design.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Several preliminary estimates are needed to design a successful test: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Estimate the maximum drawdown </a:t>
            </a: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at the pumped </a:t>
            </a: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well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Estimate the maximum pumping rate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Evaluate</a:t>
            </a: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the best method to measure </a:t>
            </a: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the pumped volumes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Plan discharge </a:t>
            </a: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of pumped volumes distant from the well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Estimate drawdowns </a:t>
            </a: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at </a:t>
            </a: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observation wells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Simulate the test before it is conducted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Measure all initial heads several times </a:t>
            </a: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to ensure that steady-conditions prevail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Survey elevations of all well measurement reference points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E147D73-9582-DE2F-3936-E5613920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48508"/>
      </p:ext>
    </p:extLst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6D1E5-A1BA-4834-BB09-0583A88D8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942" y="469106"/>
            <a:ext cx="5592120" cy="56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en-GB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ADVANTAGES OF PUMPING TESTS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1D8276C-D0A2-43B4-B676-2CE0C7921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942" y="144334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762000" eaLnBrk="1" hangingPunct="1">
              <a:defRPr/>
            </a:pPr>
            <a:r>
              <a:rPr lang="en-GB" sz="2400" kern="0" dirty="0">
                <a:latin typeface="Cambria" panose="02040503050406030204" pitchFamily="18" charset="0"/>
              </a:rPr>
              <a:t>Measure </a:t>
            </a:r>
            <a:r>
              <a:rPr lang="en-GB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parameters in situ</a:t>
            </a:r>
            <a:r>
              <a:rPr lang="en-GB" sz="2400" kern="0" dirty="0">
                <a:latin typeface="Cambria" panose="02040503050406030204" pitchFamily="18" charset="0"/>
              </a:rPr>
              <a:t>.</a:t>
            </a:r>
          </a:p>
          <a:p>
            <a:pPr defTabSz="762000" eaLnBrk="1" hangingPunct="1">
              <a:defRPr/>
            </a:pPr>
            <a:r>
              <a:rPr lang="en-GB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Average parameters </a:t>
            </a:r>
            <a:r>
              <a:rPr lang="en-GB" sz="2400" kern="0" dirty="0">
                <a:latin typeface="Cambria" panose="02040503050406030204" pitchFamily="18" charset="0"/>
              </a:rPr>
              <a:t>over a large volume.</a:t>
            </a:r>
          </a:p>
          <a:p>
            <a:pPr defTabSz="762000" eaLnBrk="1" hangingPunct="1">
              <a:defRPr/>
            </a:pPr>
            <a:r>
              <a:rPr lang="en-GB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Measure T</a:t>
            </a:r>
            <a:r>
              <a:rPr lang="en-GB" sz="2400" kern="0" dirty="0">
                <a:latin typeface="Cambria" panose="02040503050406030204" pitchFamily="18" charset="0"/>
              </a:rPr>
              <a:t> and </a:t>
            </a:r>
            <a:r>
              <a:rPr lang="en-GB" sz="2400" b="1" kern="0" dirty="0">
                <a:solidFill>
                  <a:srgbClr val="0070C0"/>
                </a:solidFill>
                <a:latin typeface="Cambria" panose="02040503050406030204" pitchFamily="18" charset="0"/>
              </a:rPr>
              <a:t>S</a:t>
            </a:r>
            <a:r>
              <a:rPr lang="en-GB" sz="2400" kern="0" dirty="0">
                <a:latin typeface="Cambria" panose="02040503050406030204" pitchFamily="18" charset="0"/>
              </a:rPr>
              <a:t> simultaneously.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DAFB289-11F7-48B9-9FAC-8EB1C5678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604" y="4214242"/>
            <a:ext cx="5843588" cy="12302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H</a:t>
            </a:r>
            <a:r>
              <a:rPr 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igh</a:t>
            </a: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cost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.  </a:t>
            </a:r>
          </a:p>
          <a:p>
            <a:pPr marL="342900" indent="-342900" defTabSz="7620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Non-uniqueness of T and S results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6FB755E-653D-4603-B2C2-C2C49AD2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492" y="3184601"/>
            <a:ext cx="5854700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 eaLnBrk="1" hangingPunct="1">
              <a:defRPr/>
            </a:pP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DISADVANTAGES OF PUMPING TESTS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506FDA9-BE2D-60CD-F84E-9E565E31D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07244"/>
      </p:ext>
    </p:extLst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A1E1F1-5D43-626A-F52B-2F6E9FE1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12DDD0-D670-ECCD-D634-B820428F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35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E6B687-B309-D948-3778-60127700C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737" y="281890"/>
            <a:ext cx="6047981" cy="5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STEADY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ADIAL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FLOW to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well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 c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onfined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aquifer</a:t>
            </a:r>
            <a:endParaRPr lang="en-US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5732F0-C0DA-468B-9ECE-8203C60B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273658-0EB6-A84A-6823-E99E43FE36FB}"/>
              </a:ext>
            </a:extLst>
          </p:cNvPr>
          <p:cNvSpPr txBox="1"/>
          <p:nvPr/>
        </p:nvSpPr>
        <p:spPr>
          <a:xfrm>
            <a:off x="1806824" y="1143000"/>
            <a:ext cx="9470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Assumptions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aquifer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horizontal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and has a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constant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thickness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its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boundaries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go to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infinity.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aquifer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homogeneous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isotropic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water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table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horizontal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before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pumping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Darcy´s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law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valid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aquifer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Water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instantaneously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removed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storage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as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piezometric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head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declines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pumping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rate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constant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symmetric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respect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axis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218083"/>
      </p:ext>
    </p:extLst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63337" y="21540"/>
            <a:ext cx="6047981" cy="5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STEADY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ADIAL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FLOW - c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onfined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aquifer</a:t>
            </a:r>
            <a:endParaRPr lang="en-US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6246" y="5916724"/>
            <a:ext cx="8156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This is the </a:t>
            </a:r>
            <a:r>
              <a:rPr kumimoji="1" lang="en-US" alt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Thiem</a:t>
            </a:r>
            <a:r>
              <a:rPr kumimoji="1" lang="en-US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kumimoji="1"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quation</a:t>
            </a:r>
            <a:r>
              <a:rPr kumimoji="1"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</a:t>
            </a:r>
            <a:r>
              <a:rPr kumimoji="1"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steady</a:t>
            </a:r>
            <a:r>
              <a:rPr kumimoji="1"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state</a:t>
            </a:r>
            <a:r>
              <a:rPr kumimoji="1"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flow</a:t>
            </a:r>
            <a:r>
              <a:rPr kumimoji="1"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to a </a:t>
            </a:r>
            <a:r>
              <a:rPr kumimoji="1"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well</a:t>
            </a:r>
            <a:r>
              <a:rPr kumimoji="1"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1"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confined</a:t>
            </a:r>
            <a:r>
              <a:rPr kumimoji="1"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aquifer</a:t>
            </a:r>
            <a:r>
              <a:rPr kumimoji="1"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kumimoji="1" lang="en-US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18499" y="5773849"/>
            <a:ext cx="215900" cy="14287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18" y="582724"/>
            <a:ext cx="562292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kt 3"/>
              <p:cNvSpPr txBox="1"/>
              <p:nvPr/>
            </p:nvSpPr>
            <p:spPr bwMode="auto">
              <a:xfrm>
                <a:off x="7927974" y="1534943"/>
                <a:ext cx="1177925" cy="382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7974" y="1534943"/>
                <a:ext cx="1177925" cy="382758"/>
              </a:xfrm>
              <a:prstGeom prst="rect">
                <a:avLst/>
              </a:prstGeom>
              <a:blipFill>
                <a:blip r:embed="rId4"/>
                <a:stretch>
                  <a:fillRect l="-1554" b="-12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7626793" y="359548"/>
            <a:ext cx="360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Hydraulic</a:t>
            </a:r>
            <a:r>
              <a:rPr 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head</a:t>
            </a:r>
            <a:r>
              <a:rPr 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  h=</a:t>
            </a:r>
            <a:r>
              <a:rPr lang="cs-CZ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z+p</a:t>
            </a:r>
            <a:r>
              <a:rPr 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/</a:t>
            </a:r>
            <a:r>
              <a:rPr lang="cs-CZ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g</a:t>
            </a:r>
            <a:endParaRPr lang="cs-CZ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kt 3"/>
              <p:cNvSpPr txBox="1"/>
              <p:nvPr/>
            </p:nvSpPr>
            <p:spPr bwMode="auto">
              <a:xfrm>
                <a:off x="7304088" y="2111375"/>
                <a:ext cx="1462979" cy="50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 =2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4088" y="2111375"/>
                <a:ext cx="1462979" cy="508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kt 3"/>
              <p:cNvSpPr txBox="1"/>
              <p:nvPr/>
            </p:nvSpPr>
            <p:spPr bwMode="auto">
              <a:xfrm>
                <a:off x="8767762" y="1936750"/>
                <a:ext cx="1606521" cy="756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7762" y="1936750"/>
                <a:ext cx="1606521" cy="756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/>
          <p:cNvCxnSpPr/>
          <p:nvPr/>
        </p:nvCxnSpPr>
        <p:spPr>
          <a:xfrm flipH="1">
            <a:off x="7594391" y="1917332"/>
            <a:ext cx="887486" cy="19472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7" name="Přímá spojnice se šipkou 16"/>
          <p:cNvCxnSpPr/>
          <p:nvPr/>
        </p:nvCxnSpPr>
        <p:spPr>
          <a:xfrm>
            <a:off x="8767067" y="1866267"/>
            <a:ext cx="153878" cy="24579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kt 3"/>
              <p:cNvSpPr txBox="1"/>
              <p:nvPr/>
            </p:nvSpPr>
            <p:spPr bwMode="auto">
              <a:xfrm>
                <a:off x="7429500" y="2959100"/>
                <a:ext cx="2753591" cy="779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𝒅𝒉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𝒅𝒓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8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9500" y="2959100"/>
                <a:ext cx="2753591" cy="7793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kt 3"/>
              <p:cNvSpPr txBox="1"/>
              <p:nvPr/>
            </p:nvSpPr>
            <p:spPr bwMode="auto">
              <a:xfrm>
                <a:off x="7703262" y="4084189"/>
                <a:ext cx="3336779" cy="870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cs-CZ" sz="16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sSub>
                        <m:sSubPr>
                          <m:ctrlPr>
                            <a:rPr lang="cs-CZ" sz="16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cs-CZ" sz="16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cs-CZ" sz="16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cs-CZ" sz="16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...... </m:t>
                      </m:r>
                      <m:r>
                        <a:rPr lang="cs-CZ" sz="16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16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sSub>
                        <m:sSubPr>
                          <m:ctrlPr>
                            <a:rPr lang="cs-CZ" sz="16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16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16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cs-CZ" sz="16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r>
                        <a:rPr lang="cs-CZ" sz="16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sz="16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 .....</m:t>
                      </m:r>
                      <m:r>
                        <a:rPr lang="cs-CZ" sz="16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6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. </m:t>
                      </m:r>
                      <m:r>
                        <a:rPr lang="cs-CZ" sz="16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16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r>
                        <a:rPr lang="cs-CZ" sz="16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cs-CZ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3262" y="4084189"/>
                <a:ext cx="3336779" cy="8707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7406923" y="3738475"/>
            <a:ext cx="253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1F497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Boundary</a:t>
            </a:r>
            <a:r>
              <a:rPr lang="cs-CZ" dirty="0">
                <a:solidFill>
                  <a:srgbClr val="1F497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1F497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condition</a:t>
            </a:r>
            <a:endParaRPr lang="cs-CZ" dirty="0">
              <a:solidFill>
                <a:srgbClr val="1F497D">
                  <a:lumMod val="50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kt 3"/>
              <p:cNvSpPr txBox="1"/>
              <p:nvPr/>
            </p:nvSpPr>
            <p:spPr bwMode="auto">
              <a:xfrm>
                <a:off x="1995841" y="4908319"/>
                <a:ext cx="5379778" cy="1091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𝐾𝑏</m:t>
                          </m:r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cs-CZ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𝑲𝒃</m:t>
                          </m:r>
                        </m:den>
                      </m:f>
                      <m:func>
                        <m:funcPr>
                          <m:ctrlP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cs-CZ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1" i="1">
                                      <a:solidFill>
                                        <a:srgbClr val="0070C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solidFill>
                                        <a:srgbClr val="0070C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cs-CZ" b="1" i="1">
                                      <a:solidFill>
                                        <a:srgbClr val="0070C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1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41" y="4908319"/>
                <a:ext cx="5379778" cy="1091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3706207" y="1107986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Piezometric</a:t>
            </a:r>
            <a:r>
              <a:rPr 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water</a:t>
            </a:r>
            <a:r>
              <a:rPr 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level</a:t>
            </a:r>
            <a:endParaRPr lang="cs-CZ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343376F-8A27-7A36-B14C-069EE23A50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44096AE-950E-A595-607C-6E88FF44B4BB}"/>
              </a:ext>
            </a:extLst>
          </p:cNvPr>
          <p:cNvSpPr/>
          <p:nvPr/>
        </p:nvSpPr>
        <p:spPr>
          <a:xfrm>
            <a:off x="7461017" y="1004765"/>
            <a:ext cx="232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Continuity</a:t>
            </a:r>
            <a:r>
              <a:rPr kumimoji="1"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equation</a:t>
            </a:r>
            <a:endParaRPr kumimoji="1" lang="en-US" altLang="cs-CZ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4F173249-FA4D-51A5-9B78-EE65B3A4C36E}"/>
              </a:ext>
            </a:extLst>
          </p:cNvPr>
          <p:cNvSpPr/>
          <p:nvPr/>
        </p:nvSpPr>
        <p:spPr bwMode="auto">
          <a:xfrm>
            <a:off x="5326449" y="4931503"/>
            <a:ext cx="1664670" cy="80663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33CAED56-2766-0C96-90BA-60DB6DD796FA}"/>
              </a:ext>
            </a:extLst>
          </p:cNvPr>
          <p:cNvCxnSpPr/>
          <p:nvPr/>
        </p:nvCxnSpPr>
        <p:spPr bwMode="auto">
          <a:xfrm flipV="1">
            <a:off x="4273550" y="5664200"/>
            <a:ext cx="1052899" cy="335392"/>
          </a:xfrm>
          <a:prstGeom prst="straightConnector1">
            <a:avLst/>
          </a:prstGeom>
          <a:ln>
            <a:headEnd type="none" w="med" len="med"/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67313"/>
      </p:ext>
    </p:extLst>
  </p:cSld>
  <p:clrMapOvr>
    <a:masterClrMapping/>
  </p:clrMapOvr>
  <p:transition spd="slow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E043DE3-5903-68FB-4B17-070541DC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0A9F95-9697-3B11-413F-7C28ADBA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37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E148C7-358C-0AD8-8D48-EC974FC5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BEC4EFB-58EE-413F-8516-CF46AD981990}"/>
              </a:ext>
            </a:extLst>
          </p:cNvPr>
          <p:cNvSpPr txBox="1"/>
          <p:nvPr/>
        </p:nvSpPr>
        <p:spPr>
          <a:xfrm>
            <a:off x="1806824" y="1143000"/>
            <a:ext cx="98454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Assumptions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aquifer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horizontal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and has a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constant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thickness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its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boundaries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go to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infinity.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aquifer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homogeneous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isotropic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water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table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horizontal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before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pumping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Darcy´s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law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valid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aquifer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Dupuit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assumptions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valid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Water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instantaneously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removed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storage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as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piezometric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head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declines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pumping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rate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constant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symmetric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respect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axis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5D9F897-FA71-BB64-C520-4B0CE3FC6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137" y="250140"/>
            <a:ext cx="6047981" cy="5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STEADY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ADIAL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FLOW -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unc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onfined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aquifer</a:t>
            </a:r>
            <a:endParaRPr lang="en-US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76452"/>
      </p:ext>
    </p:extLst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F00770E-4EA8-4EED-8F7A-B97043FC2983}" type="slidenum">
              <a:rPr lang="cs-CZ" altLang="cs-CZ" sz="10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cs-CZ" alt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7609CF-14AD-4F5A-8280-B7A9704699E4}" type="datetime1">
              <a:rPr lang="en-US" sz="1000" b="1" kern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4/1/2025</a:t>
            </a:fld>
            <a:endParaRPr lang="cs-CZ" sz="1000" b="1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65027" y="6201176"/>
            <a:ext cx="8158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This is the </a:t>
            </a:r>
            <a:r>
              <a:rPr kumimoji="1" lang="cs-CZ" alt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Dupuit-Forchheimer</a:t>
            </a:r>
            <a:r>
              <a:rPr kumimoji="1"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e</a:t>
            </a:r>
            <a:r>
              <a:rPr kumimoji="1"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quation</a:t>
            </a:r>
            <a:r>
              <a:rPr kumimoji="1"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–</a:t>
            </a:r>
            <a:r>
              <a:rPr kumimoji="1"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steady</a:t>
            </a:r>
            <a:r>
              <a:rPr kumimoji="1"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flow</a:t>
            </a:r>
            <a:r>
              <a:rPr kumimoji="1"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unconfined</a:t>
            </a:r>
            <a:r>
              <a:rPr kumimoji="1"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aquifer</a:t>
            </a:r>
            <a:r>
              <a:rPr kumimoji="1"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79390" y="15526"/>
            <a:ext cx="6178581" cy="44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sz="24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STEADY  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ADIAL 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LOW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cs-CZ" alt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unconfined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aquifer</a:t>
            </a:r>
            <a:endParaRPr lang="en-US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20688" y="4550423"/>
            <a:ext cx="1008112" cy="2160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ál 8"/>
          <p:cNvSpPr/>
          <p:nvPr/>
        </p:nvSpPr>
        <p:spPr>
          <a:xfrm>
            <a:off x="6848044" y="5361264"/>
            <a:ext cx="2663825" cy="83343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Obrázek 2"/>
          <p:cNvPicPr>
            <a:picLocks noChangeAspect="1"/>
          </p:cNvPicPr>
          <p:nvPr/>
        </p:nvPicPr>
        <p:blipFill>
          <a:blip r:embed="rId3">
            <a:duotone>
              <a:prstClr val="black"/>
              <a:sysClr val="window" lastClr="FFFFFF">
                <a:lumMod val="85000"/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53" y="554323"/>
            <a:ext cx="59785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kt 3"/>
              <p:cNvSpPr txBox="1"/>
              <p:nvPr/>
            </p:nvSpPr>
            <p:spPr bwMode="auto">
              <a:xfrm>
                <a:off x="9245600" y="1011238"/>
                <a:ext cx="1177925" cy="441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1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5600" y="1011238"/>
                <a:ext cx="1177925" cy="441601"/>
              </a:xfrm>
              <a:prstGeom prst="rect">
                <a:avLst/>
              </a:prstGeom>
              <a:blipFill>
                <a:blip r:embed="rId4"/>
                <a:stretch>
                  <a:fillRect l="-15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kt 3"/>
              <p:cNvSpPr txBox="1"/>
              <p:nvPr/>
            </p:nvSpPr>
            <p:spPr bwMode="auto">
              <a:xfrm>
                <a:off x="9102725" y="1665288"/>
                <a:ext cx="1177925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𝒓𝒉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2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02725" y="1665288"/>
                <a:ext cx="1177925" cy="320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kt 3"/>
              <p:cNvSpPr txBox="1"/>
              <p:nvPr/>
            </p:nvSpPr>
            <p:spPr bwMode="auto">
              <a:xfrm>
                <a:off x="9091613" y="3019425"/>
                <a:ext cx="1849006" cy="637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 =2.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𝑟h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1613" y="3019425"/>
                <a:ext cx="1849006" cy="6373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kt 3"/>
              <p:cNvSpPr txBox="1"/>
              <p:nvPr/>
            </p:nvSpPr>
            <p:spPr bwMode="auto">
              <a:xfrm>
                <a:off x="8926513" y="2185988"/>
                <a:ext cx="2170112" cy="620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𝒅𝒉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𝒅𝒓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5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513" y="2185988"/>
                <a:ext cx="2170112" cy="6207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kt 3"/>
              <p:cNvSpPr txBox="1"/>
              <p:nvPr/>
            </p:nvSpPr>
            <p:spPr bwMode="auto">
              <a:xfrm>
                <a:off x="8855075" y="3927474"/>
                <a:ext cx="2263344" cy="930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h𝑑h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5075" y="3927474"/>
                <a:ext cx="2263344" cy="930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se šipkou 16"/>
          <p:cNvCxnSpPr/>
          <p:nvPr/>
        </p:nvCxnSpPr>
        <p:spPr>
          <a:xfrm flipH="1">
            <a:off x="4779963" y="4789477"/>
            <a:ext cx="4465637" cy="717550"/>
          </a:xfrm>
          <a:prstGeom prst="straightConnector1">
            <a:avLst/>
          </a:prstGeom>
          <a:noFill/>
          <a:ln w="15875" cap="flat" cmpd="sng" algn="ctr">
            <a:solidFill>
              <a:srgbClr val="0070C0"/>
            </a:solidFill>
            <a:prstDash val="solid"/>
            <a:tailEnd type="stealth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kt 3"/>
              <p:cNvSpPr txBox="1"/>
              <p:nvPr/>
            </p:nvSpPr>
            <p:spPr bwMode="auto">
              <a:xfrm>
                <a:off x="3268663" y="5308600"/>
                <a:ext cx="235585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sSubSup>
                        <m:sSub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8663" y="5308600"/>
                <a:ext cx="2355850" cy="8413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kt 3"/>
              <p:cNvSpPr txBox="1"/>
              <p:nvPr/>
            </p:nvSpPr>
            <p:spPr bwMode="auto">
              <a:xfrm>
                <a:off x="6869113" y="5437188"/>
                <a:ext cx="2209800" cy="681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  <m:sup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  <m:func>
                        <m:funcPr>
                          <m:ctrlP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cs-CZ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1" i="1">
                                      <a:solidFill>
                                        <a:srgbClr val="0070C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solidFill>
                                        <a:srgbClr val="0070C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cs-CZ" b="1" i="1">
                                      <a:solidFill>
                                        <a:srgbClr val="0070C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9" name="Objek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9113" y="5437188"/>
                <a:ext cx="2209800" cy="6810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Šipka doprava se zářezem 19"/>
          <p:cNvSpPr/>
          <p:nvPr/>
        </p:nvSpPr>
        <p:spPr>
          <a:xfrm>
            <a:off x="5789181" y="5608914"/>
            <a:ext cx="574675" cy="168275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15603" y="653936"/>
            <a:ext cx="592378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PW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420688" y="672960"/>
            <a:ext cx="681606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OW1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092295" y="653936"/>
            <a:ext cx="681606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OW2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DE1120-ACF3-9758-3752-54491A0B09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5BEEB8D7-9492-B82F-A16F-C0521F8B5AE9}"/>
              </a:ext>
            </a:extLst>
          </p:cNvPr>
          <p:cNvSpPr/>
          <p:nvPr/>
        </p:nvSpPr>
        <p:spPr>
          <a:xfrm>
            <a:off x="8880044" y="544789"/>
            <a:ext cx="232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Continuity</a:t>
            </a:r>
            <a:r>
              <a:rPr kumimoji="1"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equation</a:t>
            </a:r>
            <a:endParaRPr kumimoji="1" lang="en-US" altLang="cs-CZ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88712"/>
      </p:ext>
    </p:extLst>
  </p:cSld>
  <p:clrMapOvr>
    <a:masterClrMapping/>
  </p:clrMapOvr>
  <p:transition spd="slow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2C9D30-FA82-D78A-7A26-7144F5BC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8CF2D2-42A0-A552-576C-CBF2CEF6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39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826505-7794-DD9F-C2BA-045439B8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61" y="0"/>
            <a:ext cx="6602278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4FCDCF-8051-C15C-A73D-B173F7CF9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82697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63337" y="658329"/>
            <a:ext cx="711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Laplace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eguation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a very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important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equation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in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engineering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It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represents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loss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fluid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through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porous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medium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75615" y="2512679"/>
            <a:ext cx="690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Exat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solution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Laplace´s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equation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2-D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seepage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can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obtained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cases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with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simple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boundary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conditions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most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practical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geotechnical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problems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simpler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solve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this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equation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graphically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by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drawing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FLOW NETS.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63337" y="201706"/>
            <a:ext cx="466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rPr>
              <a:t>2-D SEEPAGE – LAPLACE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462076" y="1604335"/>
                <a:ext cx="2196602" cy="4906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𝝏</m:t>
                            </m:r>
                          </m:e>
                          <m:sup>
                            <m: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num>
                      <m:den>
                        <m: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𝝏</m:t>
                        </m:r>
                        <m:sSup>
                          <m:sSupPr>
                            <m:ctrlP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cs-CZ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cs-CZ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cs-CZ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cs-CZ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𝝏</m:t>
                            </m:r>
                          </m:e>
                          <m:sup>
                            <m:r>
                              <a:rPr kumimoji="0" lang="cs-CZ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cs-CZ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num>
                      <m:den>
                        <m:r>
                          <a:rPr kumimoji="0" lang="cs-CZ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𝝏</m:t>
                        </m:r>
                        <m:sSup>
                          <m:sSupPr>
                            <m:ctrlPr>
                              <a:rPr kumimoji="0" lang="cs-CZ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cs-CZ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cs-CZ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cs"/>
                  </a:rPr>
                  <a:t> = 0</a:t>
                </a:r>
                <a:endParaRPr kumimoji="0" 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076" y="1604335"/>
                <a:ext cx="2196602" cy="490647"/>
              </a:xfrm>
              <a:prstGeom prst="rect">
                <a:avLst/>
              </a:prstGeom>
              <a:blipFill>
                <a:blip r:embed="rId3"/>
                <a:stretch>
                  <a:fillRect l="-556" b="-25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2317531" y="4477407"/>
            <a:ext cx="4698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assumed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soil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homogeneous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kumimoji="0" lang="cs-CZ" sz="2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isotropic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respect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to permeability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pore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fluid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incompressible</a:t>
            </a:r>
            <a:endParaRPr kumimoji="0" lang="cs-CZ" sz="20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499E8E-3E5C-ECAC-A85B-558BA4D2B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11124"/>
      </p:ext>
    </p:extLst>
  </p:cSld>
  <p:clrMapOvr>
    <a:masterClrMapping/>
  </p:clrMapOvr>
  <p:transition spd="slow"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1D84BB-B771-CCD9-6B8B-B9D58DD3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154CB7-1272-5FCA-D660-4EA150CB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40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C1839F-C866-7B5C-811A-5B9B1B44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62" y="0"/>
            <a:ext cx="6895476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574B3FF-09C7-F475-F519-E5F7DC8F2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71239"/>
      </p:ext>
    </p:extLst>
  </p:cSld>
  <p:clrMapOvr>
    <a:masterClrMapping/>
  </p:clrMapOvr>
  <p:transition spd="slow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EAA7A1-FDBD-7AD6-3D0F-E3806A6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4/1/2025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8BBEC8-9E73-E4B2-9335-07B6A185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41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0E8CD3-98B2-9953-C28D-E9F2F092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3" y="0"/>
            <a:ext cx="12208565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DB6674-26B6-3951-965D-E8C99733514A}"/>
              </a:ext>
            </a:extLst>
          </p:cNvPr>
          <p:cNvSpPr/>
          <p:nvPr/>
        </p:nvSpPr>
        <p:spPr>
          <a:xfrm>
            <a:off x="5734593" y="3044279"/>
            <a:ext cx="1186543" cy="76944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End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E103A97-ACB4-0B6D-F003-0475BD04253F}"/>
              </a:ext>
            </a:extLst>
          </p:cNvPr>
          <p:cNvSpPr/>
          <p:nvPr/>
        </p:nvSpPr>
        <p:spPr>
          <a:xfrm>
            <a:off x="5496401" y="5521647"/>
            <a:ext cx="2014076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Lecture_6</a:t>
            </a:r>
          </a:p>
        </p:txBody>
      </p:sp>
    </p:spTree>
    <p:extLst>
      <p:ext uri="{BB962C8B-B14F-4D97-AF65-F5344CB8AC3E}">
        <p14:creationId xmlns:p14="http://schemas.microsoft.com/office/powerpoint/2010/main" val="38157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47147" y="182275"/>
            <a:ext cx="469526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rPr>
              <a:t>SEEPAGE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rPr>
              <a:t>-terminology</a:t>
            </a:r>
            <a:endParaRPr kumimoji="0" lang="en-AU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07379" y="1080516"/>
            <a:ext cx="76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FLOW NET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consists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two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sets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curves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equipotentials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lines (stream lines) –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intersect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each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other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90° 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Along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equipotentional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total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head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constant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pair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adjacent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stream lines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define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through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which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rate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pore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fluid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constant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loss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head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between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two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successive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equipotentials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called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equipotential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drop.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856303" y="3901163"/>
            <a:ext cx="777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</a:t>
            </a:r>
            <a:r>
              <a:rPr kumimoji="0" lang="en-US" altLang="cs-CZ" sz="2000" b="1" i="0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tream</a:t>
            </a:r>
            <a:r>
              <a:rPr kumimoji="0" lang="en-US" altLang="cs-CZ" sz="2000" b="1" i="0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line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 simply the path of a water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particle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(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molecule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.</a:t>
            </a:r>
            <a:endParaRPr kumimoji="0" lang="en-AU" alt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07379" y="4779744"/>
            <a:ext cx="891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From upstream to downstream, 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total head steadily decreases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along the stream line.</a:t>
            </a:r>
            <a:endParaRPr kumimoji="0" lang="en-AU" alt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20C713-2C59-3973-8163-22C6569E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748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TextovéPole 7"/>
          <p:cNvSpPr txBox="1">
            <a:spLocks noChangeArrowheads="1"/>
          </p:cNvSpPr>
          <p:nvPr/>
        </p:nvSpPr>
        <p:spPr bwMode="auto">
          <a:xfrm>
            <a:off x="2404270" y="364405"/>
            <a:ext cx="11254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Actual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2" descr="waterlevelsinmonitoringwells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36" y="1131393"/>
            <a:ext cx="8875543" cy="57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/>
          <p:cNvCxnSpPr/>
          <p:nvPr/>
        </p:nvCxnSpPr>
        <p:spPr bwMode="auto">
          <a:xfrm>
            <a:off x="5580107" y="504099"/>
            <a:ext cx="1013714" cy="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 rot="917893">
            <a:off x="9414890" y="4860760"/>
            <a:ext cx="1427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velocity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0" name="Přímá spojnice se šipkou 29"/>
          <p:cNvCxnSpPr/>
          <p:nvPr/>
        </p:nvCxnSpPr>
        <p:spPr bwMode="auto">
          <a:xfrm>
            <a:off x="5580107" y="1251607"/>
            <a:ext cx="1224922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A7943935-6F8D-4E8A-9ED3-88B898E1E563}"/>
              </a:ext>
            </a:extLst>
          </p:cNvPr>
          <p:cNvCxnSpPr/>
          <p:nvPr/>
        </p:nvCxnSpPr>
        <p:spPr bwMode="auto">
          <a:xfrm>
            <a:off x="5589143" y="873432"/>
            <a:ext cx="101371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DEE687DB-954C-4891-AE51-E2B8ECF4098C}"/>
              </a:ext>
            </a:extLst>
          </p:cNvPr>
          <p:cNvSpPr/>
          <p:nvPr/>
        </p:nvSpPr>
        <p:spPr>
          <a:xfrm>
            <a:off x="6956859" y="688766"/>
            <a:ext cx="226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equipotentional</a:t>
            </a:r>
            <a:r>
              <a:rPr lang="cs-CZ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lines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BEC91EB-F47B-4F32-B5C1-C37FBA3298A1}"/>
              </a:ext>
            </a:extLst>
          </p:cNvPr>
          <p:cNvSpPr/>
          <p:nvPr/>
        </p:nvSpPr>
        <p:spPr>
          <a:xfrm>
            <a:off x="6947823" y="329730"/>
            <a:ext cx="138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stream lines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2CFAFE30-9B75-4BD8-93B7-B7C41255D6B4}"/>
              </a:ext>
            </a:extLst>
          </p:cNvPr>
          <p:cNvSpPr/>
          <p:nvPr/>
        </p:nvSpPr>
        <p:spPr bwMode="auto">
          <a:xfrm>
            <a:off x="2849217" y="2425148"/>
            <a:ext cx="7726018" cy="1325217"/>
          </a:xfrm>
          <a:custGeom>
            <a:avLst/>
            <a:gdLst>
              <a:gd name="connsiteX0" fmla="*/ 0 w 7726018"/>
              <a:gd name="connsiteY0" fmla="*/ 0 h 1325217"/>
              <a:gd name="connsiteX1" fmla="*/ 1258957 w 7726018"/>
              <a:gd name="connsiteY1" fmla="*/ 79513 h 1325217"/>
              <a:gd name="connsiteX2" fmla="*/ 2425148 w 7726018"/>
              <a:gd name="connsiteY2" fmla="*/ 172278 h 1325217"/>
              <a:gd name="connsiteX3" fmla="*/ 3922644 w 7726018"/>
              <a:gd name="connsiteY3" fmla="*/ 357809 h 1325217"/>
              <a:gd name="connsiteX4" fmla="*/ 5181600 w 7726018"/>
              <a:gd name="connsiteY4" fmla="*/ 569843 h 1325217"/>
              <a:gd name="connsiteX5" fmla="*/ 6586331 w 7726018"/>
              <a:gd name="connsiteY5" fmla="*/ 901148 h 1325217"/>
              <a:gd name="connsiteX6" fmla="*/ 7726018 w 7726018"/>
              <a:gd name="connsiteY6" fmla="*/ 1325217 h 1325217"/>
              <a:gd name="connsiteX7" fmla="*/ 7726018 w 7726018"/>
              <a:gd name="connsiteY7" fmla="*/ 1325217 h 1325217"/>
              <a:gd name="connsiteX8" fmla="*/ 7726018 w 7726018"/>
              <a:gd name="connsiteY8" fmla="*/ 1325217 h 132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6018" h="1325217">
                <a:moveTo>
                  <a:pt x="0" y="0"/>
                </a:moveTo>
                <a:lnTo>
                  <a:pt x="1258957" y="79513"/>
                </a:lnTo>
                <a:cubicBezTo>
                  <a:pt x="1663148" y="108226"/>
                  <a:pt x="1981200" y="125895"/>
                  <a:pt x="2425148" y="172278"/>
                </a:cubicBezTo>
                <a:cubicBezTo>
                  <a:pt x="2869096" y="218661"/>
                  <a:pt x="3463235" y="291548"/>
                  <a:pt x="3922644" y="357809"/>
                </a:cubicBezTo>
                <a:cubicBezTo>
                  <a:pt x="4382053" y="424070"/>
                  <a:pt x="4737652" y="479287"/>
                  <a:pt x="5181600" y="569843"/>
                </a:cubicBezTo>
                <a:cubicBezTo>
                  <a:pt x="5625548" y="660400"/>
                  <a:pt x="6162261" y="775252"/>
                  <a:pt x="6586331" y="901148"/>
                </a:cubicBezTo>
                <a:cubicBezTo>
                  <a:pt x="7010401" y="1027044"/>
                  <a:pt x="7726018" y="1325217"/>
                  <a:pt x="7726018" y="1325217"/>
                </a:cubicBezTo>
                <a:lnTo>
                  <a:pt x="7726018" y="1325217"/>
                </a:lnTo>
                <a:lnTo>
                  <a:pt x="7726018" y="1325217"/>
                </a:lnTo>
              </a:path>
            </a:pathLst>
          </a:custGeom>
          <a:noFill/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8C978A15-9EF1-4068-80B8-DA3D04875295}"/>
              </a:ext>
            </a:extLst>
          </p:cNvPr>
          <p:cNvSpPr/>
          <p:nvPr/>
        </p:nvSpPr>
        <p:spPr bwMode="auto">
          <a:xfrm>
            <a:off x="2862470" y="6255026"/>
            <a:ext cx="7686260" cy="13252"/>
          </a:xfrm>
          <a:custGeom>
            <a:avLst/>
            <a:gdLst>
              <a:gd name="connsiteX0" fmla="*/ 0 w 7686260"/>
              <a:gd name="connsiteY0" fmla="*/ 13252 h 13252"/>
              <a:gd name="connsiteX1" fmla="*/ 7686260 w 7686260"/>
              <a:gd name="connsiteY1" fmla="*/ 0 h 13252"/>
              <a:gd name="connsiteX2" fmla="*/ 7686260 w 7686260"/>
              <a:gd name="connsiteY2" fmla="*/ 0 h 1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6260" h="13252">
                <a:moveTo>
                  <a:pt x="0" y="13252"/>
                </a:moveTo>
                <a:lnTo>
                  <a:pt x="7686260" y="0"/>
                </a:lnTo>
                <a:lnTo>
                  <a:pt x="7686260" y="0"/>
                </a:lnTo>
              </a:path>
            </a:pathLst>
          </a:cu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956EE9AC-D0D1-4928-9158-E858DC19ECA9}"/>
              </a:ext>
            </a:extLst>
          </p:cNvPr>
          <p:cNvSpPr/>
          <p:nvPr/>
        </p:nvSpPr>
        <p:spPr bwMode="auto">
          <a:xfrm>
            <a:off x="2849217" y="3617843"/>
            <a:ext cx="7726018" cy="993914"/>
          </a:xfrm>
          <a:custGeom>
            <a:avLst/>
            <a:gdLst>
              <a:gd name="connsiteX0" fmla="*/ 0 w 7726018"/>
              <a:gd name="connsiteY0" fmla="*/ 0 h 993914"/>
              <a:gd name="connsiteX1" fmla="*/ 1325218 w 7726018"/>
              <a:gd name="connsiteY1" fmla="*/ 66261 h 993914"/>
              <a:gd name="connsiteX2" fmla="*/ 2358887 w 7726018"/>
              <a:gd name="connsiteY2" fmla="*/ 159027 h 993914"/>
              <a:gd name="connsiteX3" fmla="*/ 3511826 w 7726018"/>
              <a:gd name="connsiteY3" fmla="*/ 251792 h 993914"/>
              <a:gd name="connsiteX4" fmla="*/ 4161183 w 7726018"/>
              <a:gd name="connsiteY4" fmla="*/ 331305 h 993914"/>
              <a:gd name="connsiteX5" fmla="*/ 5300870 w 7726018"/>
              <a:gd name="connsiteY5" fmla="*/ 490331 h 993914"/>
              <a:gd name="connsiteX6" fmla="*/ 6480313 w 7726018"/>
              <a:gd name="connsiteY6" fmla="*/ 702366 h 993914"/>
              <a:gd name="connsiteX7" fmla="*/ 7726018 w 7726018"/>
              <a:gd name="connsiteY7" fmla="*/ 993914 h 9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6018" h="993914">
                <a:moveTo>
                  <a:pt x="0" y="0"/>
                </a:moveTo>
                <a:lnTo>
                  <a:pt x="1325218" y="66261"/>
                </a:lnTo>
                <a:cubicBezTo>
                  <a:pt x="1718366" y="92766"/>
                  <a:pt x="2358887" y="159027"/>
                  <a:pt x="2358887" y="159027"/>
                </a:cubicBezTo>
                <a:lnTo>
                  <a:pt x="3511826" y="251792"/>
                </a:lnTo>
                <a:cubicBezTo>
                  <a:pt x="3812209" y="280505"/>
                  <a:pt x="4161183" y="331305"/>
                  <a:pt x="4161183" y="331305"/>
                </a:cubicBezTo>
                <a:cubicBezTo>
                  <a:pt x="4459357" y="371062"/>
                  <a:pt x="4914348" y="428488"/>
                  <a:pt x="5300870" y="490331"/>
                </a:cubicBezTo>
                <a:cubicBezTo>
                  <a:pt x="5687392" y="552174"/>
                  <a:pt x="6076122" y="618436"/>
                  <a:pt x="6480313" y="702366"/>
                </a:cubicBezTo>
                <a:cubicBezTo>
                  <a:pt x="6884504" y="786296"/>
                  <a:pt x="7305261" y="890105"/>
                  <a:pt x="7726018" y="993914"/>
                </a:cubicBezTo>
              </a:path>
            </a:pathLst>
          </a:cu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8EA52BE1-F21A-4DFE-9E22-6B0400102237}"/>
              </a:ext>
            </a:extLst>
          </p:cNvPr>
          <p:cNvSpPr/>
          <p:nvPr/>
        </p:nvSpPr>
        <p:spPr bwMode="auto">
          <a:xfrm>
            <a:off x="2849217" y="4819279"/>
            <a:ext cx="7699513" cy="636105"/>
          </a:xfrm>
          <a:custGeom>
            <a:avLst/>
            <a:gdLst>
              <a:gd name="connsiteX0" fmla="*/ 0 w 7699513"/>
              <a:gd name="connsiteY0" fmla="*/ 0 h 636105"/>
              <a:gd name="connsiteX1" fmla="*/ 1630018 w 7699513"/>
              <a:gd name="connsiteY1" fmla="*/ 53009 h 636105"/>
              <a:gd name="connsiteX2" fmla="*/ 3419061 w 7699513"/>
              <a:gd name="connsiteY2" fmla="*/ 172279 h 636105"/>
              <a:gd name="connsiteX3" fmla="*/ 5247861 w 7699513"/>
              <a:gd name="connsiteY3" fmla="*/ 318052 h 636105"/>
              <a:gd name="connsiteX4" fmla="*/ 6652592 w 7699513"/>
              <a:gd name="connsiteY4" fmla="*/ 503583 h 636105"/>
              <a:gd name="connsiteX5" fmla="*/ 7699513 w 7699513"/>
              <a:gd name="connsiteY5" fmla="*/ 636105 h 63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9513" h="636105">
                <a:moveTo>
                  <a:pt x="0" y="0"/>
                </a:moveTo>
                <a:lnTo>
                  <a:pt x="1630018" y="53009"/>
                </a:lnTo>
                <a:cubicBezTo>
                  <a:pt x="2199861" y="81722"/>
                  <a:pt x="3419061" y="172279"/>
                  <a:pt x="3419061" y="172279"/>
                </a:cubicBezTo>
                <a:lnTo>
                  <a:pt x="5247861" y="318052"/>
                </a:lnTo>
                <a:cubicBezTo>
                  <a:pt x="5786783" y="373269"/>
                  <a:pt x="6652592" y="503583"/>
                  <a:pt x="6652592" y="503583"/>
                </a:cubicBezTo>
                <a:lnTo>
                  <a:pt x="7699513" y="636105"/>
                </a:lnTo>
              </a:path>
            </a:pathLst>
          </a:cu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8" name="Volný tvar: obrazec 37">
            <a:extLst>
              <a:ext uri="{FF2B5EF4-FFF2-40B4-BE49-F238E27FC236}">
                <a16:creationId xmlns:a16="http://schemas.microsoft.com/office/drawing/2014/main" id="{507AB4E8-7D96-4A11-8010-3E5C67A613BD}"/>
              </a:ext>
            </a:extLst>
          </p:cNvPr>
          <p:cNvSpPr/>
          <p:nvPr/>
        </p:nvSpPr>
        <p:spPr bwMode="auto">
          <a:xfrm>
            <a:off x="3417422" y="2451651"/>
            <a:ext cx="225287" cy="3776870"/>
          </a:xfrm>
          <a:custGeom>
            <a:avLst/>
            <a:gdLst>
              <a:gd name="connsiteX0" fmla="*/ 0 w 225287"/>
              <a:gd name="connsiteY0" fmla="*/ 3776870 h 3776870"/>
              <a:gd name="connsiteX1" fmla="*/ 13252 w 225287"/>
              <a:gd name="connsiteY1" fmla="*/ 3114261 h 3776870"/>
              <a:gd name="connsiteX2" fmla="*/ 53009 w 225287"/>
              <a:gd name="connsiteY2" fmla="*/ 2345635 h 3776870"/>
              <a:gd name="connsiteX3" fmla="*/ 145774 w 225287"/>
              <a:gd name="connsiteY3" fmla="*/ 1179444 h 3776870"/>
              <a:gd name="connsiteX4" fmla="*/ 225287 w 225287"/>
              <a:gd name="connsiteY4" fmla="*/ 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87" h="3776870">
                <a:moveTo>
                  <a:pt x="0" y="3776870"/>
                </a:moveTo>
                <a:cubicBezTo>
                  <a:pt x="2208" y="3564835"/>
                  <a:pt x="4417" y="3352800"/>
                  <a:pt x="13252" y="3114261"/>
                </a:cubicBezTo>
                <a:cubicBezTo>
                  <a:pt x="22087" y="2875722"/>
                  <a:pt x="30922" y="2668105"/>
                  <a:pt x="53009" y="2345635"/>
                </a:cubicBezTo>
                <a:cubicBezTo>
                  <a:pt x="75096" y="2023165"/>
                  <a:pt x="117061" y="1570383"/>
                  <a:pt x="145774" y="1179444"/>
                </a:cubicBezTo>
                <a:cubicBezTo>
                  <a:pt x="174487" y="788505"/>
                  <a:pt x="199887" y="394252"/>
                  <a:pt x="225287" y="0"/>
                </a:cubicBez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B3F3C19D-BA39-4395-AB89-BBA814685EDF}"/>
              </a:ext>
            </a:extLst>
          </p:cNvPr>
          <p:cNvSpPr/>
          <p:nvPr/>
        </p:nvSpPr>
        <p:spPr bwMode="auto">
          <a:xfrm>
            <a:off x="9051235" y="3313043"/>
            <a:ext cx="344556" cy="2928731"/>
          </a:xfrm>
          <a:custGeom>
            <a:avLst/>
            <a:gdLst>
              <a:gd name="connsiteX0" fmla="*/ 0 w 344556"/>
              <a:gd name="connsiteY0" fmla="*/ 2928731 h 2928731"/>
              <a:gd name="connsiteX1" fmla="*/ 39756 w 344556"/>
              <a:gd name="connsiteY1" fmla="*/ 1921566 h 2928731"/>
              <a:gd name="connsiteX2" fmla="*/ 159026 w 344556"/>
              <a:gd name="connsiteY2" fmla="*/ 967409 h 2928731"/>
              <a:gd name="connsiteX3" fmla="*/ 344556 w 344556"/>
              <a:gd name="connsiteY3" fmla="*/ 0 h 29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556" h="2928731">
                <a:moveTo>
                  <a:pt x="0" y="2928731"/>
                </a:moveTo>
                <a:cubicBezTo>
                  <a:pt x="6626" y="2588592"/>
                  <a:pt x="13252" y="2248453"/>
                  <a:pt x="39756" y="1921566"/>
                </a:cubicBezTo>
                <a:cubicBezTo>
                  <a:pt x="66260" y="1594679"/>
                  <a:pt x="108226" y="1287670"/>
                  <a:pt x="159026" y="967409"/>
                </a:cubicBezTo>
                <a:cubicBezTo>
                  <a:pt x="209826" y="647148"/>
                  <a:pt x="277191" y="323574"/>
                  <a:pt x="344556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7AD5A2DE-84C4-4199-85D1-9468A15BF4B8}"/>
              </a:ext>
            </a:extLst>
          </p:cNvPr>
          <p:cNvSpPr/>
          <p:nvPr/>
        </p:nvSpPr>
        <p:spPr bwMode="auto">
          <a:xfrm>
            <a:off x="4890052" y="2610678"/>
            <a:ext cx="318052" cy="3644348"/>
          </a:xfrm>
          <a:custGeom>
            <a:avLst/>
            <a:gdLst>
              <a:gd name="connsiteX0" fmla="*/ 0 w 318052"/>
              <a:gd name="connsiteY0" fmla="*/ 3644348 h 3644348"/>
              <a:gd name="connsiteX1" fmla="*/ 13252 w 318052"/>
              <a:gd name="connsiteY1" fmla="*/ 3034748 h 3644348"/>
              <a:gd name="connsiteX2" fmla="*/ 66261 w 318052"/>
              <a:gd name="connsiteY2" fmla="*/ 2305879 h 3644348"/>
              <a:gd name="connsiteX3" fmla="*/ 185531 w 318052"/>
              <a:gd name="connsiteY3" fmla="*/ 1126435 h 3644348"/>
              <a:gd name="connsiteX4" fmla="*/ 318052 w 318052"/>
              <a:gd name="connsiteY4" fmla="*/ 0 h 364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52" h="3644348">
                <a:moveTo>
                  <a:pt x="0" y="3644348"/>
                </a:moveTo>
                <a:cubicBezTo>
                  <a:pt x="1104" y="3451087"/>
                  <a:pt x="2209" y="3257826"/>
                  <a:pt x="13252" y="3034748"/>
                </a:cubicBezTo>
                <a:cubicBezTo>
                  <a:pt x="24296" y="2811670"/>
                  <a:pt x="37548" y="2623931"/>
                  <a:pt x="66261" y="2305879"/>
                </a:cubicBezTo>
                <a:cubicBezTo>
                  <a:pt x="94974" y="1987827"/>
                  <a:pt x="143566" y="1510748"/>
                  <a:pt x="185531" y="1126435"/>
                </a:cubicBezTo>
                <a:cubicBezTo>
                  <a:pt x="227496" y="742122"/>
                  <a:pt x="272774" y="371061"/>
                  <a:pt x="318052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C49AD2DF-928D-4CF3-AE06-6255E4BE7733}"/>
              </a:ext>
            </a:extLst>
          </p:cNvPr>
          <p:cNvSpPr/>
          <p:nvPr/>
        </p:nvSpPr>
        <p:spPr bwMode="auto">
          <a:xfrm>
            <a:off x="6294783" y="2796209"/>
            <a:ext cx="384313" cy="3458817"/>
          </a:xfrm>
          <a:custGeom>
            <a:avLst/>
            <a:gdLst>
              <a:gd name="connsiteX0" fmla="*/ 0 w 384313"/>
              <a:gd name="connsiteY0" fmla="*/ 3458817 h 3458817"/>
              <a:gd name="connsiteX1" fmla="*/ 53008 w 384313"/>
              <a:gd name="connsiteY1" fmla="*/ 2584174 h 3458817"/>
              <a:gd name="connsiteX2" fmla="*/ 92765 w 384313"/>
              <a:gd name="connsiteY2" fmla="*/ 1987826 h 3458817"/>
              <a:gd name="connsiteX3" fmla="*/ 198782 w 384313"/>
              <a:gd name="connsiteY3" fmla="*/ 1099930 h 3458817"/>
              <a:gd name="connsiteX4" fmla="*/ 384313 w 384313"/>
              <a:gd name="connsiteY4" fmla="*/ 0 h 345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13" h="3458817">
                <a:moveTo>
                  <a:pt x="0" y="3458817"/>
                </a:moveTo>
                <a:cubicBezTo>
                  <a:pt x="18773" y="3144078"/>
                  <a:pt x="37547" y="2829339"/>
                  <a:pt x="53008" y="2584174"/>
                </a:cubicBezTo>
                <a:cubicBezTo>
                  <a:pt x="68469" y="2339009"/>
                  <a:pt x="68469" y="2235200"/>
                  <a:pt x="92765" y="1987826"/>
                </a:cubicBezTo>
                <a:cubicBezTo>
                  <a:pt x="117061" y="1740452"/>
                  <a:pt x="150191" y="1431234"/>
                  <a:pt x="198782" y="1099930"/>
                </a:cubicBezTo>
                <a:cubicBezTo>
                  <a:pt x="247373" y="768626"/>
                  <a:pt x="315843" y="384313"/>
                  <a:pt x="384313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3" name="Volný tvar: obrazec 42">
            <a:extLst>
              <a:ext uri="{FF2B5EF4-FFF2-40B4-BE49-F238E27FC236}">
                <a16:creationId xmlns:a16="http://schemas.microsoft.com/office/drawing/2014/main" id="{7B7C1818-15FB-4A30-B114-43B345307170}"/>
              </a:ext>
            </a:extLst>
          </p:cNvPr>
          <p:cNvSpPr/>
          <p:nvPr/>
        </p:nvSpPr>
        <p:spPr bwMode="auto">
          <a:xfrm>
            <a:off x="7752522" y="3061252"/>
            <a:ext cx="384313" cy="3140765"/>
          </a:xfrm>
          <a:custGeom>
            <a:avLst/>
            <a:gdLst>
              <a:gd name="connsiteX0" fmla="*/ 0 w 384313"/>
              <a:gd name="connsiteY0" fmla="*/ 3140765 h 3140765"/>
              <a:gd name="connsiteX1" fmla="*/ 26504 w 384313"/>
              <a:gd name="connsiteY1" fmla="*/ 2703444 h 3140765"/>
              <a:gd name="connsiteX2" fmla="*/ 66261 w 384313"/>
              <a:gd name="connsiteY2" fmla="*/ 2054087 h 3140765"/>
              <a:gd name="connsiteX3" fmla="*/ 198782 w 384313"/>
              <a:gd name="connsiteY3" fmla="*/ 967409 h 3140765"/>
              <a:gd name="connsiteX4" fmla="*/ 384313 w 384313"/>
              <a:gd name="connsiteY4" fmla="*/ 0 h 31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13" h="3140765">
                <a:moveTo>
                  <a:pt x="0" y="3140765"/>
                </a:moveTo>
                <a:cubicBezTo>
                  <a:pt x="7730" y="3012661"/>
                  <a:pt x="15461" y="2884557"/>
                  <a:pt x="26504" y="2703444"/>
                </a:cubicBezTo>
                <a:cubicBezTo>
                  <a:pt x="37548" y="2522331"/>
                  <a:pt x="37548" y="2343426"/>
                  <a:pt x="66261" y="2054087"/>
                </a:cubicBezTo>
                <a:cubicBezTo>
                  <a:pt x="94974" y="1764748"/>
                  <a:pt x="145773" y="1309757"/>
                  <a:pt x="198782" y="967409"/>
                </a:cubicBezTo>
                <a:cubicBezTo>
                  <a:pt x="251791" y="625061"/>
                  <a:pt x="318052" y="312530"/>
                  <a:pt x="384313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76643E-87BE-D641-55CB-832A0DB99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9565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650124" y="809296"/>
            <a:ext cx="6172200" cy="4572000"/>
            <a:chOff x="1248" y="1344"/>
            <a:chExt cx="3888" cy="2880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304" y="1344"/>
              <a:ext cx="1872" cy="1536"/>
              <a:chOff x="2304" y="1344"/>
              <a:chExt cx="1872" cy="1536"/>
            </a:xfrm>
          </p:grpSpPr>
          <p:grpSp>
            <p:nvGrpSpPr>
              <p:cNvPr id="21" name="Group 19"/>
              <p:cNvGrpSpPr>
                <a:grpSpLocks/>
              </p:cNvGrpSpPr>
              <p:nvPr/>
            </p:nvGrpSpPr>
            <p:grpSpPr bwMode="auto">
              <a:xfrm>
                <a:off x="2304" y="1344"/>
                <a:ext cx="1872" cy="1536"/>
                <a:chOff x="1824" y="1320"/>
                <a:chExt cx="2160" cy="1608"/>
              </a:xfrm>
            </p:grpSpPr>
            <p:sp>
              <p:nvSpPr>
                <p:cNvPr id="23" name="Freeform 15" descr="Wide upward diagonal"/>
                <p:cNvSpPr>
                  <a:spLocks/>
                </p:cNvSpPr>
                <p:nvPr/>
              </p:nvSpPr>
              <p:spPr bwMode="auto">
                <a:xfrm>
                  <a:off x="1824" y="1320"/>
                  <a:ext cx="2160" cy="1080"/>
                </a:xfrm>
                <a:custGeom>
                  <a:avLst/>
                  <a:gdLst>
                    <a:gd name="T0" fmla="*/ 0 w 2160"/>
                    <a:gd name="T1" fmla="*/ 24 h 1080"/>
                    <a:gd name="T2" fmla="*/ 192 w 2160"/>
                    <a:gd name="T3" fmla="*/ 24 h 1080"/>
                    <a:gd name="T4" fmla="*/ 624 w 2160"/>
                    <a:gd name="T5" fmla="*/ 72 h 1080"/>
                    <a:gd name="T6" fmla="*/ 1104 w 2160"/>
                    <a:gd name="T7" fmla="*/ 456 h 1080"/>
                    <a:gd name="T8" fmla="*/ 1680 w 2160"/>
                    <a:gd name="T9" fmla="*/ 792 h 1080"/>
                    <a:gd name="T10" fmla="*/ 2160 w 2160"/>
                    <a:gd name="T11" fmla="*/ 108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" h="1080">
                      <a:moveTo>
                        <a:pt x="0" y="24"/>
                      </a:moveTo>
                      <a:cubicBezTo>
                        <a:pt x="44" y="20"/>
                        <a:pt x="88" y="16"/>
                        <a:pt x="192" y="24"/>
                      </a:cubicBezTo>
                      <a:cubicBezTo>
                        <a:pt x="296" y="32"/>
                        <a:pt x="472" y="0"/>
                        <a:pt x="624" y="72"/>
                      </a:cubicBezTo>
                      <a:cubicBezTo>
                        <a:pt x="776" y="144"/>
                        <a:pt x="928" y="336"/>
                        <a:pt x="1104" y="456"/>
                      </a:cubicBezTo>
                      <a:cubicBezTo>
                        <a:pt x="1280" y="576"/>
                        <a:pt x="1504" y="688"/>
                        <a:pt x="1680" y="792"/>
                      </a:cubicBezTo>
                      <a:cubicBezTo>
                        <a:pt x="1856" y="896"/>
                        <a:pt x="2008" y="988"/>
                        <a:pt x="2160" y="1080"/>
                      </a:cubicBezTo>
                    </a:path>
                  </a:pathLst>
                </a:custGeom>
                <a:pattFill prst="wdUpDiag">
                  <a:fgClr>
                    <a:schemeClr val="bg1"/>
                  </a:fgClr>
                  <a:bgClr>
                    <a:srgbClr val="BCC2C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17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24" y="2400"/>
                  <a:ext cx="2160" cy="528"/>
                </a:xfrm>
                <a:prstGeom prst="rect">
                  <a:avLst/>
                </a:prstGeom>
                <a:pattFill prst="wdUpDiag">
                  <a:fgClr>
                    <a:schemeClr val="bg1"/>
                  </a:fgClr>
                  <a:bgClr>
                    <a:srgbClr val="BCC2C4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AutoShape 18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2160" cy="1056"/>
                </a:xfrm>
                <a:prstGeom prst="rtTriangle">
                  <a:avLst/>
                </a:prstGeom>
                <a:pattFill prst="wdUpDiag">
                  <a:fgClr>
                    <a:schemeClr val="bg1"/>
                  </a:fgClr>
                  <a:bgClr>
                    <a:srgbClr val="BCC2C4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2494" y="2103"/>
                <a:ext cx="11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concrete dam</a:t>
                </a:r>
                <a:endParaRPr kumimoji="0" lang="en-AU" alt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1248" y="3984"/>
              <a:ext cx="3888" cy="240"/>
              <a:chOff x="1248" y="3984"/>
              <a:chExt cx="3888" cy="240"/>
            </a:xfrm>
          </p:grpSpPr>
          <p:sp>
            <p:nvSpPr>
              <p:cNvPr id="19" name="Rectangle 25" descr="Diagonal brick"/>
              <p:cNvSpPr>
                <a:spLocks noChangeArrowheads="1"/>
              </p:cNvSpPr>
              <p:nvPr/>
            </p:nvSpPr>
            <p:spPr bwMode="auto">
              <a:xfrm>
                <a:off x="1248" y="3984"/>
                <a:ext cx="3888" cy="240"/>
              </a:xfrm>
              <a:prstGeom prst="rect">
                <a:avLst/>
              </a:prstGeom>
              <a:pattFill prst="diagBrick">
                <a:fgClr>
                  <a:srgbClr val="DDDDDD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2352" y="3984"/>
                <a:ext cx="13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impervious </a:t>
                </a:r>
                <a:r>
                  <a:rPr kumimoji="0" lang="cs-CZ" altLang="cs-CZ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layer</a:t>
                </a:r>
                <a:endParaRPr kumimoji="0" lang="en-AU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1248" y="1536"/>
              <a:ext cx="3888" cy="1056"/>
              <a:chOff x="1248" y="1536"/>
              <a:chExt cx="3888" cy="1056"/>
            </a:xfrm>
          </p:grpSpPr>
          <p:sp>
            <p:nvSpPr>
              <p:cNvPr id="17" name="Rectangle 28" descr="Dashed horizontal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056" cy="1056"/>
              </a:xfrm>
              <a:prstGeom prst="rect">
                <a:avLst/>
              </a:prstGeom>
              <a:pattFill prst="dashHorz">
                <a:fgClr>
                  <a:srgbClr val="3333FF"/>
                </a:fgClr>
                <a:bgClr>
                  <a:srgbClr val="D3F5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Rectangle 29" descr="Dashed horizontal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960" cy="144"/>
              </a:xfrm>
              <a:prstGeom prst="rect">
                <a:avLst/>
              </a:prstGeom>
              <a:pattFill prst="dashHorz">
                <a:fgClr>
                  <a:srgbClr val="3333FF"/>
                </a:fgClr>
                <a:bgClr>
                  <a:srgbClr val="D3F5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1248" y="2592"/>
              <a:ext cx="3888" cy="1392"/>
              <a:chOff x="1248" y="2592"/>
              <a:chExt cx="3888" cy="1392"/>
            </a:xfrm>
          </p:grpSpPr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1248" y="2592"/>
                <a:ext cx="3888" cy="1392"/>
                <a:chOff x="1248" y="2592"/>
                <a:chExt cx="3888" cy="1392"/>
              </a:xfrm>
            </p:grpSpPr>
            <p:sp>
              <p:nvSpPr>
                <p:cNvPr id="14" name="Rectangle 22" descr="Recycled paper"/>
                <p:cNvSpPr>
                  <a:spLocks noChangeArrowheads="1"/>
                </p:cNvSpPr>
                <p:nvPr/>
              </p:nvSpPr>
              <p:spPr bwMode="auto">
                <a:xfrm>
                  <a:off x="1248" y="2880"/>
                  <a:ext cx="3888" cy="1104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3" descr="Recycled paper"/>
                <p:cNvSpPr>
                  <a:spLocks noChangeArrowheads="1"/>
                </p:cNvSpPr>
                <p:nvPr/>
              </p:nvSpPr>
              <p:spPr bwMode="auto">
                <a:xfrm>
                  <a:off x="1248" y="2592"/>
                  <a:ext cx="1056" cy="288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4" descr="Recycled paper"/>
                <p:cNvSpPr>
                  <a:spLocks noChangeArrowheads="1"/>
                </p:cNvSpPr>
                <p:nvPr/>
              </p:nvSpPr>
              <p:spPr bwMode="auto">
                <a:xfrm>
                  <a:off x="4176" y="2592"/>
                  <a:ext cx="960" cy="288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Text Box 30"/>
              <p:cNvSpPr txBox="1">
                <a:spLocks noChangeArrowheads="1"/>
              </p:cNvSpPr>
              <p:nvPr/>
            </p:nvSpPr>
            <p:spPr bwMode="auto">
              <a:xfrm>
                <a:off x="3792" y="3696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soil</a:t>
                </a:r>
                <a:endParaRPr kumimoji="0" lang="en-AU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26" name="Freeform 35"/>
          <p:cNvSpPr>
            <a:spLocks/>
          </p:cNvSpPr>
          <p:nvPr/>
        </p:nvSpPr>
        <p:spPr bwMode="auto">
          <a:xfrm>
            <a:off x="2183524" y="2790496"/>
            <a:ext cx="5257800" cy="1460500"/>
          </a:xfrm>
          <a:custGeom>
            <a:avLst/>
            <a:gdLst>
              <a:gd name="T0" fmla="*/ 0 w 3312"/>
              <a:gd name="T1" fmla="*/ 0 h 920"/>
              <a:gd name="T2" fmla="*/ 48 w 3312"/>
              <a:gd name="T3" fmla="*/ 288 h 920"/>
              <a:gd name="T4" fmla="*/ 288 w 3312"/>
              <a:gd name="T5" fmla="*/ 576 h 920"/>
              <a:gd name="T6" fmla="*/ 720 w 3312"/>
              <a:gd name="T7" fmla="*/ 816 h 920"/>
              <a:gd name="T8" fmla="*/ 1488 w 3312"/>
              <a:gd name="T9" fmla="*/ 912 h 920"/>
              <a:gd name="T10" fmla="*/ 2352 w 3312"/>
              <a:gd name="T11" fmla="*/ 864 h 920"/>
              <a:gd name="T12" fmla="*/ 2832 w 3312"/>
              <a:gd name="T13" fmla="*/ 672 h 920"/>
              <a:gd name="T14" fmla="*/ 3168 w 3312"/>
              <a:gd name="T15" fmla="*/ 384 h 920"/>
              <a:gd name="T16" fmla="*/ 3312 w 3312"/>
              <a:gd name="T17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2" h="920">
                <a:moveTo>
                  <a:pt x="0" y="0"/>
                </a:moveTo>
                <a:cubicBezTo>
                  <a:pt x="0" y="96"/>
                  <a:pt x="0" y="192"/>
                  <a:pt x="48" y="288"/>
                </a:cubicBezTo>
                <a:cubicBezTo>
                  <a:pt x="96" y="384"/>
                  <a:pt x="176" y="488"/>
                  <a:pt x="288" y="576"/>
                </a:cubicBezTo>
                <a:cubicBezTo>
                  <a:pt x="400" y="664"/>
                  <a:pt x="520" y="760"/>
                  <a:pt x="720" y="816"/>
                </a:cubicBezTo>
                <a:cubicBezTo>
                  <a:pt x="920" y="872"/>
                  <a:pt x="1216" y="904"/>
                  <a:pt x="1488" y="912"/>
                </a:cubicBezTo>
                <a:cubicBezTo>
                  <a:pt x="1760" y="920"/>
                  <a:pt x="2128" y="904"/>
                  <a:pt x="2352" y="864"/>
                </a:cubicBezTo>
                <a:cubicBezTo>
                  <a:pt x="2576" y="824"/>
                  <a:pt x="2696" y="752"/>
                  <a:pt x="2832" y="672"/>
                </a:cubicBezTo>
                <a:cubicBezTo>
                  <a:pt x="2968" y="592"/>
                  <a:pt x="3088" y="496"/>
                  <a:pt x="3168" y="384"/>
                </a:cubicBezTo>
                <a:cubicBezTo>
                  <a:pt x="3248" y="272"/>
                  <a:pt x="3280" y="136"/>
                  <a:pt x="3312" y="0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6298324" y="2180896"/>
            <a:ext cx="2133600" cy="381000"/>
            <a:chOff x="4176" y="2208"/>
            <a:chExt cx="1344" cy="240"/>
          </a:xfrm>
        </p:grpSpPr>
        <p:sp>
          <p:nvSpPr>
            <p:cNvPr id="28" name="Line 41"/>
            <p:cNvSpPr>
              <a:spLocks noChangeShapeType="1"/>
            </p:cNvSpPr>
            <p:nvPr/>
          </p:nvSpPr>
          <p:spPr bwMode="auto">
            <a:xfrm>
              <a:off x="4176" y="2448"/>
              <a:ext cx="1344" cy="0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4800" y="2208"/>
              <a:ext cx="6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datum</a:t>
              </a:r>
              <a:endParaRPr kumimoji="0" lang="en-AU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Group 47"/>
          <p:cNvGrpSpPr>
            <a:grpSpLocks/>
          </p:cNvGrpSpPr>
          <p:nvPr/>
        </p:nvGrpSpPr>
        <p:grpSpPr bwMode="auto">
          <a:xfrm>
            <a:off x="6450724" y="1114096"/>
            <a:ext cx="533400" cy="1447800"/>
            <a:chOff x="4272" y="1536"/>
            <a:chExt cx="336" cy="912"/>
          </a:xfrm>
        </p:grpSpPr>
        <p:sp>
          <p:nvSpPr>
            <p:cNvPr id="31" name="Line 44"/>
            <p:cNvSpPr>
              <a:spLocks noChangeShapeType="1"/>
            </p:cNvSpPr>
            <p:nvPr/>
          </p:nvSpPr>
          <p:spPr bwMode="auto">
            <a:xfrm>
              <a:off x="4320" y="15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45"/>
            <p:cNvSpPr>
              <a:spLocks noChangeShapeType="1"/>
            </p:cNvSpPr>
            <p:nvPr/>
          </p:nvSpPr>
          <p:spPr bwMode="auto">
            <a:xfrm>
              <a:off x="4272" y="15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4320" y="187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</a:t>
              </a:r>
              <a:r>
                <a:rPr kumimoji="0" lang="en-US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</a:t>
              </a:r>
              <a:endParaRPr kumimoji="0" lang="en-AU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7441324" y="2638096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TH = 0</a:t>
            </a:r>
            <a:endParaRPr kumimoji="0" lang="en-AU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1192924" y="2638096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 =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kumimoji="0" lang="en-US" alt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kumimoji="0" lang="en-AU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Přímá spojnice se šipkou 2"/>
          <p:cNvCxnSpPr/>
          <p:nvPr/>
        </p:nvCxnSpPr>
        <p:spPr bwMode="auto">
          <a:xfrm flipH="1">
            <a:off x="4256690" y="3909848"/>
            <a:ext cx="285859" cy="2141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4507624" y="3518117"/>
            <a:ext cx="1625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stream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 line</a:t>
            </a:r>
            <a:endParaRPr kumimoji="0" lang="en-AU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619343" y="853230"/>
            <a:ext cx="1625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STREAM  LINE</a:t>
            </a:r>
            <a:endParaRPr kumimoji="0" lang="en-AU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265260" y="99787"/>
            <a:ext cx="3724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rPr>
              <a:t>SEEPAGE – FLOW NETS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4CB64A-D8E3-2029-AC71-72D7C971F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2612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utoUpdateAnimBg="0"/>
      <p:bldP spid="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760483" y="1002231"/>
            <a:ext cx="777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</a:t>
            </a:r>
            <a:r>
              <a:rPr kumimoji="0" lang="cs-CZ" altLang="cs-CZ" sz="20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quipotential</a:t>
            </a:r>
            <a:r>
              <a:rPr kumimoji="0" lang="cs-CZ" altLang="cs-CZ" sz="2000" b="1" i="0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line</a:t>
            </a:r>
            <a:r>
              <a:rPr kumimoji="0" lang="en-US" altLang="cs-CZ" sz="2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 simply a contour of constant total head.</a:t>
            </a:r>
            <a:endParaRPr kumimoji="0" lang="en-AU" alt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40" name="Group 34"/>
          <p:cNvGrpSpPr>
            <a:grpSpLocks/>
          </p:cNvGrpSpPr>
          <p:nvPr/>
        </p:nvGrpSpPr>
        <p:grpSpPr bwMode="auto">
          <a:xfrm>
            <a:off x="1303283" y="1597573"/>
            <a:ext cx="7467600" cy="4572000"/>
            <a:chOff x="960" y="1344"/>
            <a:chExt cx="4704" cy="2880"/>
          </a:xfrm>
        </p:grpSpPr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1248" y="1344"/>
              <a:ext cx="3888" cy="2880"/>
              <a:chOff x="1248" y="1344"/>
              <a:chExt cx="3888" cy="2880"/>
            </a:xfrm>
          </p:grpSpPr>
          <p:grpSp>
            <p:nvGrpSpPr>
              <p:cNvPr id="52" name="Group 4"/>
              <p:cNvGrpSpPr>
                <a:grpSpLocks/>
              </p:cNvGrpSpPr>
              <p:nvPr/>
            </p:nvGrpSpPr>
            <p:grpSpPr bwMode="auto">
              <a:xfrm>
                <a:off x="2304" y="1344"/>
                <a:ext cx="1872" cy="1536"/>
                <a:chOff x="2304" y="1344"/>
                <a:chExt cx="1872" cy="1536"/>
              </a:xfrm>
            </p:grpSpPr>
            <p:grpSp>
              <p:nvGrpSpPr>
                <p:cNvPr id="65" name="Group 5"/>
                <p:cNvGrpSpPr>
                  <a:grpSpLocks/>
                </p:cNvGrpSpPr>
                <p:nvPr/>
              </p:nvGrpSpPr>
              <p:grpSpPr bwMode="auto">
                <a:xfrm>
                  <a:off x="2304" y="1344"/>
                  <a:ext cx="1872" cy="1536"/>
                  <a:chOff x="1824" y="1320"/>
                  <a:chExt cx="2160" cy="1608"/>
                </a:xfrm>
              </p:grpSpPr>
              <p:sp>
                <p:nvSpPr>
                  <p:cNvPr id="67" name="Freeform 6" descr="Wide upward diagonal"/>
                  <p:cNvSpPr>
                    <a:spLocks/>
                  </p:cNvSpPr>
                  <p:nvPr/>
                </p:nvSpPr>
                <p:spPr bwMode="auto">
                  <a:xfrm>
                    <a:off x="1824" y="1320"/>
                    <a:ext cx="2160" cy="1080"/>
                  </a:xfrm>
                  <a:custGeom>
                    <a:avLst/>
                    <a:gdLst>
                      <a:gd name="T0" fmla="*/ 0 w 2160"/>
                      <a:gd name="T1" fmla="*/ 24 h 1080"/>
                      <a:gd name="T2" fmla="*/ 192 w 2160"/>
                      <a:gd name="T3" fmla="*/ 24 h 1080"/>
                      <a:gd name="T4" fmla="*/ 624 w 2160"/>
                      <a:gd name="T5" fmla="*/ 72 h 1080"/>
                      <a:gd name="T6" fmla="*/ 1104 w 2160"/>
                      <a:gd name="T7" fmla="*/ 456 h 1080"/>
                      <a:gd name="T8" fmla="*/ 1680 w 2160"/>
                      <a:gd name="T9" fmla="*/ 792 h 1080"/>
                      <a:gd name="T10" fmla="*/ 2160 w 2160"/>
                      <a:gd name="T11" fmla="*/ 1080 h 10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60" h="1080">
                        <a:moveTo>
                          <a:pt x="0" y="24"/>
                        </a:moveTo>
                        <a:cubicBezTo>
                          <a:pt x="44" y="20"/>
                          <a:pt x="88" y="16"/>
                          <a:pt x="192" y="24"/>
                        </a:cubicBezTo>
                        <a:cubicBezTo>
                          <a:pt x="296" y="32"/>
                          <a:pt x="472" y="0"/>
                          <a:pt x="624" y="72"/>
                        </a:cubicBezTo>
                        <a:cubicBezTo>
                          <a:pt x="776" y="144"/>
                          <a:pt x="928" y="336"/>
                          <a:pt x="1104" y="456"/>
                        </a:cubicBezTo>
                        <a:cubicBezTo>
                          <a:pt x="1280" y="576"/>
                          <a:pt x="1504" y="688"/>
                          <a:pt x="1680" y="792"/>
                        </a:cubicBezTo>
                        <a:cubicBezTo>
                          <a:pt x="1856" y="896"/>
                          <a:pt x="2008" y="988"/>
                          <a:pt x="2160" y="1080"/>
                        </a:cubicBezTo>
                      </a:path>
                    </a:pathLst>
                  </a:custGeom>
                  <a:pattFill prst="wdUpDiag">
                    <a:fgClr>
                      <a:schemeClr val="bg1"/>
                    </a:fgClr>
                    <a:bgClr>
                      <a:srgbClr val="BCC2C4"/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7" descr="Wide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400"/>
                    <a:ext cx="2160" cy="528"/>
                  </a:xfrm>
                  <a:prstGeom prst="rect">
                    <a:avLst/>
                  </a:prstGeom>
                  <a:pattFill prst="wdUpDiag">
                    <a:fgClr>
                      <a:schemeClr val="bg1"/>
                    </a:fgClr>
                    <a:bgClr>
                      <a:srgbClr val="BCC2C4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AutoShape 8" descr="Wide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344"/>
                    <a:ext cx="2160" cy="1056"/>
                  </a:xfrm>
                  <a:prstGeom prst="rtTriangle">
                    <a:avLst/>
                  </a:prstGeom>
                  <a:pattFill prst="wdUpDiag">
                    <a:fgClr>
                      <a:schemeClr val="bg1"/>
                    </a:fgClr>
                    <a:bgClr>
                      <a:srgbClr val="BCC2C4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44" y="2352"/>
                  <a:ext cx="115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concrete dam</a:t>
                  </a:r>
                  <a:endParaRPr kumimoji="0" lang="en-AU" altLang="cs-CZ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53" name="Group 10"/>
              <p:cNvGrpSpPr>
                <a:grpSpLocks/>
              </p:cNvGrpSpPr>
              <p:nvPr/>
            </p:nvGrpSpPr>
            <p:grpSpPr bwMode="auto">
              <a:xfrm>
                <a:off x="1248" y="3984"/>
                <a:ext cx="3888" cy="240"/>
                <a:chOff x="1248" y="3984"/>
                <a:chExt cx="3888" cy="240"/>
              </a:xfrm>
            </p:grpSpPr>
            <p:sp>
              <p:nvSpPr>
                <p:cNvPr id="63" name="Rectangle 11" descr="Diagonal brick"/>
                <p:cNvSpPr>
                  <a:spLocks noChangeArrowheads="1"/>
                </p:cNvSpPr>
                <p:nvPr/>
              </p:nvSpPr>
              <p:spPr bwMode="auto">
                <a:xfrm>
                  <a:off x="1248" y="3984"/>
                  <a:ext cx="3888" cy="240"/>
                </a:xfrm>
                <a:prstGeom prst="rect">
                  <a:avLst/>
                </a:prstGeom>
                <a:pattFill prst="diagBrick">
                  <a:fgClr>
                    <a:srgbClr val="DDDDDD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352" y="3984"/>
                  <a:ext cx="13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impervious strata</a:t>
                  </a:r>
                  <a:endParaRPr kumimoji="0" lang="en-AU" alt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54" name="Group 13"/>
              <p:cNvGrpSpPr>
                <a:grpSpLocks/>
              </p:cNvGrpSpPr>
              <p:nvPr/>
            </p:nvGrpSpPr>
            <p:grpSpPr bwMode="auto">
              <a:xfrm>
                <a:off x="1248" y="1536"/>
                <a:ext cx="3888" cy="1056"/>
                <a:chOff x="1248" y="1536"/>
                <a:chExt cx="3888" cy="1056"/>
              </a:xfrm>
            </p:grpSpPr>
            <p:sp>
              <p:nvSpPr>
                <p:cNvPr id="61" name="Rectangle 14" descr="Dashed horizontal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056" cy="1056"/>
                </a:xfrm>
                <a:prstGeom prst="rect">
                  <a:avLst/>
                </a:prstGeom>
                <a:pattFill prst="dashHorz">
                  <a:fgClr>
                    <a:srgbClr val="3333FF"/>
                  </a:fgClr>
                  <a:bgClr>
                    <a:srgbClr val="D3F5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15" descr="Dashed horizontal"/>
                <p:cNvSpPr>
                  <a:spLocks noChangeArrowheads="1"/>
                </p:cNvSpPr>
                <p:nvPr/>
              </p:nvSpPr>
              <p:spPr bwMode="auto">
                <a:xfrm>
                  <a:off x="4176" y="2448"/>
                  <a:ext cx="960" cy="144"/>
                </a:xfrm>
                <a:prstGeom prst="rect">
                  <a:avLst/>
                </a:prstGeom>
                <a:pattFill prst="dashHorz">
                  <a:fgClr>
                    <a:srgbClr val="3333FF"/>
                  </a:fgClr>
                  <a:bgClr>
                    <a:srgbClr val="D3F5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roup 16"/>
              <p:cNvGrpSpPr>
                <a:grpSpLocks/>
              </p:cNvGrpSpPr>
              <p:nvPr/>
            </p:nvGrpSpPr>
            <p:grpSpPr bwMode="auto">
              <a:xfrm>
                <a:off x="1248" y="2592"/>
                <a:ext cx="3888" cy="1392"/>
                <a:chOff x="1248" y="2592"/>
                <a:chExt cx="3888" cy="1392"/>
              </a:xfrm>
            </p:grpSpPr>
            <p:grpSp>
              <p:nvGrpSpPr>
                <p:cNvPr id="56" name="Group 17"/>
                <p:cNvGrpSpPr>
                  <a:grpSpLocks/>
                </p:cNvGrpSpPr>
                <p:nvPr/>
              </p:nvGrpSpPr>
              <p:grpSpPr bwMode="auto">
                <a:xfrm>
                  <a:off x="1248" y="2592"/>
                  <a:ext cx="3888" cy="1392"/>
                  <a:chOff x="1248" y="2592"/>
                  <a:chExt cx="3888" cy="1392"/>
                </a:xfrm>
              </p:grpSpPr>
              <p:sp>
                <p:nvSpPr>
                  <p:cNvPr id="58" name="Rectangle 18" descr="Recycled paper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880"/>
                    <a:ext cx="3888" cy="1104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Rectangle 19" descr="Recycled paper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592"/>
                    <a:ext cx="1056" cy="288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Rectangle 20" descr="Recycled paper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592"/>
                    <a:ext cx="960" cy="288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92" y="3696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soil</a:t>
                  </a:r>
                  <a:endParaRPr kumimoji="0" lang="en-AU" alt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584" y="2592"/>
              <a:ext cx="3312" cy="920"/>
            </a:xfrm>
            <a:custGeom>
              <a:avLst/>
              <a:gdLst>
                <a:gd name="T0" fmla="*/ 0 w 3312"/>
                <a:gd name="T1" fmla="*/ 0 h 920"/>
                <a:gd name="T2" fmla="*/ 48 w 3312"/>
                <a:gd name="T3" fmla="*/ 288 h 920"/>
                <a:gd name="T4" fmla="*/ 288 w 3312"/>
                <a:gd name="T5" fmla="*/ 576 h 920"/>
                <a:gd name="T6" fmla="*/ 720 w 3312"/>
                <a:gd name="T7" fmla="*/ 816 h 920"/>
                <a:gd name="T8" fmla="*/ 1488 w 3312"/>
                <a:gd name="T9" fmla="*/ 912 h 920"/>
                <a:gd name="T10" fmla="*/ 2352 w 3312"/>
                <a:gd name="T11" fmla="*/ 864 h 920"/>
                <a:gd name="T12" fmla="*/ 2832 w 3312"/>
                <a:gd name="T13" fmla="*/ 672 h 920"/>
                <a:gd name="T14" fmla="*/ 3168 w 3312"/>
                <a:gd name="T15" fmla="*/ 384 h 920"/>
                <a:gd name="T16" fmla="*/ 3312 w 3312"/>
                <a:gd name="T17" fmla="*/ 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2" h="920">
                  <a:moveTo>
                    <a:pt x="0" y="0"/>
                  </a:moveTo>
                  <a:cubicBezTo>
                    <a:pt x="0" y="96"/>
                    <a:pt x="0" y="192"/>
                    <a:pt x="48" y="288"/>
                  </a:cubicBezTo>
                  <a:cubicBezTo>
                    <a:pt x="96" y="384"/>
                    <a:pt x="176" y="488"/>
                    <a:pt x="288" y="576"/>
                  </a:cubicBezTo>
                  <a:cubicBezTo>
                    <a:pt x="400" y="664"/>
                    <a:pt x="520" y="760"/>
                    <a:pt x="720" y="816"/>
                  </a:cubicBezTo>
                  <a:cubicBezTo>
                    <a:pt x="920" y="872"/>
                    <a:pt x="1216" y="904"/>
                    <a:pt x="1488" y="912"/>
                  </a:cubicBezTo>
                  <a:cubicBezTo>
                    <a:pt x="1760" y="920"/>
                    <a:pt x="2128" y="904"/>
                    <a:pt x="2352" y="864"/>
                  </a:cubicBezTo>
                  <a:cubicBezTo>
                    <a:pt x="2576" y="824"/>
                    <a:pt x="2696" y="752"/>
                    <a:pt x="2832" y="672"/>
                  </a:cubicBezTo>
                  <a:cubicBezTo>
                    <a:pt x="2968" y="592"/>
                    <a:pt x="3088" y="496"/>
                    <a:pt x="3168" y="384"/>
                  </a:cubicBezTo>
                  <a:cubicBezTo>
                    <a:pt x="3248" y="272"/>
                    <a:pt x="3280" y="136"/>
                    <a:pt x="3312" y="0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4176" y="2208"/>
              <a:ext cx="1488" cy="240"/>
              <a:chOff x="4176" y="2208"/>
              <a:chExt cx="1488" cy="240"/>
            </a:xfrm>
          </p:grpSpPr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4176" y="2448"/>
                <a:ext cx="1344" cy="0"/>
              </a:xfrm>
              <a:prstGeom prst="line">
                <a:avLst/>
              </a:prstGeom>
              <a:noFill/>
              <a:ln w="22225">
                <a:solidFill>
                  <a:srgbClr val="1E6F0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Text Box 26"/>
              <p:cNvSpPr txBox="1">
                <a:spLocks noChangeArrowheads="1"/>
              </p:cNvSpPr>
              <p:nvPr/>
            </p:nvSpPr>
            <p:spPr bwMode="auto">
              <a:xfrm>
                <a:off x="4944" y="2208"/>
                <a:ext cx="72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800" b="1" i="0" u="none" strike="noStrike" kern="1200" cap="none" spc="0" normalizeH="0" baseline="0" noProof="0" dirty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datum</a:t>
                </a:r>
                <a:endParaRPr kumimoji="0" lang="en-AU" altLang="cs-CZ" sz="1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27"/>
            <p:cNvGrpSpPr>
              <a:grpSpLocks/>
            </p:cNvGrpSpPr>
            <p:nvPr/>
          </p:nvGrpSpPr>
          <p:grpSpPr bwMode="auto">
            <a:xfrm>
              <a:off x="4272" y="1536"/>
              <a:ext cx="336" cy="912"/>
              <a:chOff x="4272" y="1536"/>
              <a:chExt cx="336" cy="912"/>
            </a:xfrm>
          </p:grpSpPr>
          <p:sp>
            <p:nvSpPr>
              <p:cNvPr id="47" name="Line 28"/>
              <p:cNvSpPr>
                <a:spLocks noChangeShapeType="1"/>
              </p:cNvSpPr>
              <p:nvPr/>
            </p:nvSpPr>
            <p:spPr bwMode="auto">
              <a:xfrm>
                <a:off x="4320" y="1536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>
                <a:off x="4272" y="15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Text Box 30"/>
              <p:cNvSpPr txBox="1">
                <a:spLocks noChangeArrowheads="1"/>
              </p:cNvSpPr>
              <p:nvPr/>
            </p:nvSpPr>
            <p:spPr bwMode="auto">
              <a:xfrm>
                <a:off x="4320" y="187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</a:t>
                </a:r>
                <a:r>
                  <a:rPr kumimoji="0" lang="en-US" altLang="cs-CZ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L</a:t>
                </a:r>
                <a:endPara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4896" y="249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 = 0</a:t>
              </a:r>
              <a:endParaRPr kumimoji="0" lang="en-AU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960" y="249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 = h</a:t>
              </a:r>
              <a:r>
                <a:rPr kumimoji="0" lang="en-US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</a:t>
              </a:r>
              <a:endParaRPr kumimoji="0" lang="en-AU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0" name="Freeform 35"/>
          <p:cNvSpPr>
            <a:spLocks/>
          </p:cNvSpPr>
          <p:nvPr/>
        </p:nvSpPr>
        <p:spPr bwMode="auto">
          <a:xfrm>
            <a:off x="3576583" y="4035973"/>
            <a:ext cx="330200" cy="1752600"/>
          </a:xfrm>
          <a:custGeom>
            <a:avLst/>
            <a:gdLst>
              <a:gd name="T0" fmla="*/ 200 w 208"/>
              <a:gd name="T1" fmla="*/ 0 h 1104"/>
              <a:gd name="T2" fmla="*/ 200 w 208"/>
              <a:gd name="T3" fmla="*/ 144 h 1104"/>
              <a:gd name="T4" fmla="*/ 152 w 208"/>
              <a:gd name="T5" fmla="*/ 288 h 1104"/>
              <a:gd name="T6" fmla="*/ 104 w 208"/>
              <a:gd name="T7" fmla="*/ 384 h 1104"/>
              <a:gd name="T8" fmla="*/ 56 w 208"/>
              <a:gd name="T9" fmla="*/ 528 h 1104"/>
              <a:gd name="T10" fmla="*/ 8 w 208"/>
              <a:gd name="T11" fmla="*/ 864 h 1104"/>
              <a:gd name="T12" fmla="*/ 8 w 208"/>
              <a:gd name="T13" fmla="*/ 960 h 1104"/>
              <a:gd name="T14" fmla="*/ 8 w 208"/>
              <a:gd name="T15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104">
                <a:moveTo>
                  <a:pt x="200" y="0"/>
                </a:moveTo>
                <a:cubicBezTo>
                  <a:pt x="204" y="48"/>
                  <a:pt x="208" y="96"/>
                  <a:pt x="200" y="144"/>
                </a:cubicBezTo>
                <a:cubicBezTo>
                  <a:pt x="192" y="192"/>
                  <a:pt x="168" y="248"/>
                  <a:pt x="152" y="288"/>
                </a:cubicBezTo>
                <a:cubicBezTo>
                  <a:pt x="136" y="328"/>
                  <a:pt x="120" y="344"/>
                  <a:pt x="104" y="384"/>
                </a:cubicBezTo>
                <a:cubicBezTo>
                  <a:pt x="88" y="424"/>
                  <a:pt x="72" y="448"/>
                  <a:pt x="56" y="528"/>
                </a:cubicBezTo>
                <a:cubicBezTo>
                  <a:pt x="40" y="608"/>
                  <a:pt x="16" y="792"/>
                  <a:pt x="8" y="864"/>
                </a:cubicBezTo>
                <a:cubicBezTo>
                  <a:pt x="0" y="936"/>
                  <a:pt x="8" y="920"/>
                  <a:pt x="8" y="960"/>
                </a:cubicBezTo>
                <a:cubicBezTo>
                  <a:pt x="8" y="1000"/>
                  <a:pt x="8" y="1052"/>
                  <a:pt x="8" y="1104"/>
                </a:cubicBezTo>
              </a:path>
            </a:pathLst>
          </a:cu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" name="Text Box 36"/>
          <p:cNvSpPr txBox="1">
            <a:spLocks noChangeArrowheads="1"/>
          </p:cNvSpPr>
          <p:nvPr/>
        </p:nvSpPr>
        <p:spPr bwMode="auto">
          <a:xfrm>
            <a:off x="3513082" y="5178973"/>
            <a:ext cx="13863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TH=0.8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</a:t>
            </a:r>
            <a:r>
              <a:rPr kumimoji="0" lang="en-US" alt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endParaRPr kumimoji="0" lang="en-AU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83A95BB-33C5-9D02-CB64-E3CB1E9BB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C331ED-44A1-1EF4-9DDD-BA3856CF3BE6}"/>
              </a:ext>
            </a:extLst>
          </p:cNvPr>
          <p:cNvSpPr txBox="1"/>
          <p:nvPr/>
        </p:nvSpPr>
        <p:spPr>
          <a:xfrm>
            <a:off x="1265260" y="99787"/>
            <a:ext cx="3724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rPr>
              <a:t>SEEPAGE – FLOW NETS</a:t>
            </a:r>
          </a:p>
        </p:txBody>
      </p:sp>
    </p:spTree>
    <p:extLst>
      <p:ext uri="{BB962C8B-B14F-4D97-AF65-F5344CB8AC3E}">
        <p14:creationId xmlns:p14="http://schemas.microsoft.com/office/powerpoint/2010/main" val="97373044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0" grpId="0" animBg="1"/>
      <p:bldP spid="7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82415" y="546439"/>
            <a:ext cx="10357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FLOWNET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- a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network of selected 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stream lines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equipotential lines.</a:t>
            </a:r>
            <a:endParaRPr kumimoji="0" lang="en-AU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173015" y="1597572"/>
            <a:ext cx="6172200" cy="4572000"/>
            <a:chOff x="1248" y="1344"/>
            <a:chExt cx="3888" cy="2880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304" y="1344"/>
              <a:ext cx="1872" cy="1536"/>
              <a:chOff x="2304" y="1344"/>
              <a:chExt cx="1872" cy="15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2304" y="1344"/>
                <a:ext cx="1872" cy="1536"/>
                <a:chOff x="1824" y="1320"/>
                <a:chExt cx="2160" cy="1608"/>
              </a:xfrm>
            </p:grpSpPr>
            <p:sp>
              <p:nvSpPr>
                <p:cNvPr id="24" name="Freeform 8" descr="Wide upward diagonal"/>
                <p:cNvSpPr>
                  <a:spLocks/>
                </p:cNvSpPr>
                <p:nvPr/>
              </p:nvSpPr>
              <p:spPr bwMode="auto">
                <a:xfrm>
                  <a:off x="1824" y="1320"/>
                  <a:ext cx="2160" cy="1080"/>
                </a:xfrm>
                <a:custGeom>
                  <a:avLst/>
                  <a:gdLst>
                    <a:gd name="T0" fmla="*/ 0 w 2160"/>
                    <a:gd name="T1" fmla="*/ 24 h 1080"/>
                    <a:gd name="T2" fmla="*/ 192 w 2160"/>
                    <a:gd name="T3" fmla="*/ 24 h 1080"/>
                    <a:gd name="T4" fmla="*/ 624 w 2160"/>
                    <a:gd name="T5" fmla="*/ 72 h 1080"/>
                    <a:gd name="T6" fmla="*/ 1104 w 2160"/>
                    <a:gd name="T7" fmla="*/ 456 h 1080"/>
                    <a:gd name="T8" fmla="*/ 1680 w 2160"/>
                    <a:gd name="T9" fmla="*/ 792 h 1080"/>
                    <a:gd name="T10" fmla="*/ 2160 w 2160"/>
                    <a:gd name="T11" fmla="*/ 108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" h="1080">
                      <a:moveTo>
                        <a:pt x="0" y="24"/>
                      </a:moveTo>
                      <a:cubicBezTo>
                        <a:pt x="44" y="20"/>
                        <a:pt x="88" y="16"/>
                        <a:pt x="192" y="24"/>
                      </a:cubicBezTo>
                      <a:cubicBezTo>
                        <a:pt x="296" y="32"/>
                        <a:pt x="472" y="0"/>
                        <a:pt x="624" y="72"/>
                      </a:cubicBezTo>
                      <a:cubicBezTo>
                        <a:pt x="776" y="144"/>
                        <a:pt x="928" y="336"/>
                        <a:pt x="1104" y="456"/>
                      </a:cubicBezTo>
                      <a:cubicBezTo>
                        <a:pt x="1280" y="576"/>
                        <a:pt x="1504" y="688"/>
                        <a:pt x="1680" y="792"/>
                      </a:cubicBezTo>
                      <a:cubicBezTo>
                        <a:pt x="1856" y="896"/>
                        <a:pt x="2008" y="988"/>
                        <a:pt x="2160" y="1080"/>
                      </a:cubicBezTo>
                    </a:path>
                  </a:pathLst>
                </a:custGeom>
                <a:pattFill prst="wdUpDiag">
                  <a:fgClr>
                    <a:schemeClr val="bg1"/>
                  </a:fgClr>
                  <a:bgClr>
                    <a:srgbClr val="BCC2C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9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24" y="2400"/>
                  <a:ext cx="2160" cy="528"/>
                </a:xfrm>
                <a:prstGeom prst="rect">
                  <a:avLst/>
                </a:prstGeom>
                <a:pattFill prst="wdUpDiag">
                  <a:fgClr>
                    <a:schemeClr val="bg1"/>
                  </a:fgClr>
                  <a:bgClr>
                    <a:srgbClr val="BCC2C4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AutoShape 10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2160" cy="1056"/>
                </a:xfrm>
                <a:prstGeom prst="rtTriangle">
                  <a:avLst/>
                </a:prstGeom>
                <a:pattFill prst="wdUpDiag">
                  <a:fgClr>
                    <a:schemeClr val="bg1"/>
                  </a:fgClr>
                  <a:bgClr>
                    <a:srgbClr val="BCC2C4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2544" y="2352"/>
                <a:ext cx="139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concrete dam</a:t>
                </a:r>
                <a:endParaRPr kumimoji="0" lang="en-AU" alt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1248" y="3984"/>
              <a:ext cx="3888" cy="240"/>
              <a:chOff x="1248" y="3984"/>
              <a:chExt cx="3888" cy="240"/>
            </a:xfrm>
          </p:grpSpPr>
          <p:sp>
            <p:nvSpPr>
              <p:cNvPr id="20" name="Rectangle 13" descr="Diagonal brick"/>
              <p:cNvSpPr>
                <a:spLocks noChangeArrowheads="1"/>
              </p:cNvSpPr>
              <p:nvPr/>
            </p:nvSpPr>
            <p:spPr bwMode="auto">
              <a:xfrm>
                <a:off x="1248" y="3984"/>
                <a:ext cx="3888" cy="240"/>
              </a:xfrm>
              <a:prstGeom prst="rect">
                <a:avLst/>
              </a:prstGeom>
              <a:pattFill prst="diagBrick">
                <a:fgClr>
                  <a:srgbClr val="DDDDDD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2352" y="3984"/>
                <a:ext cx="13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impervious strata</a:t>
                </a:r>
                <a:endParaRPr kumimoji="0" lang="en-AU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248" y="1536"/>
              <a:ext cx="3888" cy="1056"/>
              <a:chOff x="1248" y="1536"/>
              <a:chExt cx="3888" cy="1056"/>
            </a:xfrm>
          </p:grpSpPr>
          <p:sp>
            <p:nvSpPr>
              <p:cNvPr id="18" name="Rectangle 16" descr="Dashed horizontal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056" cy="1056"/>
              </a:xfrm>
              <a:prstGeom prst="rect">
                <a:avLst/>
              </a:prstGeom>
              <a:pattFill prst="dashHorz">
                <a:fgClr>
                  <a:srgbClr val="3333FF"/>
                </a:fgClr>
                <a:bgClr>
                  <a:srgbClr val="D3F5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 17" descr="Dashed horizontal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960" cy="144"/>
              </a:xfrm>
              <a:prstGeom prst="rect">
                <a:avLst/>
              </a:prstGeom>
              <a:pattFill prst="dashHorz">
                <a:fgClr>
                  <a:srgbClr val="3333FF"/>
                </a:fgClr>
                <a:bgClr>
                  <a:srgbClr val="D3F5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248" y="2592"/>
              <a:ext cx="3888" cy="1380"/>
              <a:chOff x="1248" y="2592"/>
              <a:chExt cx="3888" cy="1380"/>
            </a:xfrm>
          </p:grpSpPr>
          <p:grpSp>
            <p:nvGrpSpPr>
              <p:cNvPr id="12" name="Group 19"/>
              <p:cNvGrpSpPr>
                <a:grpSpLocks/>
              </p:cNvGrpSpPr>
              <p:nvPr/>
            </p:nvGrpSpPr>
            <p:grpSpPr bwMode="auto">
              <a:xfrm>
                <a:off x="1248" y="2592"/>
                <a:ext cx="3888" cy="1380"/>
                <a:chOff x="1248" y="2592"/>
                <a:chExt cx="3888" cy="1380"/>
              </a:xfrm>
            </p:grpSpPr>
            <p:sp>
              <p:nvSpPr>
                <p:cNvPr id="15" name="Rectangle 20" descr="Recycled paper"/>
                <p:cNvSpPr>
                  <a:spLocks noChangeArrowheads="1"/>
                </p:cNvSpPr>
                <p:nvPr/>
              </p:nvSpPr>
              <p:spPr bwMode="auto">
                <a:xfrm>
                  <a:off x="1248" y="2868"/>
                  <a:ext cx="3888" cy="1104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1" descr="Recycled paper"/>
                <p:cNvSpPr>
                  <a:spLocks noChangeArrowheads="1"/>
                </p:cNvSpPr>
                <p:nvPr/>
              </p:nvSpPr>
              <p:spPr bwMode="auto">
                <a:xfrm>
                  <a:off x="1248" y="2592"/>
                  <a:ext cx="1056" cy="288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2" descr="Recycled paper"/>
                <p:cNvSpPr>
                  <a:spLocks noChangeArrowheads="1"/>
                </p:cNvSpPr>
                <p:nvPr/>
              </p:nvSpPr>
              <p:spPr bwMode="auto">
                <a:xfrm>
                  <a:off x="4176" y="2592"/>
                  <a:ext cx="960" cy="288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3792" y="3696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soil</a:t>
                </a:r>
                <a:endParaRPr kumimoji="0" lang="en-AU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27" name="Group 78"/>
          <p:cNvGrpSpPr>
            <a:grpSpLocks/>
          </p:cNvGrpSpPr>
          <p:nvPr/>
        </p:nvGrpSpPr>
        <p:grpSpPr bwMode="auto">
          <a:xfrm>
            <a:off x="2173015" y="3578772"/>
            <a:ext cx="6172200" cy="2209800"/>
            <a:chOff x="1248" y="2592"/>
            <a:chExt cx="3888" cy="1392"/>
          </a:xfrm>
        </p:grpSpPr>
        <p:sp>
          <p:nvSpPr>
            <p:cNvPr id="28" name="Line 71"/>
            <p:cNvSpPr>
              <a:spLocks noChangeShapeType="1"/>
            </p:cNvSpPr>
            <p:nvPr/>
          </p:nvSpPr>
          <p:spPr bwMode="auto">
            <a:xfrm>
              <a:off x="1248" y="2592"/>
              <a:ext cx="105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Line 72"/>
            <p:cNvSpPr>
              <a:spLocks noChangeShapeType="1"/>
            </p:cNvSpPr>
            <p:nvPr/>
          </p:nvSpPr>
          <p:spPr bwMode="auto">
            <a:xfrm>
              <a:off x="4176" y="2592"/>
              <a:ext cx="96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77"/>
            <p:cNvGrpSpPr>
              <a:grpSpLocks/>
            </p:cNvGrpSpPr>
            <p:nvPr/>
          </p:nvGrpSpPr>
          <p:grpSpPr bwMode="auto">
            <a:xfrm>
              <a:off x="1248" y="2592"/>
              <a:ext cx="3888" cy="1392"/>
              <a:chOff x="1248" y="2592"/>
              <a:chExt cx="3888" cy="1392"/>
            </a:xfrm>
          </p:grpSpPr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1584" y="2592"/>
                <a:ext cx="3312" cy="864"/>
              </a:xfrm>
              <a:custGeom>
                <a:avLst/>
                <a:gdLst>
                  <a:gd name="T0" fmla="*/ 0 w 3312"/>
                  <a:gd name="T1" fmla="*/ 0 h 920"/>
                  <a:gd name="T2" fmla="*/ 48 w 3312"/>
                  <a:gd name="T3" fmla="*/ 288 h 920"/>
                  <a:gd name="T4" fmla="*/ 288 w 3312"/>
                  <a:gd name="T5" fmla="*/ 576 h 920"/>
                  <a:gd name="T6" fmla="*/ 720 w 3312"/>
                  <a:gd name="T7" fmla="*/ 816 h 920"/>
                  <a:gd name="T8" fmla="*/ 1488 w 3312"/>
                  <a:gd name="T9" fmla="*/ 912 h 920"/>
                  <a:gd name="T10" fmla="*/ 2352 w 3312"/>
                  <a:gd name="T11" fmla="*/ 864 h 920"/>
                  <a:gd name="T12" fmla="*/ 2832 w 3312"/>
                  <a:gd name="T13" fmla="*/ 672 h 920"/>
                  <a:gd name="T14" fmla="*/ 3168 w 3312"/>
                  <a:gd name="T15" fmla="*/ 384 h 920"/>
                  <a:gd name="T16" fmla="*/ 3312 w 3312"/>
                  <a:gd name="T17" fmla="*/ 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12" h="920">
                    <a:moveTo>
                      <a:pt x="0" y="0"/>
                    </a:moveTo>
                    <a:cubicBezTo>
                      <a:pt x="0" y="96"/>
                      <a:pt x="0" y="192"/>
                      <a:pt x="48" y="288"/>
                    </a:cubicBezTo>
                    <a:cubicBezTo>
                      <a:pt x="96" y="384"/>
                      <a:pt x="176" y="488"/>
                      <a:pt x="288" y="576"/>
                    </a:cubicBezTo>
                    <a:cubicBezTo>
                      <a:pt x="400" y="664"/>
                      <a:pt x="520" y="760"/>
                      <a:pt x="720" y="816"/>
                    </a:cubicBezTo>
                    <a:cubicBezTo>
                      <a:pt x="920" y="872"/>
                      <a:pt x="1216" y="904"/>
                      <a:pt x="1488" y="912"/>
                    </a:cubicBezTo>
                    <a:cubicBezTo>
                      <a:pt x="1760" y="920"/>
                      <a:pt x="2128" y="904"/>
                      <a:pt x="2352" y="864"/>
                    </a:cubicBezTo>
                    <a:cubicBezTo>
                      <a:pt x="2576" y="824"/>
                      <a:pt x="2696" y="752"/>
                      <a:pt x="2832" y="672"/>
                    </a:cubicBezTo>
                    <a:cubicBezTo>
                      <a:pt x="2968" y="592"/>
                      <a:pt x="3088" y="496"/>
                      <a:pt x="3168" y="384"/>
                    </a:cubicBezTo>
                    <a:cubicBezTo>
                      <a:pt x="3248" y="272"/>
                      <a:pt x="3280" y="136"/>
                      <a:pt x="3312" y="0"/>
                    </a:cubicBezTo>
                  </a:path>
                </a:pathLst>
              </a:cu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2392" y="2880"/>
                <a:ext cx="208" cy="1104"/>
              </a:xfrm>
              <a:custGeom>
                <a:avLst/>
                <a:gdLst>
                  <a:gd name="T0" fmla="*/ 200 w 208"/>
                  <a:gd name="T1" fmla="*/ 0 h 1104"/>
                  <a:gd name="T2" fmla="*/ 200 w 208"/>
                  <a:gd name="T3" fmla="*/ 144 h 1104"/>
                  <a:gd name="T4" fmla="*/ 152 w 208"/>
                  <a:gd name="T5" fmla="*/ 288 h 1104"/>
                  <a:gd name="T6" fmla="*/ 104 w 208"/>
                  <a:gd name="T7" fmla="*/ 384 h 1104"/>
                  <a:gd name="T8" fmla="*/ 56 w 208"/>
                  <a:gd name="T9" fmla="*/ 528 h 1104"/>
                  <a:gd name="T10" fmla="*/ 8 w 208"/>
                  <a:gd name="T11" fmla="*/ 864 h 1104"/>
                  <a:gd name="T12" fmla="*/ 8 w 208"/>
                  <a:gd name="T13" fmla="*/ 960 h 1104"/>
                  <a:gd name="T14" fmla="*/ 8 w 208"/>
                  <a:gd name="T1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1104">
                    <a:moveTo>
                      <a:pt x="200" y="0"/>
                    </a:moveTo>
                    <a:cubicBezTo>
                      <a:pt x="204" y="48"/>
                      <a:pt x="208" y="96"/>
                      <a:pt x="200" y="144"/>
                    </a:cubicBezTo>
                    <a:cubicBezTo>
                      <a:pt x="192" y="192"/>
                      <a:pt x="168" y="248"/>
                      <a:pt x="152" y="288"/>
                    </a:cubicBezTo>
                    <a:cubicBezTo>
                      <a:pt x="136" y="328"/>
                      <a:pt x="120" y="344"/>
                      <a:pt x="104" y="384"/>
                    </a:cubicBezTo>
                    <a:cubicBezTo>
                      <a:pt x="88" y="424"/>
                      <a:pt x="72" y="448"/>
                      <a:pt x="56" y="528"/>
                    </a:cubicBezTo>
                    <a:cubicBezTo>
                      <a:pt x="40" y="608"/>
                      <a:pt x="16" y="792"/>
                      <a:pt x="8" y="864"/>
                    </a:cubicBezTo>
                    <a:cubicBezTo>
                      <a:pt x="0" y="936"/>
                      <a:pt x="8" y="920"/>
                      <a:pt x="8" y="960"/>
                    </a:cubicBezTo>
                    <a:cubicBezTo>
                      <a:pt x="8" y="1000"/>
                      <a:pt x="8" y="1052"/>
                      <a:pt x="8" y="1104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1584" y="2880"/>
                <a:ext cx="720" cy="1104"/>
              </a:xfrm>
              <a:custGeom>
                <a:avLst/>
                <a:gdLst>
                  <a:gd name="T0" fmla="*/ 720 w 720"/>
                  <a:gd name="T1" fmla="*/ 0 h 1104"/>
                  <a:gd name="T2" fmla="*/ 576 w 720"/>
                  <a:gd name="T3" fmla="*/ 96 h 1104"/>
                  <a:gd name="T4" fmla="*/ 432 w 720"/>
                  <a:gd name="T5" fmla="*/ 192 h 1104"/>
                  <a:gd name="T6" fmla="*/ 288 w 720"/>
                  <a:gd name="T7" fmla="*/ 336 h 1104"/>
                  <a:gd name="T8" fmla="*/ 144 w 720"/>
                  <a:gd name="T9" fmla="*/ 576 h 1104"/>
                  <a:gd name="T10" fmla="*/ 48 w 720"/>
                  <a:gd name="T11" fmla="*/ 864 h 1104"/>
                  <a:gd name="T12" fmla="*/ 0 w 720"/>
                  <a:gd name="T1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0" h="1104">
                    <a:moveTo>
                      <a:pt x="720" y="0"/>
                    </a:moveTo>
                    <a:cubicBezTo>
                      <a:pt x="672" y="32"/>
                      <a:pt x="624" y="64"/>
                      <a:pt x="576" y="96"/>
                    </a:cubicBezTo>
                    <a:cubicBezTo>
                      <a:pt x="528" y="128"/>
                      <a:pt x="480" y="152"/>
                      <a:pt x="432" y="192"/>
                    </a:cubicBezTo>
                    <a:cubicBezTo>
                      <a:pt x="384" y="232"/>
                      <a:pt x="336" y="272"/>
                      <a:pt x="288" y="336"/>
                    </a:cubicBezTo>
                    <a:cubicBezTo>
                      <a:pt x="240" y="400"/>
                      <a:pt x="184" y="488"/>
                      <a:pt x="144" y="576"/>
                    </a:cubicBezTo>
                    <a:cubicBezTo>
                      <a:pt x="104" y="664"/>
                      <a:pt x="72" y="776"/>
                      <a:pt x="48" y="864"/>
                    </a:cubicBezTo>
                    <a:cubicBezTo>
                      <a:pt x="24" y="952"/>
                      <a:pt x="12" y="1028"/>
                      <a:pt x="0" y="1104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2976" y="2880"/>
                <a:ext cx="96" cy="1104"/>
              </a:xfrm>
              <a:custGeom>
                <a:avLst/>
                <a:gdLst>
                  <a:gd name="T0" fmla="*/ 104 w 112"/>
                  <a:gd name="T1" fmla="*/ 0 h 1104"/>
                  <a:gd name="T2" fmla="*/ 104 w 112"/>
                  <a:gd name="T3" fmla="*/ 240 h 1104"/>
                  <a:gd name="T4" fmla="*/ 56 w 112"/>
                  <a:gd name="T5" fmla="*/ 432 h 1104"/>
                  <a:gd name="T6" fmla="*/ 8 w 112"/>
                  <a:gd name="T7" fmla="*/ 720 h 1104"/>
                  <a:gd name="T8" fmla="*/ 8 w 112"/>
                  <a:gd name="T9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04">
                    <a:moveTo>
                      <a:pt x="104" y="0"/>
                    </a:moveTo>
                    <a:cubicBezTo>
                      <a:pt x="108" y="84"/>
                      <a:pt x="112" y="168"/>
                      <a:pt x="104" y="240"/>
                    </a:cubicBezTo>
                    <a:cubicBezTo>
                      <a:pt x="96" y="312"/>
                      <a:pt x="72" y="352"/>
                      <a:pt x="56" y="432"/>
                    </a:cubicBezTo>
                    <a:cubicBezTo>
                      <a:pt x="40" y="512"/>
                      <a:pt x="16" y="608"/>
                      <a:pt x="8" y="720"/>
                    </a:cubicBezTo>
                    <a:cubicBezTo>
                      <a:pt x="0" y="832"/>
                      <a:pt x="8" y="1040"/>
                      <a:pt x="8" y="1104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47"/>
              <p:cNvSpPr>
                <a:spLocks/>
              </p:cNvSpPr>
              <p:nvPr/>
            </p:nvSpPr>
            <p:spPr bwMode="auto">
              <a:xfrm flipV="1">
                <a:off x="3504" y="2880"/>
                <a:ext cx="96" cy="1104"/>
              </a:xfrm>
              <a:custGeom>
                <a:avLst/>
                <a:gdLst>
                  <a:gd name="T0" fmla="*/ 104 w 112"/>
                  <a:gd name="T1" fmla="*/ 0 h 1104"/>
                  <a:gd name="T2" fmla="*/ 104 w 112"/>
                  <a:gd name="T3" fmla="*/ 240 h 1104"/>
                  <a:gd name="T4" fmla="*/ 56 w 112"/>
                  <a:gd name="T5" fmla="*/ 432 h 1104"/>
                  <a:gd name="T6" fmla="*/ 8 w 112"/>
                  <a:gd name="T7" fmla="*/ 720 h 1104"/>
                  <a:gd name="T8" fmla="*/ 8 w 112"/>
                  <a:gd name="T9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04">
                    <a:moveTo>
                      <a:pt x="104" y="0"/>
                    </a:moveTo>
                    <a:cubicBezTo>
                      <a:pt x="108" y="84"/>
                      <a:pt x="112" y="168"/>
                      <a:pt x="104" y="240"/>
                    </a:cubicBezTo>
                    <a:cubicBezTo>
                      <a:pt x="96" y="312"/>
                      <a:pt x="72" y="352"/>
                      <a:pt x="56" y="432"/>
                    </a:cubicBezTo>
                    <a:cubicBezTo>
                      <a:pt x="40" y="512"/>
                      <a:pt x="16" y="608"/>
                      <a:pt x="8" y="720"/>
                    </a:cubicBezTo>
                    <a:cubicBezTo>
                      <a:pt x="0" y="832"/>
                      <a:pt x="8" y="1040"/>
                      <a:pt x="8" y="1104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 flipH="1">
                <a:off x="4176" y="2832"/>
                <a:ext cx="720" cy="1152"/>
              </a:xfrm>
              <a:custGeom>
                <a:avLst/>
                <a:gdLst>
                  <a:gd name="T0" fmla="*/ 720 w 720"/>
                  <a:gd name="T1" fmla="*/ 0 h 1104"/>
                  <a:gd name="T2" fmla="*/ 576 w 720"/>
                  <a:gd name="T3" fmla="*/ 96 h 1104"/>
                  <a:gd name="T4" fmla="*/ 432 w 720"/>
                  <a:gd name="T5" fmla="*/ 192 h 1104"/>
                  <a:gd name="T6" fmla="*/ 288 w 720"/>
                  <a:gd name="T7" fmla="*/ 336 h 1104"/>
                  <a:gd name="T8" fmla="*/ 144 w 720"/>
                  <a:gd name="T9" fmla="*/ 576 h 1104"/>
                  <a:gd name="T10" fmla="*/ 48 w 720"/>
                  <a:gd name="T11" fmla="*/ 864 h 1104"/>
                  <a:gd name="T12" fmla="*/ 0 w 720"/>
                  <a:gd name="T1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0" h="1104">
                    <a:moveTo>
                      <a:pt x="720" y="0"/>
                    </a:moveTo>
                    <a:cubicBezTo>
                      <a:pt x="672" y="32"/>
                      <a:pt x="624" y="64"/>
                      <a:pt x="576" y="96"/>
                    </a:cubicBezTo>
                    <a:cubicBezTo>
                      <a:pt x="528" y="128"/>
                      <a:pt x="480" y="152"/>
                      <a:pt x="432" y="192"/>
                    </a:cubicBezTo>
                    <a:cubicBezTo>
                      <a:pt x="384" y="232"/>
                      <a:pt x="336" y="272"/>
                      <a:pt x="288" y="336"/>
                    </a:cubicBezTo>
                    <a:cubicBezTo>
                      <a:pt x="240" y="400"/>
                      <a:pt x="184" y="488"/>
                      <a:pt x="144" y="576"/>
                    </a:cubicBezTo>
                    <a:cubicBezTo>
                      <a:pt x="104" y="664"/>
                      <a:pt x="72" y="776"/>
                      <a:pt x="48" y="864"/>
                    </a:cubicBezTo>
                    <a:cubicBezTo>
                      <a:pt x="24" y="952"/>
                      <a:pt x="12" y="1028"/>
                      <a:pt x="0" y="1104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 flipH="1">
                <a:off x="3936" y="2880"/>
                <a:ext cx="208" cy="1104"/>
              </a:xfrm>
              <a:custGeom>
                <a:avLst/>
                <a:gdLst>
                  <a:gd name="T0" fmla="*/ 200 w 208"/>
                  <a:gd name="T1" fmla="*/ 0 h 1104"/>
                  <a:gd name="T2" fmla="*/ 200 w 208"/>
                  <a:gd name="T3" fmla="*/ 144 h 1104"/>
                  <a:gd name="T4" fmla="*/ 152 w 208"/>
                  <a:gd name="T5" fmla="*/ 288 h 1104"/>
                  <a:gd name="T6" fmla="*/ 104 w 208"/>
                  <a:gd name="T7" fmla="*/ 384 h 1104"/>
                  <a:gd name="T8" fmla="*/ 56 w 208"/>
                  <a:gd name="T9" fmla="*/ 528 h 1104"/>
                  <a:gd name="T10" fmla="*/ 8 w 208"/>
                  <a:gd name="T11" fmla="*/ 864 h 1104"/>
                  <a:gd name="T12" fmla="*/ 8 w 208"/>
                  <a:gd name="T13" fmla="*/ 960 h 1104"/>
                  <a:gd name="T14" fmla="*/ 8 w 208"/>
                  <a:gd name="T1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1104">
                    <a:moveTo>
                      <a:pt x="200" y="0"/>
                    </a:moveTo>
                    <a:cubicBezTo>
                      <a:pt x="204" y="48"/>
                      <a:pt x="208" y="96"/>
                      <a:pt x="200" y="144"/>
                    </a:cubicBezTo>
                    <a:cubicBezTo>
                      <a:pt x="192" y="192"/>
                      <a:pt x="168" y="248"/>
                      <a:pt x="152" y="288"/>
                    </a:cubicBezTo>
                    <a:cubicBezTo>
                      <a:pt x="136" y="328"/>
                      <a:pt x="120" y="344"/>
                      <a:pt x="104" y="384"/>
                    </a:cubicBezTo>
                    <a:cubicBezTo>
                      <a:pt x="88" y="424"/>
                      <a:pt x="72" y="448"/>
                      <a:pt x="56" y="528"/>
                    </a:cubicBezTo>
                    <a:cubicBezTo>
                      <a:pt x="40" y="608"/>
                      <a:pt x="16" y="792"/>
                      <a:pt x="8" y="864"/>
                    </a:cubicBezTo>
                    <a:cubicBezTo>
                      <a:pt x="0" y="936"/>
                      <a:pt x="8" y="920"/>
                      <a:pt x="8" y="960"/>
                    </a:cubicBezTo>
                    <a:cubicBezTo>
                      <a:pt x="8" y="1000"/>
                      <a:pt x="8" y="1052"/>
                      <a:pt x="8" y="1104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Line 73"/>
              <p:cNvSpPr>
                <a:spLocks noChangeShapeType="1"/>
              </p:cNvSpPr>
              <p:nvPr/>
            </p:nvSpPr>
            <p:spPr bwMode="auto">
              <a:xfrm>
                <a:off x="2304" y="2592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Line 74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1872" cy="0"/>
              </a:xfrm>
              <a:prstGeom prst="line">
                <a:avLst/>
              </a:prstGeom>
              <a:noFill/>
              <a:ln w="254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Line 75"/>
              <p:cNvSpPr>
                <a:spLocks noChangeShapeType="1"/>
              </p:cNvSpPr>
              <p:nvPr/>
            </p:nvSpPr>
            <p:spPr bwMode="auto">
              <a:xfrm flipV="1">
                <a:off x="4176" y="2592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Line 76"/>
              <p:cNvSpPr>
                <a:spLocks noChangeShapeType="1"/>
              </p:cNvSpPr>
              <p:nvPr/>
            </p:nvSpPr>
            <p:spPr bwMode="auto">
              <a:xfrm>
                <a:off x="1248" y="3984"/>
                <a:ext cx="3888" cy="0"/>
              </a:xfrm>
              <a:prstGeom prst="line">
                <a:avLst/>
              </a:prstGeom>
              <a:noFill/>
              <a:ln w="254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90"/>
          <p:cNvGrpSpPr>
            <a:grpSpLocks/>
          </p:cNvGrpSpPr>
          <p:nvPr/>
        </p:nvGrpSpPr>
        <p:grpSpPr bwMode="auto">
          <a:xfrm>
            <a:off x="4001815" y="4874172"/>
            <a:ext cx="228600" cy="914400"/>
            <a:chOff x="2400" y="3408"/>
            <a:chExt cx="144" cy="576"/>
          </a:xfrm>
        </p:grpSpPr>
        <p:sp>
          <p:nvSpPr>
            <p:cNvPr id="43" name="Line 80"/>
            <p:cNvSpPr>
              <a:spLocks noChangeShapeType="1"/>
            </p:cNvSpPr>
            <p:nvPr/>
          </p:nvSpPr>
          <p:spPr bwMode="auto">
            <a:xfrm>
              <a:off x="2544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81"/>
            <p:cNvSpPr>
              <a:spLocks noChangeShapeType="1"/>
            </p:cNvSpPr>
            <p:nvPr/>
          </p:nvSpPr>
          <p:spPr bwMode="auto">
            <a:xfrm flipH="1">
              <a:off x="2400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82"/>
            <p:cNvSpPr>
              <a:spLocks noChangeShapeType="1"/>
            </p:cNvSpPr>
            <p:nvPr/>
          </p:nvSpPr>
          <p:spPr bwMode="auto">
            <a:xfrm>
              <a:off x="2400" y="3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83"/>
            <p:cNvSpPr>
              <a:spLocks noChangeShapeType="1"/>
            </p:cNvSpPr>
            <p:nvPr/>
          </p:nvSpPr>
          <p:spPr bwMode="auto">
            <a:xfrm>
              <a:off x="2496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7" name="Group 86"/>
          <p:cNvGrpSpPr>
            <a:grpSpLocks/>
          </p:cNvGrpSpPr>
          <p:nvPr/>
        </p:nvGrpSpPr>
        <p:grpSpPr bwMode="auto">
          <a:xfrm>
            <a:off x="1182415" y="4112172"/>
            <a:ext cx="2286000" cy="914400"/>
            <a:chOff x="624" y="2928"/>
            <a:chExt cx="1440" cy="576"/>
          </a:xfrm>
        </p:grpSpPr>
        <p:sp>
          <p:nvSpPr>
            <p:cNvPr id="48" name="Text Box 79"/>
            <p:cNvSpPr txBox="1">
              <a:spLocks noChangeArrowheads="1"/>
            </p:cNvSpPr>
            <p:nvPr/>
          </p:nvSpPr>
          <p:spPr bwMode="auto">
            <a:xfrm>
              <a:off x="624" y="2928"/>
              <a:ext cx="8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curvilinear square</a:t>
              </a:r>
              <a:endParaRPr kumimoji="0" lang="en-AU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9" name="Line 85"/>
            <p:cNvSpPr>
              <a:spLocks noChangeShapeType="1"/>
            </p:cNvSpPr>
            <p:nvPr/>
          </p:nvSpPr>
          <p:spPr bwMode="auto">
            <a:xfrm>
              <a:off x="1296" y="3216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0" name="Group 91"/>
          <p:cNvGrpSpPr>
            <a:grpSpLocks/>
          </p:cNvGrpSpPr>
          <p:nvPr/>
        </p:nvGrpSpPr>
        <p:grpSpPr bwMode="auto">
          <a:xfrm>
            <a:off x="4230415" y="5026572"/>
            <a:ext cx="1371600" cy="609600"/>
            <a:chOff x="2544" y="3504"/>
            <a:chExt cx="864" cy="384"/>
          </a:xfrm>
        </p:grpSpPr>
        <p:sp>
          <p:nvSpPr>
            <p:cNvPr id="51" name="Text Box 87"/>
            <p:cNvSpPr txBox="1">
              <a:spLocks noChangeArrowheads="1"/>
            </p:cNvSpPr>
            <p:nvPr/>
          </p:nvSpPr>
          <p:spPr bwMode="auto">
            <a:xfrm>
              <a:off x="3024" y="3552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90</a:t>
              </a:r>
              <a:r>
                <a:rPr kumimoji="0" lang="en-US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º</a:t>
              </a:r>
              <a:endParaRPr kumimoji="0" lang="en-AU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88"/>
            <p:cNvSpPr>
              <a:spLocks noChangeShapeType="1"/>
            </p:cNvSpPr>
            <p:nvPr/>
          </p:nvSpPr>
          <p:spPr bwMode="auto">
            <a:xfrm flipH="1">
              <a:off x="2544" y="369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 flipH="1" flipV="1">
              <a:off x="2592" y="3504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4" name="Group 47"/>
          <p:cNvGrpSpPr>
            <a:grpSpLocks/>
          </p:cNvGrpSpPr>
          <p:nvPr/>
        </p:nvGrpSpPr>
        <p:grpSpPr bwMode="auto">
          <a:xfrm>
            <a:off x="7202214" y="1902372"/>
            <a:ext cx="533400" cy="1447800"/>
            <a:chOff x="4272" y="1536"/>
            <a:chExt cx="336" cy="912"/>
          </a:xfrm>
        </p:grpSpPr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4320" y="15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Line 45"/>
            <p:cNvSpPr>
              <a:spLocks noChangeShapeType="1"/>
            </p:cNvSpPr>
            <p:nvPr/>
          </p:nvSpPr>
          <p:spPr bwMode="auto">
            <a:xfrm>
              <a:off x="4272" y="15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Text Box 46"/>
            <p:cNvSpPr txBox="1">
              <a:spLocks noChangeArrowheads="1"/>
            </p:cNvSpPr>
            <p:nvPr/>
          </p:nvSpPr>
          <p:spPr bwMode="auto">
            <a:xfrm>
              <a:off x="4320" y="187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kumimoji="0" lang="en-US" altLang="cs-CZ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endParaRPr kumimoji="0" lang="en-AU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" name="Přímá spojnice 2"/>
          <p:cNvCxnSpPr/>
          <p:nvPr/>
        </p:nvCxnSpPr>
        <p:spPr bwMode="auto">
          <a:xfrm>
            <a:off x="5335315" y="1902372"/>
            <a:ext cx="2247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bdélník 1"/>
          <p:cNvSpPr/>
          <p:nvPr/>
        </p:nvSpPr>
        <p:spPr>
          <a:xfrm>
            <a:off x="1147689" y="1066197"/>
            <a:ext cx="947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flownet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is a grid obtained by drawing a series of streamlines and equipotential lines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CB07FC-5833-1C94-9F35-05539070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59" name="TextovéPole 58">
            <a:extLst>
              <a:ext uri="{FF2B5EF4-FFF2-40B4-BE49-F238E27FC236}">
                <a16:creationId xmlns:a16="http://schemas.microsoft.com/office/drawing/2014/main" id="{948265E0-A392-8066-EEDA-B0FE47C981DC}"/>
              </a:ext>
            </a:extLst>
          </p:cNvPr>
          <p:cNvSpPr txBox="1"/>
          <p:nvPr/>
        </p:nvSpPr>
        <p:spPr>
          <a:xfrm>
            <a:off x="1265260" y="99787"/>
            <a:ext cx="3724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rPr>
              <a:t>SEEPAGE – FLOW NETS</a:t>
            </a:r>
          </a:p>
        </p:txBody>
      </p:sp>
    </p:spTree>
    <p:extLst>
      <p:ext uri="{BB962C8B-B14F-4D97-AF65-F5344CB8AC3E}">
        <p14:creationId xmlns:p14="http://schemas.microsoft.com/office/powerpoint/2010/main" val="27874991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6077</TotalTime>
  <Words>2114</Words>
  <Application>Microsoft Office PowerPoint</Application>
  <PresentationFormat>Širokoúhlá obrazovka</PresentationFormat>
  <Paragraphs>417</Paragraphs>
  <Slides>41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Symbol</vt:lpstr>
      <vt:lpstr>Times New Roman</vt:lpstr>
      <vt:lpstr>Trebuchet MS</vt:lpstr>
      <vt:lpstr>Wingdings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784</cp:revision>
  <cp:lastPrinted>2024-03-11T16:00:46Z</cp:lastPrinted>
  <dcterms:created xsi:type="dcterms:W3CDTF">2015-09-29T09:21:54Z</dcterms:created>
  <dcterms:modified xsi:type="dcterms:W3CDTF">2025-04-01T11:36:03Z</dcterms:modified>
</cp:coreProperties>
</file>