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19"/>
  </p:notesMasterIdLst>
  <p:sldIdLst>
    <p:sldId id="1022" r:id="rId2"/>
    <p:sldId id="1024" r:id="rId3"/>
    <p:sldId id="957" r:id="rId4"/>
    <p:sldId id="958" r:id="rId5"/>
    <p:sldId id="959" r:id="rId6"/>
    <p:sldId id="648" r:id="rId7"/>
    <p:sldId id="962" r:id="rId8"/>
    <p:sldId id="650" r:id="rId9"/>
    <p:sldId id="963" r:id="rId10"/>
    <p:sldId id="863" r:id="rId11"/>
    <p:sldId id="861" r:id="rId12"/>
    <p:sldId id="965" r:id="rId13"/>
    <p:sldId id="966" r:id="rId14"/>
    <p:sldId id="967" r:id="rId15"/>
    <p:sldId id="968" r:id="rId16"/>
    <p:sldId id="969" r:id="rId17"/>
    <p:sldId id="1023" r:id="rId18"/>
  </p:sldIdLst>
  <p:sldSz cx="12192000" cy="6858000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E0F5"/>
    <a:srgbClr val="E4EAF8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Střední styl 4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Střední styl 4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Styl Středně sytá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8" autoAdjust="0"/>
    <p:restoredTop sz="94434" autoAdjust="0"/>
  </p:normalViewPr>
  <p:slideViewPr>
    <p:cSldViewPr snapToGrid="0">
      <p:cViewPr varScale="1">
        <p:scale>
          <a:sx n="69" d="100"/>
          <a:sy n="69" d="100"/>
        </p:scale>
        <p:origin x="76" y="19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60" cy="496412"/>
          </a:xfrm>
          <a:prstGeom prst="rect">
            <a:avLst/>
          </a:prstGeom>
        </p:spPr>
        <p:txBody>
          <a:bodyPr vert="horz" lIns="91398" tIns="45699" rIns="91398" bIns="45699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60" cy="496412"/>
          </a:xfrm>
          <a:prstGeom prst="rect">
            <a:avLst/>
          </a:prstGeom>
        </p:spPr>
        <p:txBody>
          <a:bodyPr vert="horz" lIns="91398" tIns="45699" rIns="91398" bIns="45699" rtlCol="0"/>
          <a:lstStyle>
            <a:lvl1pPr algn="r">
              <a:defRPr sz="1200"/>
            </a:lvl1pPr>
          </a:lstStyle>
          <a:p>
            <a:fld id="{15C801E0-3765-40F7-9630-D1B4E0FBC8EC}" type="datetimeFigureOut">
              <a:rPr lang="cs-CZ" smtClean="0"/>
              <a:t>07.04.2026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23050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8" tIns="45699" rIns="91398" bIns="45699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398" tIns="45699" rIns="91398" bIns="45699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30090"/>
            <a:ext cx="2945660" cy="496412"/>
          </a:xfrm>
          <a:prstGeom prst="rect">
            <a:avLst/>
          </a:prstGeom>
        </p:spPr>
        <p:txBody>
          <a:bodyPr vert="horz" lIns="91398" tIns="45699" rIns="91398" bIns="45699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0"/>
            <a:ext cx="2945660" cy="496412"/>
          </a:xfrm>
          <a:prstGeom prst="rect">
            <a:avLst/>
          </a:prstGeom>
        </p:spPr>
        <p:txBody>
          <a:bodyPr vert="horz" lIns="91398" tIns="45699" rIns="91398" bIns="45699" rtlCol="0" anchor="b"/>
          <a:lstStyle>
            <a:lvl1pPr algn="r">
              <a:defRPr sz="1200"/>
            </a:lvl1pPr>
          </a:lstStyle>
          <a:p>
            <a:fld id="{F505F816-D89C-4916-8C6E-FB87C3D300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2479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0726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800"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029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0726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800"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4834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0726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800"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4988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0726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800"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0629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0726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800"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8388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0726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800"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710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0726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800"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571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0726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800"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265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800"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929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0726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800"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229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800"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164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0726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800"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495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0726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800"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905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0726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800"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172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8AEE3-940E-419E-8FB9-E959029E39CC}" type="datetime1">
              <a:rPr lang="en-US" smtClean="0">
                <a:solidFill>
                  <a:srgbClr val="000000"/>
                </a:solidFill>
              </a:rPr>
              <a:t>4/7/2026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CFA095-B559-42EF-B8CB-295BFABA6E05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79546"/>
      </p:ext>
    </p:extLst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0F9D9-8DD7-4954-9356-FA222B70D8A1}" type="datetime1">
              <a:rPr lang="en-US" smtClean="0">
                <a:solidFill>
                  <a:srgbClr val="000000"/>
                </a:solidFill>
              </a:rPr>
              <a:t>4/7/2026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B04997-5353-4C37-BD31-C104D6C3FBE8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020620"/>
      </p:ext>
    </p:extLst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0BAC5-4CA4-4DD4-B6F5-1384AEFB9679}" type="datetime1">
              <a:rPr lang="en-US" smtClean="0">
                <a:solidFill>
                  <a:srgbClr val="000000"/>
                </a:solidFill>
              </a:rPr>
              <a:t>4/7/2026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92D0CF-AE9F-4C67-B88A-7D41E047FFD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134205"/>
      </p:ext>
    </p:extLst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936B3-CD8D-41A5-B010-B1C597359303}" type="datetime1">
              <a:rPr lang="en-US" smtClean="0">
                <a:solidFill>
                  <a:srgbClr val="000000"/>
                </a:solidFill>
              </a:rPr>
              <a:t>4/7/2026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3AEBF-CEC4-4AC1-BDF8-4F87E57256A7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158082"/>
      </p:ext>
    </p:extLst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DD94C-8511-4F58-935E-AC09328C63BF}" type="datetime1">
              <a:rPr lang="en-US" smtClean="0">
                <a:solidFill>
                  <a:srgbClr val="000000"/>
                </a:solidFill>
              </a:rPr>
              <a:t>4/7/2026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08E6B9-561F-46D4-9354-E985C0699C88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982760"/>
      </p:ext>
    </p:extLst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86987-B275-4AFA-BE64-E66EE8B066A0}" type="datetime1">
              <a:rPr lang="en-US" smtClean="0">
                <a:solidFill>
                  <a:srgbClr val="000000"/>
                </a:solidFill>
              </a:rPr>
              <a:t>4/7/2026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43A4EE-0C6E-42DC-8643-862999D41F1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629509"/>
      </p:ext>
    </p:extLst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2AA8D-A724-41A4-8755-BAEE119B5A1F}" type="datetime1">
              <a:rPr lang="en-US" smtClean="0">
                <a:solidFill>
                  <a:srgbClr val="000000"/>
                </a:solidFill>
              </a:rPr>
              <a:t>4/7/2026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6343E-C5E9-4605-83CB-4ADB20B414F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585807"/>
      </p:ext>
    </p:extLst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1C7EB-3F53-461F-AF34-0547893B69EB}" type="datetime1">
              <a:rPr lang="en-US" smtClean="0">
                <a:solidFill>
                  <a:srgbClr val="000000"/>
                </a:solidFill>
              </a:rPr>
              <a:t>4/7/2026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D91DAC-2397-4030-B891-733128AD3B3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680436"/>
      </p:ext>
    </p:extLst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7CEBF-C08A-491D-94D3-ADF75E33E9DA}" type="datetime1">
              <a:rPr lang="en-US" smtClean="0">
                <a:solidFill>
                  <a:srgbClr val="000000"/>
                </a:solidFill>
              </a:rPr>
              <a:t>4/7/2026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00770E-4EA8-4EED-8F7A-B97043FC2983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672787"/>
      </p:ext>
    </p:extLst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7AF7C-8337-4E57-8267-5F5F2D69CC24}" type="datetime1">
              <a:rPr lang="en-US" smtClean="0">
                <a:solidFill>
                  <a:srgbClr val="000000"/>
                </a:solidFill>
              </a:rPr>
              <a:t>4/7/2026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20C031-0461-48CD-8E8C-0BF8BADE8660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348117"/>
      </p:ext>
    </p:extLst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61789-93D6-43B5-93BA-90D73E07148C}" type="datetime1">
              <a:rPr lang="en-US" smtClean="0">
                <a:solidFill>
                  <a:srgbClr val="000000"/>
                </a:solidFill>
              </a:rPr>
              <a:t>4/7/2026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F9971-BD67-4803-9046-D6876146D2D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833486"/>
      </p:ext>
    </p:extLst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-18"/>
              </a:defRPr>
            </a:lvl1pPr>
          </a:lstStyle>
          <a:p>
            <a:pPr>
              <a:defRPr/>
            </a:pPr>
            <a:fld id="{36226A07-5CA1-4368-A7D9-EF361D0F36A0}" type="datetime1">
              <a:rPr lang="en-US" smtClean="0">
                <a:solidFill>
                  <a:srgbClr val="000000"/>
                </a:solidFill>
                <a:cs typeface="Arial" charset="0"/>
              </a:rPr>
              <a:t>4/7/2026</a:t>
            </a:fld>
            <a:endParaRPr lang="cs-CZ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-18"/>
              </a:defRPr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D34DE6A-F5EB-4AE8-A837-06D6DEE26D97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pPr/>
              <a:t>‹#›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711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ransition spd="slow">
    <p:zoom/>
  </p:transition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.png"/><Relationship Id="rId7" Type="http://schemas.openxmlformats.org/officeDocument/2006/relationships/image" Target="../media/image31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3.png"/><Relationship Id="rId4" Type="http://schemas.openxmlformats.org/officeDocument/2006/relationships/image" Target="../media/image15.emf"/><Relationship Id="rId9" Type="http://schemas.openxmlformats.org/officeDocument/2006/relationships/slide" Target="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7EAA7A1-FDBD-7AD6-3D0F-E3806A6F5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17CEBF-C08A-491D-94D3-ADF75E33E9DA}" type="datetime1">
              <a:rPr lang="en-US" smtClean="0">
                <a:solidFill>
                  <a:srgbClr val="000000"/>
                </a:solidFill>
              </a:rPr>
              <a:t>4/7/2026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28BBEC8-9E73-E4B2-9335-07B6A1853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0770E-4EA8-4EED-8F7A-B97043FC2983}" type="slidenum">
              <a:rPr lang="cs-CZ" altLang="cs-CZ" smtClean="0">
                <a:solidFill>
                  <a:srgbClr val="000000"/>
                </a:solidFill>
              </a:rPr>
              <a:pPr/>
              <a:t>1</a:t>
            </a:fld>
            <a:endParaRPr lang="cs-CZ" altLang="cs-CZ">
              <a:solidFill>
                <a:srgbClr val="00000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10E8CD3-98B2-9953-C28D-E9F2F0928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83" y="0"/>
            <a:ext cx="12208565" cy="6858000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28DB6674-26B6-3951-965D-E8C99733514A}"/>
              </a:ext>
            </a:extLst>
          </p:cNvPr>
          <p:cNvSpPr/>
          <p:nvPr/>
        </p:nvSpPr>
        <p:spPr>
          <a:xfrm>
            <a:off x="2025587" y="1252018"/>
            <a:ext cx="8665707" cy="1508105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44450" h="1016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ZVX111E (ZVX130E)</a:t>
            </a:r>
            <a:r>
              <a:rPr lang="cs-CZ" sz="32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Groundwater</a:t>
            </a:r>
            <a:r>
              <a:rPr lang="cs-CZ" sz="32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32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Hydraulics</a:t>
            </a:r>
            <a:endParaRPr lang="cs-CZ" sz="32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50" endPos="85000" dist="60007" dir="5400000" sy="-100000" algn="bl" rotWithShape="0"/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cs-CZ" sz="32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177800">
                  <a:schemeClr val="accent3">
                    <a:lumMod val="50000"/>
                  </a:schemeClr>
                </a:innerShdw>
                <a:reflection blurRad="6350" stA="55000" endA="50" endPos="85000" dist="60007" dir="5400000" sy="-100000" algn="bl" rotWithShape="0"/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cs-CZ" sz="2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2025_2026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AE103A97-ACB4-0B6D-F003-0475BD04253F}"/>
              </a:ext>
            </a:extLst>
          </p:cNvPr>
          <p:cNvSpPr/>
          <p:nvPr/>
        </p:nvSpPr>
        <p:spPr>
          <a:xfrm>
            <a:off x="5088961" y="5208985"/>
            <a:ext cx="2014076" cy="584775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44450" h="1016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  <a:reflection blurRad="6350" stA="55000" endA="50" endPos="85000" dist="60007" dir="5400000" sy="-100000" algn="bl" rotWithShape="0"/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Lecture_8</a:t>
            </a:r>
          </a:p>
        </p:txBody>
      </p:sp>
    </p:spTree>
    <p:extLst>
      <p:ext uri="{BB962C8B-B14F-4D97-AF65-F5344CB8AC3E}">
        <p14:creationId xmlns:p14="http://schemas.microsoft.com/office/powerpoint/2010/main" val="405160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688306" y="6568590"/>
            <a:ext cx="420835" cy="26383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0770E-4EA8-4EED-8F7A-B97043FC2983}" type="slidenum">
              <a:rPr kumimoji="0" lang="cs-CZ" altLang="cs-CZ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alt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609CF-14AD-4F5A-8280-B7A9704699E4}" type="datetime1"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4/7/2026</a:t>
            </a:fld>
            <a:endParaRPr kumimoji="0" 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942946" y="769181"/>
            <a:ext cx="9270679" cy="563231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</a:t>
            </a:r>
            <a:r>
              <a:rPr lang="en-US" altLang="cs-CZ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ssumptions</a:t>
            </a:r>
            <a:r>
              <a:rPr lang="en-US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for the solution of the basic equation of </a:t>
            </a:r>
            <a:r>
              <a:rPr lang="cs-CZ" altLang="cs-CZ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usteady</a:t>
            </a:r>
            <a:r>
              <a:rPr lang="en-US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flow to the well</a:t>
            </a:r>
            <a:endParaRPr lang="cs-CZ" altLang="cs-CZ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lvl="0">
              <a:defRPr/>
            </a:pPr>
            <a:endParaRPr kumimoji="0" lang="en-US" alt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confined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aquifer</a:t>
            </a: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pumping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rate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 = </a:t>
            </a:r>
            <a:r>
              <a:rPr kumimoji="0" lang="cs-CZ" alt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const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Darcy´s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law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is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valid</a:t>
            </a:r>
            <a:r>
              <a:rPr kumimoji="0" lang="en-US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all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flow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is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radial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to </a:t>
            </a:r>
            <a:r>
              <a:rPr kumimoji="0" lang="cs-CZ" alt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well</a:t>
            </a: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well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is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fully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penetrating</a:t>
            </a: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flow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is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horizontal</a:t>
            </a: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potentiometric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surface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steady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prior to </a:t>
            </a:r>
            <a:r>
              <a:rPr kumimoji="0" lang="cs-CZ" alt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pumping</a:t>
            </a: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-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</a:t>
            </a:r>
            <a:r>
              <a:rPr kumimoji="0" lang="en-US" alt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omogeneous</a:t>
            </a:r>
            <a:r>
              <a:rPr kumimoji="0" lang="en-US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isotropic, infinite areal extent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-</a:t>
            </a:r>
            <a:r>
              <a:rPr kumimoji="0" lang="en-US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</a:t>
            </a:r>
            <a:r>
              <a:rPr kumimoji="0" lang="en-US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pumping well </a:t>
            </a:r>
            <a:r>
              <a:rPr kumimoji="0" lang="en-US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fully penetrates </a:t>
            </a:r>
            <a:r>
              <a:rPr kumimoji="0" lang="en-US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and receives water from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</a:t>
            </a:r>
            <a:r>
              <a:rPr kumimoji="0" lang="en-US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the entire thickness of the aquifer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</a:t>
            </a:r>
            <a:r>
              <a:rPr kumimoji="0" lang="en-US" alt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ransmissivity</a:t>
            </a:r>
            <a:r>
              <a:rPr kumimoji="0" lang="en-US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is </a:t>
            </a:r>
            <a:r>
              <a:rPr kumimoji="0" lang="en-US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constant</a:t>
            </a:r>
            <a:r>
              <a:rPr kumimoji="0" lang="en-US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in space and time</a:t>
            </a: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storativity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is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constant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in </a:t>
            </a:r>
            <a:r>
              <a:rPr kumimoji="0" lang="cs-CZ" alt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space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and </a:t>
            </a:r>
            <a:r>
              <a:rPr kumimoji="0" lang="cs-CZ" alt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time</a:t>
            </a: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-</a:t>
            </a:r>
            <a:r>
              <a:rPr kumimoji="0" lang="en-US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</a:t>
            </a:r>
            <a:r>
              <a:rPr kumimoji="0" lang="en-US" altLang="cs-CZ" sz="2000" b="1" i="0" u="non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well has </a:t>
            </a:r>
            <a:r>
              <a:rPr kumimoji="0" lang="cs-CZ" altLang="cs-CZ" sz="2000" b="1" i="0" u="non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finite</a:t>
            </a:r>
            <a:r>
              <a:rPr kumimoji="0" lang="cs-CZ" altLang="cs-CZ" sz="2000" b="1" i="0" u="non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cs-CZ" sz="2000" b="1" i="0" u="non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diameter</a:t>
            </a:r>
            <a:r>
              <a:rPr kumimoji="0" lang="cs-CZ" altLang="cs-CZ" sz="2000" b="1" i="0" u="non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d  </a:t>
            </a:r>
            <a:endParaRPr kumimoji="0" lang="en-US" altLang="cs-CZ" sz="2000" b="1" i="0" u="non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water removed from </a:t>
            </a:r>
            <a:r>
              <a:rPr kumimoji="0" lang="en-US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storage is discharged instantaneously</a:t>
            </a: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Additional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resistances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(skin </a:t>
            </a:r>
            <a:r>
              <a:rPr kumimoji="0" lang="cs-CZ" alt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effect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 </a:t>
            </a:r>
            <a:r>
              <a:rPr kumimoji="0" lang="en-US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≠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0</a:t>
            </a:r>
            <a:endParaRPr kumimoji="0" lang="en-US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					</a:t>
            </a:r>
            <a:endParaRPr kumimoji="0" lang="en-US" altLang="cs-CZ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15D2EB4-BCDC-E1AE-D77E-B6DE18D15193}"/>
              </a:ext>
            </a:extLst>
          </p:cNvPr>
          <p:cNvSpPr txBox="1">
            <a:spLocks/>
          </p:cNvSpPr>
          <p:nvPr/>
        </p:nvSpPr>
        <p:spPr bwMode="auto">
          <a:xfrm>
            <a:off x="4186857" y="180592"/>
            <a:ext cx="4323385" cy="46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Real </a:t>
            </a:r>
            <a:r>
              <a:rPr kumimoji="0" lang="cs-CZ" alt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well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 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(skin </a:t>
            </a:r>
            <a:r>
              <a:rPr kumimoji="0" lang="cs-CZ" alt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effect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)</a:t>
            </a:r>
            <a:endParaRPr kumimoji="0" lang="en-US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j-cs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1ECEC58-3585-0A22-3E80-A25F07AC2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1" y="0"/>
            <a:ext cx="7797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93671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688306" y="6568590"/>
            <a:ext cx="420835" cy="26383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0770E-4EA8-4EED-8F7A-B97043FC2983}" type="slidenum">
              <a:rPr kumimoji="0" lang="cs-CZ" altLang="cs-CZ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alt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609CF-14AD-4F5A-8280-B7A9704699E4}" type="datetime1"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4/7/2026</a:t>
            </a:fld>
            <a:endParaRPr kumimoji="0" 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984557" y="198788"/>
            <a:ext cx="41182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5143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5143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143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143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143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143500" algn="l"/>
              </a:tabLst>
              <a:defRPr/>
            </a:pPr>
            <a:r>
              <a:rPr kumimoji="0" lang="en-GB" alt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Steady</a:t>
            </a:r>
            <a:r>
              <a:rPr kumimoji="0" lang="cs-CZ" altLang="cs-CZ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flow</a:t>
            </a:r>
            <a:r>
              <a:rPr kumimoji="0" lang="cs-CZ" altLang="cs-CZ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kumimoji="0" lang="cs-CZ" altLang="cs-CZ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confined</a:t>
            </a:r>
            <a:r>
              <a:rPr kumimoji="0" lang="cs-CZ" altLang="cs-CZ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aquifer</a:t>
            </a:r>
            <a:r>
              <a:rPr kumimoji="0" lang="cs-CZ" altLang="cs-CZ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  <a:r>
              <a:rPr kumimoji="0" lang="en-GB" altLang="cs-CZ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865520" y="1296004"/>
            <a:ext cx="788436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cs-CZ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                                                                                              </a:t>
            </a:r>
            <a:r>
              <a:rPr kumimoji="0" lang="cs-CZ" altLang="cs-CZ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890349" y="1306220"/>
            <a:ext cx="491735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5143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5143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143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143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143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143500" algn="l"/>
              </a:tabLst>
              <a:defRPr/>
            </a:pPr>
            <a:r>
              <a:rPr kumimoji="0" lang="cs-CZ" altLang="cs-CZ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Unsteady</a:t>
            </a:r>
            <a:r>
              <a:rPr kumimoji="0" lang="cs-CZ" altLang="cs-CZ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flow</a:t>
            </a:r>
            <a:endParaRPr kumimoji="0" lang="cs-CZ" altLang="cs-CZ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0" algn="l"/>
              </a:tabLst>
              <a:defRPr/>
            </a:pPr>
            <a:endParaRPr kumimoji="0" lang="cs-CZ" altLang="cs-CZ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0" algn="l"/>
              </a:tabLst>
              <a:defRPr/>
            </a:pPr>
            <a:r>
              <a:rPr kumimoji="0" lang="en-GB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</a:t>
            </a:r>
            <a:r>
              <a:rPr kumimoji="0" lang="en-GB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a) </a:t>
            </a:r>
            <a:r>
              <a:rPr kumimoji="0" lang="en-GB" alt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Theis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solution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  <a:r>
              <a:rPr kumimoji="0" lang="en-GB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1104959" y="2918599"/>
            <a:ext cx="57391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b)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For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GB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</a:t>
            </a:r>
            <a:r>
              <a:rPr kumimoji="0" lang="en-GB" sz="2000" b="0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</a:t>
            </a:r>
            <a:r>
              <a:rPr kumimoji="0" lang="en-GB" sz="20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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25</a:t>
            </a:r>
            <a:r>
              <a:rPr kumimoji="0" lang="cs-CZ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(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Cooper-Jacob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semilog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method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1104959" y="4127218"/>
            <a:ext cx="4758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For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drawdown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s</a:t>
            </a:r>
            <a:r>
              <a:rPr kumimoji="0" lang="cs-CZ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</a:t>
            </a:r>
            <a:r>
              <a:rPr kumimoji="0" lang="en-GB" sz="1800" b="0" i="0" u="none" strike="noStrike" kern="1200" cap="none" spc="0" normalizeH="0" baseline="-25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(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time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t</a:t>
            </a:r>
            <a:r>
              <a:rPr kumimoji="0" lang="cs-CZ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</a:t>
            </a:r>
            <a:r>
              <a:rPr kumimoji="0" lang="cs-CZ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)   and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s</a:t>
            </a:r>
            <a:r>
              <a:rPr kumimoji="0" lang="en-GB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r>
              <a:rPr kumimoji="0" lang="en-GB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(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time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t</a:t>
            </a:r>
            <a:r>
              <a:rPr kumimoji="0" lang="cs-CZ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r>
              <a:rPr kumimoji="0" lang="en-GB" sz="1800" b="0" i="0" u="none" strike="noStrike" kern="1200" cap="none" spc="0" normalizeH="0" baseline="-25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cs-CZ" sz="1800" b="0" i="0" u="none" strike="noStrike" kern="1200" cap="none" spc="0" normalizeH="0" baseline="-25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1561785" y="5393989"/>
            <a:ext cx="7884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27432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143500" algn="l"/>
              </a:tabLst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and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bjekt 19"/>
              <p:cNvSpPr txBox="1"/>
              <p:nvPr/>
            </p:nvSpPr>
            <p:spPr bwMode="auto">
              <a:xfrm>
                <a:off x="6875463" y="3409950"/>
                <a:ext cx="4709812" cy="825620"/>
              </a:xfrm>
              <a:prstGeom prst="rect">
                <a:avLst/>
              </a:prstGeom>
              <a:noFill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r>
                        <a:rPr lang="cs-CZ" sz="20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𝑾</m:t>
                      </m:r>
                      <m:r>
                        <a:rPr lang="cs-CZ" sz="20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 </m:t>
                      </m:r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= </m:t>
                      </m:r>
                      <m:f>
                        <m:fPr>
                          <m:ctrlP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 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sSub>
                            <m:sSubPr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</m:num>
                        <m:den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 − </m:t>
                      </m:r>
                      <m:f>
                        <m:fPr>
                          <m:ctrlP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 </m:t>
                              </m:r>
                            </m:e>
                          </m:func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 + </m:t>
                          </m:r>
                          <m:func>
                            <m:funcPr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 </m:t>
                              </m:r>
                            </m:e>
                          </m:func>
                          <m:f>
                            <m:fPr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sSubSup>
                                <m:sSubSupPr>
                                  <m:ctrlPr>
                                    <a:rPr lang="cs-CZ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​</m:t>
                                  </m:r>
                                </m:e>
                                <m:sub>
                                  <m:r>
                                    <a:rPr lang="cs-CZ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sub>
                                <m:sup>
                                  <m:r>
                                    <a:rPr lang="cs-CZ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den>
                          </m:f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 + 0,8091</m:t>
                          </m:r>
                        </m:e>
                      </m:d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20" name="Objekt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75463" y="3409950"/>
                <a:ext cx="4709812" cy="8256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ovéPole 1"/>
          <p:cNvSpPr txBox="1"/>
          <p:nvPr/>
        </p:nvSpPr>
        <p:spPr>
          <a:xfrm>
            <a:off x="5029963" y="122981"/>
            <a:ext cx="2110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Skin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factor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-W</a:t>
            </a:r>
          </a:p>
        </p:txBody>
      </p:sp>
      <p:sp>
        <p:nvSpPr>
          <p:cNvPr id="21" name="Šipka: doprava, šrafovaná 20"/>
          <p:cNvSpPr/>
          <p:nvPr/>
        </p:nvSpPr>
        <p:spPr bwMode="auto">
          <a:xfrm>
            <a:off x="5443634" y="3694232"/>
            <a:ext cx="583600" cy="263019"/>
          </a:xfrm>
          <a:prstGeom prst="stripedRightArrow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-18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/>
              <p:cNvSpPr txBox="1"/>
              <p:nvPr/>
            </p:nvSpPr>
            <p:spPr>
              <a:xfrm>
                <a:off x="2032659" y="591661"/>
                <a:ext cx="2378793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</m:e>
                        <m:sub>
                          <m: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𝑤</m:t>
                          </m:r>
                        </m:sub>
                      </m:sSub>
                      <m:r>
                        <a:rPr kumimoji="0" lang="cs-CZ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𝑄</m:t>
                          </m:r>
                        </m:num>
                        <m:den>
                          <m: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  <m: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𝑇</m:t>
                          </m:r>
                        </m:den>
                      </m:f>
                      <m:d>
                        <m:dPr>
                          <m:ctrlP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𝑙𝑛</m:t>
                          </m:r>
                          <m:f>
                            <m:fPr>
                              <m:ctrlPr>
                                <a:rPr kumimoji="0" lang="cs-CZ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cs-CZ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𝑅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kumimoji="0" lang="cs-CZ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cs-CZ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kumimoji="0" lang="cs-CZ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𝑊</m:t>
                                  </m:r>
                                </m:sub>
                              </m:sSub>
                            </m:den>
                          </m:f>
                          <m: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cs-CZ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𝑾</m:t>
                          </m:r>
                        </m:e>
                      </m:d>
                    </m:oMath>
                  </m:oMathPara>
                </a14:m>
                <a:endPara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TextovéPol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659" y="591661"/>
                <a:ext cx="2378793" cy="6223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23"/>
              <p:cNvSpPr txBox="1"/>
              <p:nvPr/>
            </p:nvSpPr>
            <p:spPr>
              <a:xfrm>
                <a:off x="2043773" y="2216266"/>
                <a:ext cx="2483757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cs-CZ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cs-CZ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𝒔</m:t>
                          </m:r>
                        </m:e>
                        <m:sub>
                          <m:r>
                            <a:rPr kumimoji="0" lang="cs-CZ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𝒘</m:t>
                          </m:r>
                        </m:sub>
                      </m:sSub>
                      <m:r>
                        <a:rPr kumimoji="0" lang="cs-CZ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𝑄</m:t>
                          </m:r>
                        </m:num>
                        <m:den>
                          <m: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  <m: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  <m: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𝑇</m:t>
                          </m:r>
                        </m:den>
                      </m:f>
                      <m:d>
                        <m:dPr>
                          <m:ctrlP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𝑊</m:t>
                          </m:r>
                          <m:d>
                            <m:dPr>
                              <m:ctrlPr>
                                <a:rPr kumimoji="0" lang="cs-CZ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cs-CZ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𝑢</m:t>
                              </m:r>
                            </m:e>
                          </m:d>
                          <m: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cs-CZ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  <m:r>
                            <a:rPr kumimoji="0" lang="cs-CZ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𝑾</m:t>
                          </m:r>
                        </m:e>
                      </m:d>
                    </m:oMath>
                  </m:oMathPara>
                </a14:m>
                <a:endPara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TextovéPol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773" y="2216266"/>
                <a:ext cx="2483757" cy="5204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ovéPole 24"/>
              <p:cNvSpPr txBox="1"/>
              <p:nvPr/>
            </p:nvSpPr>
            <p:spPr>
              <a:xfrm>
                <a:off x="1614667" y="3511453"/>
                <a:ext cx="3041410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cs-CZ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cs-CZ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𝒔</m:t>
                          </m:r>
                        </m:e>
                        <m:sub>
                          <m:r>
                            <a:rPr kumimoji="0" lang="cs-CZ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𝒘</m:t>
                          </m:r>
                        </m:sub>
                      </m:sSub>
                      <m:r>
                        <a:rPr kumimoji="0" lang="cs-CZ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𝑄</m:t>
                          </m:r>
                        </m:num>
                        <m:den>
                          <m: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  <m: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  <m: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𝑇</m:t>
                          </m:r>
                        </m:den>
                      </m:f>
                      <m:d>
                        <m:dPr>
                          <m:ctrlP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𝑙𝑛</m:t>
                          </m:r>
                          <m:f>
                            <m:fPr>
                              <m:ctrlPr>
                                <a:rPr kumimoji="0" lang="cs-CZ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cs-CZ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2.246</m:t>
                              </m:r>
                              <m:r>
                                <a:rPr kumimoji="0" lang="cs-CZ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𝑇𝑡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kumimoji="0" lang="cs-CZ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cs-CZ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kumimoji="0" lang="cs-CZ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𝑤</m:t>
                                  </m:r>
                                </m:sub>
                                <m:sup>
                                  <m:r>
                                    <a:rPr kumimoji="0" lang="cs-CZ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kumimoji="0" lang="cs-CZ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𝑆</m:t>
                              </m:r>
                            </m:den>
                          </m:f>
                          <m: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cs-CZ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  <m:r>
                            <a:rPr kumimoji="0" lang="cs-CZ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𝑾</m:t>
                          </m:r>
                        </m:e>
                      </m:d>
                    </m:oMath>
                  </m:oMathPara>
                </a14:m>
                <a:endPara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" name="TextovéPol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667" y="3511453"/>
                <a:ext cx="3041410" cy="62235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Obrázek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13278" y="468403"/>
            <a:ext cx="3594166" cy="24751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ovéPole 26"/>
              <p:cNvSpPr txBox="1"/>
              <p:nvPr/>
            </p:nvSpPr>
            <p:spPr>
              <a:xfrm>
                <a:off x="1202132" y="4604595"/>
                <a:ext cx="6650795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cs-CZ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cs-CZ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𝒔</m:t>
                          </m:r>
                        </m:e>
                        <m:sub>
                          <m:r>
                            <a:rPr kumimoji="0" lang="cs-CZ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kumimoji="0" lang="cs-CZ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cs-CZ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 </m:t>
                          </m:r>
                          <m:r>
                            <a:rPr kumimoji="0" lang="cs-CZ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𝒔</m:t>
                          </m:r>
                        </m:e>
                        <m:sub>
                          <m:r>
                            <a:rPr kumimoji="0" lang="cs-CZ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  <m:r>
                        <a:rPr kumimoji="0" lang="cs-CZ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r>
                        <a:rPr kumimoji="0" lang="cs-CZ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∆</m:t>
                      </m:r>
                      <m:r>
                        <a:rPr kumimoji="0" lang="cs-CZ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𝒔</m:t>
                      </m:r>
                      <m:r>
                        <a:rPr kumimoji="0" lang="cs-CZ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0.183</m:t>
                          </m:r>
                          <m: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𝑄</m:t>
                          </m:r>
                        </m:num>
                        <m:den>
                          <m: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𝑇</m:t>
                          </m:r>
                        </m:den>
                      </m:f>
                      <m:d>
                        <m:dPr>
                          <m:ctrlP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𝑙𝑜𝑔</m:t>
                          </m:r>
                          <m:f>
                            <m:fPr>
                              <m:ctrlPr>
                                <a:rPr kumimoji="0" lang="cs-CZ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cs-CZ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2.246</m:t>
                              </m:r>
                              <m:r>
                                <a:rPr kumimoji="0" lang="cs-CZ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kumimoji="0" lang="cs-CZ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cs-CZ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kumimoji="0" lang="cs-CZ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𝑤</m:t>
                                  </m:r>
                                </m:sub>
                                <m:sup>
                                  <m:r>
                                    <a:rPr kumimoji="0" lang="cs-CZ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kumimoji="0" lang="cs-CZ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cs-CZ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𝑆</m:t>
                              </m:r>
                            </m:den>
                          </m:f>
                          <m: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func>
                            <m:funcPr>
                              <m:ctrlPr>
                                <a:rPr kumimoji="0" lang="cs-CZ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0" lang="cs-CZ" sz="1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kumimoji="0" lang="cs-CZ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cs-CZ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kumimoji="0" lang="cs-CZ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func>
                          <m: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𝑙𝑜𝑔</m:t>
                          </m:r>
                          <m:f>
                            <m:fPr>
                              <m:ctrlPr>
                                <a:rPr kumimoji="0" lang="cs-CZ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cs-CZ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2.246</m:t>
                              </m:r>
                              <m:r>
                                <a:rPr kumimoji="0" lang="cs-CZ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kumimoji="0" lang="cs-CZ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cs-CZ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kumimoji="0" lang="cs-CZ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𝑤</m:t>
                                  </m:r>
                                </m:sub>
                                <m:sup>
                                  <m:r>
                                    <a:rPr kumimoji="0" lang="cs-CZ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kumimoji="0" lang="cs-CZ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cs-CZ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𝑆</m:t>
                              </m:r>
                            </m:den>
                          </m:f>
                          <m: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func>
                            <m:funcPr>
                              <m:ctrlPr>
                                <a:rPr kumimoji="0" lang="cs-CZ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0" lang="cs-CZ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kumimoji="0" lang="cs-CZ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cs-CZ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kumimoji="0" lang="cs-CZ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</m:oMath>
                  </m:oMathPara>
                </a14:m>
                <a:endPara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" name="TextovéPol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132" y="4604595"/>
                <a:ext cx="6650795" cy="62235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ovéPole 27"/>
              <p:cNvSpPr txBox="1"/>
              <p:nvPr/>
            </p:nvSpPr>
            <p:spPr>
              <a:xfrm>
                <a:off x="2707927" y="5341456"/>
                <a:ext cx="2387128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cs-CZ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cs-CZ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∆</m:t>
                      </m:r>
                      <m:r>
                        <a:rPr kumimoji="0" lang="cs-CZ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𝐬</m:t>
                      </m:r>
                      <m:r>
                        <a:rPr kumimoji="0" lang="cs-CZ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cs-CZ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cs-CZ" sz="18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𝟎</m:t>
                          </m:r>
                          <m:r>
                            <a:rPr kumimoji="0" lang="cs-CZ" sz="18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.</m:t>
                          </m:r>
                          <m:r>
                            <a:rPr kumimoji="0" lang="cs-CZ" sz="18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𝟏𝟖𝟑𝐐</m:t>
                          </m:r>
                        </m:num>
                        <m:den>
                          <m:r>
                            <a:rPr kumimoji="0" lang="cs-CZ" sz="18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𝐓</m:t>
                          </m:r>
                        </m:den>
                      </m:f>
                      <m:d>
                        <m:dPr>
                          <m:ctrlPr>
                            <a:rPr kumimoji="0" lang="cs-CZ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cs-CZ" sz="18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𝐥𝐨𝐠</m:t>
                          </m:r>
                          <m:f>
                            <m:fPr>
                              <m:ctrlPr>
                                <a:rPr kumimoji="0" lang="cs-CZ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0" lang="cs-CZ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cs-CZ" sz="1800" b="1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𝐭</m:t>
                                  </m:r>
                                </m:e>
                                <m:sub>
                                  <m:r>
                                    <a:rPr kumimoji="0" lang="cs-CZ" sz="1800" b="1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𝟐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kumimoji="0" lang="cs-CZ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cs-CZ" sz="1800" b="1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𝐭</m:t>
                                  </m:r>
                                </m:e>
                                <m:sub>
                                  <m:r>
                                    <a:rPr kumimoji="0" lang="cs-CZ" sz="1800" b="1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𝟏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kumimoji="0" lang="cs-CZ" sz="18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cs"/>
                </a:endParaRPr>
              </a:p>
            </p:txBody>
          </p:sp>
        </mc:Choice>
        <mc:Fallback xmlns="">
          <p:sp>
            <p:nvSpPr>
              <p:cNvPr id="28" name="TextovéPol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7927" y="5341456"/>
                <a:ext cx="2387128" cy="622350"/>
              </a:xfrm>
              <a:prstGeom prst="rect">
                <a:avLst/>
              </a:prstGeom>
              <a:blipFill>
                <a:blip r:embed="rId12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Šipka: doprava, šrafovaná 28"/>
          <p:cNvSpPr/>
          <p:nvPr/>
        </p:nvSpPr>
        <p:spPr bwMode="auto">
          <a:xfrm>
            <a:off x="5497676" y="5472970"/>
            <a:ext cx="529558" cy="265620"/>
          </a:xfrm>
          <a:prstGeom prst="stripedRightArrow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-18"/>
              <a:ea typeface="+mn-ea"/>
              <a:cs typeface="+mn-cs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6445219" y="5400153"/>
            <a:ext cx="3405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Transmisivity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id="{E1ECEC58-3585-0A22-3E80-A25F07AC2AC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611" y="0"/>
            <a:ext cx="779706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5584EE5C-13AD-990A-86A3-55D82BCF39CC}"/>
              </a:ext>
            </a:extLst>
          </p:cNvPr>
          <p:cNvSpPr txBox="1"/>
          <p:nvPr/>
        </p:nvSpPr>
        <p:spPr>
          <a:xfrm>
            <a:off x="991715" y="5899587"/>
            <a:ext cx="10907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Storativity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storativity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is determined from data at the observation well in the same way as for an ideal well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3677176"/>
      </p:ext>
    </p:extLst>
  </p:cSld>
  <p:clrMapOvr>
    <a:masterClrMapping/>
  </p:clrMapOvr>
  <p:transition spd="slow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688306" y="6568590"/>
            <a:ext cx="420835" cy="26383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0770E-4EA8-4EED-8F7A-B97043FC2983}" type="slidenum">
              <a:rPr kumimoji="0" lang="cs-CZ" altLang="cs-CZ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alt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609CF-14AD-4F5A-8280-B7A9704699E4}" type="datetime1"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4/7/2026</a:t>
            </a:fld>
            <a:endParaRPr kumimoji="0" 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1393502"/>
              </p:ext>
            </p:extLst>
          </p:nvPr>
        </p:nvGraphicFramePr>
        <p:xfrm>
          <a:off x="2162529" y="506567"/>
          <a:ext cx="8509000" cy="540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343421" imgH="5029200" progId="Excel.Sheet.8">
                  <p:embed/>
                </p:oleObj>
              </mc:Choice>
              <mc:Fallback>
                <p:oleObj name="Worksheet" r:id="rId3" imgW="5343421" imgH="5029200" progId="Excel.Sheet.8">
                  <p:embed/>
                  <p:pic>
                    <p:nvPicPr>
                      <p:cNvPr id="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529" y="506567"/>
                        <a:ext cx="8509000" cy="54038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 useBgFill="1"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843267" y="1655706"/>
            <a:ext cx="2365800" cy="584775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4197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197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197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197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197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197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197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197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197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19735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Cooper-Jacob</a:t>
            </a:r>
            <a:r>
              <a:rPr kumimoji="0" lang="en-US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’</a:t>
            </a:r>
            <a:r>
              <a:rPr kumimoji="0" lang="cs-CZ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 </a:t>
            </a:r>
            <a:r>
              <a:rPr kumimoji="0" lang="cs-CZ" altLang="cs-CZ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semilog</a:t>
            </a:r>
            <a:r>
              <a:rPr kumimoji="0" lang="cs-CZ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cs-CZ" altLang="cs-CZ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approximation</a:t>
            </a:r>
            <a:endParaRPr kumimoji="0" lang="cs-CZ" altLang="cs-CZ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995841" y="5729441"/>
            <a:ext cx="86756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Fig</a:t>
            </a:r>
            <a:r>
              <a:rPr kumimoji="0" lang="cs-CZ" alt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  </a:t>
            </a:r>
            <a:r>
              <a:rPr kumimoji="0" lang="cs-CZ" altLang="cs-CZ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Pumping</a:t>
            </a:r>
            <a:r>
              <a:rPr kumimoji="0" lang="cs-CZ" alt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test </a:t>
            </a:r>
            <a:r>
              <a:rPr kumimoji="0" lang="cs-CZ" altLang="cs-CZ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at</a:t>
            </a:r>
            <a:r>
              <a:rPr kumimoji="0" lang="cs-CZ" alt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a </a:t>
            </a:r>
            <a:r>
              <a:rPr kumimoji="0" lang="cs-CZ" altLang="cs-CZ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well</a:t>
            </a:r>
            <a:r>
              <a:rPr kumimoji="0" lang="cs-CZ" alt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(Cooper- Jacob</a:t>
            </a:r>
            <a:r>
              <a:rPr kumimoji="0" lang="en-US" alt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’</a:t>
            </a:r>
            <a:r>
              <a:rPr kumimoji="0" lang="cs-CZ" alt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 </a:t>
            </a:r>
            <a:r>
              <a:rPr kumimoji="0" lang="cs-CZ" altLang="cs-CZ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semilogarithmic</a:t>
            </a:r>
            <a:r>
              <a:rPr kumimoji="0" lang="cs-CZ" alt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cs-CZ" altLang="cs-CZ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approximation</a:t>
            </a:r>
            <a:r>
              <a:rPr kumimoji="0" lang="cs-CZ" alt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  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 rot="16200000">
            <a:off x="2055372" y="2680648"/>
            <a:ext cx="719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</a:t>
            </a: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7215541" y="5369079"/>
            <a:ext cx="1800225" cy="0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V="1">
            <a:off x="2464154" y="1768629"/>
            <a:ext cx="0" cy="1008062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8240857" y="1424355"/>
            <a:ext cx="0" cy="374491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 flipV="1">
            <a:off x="6209066" y="1547281"/>
            <a:ext cx="1081087" cy="431800"/>
          </a:xfrm>
          <a:prstGeom prst="line">
            <a:avLst/>
          </a:prstGeom>
          <a:noFill/>
          <a:ln w="22225">
            <a:solidFill>
              <a:srgbClr val="C0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E3A6D73-10CF-DF7A-1529-10CF4138FDB9}"/>
              </a:ext>
            </a:extLst>
          </p:cNvPr>
          <p:cNvSpPr txBox="1"/>
          <p:nvPr/>
        </p:nvSpPr>
        <p:spPr>
          <a:xfrm>
            <a:off x="5029963" y="122981"/>
            <a:ext cx="2110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Skin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factor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-W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CBC7D44B-9BF8-0B46-4D1A-65393A0EF37E}"/>
                  </a:ext>
                </a:extLst>
              </p:cNvPr>
              <p:cNvSpPr txBox="1"/>
              <p:nvPr/>
            </p:nvSpPr>
            <p:spPr>
              <a:xfrm>
                <a:off x="6701887" y="2880903"/>
                <a:ext cx="3639394" cy="62235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cs-CZ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cs-CZ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𝒔</m:t>
                          </m:r>
                        </m:e>
                        <m:sub>
                          <m:r>
                            <a:rPr kumimoji="0" lang="cs-CZ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𝒘</m:t>
                          </m:r>
                        </m:sub>
                      </m:sSub>
                      <m:r>
                        <a:rPr kumimoji="0" lang="cs-CZ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0.183</m:t>
                          </m:r>
                          <m: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𝑄</m:t>
                          </m:r>
                        </m:num>
                        <m:den>
                          <m: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  <m: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  <m: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𝑇</m:t>
                          </m:r>
                        </m:den>
                      </m:f>
                      <m:d>
                        <m:dPr>
                          <m:ctrlP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𝑙𝑜𝑔</m:t>
                          </m:r>
                          <m:f>
                            <m:fPr>
                              <m:ctrlPr>
                                <a:rPr kumimoji="0" lang="cs-CZ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cs-CZ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2.246</m:t>
                              </m:r>
                              <m:r>
                                <a:rPr kumimoji="0" lang="cs-CZ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𝑇𝑡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kumimoji="0" lang="cs-CZ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cs-CZ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kumimoji="0" lang="cs-CZ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𝑤</m:t>
                                  </m:r>
                                </m:sub>
                                <m:sup>
                                  <m:r>
                                    <a:rPr kumimoji="0" lang="cs-CZ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kumimoji="0" lang="cs-CZ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𝑆</m:t>
                              </m:r>
                            </m:den>
                          </m:f>
                          <m: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cs-CZ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  <m:r>
                            <a:rPr kumimoji="0" lang="cs-CZ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𝑾</m:t>
                          </m:r>
                        </m:e>
                      </m:d>
                    </m:oMath>
                  </m:oMathPara>
                </a14:m>
                <a:endPara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CBC7D44B-9BF8-0B46-4D1A-65393A0EF3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1887" y="2880903"/>
                <a:ext cx="3639394" cy="6223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78DFFFD8-0E56-305D-36EE-661E97F92FC8}"/>
              </a:ext>
            </a:extLst>
          </p:cNvPr>
          <p:cNvCxnSpPr/>
          <p:nvPr/>
        </p:nvCxnSpPr>
        <p:spPr bwMode="auto">
          <a:xfrm flipH="1">
            <a:off x="3010504" y="1424355"/>
            <a:ext cx="5172680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4">
                <a:extLst>
                  <a:ext uri="{FF2B5EF4-FFF2-40B4-BE49-F238E27FC236}">
                    <a16:creationId xmlns:a16="http://schemas.microsoft.com/office/drawing/2014/main" id="{79A20FE4-7BE1-04F5-AB9B-85F9A9CBF70B}"/>
                  </a:ext>
                </a:extLst>
              </p:cNvPr>
              <p:cNvSpPr txBox="1"/>
              <p:nvPr/>
            </p:nvSpPr>
            <p:spPr bwMode="auto">
              <a:xfrm>
                <a:off x="2059800" y="1195163"/>
                <a:ext cx="562561" cy="42620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𝒘</m:t>
                          </m:r>
                        </m:sub>
                      </m:sSub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19" name="Object 4">
                <a:extLst>
                  <a:ext uri="{FF2B5EF4-FFF2-40B4-BE49-F238E27FC236}">
                    <a16:creationId xmlns:a16="http://schemas.microsoft.com/office/drawing/2014/main" id="{79A20FE4-7BE1-04F5-AB9B-85F9A9CBF7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9800" y="1195163"/>
                <a:ext cx="562561" cy="42620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A180FFC3-5F7B-0E33-1AA3-D1A1AA6B43D0}"/>
              </a:ext>
            </a:extLst>
          </p:cNvPr>
          <p:cNvCxnSpPr/>
          <p:nvPr/>
        </p:nvCxnSpPr>
        <p:spPr bwMode="auto">
          <a:xfrm flipV="1">
            <a:off x="2414940" y="1424355"/>
            <a:ext cx="532491" cy="47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0" name="Obrázek 19">
            <a:extLst>
              <a:ext uri="{FF2B5EF4-FFF2-40B4-BE49-F238E27FC236}">
                <a16:creationId xmlns:a16="http://schemas.microsoft.com/office/drawing/2014/main" id="{E1ECEC58-3585-0A22-3E80-A25F07AC2A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611" y="0"/>
            <a:ext cx="7797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434811"/>
      </p:ext>
    </p:extLst>
  </p:cSld>
  <p:clrMapOvr>
    <a:masterClrMapping/>
  </p:clrMapOvr>
  <p:transition spd="slow"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688306" y="6568590"/>
            <a:ext cx="420835" cy="26383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0770E-4EA8-4EED-8F7A-B97043FC2983}" type="slidenum">
              <a:rPr kumimoji="0" lang="cs-CZ" altLang="cs-CZ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alt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609CF-14AD-4F5A-8280-B7A9704699E4}" type="datetime1"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4/7/2026</a:t>
            </a:fld>
            <a:endParaRPr kumimoji="0" 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2611220" y="671052"/>
          <a:ext cx="7345363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343421" imgH="5029200" progId="Excel.Sheet.8">
                  <p:embed/>
                </p:oleObj>
              </mc:Choice>
              <mc:Fallback>
                <p:oleObj name="Worksheet" r:id="rId3" imgW="5343421" imgH="5029200" progId="Excel.Sheet.8">
                  <p:embed/>
                  <p:pic>
                    <p:nvPicPr>
                      <p:cNvPr id="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1220" y="671052"/>
                        <a:ext cx="7345363" cy="50292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 useBgFill="1"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651533" y="2190290"/>
            <a:ext cx="4036773" cy="33855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4197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197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197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197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197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197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197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197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197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19735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Cooper-Jacob</a:t>
            </a:r>
            <a:r>
              <a:rPr kumimoji="0" lang="en-US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’</a:t>
            </a:r>
            <a:r>
              <a:rPr kumimoji="0" lang="cs-CZ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 </a:t>
            </a:r>
            <a:r>
              <a:rPr kumimoji="0" lang="cs-CZ" altLang="cs-CZ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semilog</a:t>
            </a:r>
            <a:r>
              <a:rPr kumimoji="0" lang="cs-CZ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cs-CZ" altLang="cs-CZ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approximation</a:t>
            </a:r>
            <a:endParaRPr kumimoji="0" lang="cs-CZ" altLang="cs-CZ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 useBgFill="1"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763745" y="2837990"/>
            <a:ext cx="1584325" cy="590550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4197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197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197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197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197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197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197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197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197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19735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</a:t>
            </a:r>
            <a:r>
              <a:rPr kumimoji="0" lang="cs-CZ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cs-CZ" altLang="cs-CZ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first</a:t>
            </a:r>
            <a:r>
              <a:rPr kumimoji="0" lang="cs-CZ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</a:t>
            </a:r>
            <a:r>
              <a:rPr kumimoji="0" lang="cs-CZ" altLang="cs-CZ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straight</a:t>
            </a:r>
            <a:r>
              <a:rPr kumimoji="0" lang="cs-CZ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line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395320" y="5935202"/>
            <a:ext cx="7724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Fig.   Graph </a:t>
            </a:r>
            <a:r>
              <a:rPr kumimoji="0" lang="cs-CZ" altLang="cs-CZ" sz="16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</a:t>
            </a:r>
            <a:r>
              <a:rPr kumimoji="0" lang="cs-CZ" altLang="cs-CZ" sz="1600" b="1" i="1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WD </a:t>
            </a:r>
            <a:r>
              <a:rPr kumimoji="0" lang="cs-CZ" altLang="cs-CZ" sz="16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vs. log t</a:t>
            </a:r>
            <a:r>
              <a:rPr kumimoji="0" lang="cs-CZ" altLang="cs-CZ" sz="1600" b="1" i="1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 </a:t>
            </a:r>
            <a:r>
              <a:rPr kumimoji="0" lang="cs-CZ" altLang="cs-CZ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for a well with </a:t>
            </a:r>
            <a:r>
              <a:rPr kumimoji="0" lang="cs-CZ" altLang="cs-CZ" sz="1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wellbore storage</a:t>
            </a:r>
            <a:r>
              <a:rPr kumimoji="0" lang="cs-CZ" altLang="cs-CZ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and </a:t>
            </a:r>
            <a:r>
              <a:rPr kumimoji="0" lang="cs-CZ" altLang="cs-CZ" sz="1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skin</a:t>
            </a:r>
            <a:r>
              <a:rPr kumimoji="0" lang="cs-CZ" altLang="cs-CZ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( </a:t>
            </a:r>
            <a:r>
              <a:rPr kumimoji="0" lang="cs-CZ" altLang="cs-CZ" sz="16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</a:t>
            </a:r>
            <a:r>
              <a:rPr kumimoji="0" lang="cs-CZ" altLang="cs-CZ" sz="1600" b="1" i="1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</a:t>
            </a:r>
            <a:r>
              <a:rPr kumimoji="0" lang="cs-CZ" altLang="cs-CZ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= 100; W = 10)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 rot="16200000">
            <a:off x="2385001" y="2705434"/>
            <a:ext cx="6461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</a:t>
            </a:r>
            <a:r>
              <a:rPr kumimoji="0" lang="cs-CZ" altLang="cs-CZ" sz="1600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WD</a:t>
            </a:r>
            <a:endParaRPr kumimoji="0" lang="cs-CZ" altLang="cs-CZ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3908208" y="966327"/>
            <a:ext cx="3527425" cy="3960813"/>
          </a:xfrm>
          <a:prstGeom prst="ellipse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7364195" y="3919077"/>
            <a:ext cx="1944688" cy="835025"/>
          </a:xfrm>
          <a:prstGeom prst="rect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Influence </a:t>
            </a:r>
            <a:r>
              <a:rPr kumimoji="0" lang="cs-CZ" altLang="cs-CZ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of</a:t>
            </a:r>
            <a:r>
              <a:rPr kumimoji="0" lang="cs-CZ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cs-CZ" altLang="cs-CZ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</a:t>
            </a:r>
            <a:r>
              <a:rPr kumimoji="0" lang="cs-CZ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skin and </a:t>
            </a:r>
            <a:r>
              <a:rPr kumimoji="0" lang="cs-CZ" altLang="cs-CZ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wellbore</a:t>
            </a:r>
            <a:r>
              <a:rPr kumimoji="0" lang="cs-CZ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cs-CZ" altLang="cs-CZ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storage</a:t>
            </a:r>
            <a:endParaRPr kumimoji="0" lang="cs-CZ" altLang="cs-CZ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H="1" flipV="1">
            <a:off x="7364195" y="3558715"/>
            <a:ext cx="1079500" cy="360362"/>
          </a:xfrm>
          <a:prstGeom prst="line">
            <a:avLst/>
          </a:prstGeom>
          <a:noFill/>
          <a:ln w="19050">
            <a:solidFill>
              <a:srgbClr val="990099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6859370" y="5501815"/>
            <a:ext cx="1800225" cy="0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 flipV="1">
            <a:off x="2827120" y="1542590"/>
            <a:ext cx="0" cy="1008062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 flipH="1" flipV="1">
            <a:off x="8732619" y="1469564"/>
            <a:ext cx="576263" cy="7207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9BCEEAF-F603-0C82-C327-6B11FC4DE5A5}"/>
              </a:ext>
            </a:extLst>
          </p:cNvPr>
          <p:cNvSpPr txBox="1"/>
          <p:nvPr/>
        </p:nvSpPr>
        <p:spPr>
          <a:xfrm>
            <a:off x="5649328" y="236047"/>
            <a:ext cx="2110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Skin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factor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-W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E1ECEC58-3585-0A22-3E80-A25F07AC2A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11" y="0"/>
            <a:ext cx="7797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650074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688306" y="6568590"/>
            <a:ext cx="420835" cy="26383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0770E-4EA8-4EED-8F7A-B97043FC2983}" type="slidenum">
              <a:rPr kumimoji="0" lang="cs-CZ" altLang="cs-CZ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alt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609CF-14AD-4F5A-8280-B7A9704699E4}" type="datetime1"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4/7/2026</a:t>
            </a:fld>
            <a:endParaRPr kumimoji="0" 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24151" y="366628"/>
            <a:ext cx="66914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419735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Evaluation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of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well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rehabilitation</a:t>
            </a: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389056" y="1388551"/>
            <a:ext cx="6257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WELL – </a:t>
            </a:r>
            <a:r>
              <a:rPr kumimoji="0" lang="cs-CZ" alt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HV</a:t>
            </a:r>
            <a:r>
              <a:rPr kumimoji="0" lang="cs-CZ" alt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cs-CZ" alt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at</a:t>
            </a:r>
            <a:r>
              <a:rPr kumimoji="0" lang="cs-CZ" alt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Veselí nad Lužnicí – </a:t>
            </a:r>
            <a:r>
              <a:rPr kumimoji="0" lang="cs-CZ" altLang="cs-CZ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mechanical</a:t>
            </a:r>
            <a:r>
              <a:rPr kumimoji="0" lang="cs-CZ" alt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cs-CZ" altLang="cs-CZ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rehabilitation</a:t>
            </a:r>
            <a:r>
              <a:rPr kumimoji="0" lang="cs-CZ" alt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cs-CZ" alt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hlinkClick r:id="rId3" action="ppaction://hlinksldjump"/>
              </a:rPr>
              <a:t>(</a:t>
            </a:r>
            <a:r>
              <a:rPr kumimoji="0" lang="cs-CZ" altLang="cs-CZ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hlinkClick r:id="rId3" action="ppaction://hlinksldjump"/>
              </a:rPr>
              <a:t>figures</a:t>
            </a:r>
            <a:r>
              <a:rPr kumimoji="0" lang="cs-CZ" alt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hlinkClick r:id="rId3" action="ppaction://hlinksldjump"/>
              </a:rPr>
              <a:t>)</a:t>
            </a:r>
            <a:endParaRPr kumimoji="0" lang="cs-CZ" altLang="cs-CZ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596894" y="2109276"/>
            <a:ext cx="48244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97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197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197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197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197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197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197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197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197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197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Well</a:t>
            </a:r>
            <a:r>
              <a:rPr kumimoji="0" lang="cs-CZ" altLang="cs-CZ" sz="1600" b="0" i="1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cs-CZ" altLang="cs-CZ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radius</a:t>
            </a:r>
            <a:r>
              <a:rPr kumimoji="0" lang="en-GB" alt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.......................... </a:t>
            </a:r>
            <a:r>
              <a:rPr kumimoji="0" lang="en-GB" altLang="cs-CZ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cs-CZ" altLang="cs-CZ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</a:t>
            </a:r>
            <a:r>
              <a:rPr kumimoji="0" lang="cs-CZ" altLang="cs-CZ" sz="1600" b="0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</a:t>
            </a:r>
            <a:r>
              <a:rPr kumimoji="0" lang="en-GB" altLang="cs-CZ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= </a:t>
            </a:r>
            <a:r>
              <a:rPr kumimoji="0" lang="cs-CZ" altLang="cs-CZ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1.5 m</a:t>
            </a:r>
          </a:p>
          <a:p>
            <a:pPr marL="0" marR="0" lvl="0" indent="0" algn="l" defTabSz="4197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Well</a:t>
            </a:r>
            <a:r>
              <a:rPr kumimoji="0" lang="cs-CZ" altLang="cs-CZ" sz="1600" b="0" i="1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cs-CZ" altLang="cs-CZ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depth</a:t>
            </a:r>
            <a:r>
              <a:rPr kumimoji="0" lang="en-GB" alt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........................</a:t>
            </a:r>
            <a:r>
              <a:rPr kumimoji="0" lang="cs-CZ" alt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r>
              <a:rPr kumimoji="0" lang="en-GB" alt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....  </a:t>
            </a:r>
            <a:r>
              <a:rPr kumimoji="0" lang="cs-CZ" altLang="cs-CZ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</a:t>
            </a:r>
            <a:r>
              <a:rPr kumimoji="0" lang="en-GB" altLang="cs-CZ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= </a:t>
            </a:r>
            <a:r>
              <a:rPr kumimoji="0" lang="cs-CZ" altLang="cs-CZ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9 m</a:t>
            </a:r>
            <a:r>
              <a:rPr kumimoji="0" lang="en-GB" alt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cs-CZ" alt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741356" y="3260213"/>
            <a:ext cx="5688013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97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197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197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197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197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197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197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197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197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197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cs-CZ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cs-CZ" altLang="cs-CZ" sz="2000" b="0" i="1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cs-CZ" altLang="cs-CZ" sz="1600" b="0" i="1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Transmissivity</a:t>
            </a:r>
            <a:r>
              <a:rPr kumimoji="0" lang="en-GB" altLang="cs-CZ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.........................</a:t>
            </a:r>
            <a:r>
              <a:rPr kumimoji="0" lang="cs-CZ" altLang="cs-CZ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...</a:t>
            </a:r>
            <a:r>
              <a:rPr kumimoji="0" lang="en-GB" altLang="cs-CZ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kumimoji="0" lang="en-GB" altLang="cs-CZ" sz="1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 = 0,0109 m</a:t>
            </a:r>
            <a:r>
              <a:rPr kumimoji="0" lang="en-GB" altLang="cs-CZ" sz="16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en-GB" altLang="cs-CZ" sz="1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s</a:t>
            </a:r>
            <a:r>
              <a:rPr kumimoji="0" lang="en-GB" altLang="cs-CZ" sz="16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-1</a:t>
            </a:r>
            <a:endParaRPr kumimoji="0" lang="en-GB" altLang="cs-CZ" sz="16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4197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cs-CZ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</a:t>
            </a:r>
            <a:r>
              <a:rPr kumimoji="0" lang="cs-CZ" altLang="cs-CZ" sz="1600" b="0" i="1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Storativity</a:t>
            </a:r>
            <a:r>
              <a:rPr kumimoji="0" lang="en-GB" altLang="cs-CZ" sz="1600" b="0" i="1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GB" altLang="cs-CZ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...............................</a:t>
            </a:r>
            <a:r>
              <a:rPr kumimoji="0" lang="cs-CZ" altLang="cs-CZ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...</a:t>
            </a:r>
            <a:r>
              <a:rPr kumimoji="0" lang="en-GB" altLang="cs-CZ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cs-CZ" altLang="cs-CZ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</a:t>
            </a:r>
            <a:r>
              <a:rPr kumimoji="0" lang="en-GB" altLang="cs-CZ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GB" altLang="cs-CZ" sz="1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 = 0,13</a:t>
            </a:r>
            <a:endParaRPr kumimoji="0" lang="en-GB" altLang="cs-CZ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4197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GB" altLang="cs-CZ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cs-CZ" altLang="cs-CZ" sz="1600" b="0" i="1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Dimensionless Wellbore Storage</a:t>
            </a:r>
            <a:r>
              <a:rPr kumimoji="0" lang="en-GB" altLang="cs-CZ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</a:t>
            </a:r>
            <a:r>
              <a:rPr kumimoji="0" lang="en-GB" altLang="cs-CZ" sz="1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</a:t>
            </a:r>
            <a:r>
              <a:rPr kumimoji="0" lang="en-GB" altLang="cs-CZ" sz="1600" b="0" i="1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</a:t>
            </a:r>
            <a:r>
              <a:rPr kumimoji="0" lang="en-GB" altLang="cs-CZ" sz="1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= 5.8</a:t>
            </a:r>
            <a:r>
              <a:rPr kumimoji="0" lang="en-GB" altLang="cs-CZ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cs-CZ" altLang="cs-CZ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420511" y="4881725"/>
            <a:ext cx="896539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197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197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197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197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197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197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197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197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197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197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                                      </a:t>
            </a:r>
            <a:r>
              <a:rPr kumimoji="0" lang="cs-CZ" altLang="cs-CZ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Before</a:t>
            </a:r>
            <a:r>
              <a:rPr kumimoji="0" lang="cs-CZ" alt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cs-CZ" altLang="cs-CZ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rehabilitation</a:t>
            </a:r>
            <a:r>
              <a:rPr kumimoji="0" lang="cs-CZ" alt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      </a:t>
            </a:r>
            <a:r>
              <a:rPr kumimoji="0" lang="cs-CZ" altLang="cs-CZ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After</a:t>
            </a:r>
            <a:r>
              <a:rPr kumimoji="0" lang="cs-CZ" alt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cs-CZ" altLang="cs-CZ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rehabilitation</a:t>
            </a:r>
            <a:r>
              <a:rPr kumimoji="0" lang="cs-CZ" alt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 </a:t>
            </a:r>
            <a:r>
              <a:rPr kumimoji="0" lang="cs-CZ" alt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 </a:t>
            </a:r>
            <a:r>
              <a:rPr kumimoji="0" lang="cs-CZ" altLang="cs-CZ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year</a:t>
            </a:r>
            <a:r>
              <a:rPr kumimoji="0" lang="cs-CZ" alt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cs-CZ" altLang="cs-CZ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after</a:t>
            </a:r>
            <a:r>
              <a:rPr kumimoji="0" lang="cs-CZ" alt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cs-CZ" altLang="cs-CZ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rehabilitation</a:t>
            </a:r>
            <a:endParaRPr kumimoji="0" lang="cs-CZ" altLang="cs-CZ" sz="1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4197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</a:t>
            </a:r>
            <a:r>
              <a:rPr kumimoji="0" lang="cs-CZ" altLang="cs-CZ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</a:t>
            </a:r>
            <a:r>
              <a:rPr kumimoji="0" lang="cs-CZ" altLang="cs-CZ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(m</a:t>
            </a:r>
            <a:r>
              <a:rPr kumimoji="0" lang="cs-CZ" altLang="cs-CZ" sz="14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  <a:r>
              <a:rPr kumimoji="0" lang="cs-CZ" altLang="cs-CZ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.s</a:t>
            </a:r>
            <a:r>
              <a:rPr kumimoji="0" lang="cs-CZ" altLang="cs-CZ" sz="14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-1</a:t>
            </a:r>
            <a:r>
              <a:rPr kumimoji="0" lang="cs-CZ" altLang="cs-CZ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                                          3.35x10</a:t>
            </a:r>
            <a:r>
              <a:rPr kumimoji="0" lang="cs-CZ" altLang="cs-CZ" sz="14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-3</a:t>
            </a:r>
            <a:r>
              <a:rPr kumimoji="0" lang="cs-CZ" altLang="cs-CZ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                         3.7x10</a:t>
            </a:r>
            <a:r>
              <a:rPr kumimoji="0" lang="cs-CZ" altLang="cs-CZ" sz="14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-3</a:t>
            </a:r>
            <a:r>
              <a:rPr kumimoji="0" lang="cs-CZ" altLang="cs-CZ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                     3.52x10</a:t>
            </a:r>
            <a:r>
              <a:rPr kumimoji="0" lang="cs-CZ" altLang="cs-CZ" sz="14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-3</a:t>
            </a:r>
            <a:r>
              <a:rPr kumimoji="0" lang="cs-CZ" altLang="cs-CZ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en-GB" altLang="cs-CZ" sz="1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4197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</a:t>
            </a:r>
            <a:r>
              <a:rPr kumimoji="0" lang="cs-CZ" altLang="cs-CZ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Length</a:t>
            </a:r>
            <a:r>
              <a:rPr kumimoji="0" lang="cs-CZ" altLang="cs-CZ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cs-CZ" altLang="cs-CZ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of</a:t>
            </a:r>
            <a:r>
              <a:rPr kumimoji="0" lang="cs-CZ" altLang="cs-CZ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cs-CZ" altLang="cs-CZ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</a:t>
            </a:r>
            <a:r>
              <a:rPr kumimoji="0" lang="cs-CZ" altLang="cs-CZ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cs-CZ" altLang="cs-CZ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aquifer</a:t>
            </a:r>
            <a:r>
              <a:rPr kumimoji="0" lang="cs-CZ" altLang="cs-CZ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test </a:t>
            </a:r>
            <a:r>
              <a:rPr kumimoji="0" lang="cs-CZ" altLang="cs-CZ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(min)         180                                           240                                        75  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454019" y="2901438"/>
            <a:ext cx="6119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Jacob</a:t>
            </a:r>
            <a:r>
              <a:rPr kumimoji="0" lang="en-US" altLang="cs-CZ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’</a:t>
            </a:r>
            <a:r>
              <a:rPr kumimoji="0" lang="cs-CZ" altLang="cs-CZ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 semilogarithmic approximation :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273" y="1885895"/>
            <a:ext cx="3353711" cy="2515283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E534C6FE-E299-4367-B686-8F02DAE54E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016" y="199202"/>
            <a:ext cx="2239402" cy="167955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E1ECEC58-3585-0A22-3E80-A25F07AC2A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11" y="0"/>
            <a:ext cx="7797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73116"/>
      </p:ext>
    </p:extLst>
  </p:cSld>
  <p:clrMapOvr>
    <a:masterClrMapping/>
  </p:clrMapOvr>
  <p:transition spd="slow"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688306" y="6568590"/>
            <a:ext cx="420835" cy="26383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0770E-4EA8-4EED-8F7A-B97043FC2983}" type="slidenum">
              <a:rPr kumimoji="0" lang="cs-CZ" altLang="cs-CZ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alt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609CF-14AD-4F5A-8280-B7A9704699E4}" type="datetime1"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4/7/2026</a:t>
            </a:fld>
            <a:endParaRPr kumimoji="0" 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03396"/>
              </p:ext>
            </p:extLst>
          </p:nvPr>
        </p:nvGraphicFramePr>
        <p:xfrm>
          <a:off x="6095302" y="112507"/>
          <a:ext cx="3717091" cy="304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610093" imgH="2143049" progId="Excel.Chart.8">
                  <p:embed/>
                </p:oleObj>
              </mc:Choice>
              <mc:Fallback>
                <p:oleObj name="Chart" r:id="rId3" imgW="5610093" imgH="2143049" progId="Excel.Chart.8">
                  <p:embed/>
                  <p:pic>
                    <p:nvPicPr>
                      <p:cNvPr id="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5302" y="112507"/>
                        <a:ext cx="3717091" cy="304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2494853" y="2749345"/>
          <a:ext cx="3455987" cy="262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5" imgW="3933915" imgH="3286049" progId="Excel.Chart.8">
                  <p:embed/>
                </p:oleObj>
              </mc:Choice>
              <mc:Fallback>
                <p:oleObj name="Chart" r:id="rId5" imgW="3933915" imgH="3286049" progId="Excel.Chart.8">
                  <p:embed/>
                  <p:pic>
                    <p:nvPicPr>
                      <p:cNvPr id="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4853" y="2749345"/>
                        <a:ext cx="3455987" cy="262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6455665" y="2820782"/>
          <a:ext cx="2952750" cy="218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7" imgW="9144000" imgH="7477049" progId="Excel.Chart.8">
                  <p:embed/>
                </p:oleObj>
              </mc:Choice>
              <mc:Fallback>
                <p:oleObj name="Chart" r:id="rId7" imgW="9144000" imgH="7477049" progId="Excel.Chart.8">
                  <p:embed/>
                  <p:pic>
                    <p:nvPicPr>
                      <p:cNvPr id="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5665" y="2820782"/>
                        <a:ext cx="2952750" cy="218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 useBgFill="1">
        <p:nvSpPr>
          <p:cNvPr id="9" name="Text 3"/>
          <p:cNvSpPr txBox="1">
            <a:spLocks noChangeArrowheads="1"/>
          </p:cNvSpPr>
          <p:nvPr/>
        </p:nvSpPr>
        <p:spPr bwMode="auto">
          <a:xfrm>
            <a:off x="3071115" y="588757"/>
            <a:ext cx="1871663" cy="1655763"/>
          </a:xfrm>
          <a:prstGeom prst="rect">
            <a:avLst/>
          </a:prstGeom>
          <a:ln w="57150" cmpd="thinThick">
            <a:solidFill>
              <a:srgbClr val="800080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 marL="0" marR="0" lvl="0" indent="0" algn="l" defTabSz="4197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Parameters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-HV:</a:t>
            </a:r>
          </a:p>
          <a:p>
            <a:pPr marL="0" marR="0" lvl="0" indent="0" algn="l" defTabSz="4197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cs-CZ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Q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= 0.0037 m</a:t>
            </a:r>
            <a:r>
              <a:rPr kumimoji="0" lang="cs-CZ" sz="16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3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</a:t>
            </a:r>
            <a:r>
              <a:rPr kumimoji="0" lang="cs-CZ" sz="16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-1</a:t>
            </a:r>
          </a:p>
          <a:p>
            <a:pPr marL="0" marR="0" lvl="0" indent="0" algn="l" defTabSz="4197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cs-CZ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</a:t>
            </a:r>
            <a:r>
              <a:rPr kumimoji="0" lang="cs-CZ" sz="1600" b="1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= 1.5 m</a:t>
            </a:r>
          </a:p>
          <a:p>
            <a:pPr marL="0" marR="0" lvl="0" indent="0" algn="l" defTabSz="4197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cs-CZ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= 0.0109 m</a:t>
            </a:r>
            <a:r>
              <a:rPr kumimoji="0" lang="cs-CZ" sz="16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</a:t>
            </a:r>
            <a:r>
              <a:rPr kumimoji="0" lang="cs-CZ" sz="16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-1</a:t>
            </a:r>
          </a:p>
          <a:p>
            <a:pPr marL="0" marR="0" lvl="0" indent="0" algn="l" defTabSz="4197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cs-CZ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= 0.13</a:t>
            </a:r>
          </a:p>
          <a:p>
            <a:pPr marL="0" marR="0" lvl="0" indent="0" algn="l" defTabSz="4197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cs-CZ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</a:t>
            </a:r>
            <a:r>
              <a:rPr kumimoji="0" lang="cs-CZ" sz="1600" b="1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= 5.8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384228" y="5054395"/>
            <a:ext cx="4537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97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197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197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197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197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197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197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197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197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19735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Fig. </a:t>
            </a:r>
            <a:r>
              <a: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cs-CZ" altLang="cs-CZ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Graph of s</a:t>
            </a:r>
            <a:r>
              <a:rPr kumimoji="0" lang="cs-CZ" altLang="cs-CZ" sz="1400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</a:t>
            </a:r>
            <a:r>
              <a:rPr kumimoji="0" lang="cs-CZ" altLang="cs-CZ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vs. log t –  1 year after rehabilitation</a:t>
            </a:r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099565" y="5054395"/>
            <a:ext cx="4032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97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197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197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197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197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197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197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197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197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19735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Fig.  Graph of s</a:t>
            </a:r>
            <a:r>
              <a:rPr kumimoji="0" lang="cs-CZ" altLang="cs-CZ" sz="1400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</a:t>
            </a:r>
            <a:r>
              <a:rPr kumimoji="0" lang="cs-CZ" altLang="cs-CZ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vs. log t – after rehabilitation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950840" y="2462007"/>
            <a:ext cx="43576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97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197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197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197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197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197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197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197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197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19735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Fig.  Graph of s</a:t>
            </a:r>
            <a:r>
              <a:rPr kumimoji="0" lang="cs-CZ" altLang="cs-CZ" sz="1400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</a:t>
            </a:r>
            <a:r>
              <a:rPr kumimoji="0" lang="cs-CZ" altLang="cs-CZ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vs. log t – before rehabilitation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278953" y="5773532"/>
            <a:ext cx="867568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4197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                             </a:t>
            </a:r>
            <a:r>
              <a:rPr kumimoji="0" lang="cs-CZ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Before</a:t>
            </a:r>
            <a:r>
              <a:rPr kumimoji="0" lang="cs-CZ" sz="1600" b="1" i="1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 </a:t>
            </a:r>
            <a:r>
              <a:rPr kumimoji="0" lang="cs-CZ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rehabilitation</a:t>
            </a:r>
            <a:r>
              <a:rPr kumimoji="0" lang="cs-CZ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        </a:t>
            </a:r>
            <a:r>
              <a:rPr kumimoji="0" lang="cs-CZ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After</a:t>
            </a:r>
            <a:r>
              <a:rPr kumimoji="0" lang="cs-CZ" sz="1600" b="1" i="1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cs-CZ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rehabilitation</a:t>
            </a:r>
            <a:r>
              <a:rPr kumimoji="0" lang="cs-CZ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         </a:t>
            </a:r>
            <a:r>
              <a:rPr kumimoji="0" lang="cs-CZ" sz="1600" b="1" i="1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1 </a:t>
            </a:r>
            <a:r>
              <a:rPr kumimoji="0" lang="cs-CZ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year</a:t>
            </a:r>
            <a:r>
              <a:rPr kumimoji="0" lang="cs-CZ" sz="1600" b="1" i="1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 </a:t>
            </a:r>
            <a:r>
              <a:rPr kumimoji="0" lang="cs-CZ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after</a:t>
            </a:r>
            <a:r>
              <a:rPr kumimoji="0" lang="cs-CZ" sz="1600" b="1" i="1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cs-CZ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rehabilitation</a:t>
            </a:r>
            <a:r>
              <a:rPr kumimoji="0" lang="cs-CZ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         </a:t>
            </a:r>
          </a:p>
          <a:p>
            <a:pPr marL="0" marR="0" lvl="0" indent="0" algn="l" defTabSz="4197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Skin </a:t>
            </a:r>
            <a:r>
              <a:rPr kumimoji="0" lang="cs-CZ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factor</a:t>
            </a:r>
            <a:r>
              <a:rPr kumimoji="0" lang="cs-CZ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W                         </a:t>
            </a:r>
            <a:r>
              <a:rPr kumimoji="0" lang="cs-CZ" sz="1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43 </a:t>
            </a:r>
            <a:r>
              <a:rPr kumimoji="0" lang="cs-CZ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                                      </a:t>
            </a:r>
            <a:r>
              <a:rPr kumimoji="0" lang="cs-CZ" sz="1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15  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                                  </a:t>
            </a:r>
            <a:r>
              <a:rPr kumimoji="0" lang="cs-CZ" sz="1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19 </a:t>
            </a:r>
          </a:p>
          <a:p>
            <a:pPr marL="0" marR="0" lvl="0" indent="0" algn="l" defTabSz="4197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cs-CZ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s</a:t>
            </a:r>
            <a:r>
              <a:rPr kumimoji="0" lang="cs-CZ" sz="1600" b="1" i="0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skin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(m)                                  </a:t>
            </a:r>
            <a:r>
              <a:rPr kumimoji="0" lang="cs-CZ" sz="1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1.02 </a:t>
            </a:r>
            <a:r>
              <a:rPr kumimoji="0" lang="cs-CZ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                                   </a:t>
            </a:r>
            <a:r>
              <a:rPr kumimoji="0" lang="cs-CZ" sz="1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0.36</a:t>
            </a:r>
            <a:r>
              <a:rPr kumimoji="0" lang="cs-CZ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                                 </a:t>
            </a:r>
            <a:r>
              <a:rPr kumimoji="0" lang="cs-CZ" sz="1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0.45 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3431478" y="4836907"/>
            <a:ext cx="360362" cy="2841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4197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197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197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197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197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197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197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197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197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19735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</a:t>
            </a:r>
            <a:r>
              <a:rPr kumimoji="0" lang="en-US" altLang="cs-CZ" sz="1200" b="1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’</a:t>
            </a:r>
            <a:endParaRPr kumimoji="0" lang="cs-CZ" altLang="cs-CZ" sz="1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7463728" y="2173082"/>
            <a:ext cx="360362" cy="2841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4197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197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197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197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197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197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197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197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197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19735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</a:t>
            </a:r>
            <a:r>
              <a:rPr kumimoji="0" lang="en-US" altLang="cs-CZ" sz="1200" b="1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’</a:t>
            </a:r>
            <a:endParaRPr kumimoji="0" lang="cs-CZ" altLang="cs-CZ" sz="1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7031928" y="4694032"/>
            <a:ext cx="360362" cy="2841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4197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197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197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197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197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197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197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197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197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19735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</a:t>
            </a:r>
            <a:r>
              <a:rPr kumimoji="0" lang="en-US" altLang="cs-CZ" sz="1200" b="1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’</a:t>
            </a:r>
            <a:endParaRPr kumimoji="0" lang="cs-CZ" altLang="cs-CZ" sz="1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 rot="16200000">
            <a:off x="6176265" y="3676445"/>
            <a:ext cx="43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</a:t>
            </a:r>
            <a:r>
              <a:rPr kumimoji="0" lang="cs-CZ" altLang="cs-CZ" sz="1400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</a:t>
            </a:r>
            <a:endParaRPr kumimoji="0" lang="cs-CZ" altLang="cs-CZ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 rot="16200000">
            <a:off x="2504378" y="3892345"/>
            <a:ext cx="43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</a:t>
            </a:r>
            <a:r>
              <a:rPr kumimoji="0" lang="cs-CZ" altLang="cs-CZ" sz="1400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</a:t>
            </a:r>
            <a:endParaRPr kumimoji="0" lang="cs-CZ" altLang="cs-CZ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 rot="16200000">
            <a:off x="5887340" y="1084057"/>
            <a:ext cx="43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</a:t>
            </a:r>
            <a:r>
              <a:rPr kumimoji="0" lang="cs-CZ" altLang="cs-CZ" sz="1400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</a:t>
            </a:r>
            <a:endParaRPr kumimoji="0" lang="cs-CZ" altLang="cs-CZ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" name="Line 16"/>
          <p:cNvSpPr>
            <a:spLocks noChangeShapeType="1"/>
          </p:cNvSpPr>
          <p:nvPr/>
        </p:nvSpPr>
        <p:spPr bwMode="auto">
          <a:xfrm>
            <a:off x="4871340" y="4909932"/>
            <a:ext cx="360363" cy="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Line 17"/>
          <p:cNvSpPr>
            <a:spLocks noChangeShapeType="1"/>
          </p:cNvSpPr>
          <p:nvPr/>
        </p:nvSpPr>
        <p:spPr bwMode="auto">
          <a:xfrm>
            <a:off x="8400353" y="4909932"/>
            <a:ext cx="360362" cy="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Line 18"/>
          <p:cNvSpPr>
            <a:spLocks noChangeShapeType="1"/>
          </p:cNvSpPr>
          <p:nvPr/>
        </p:nvSpPr>
        <p:spPr bwMode="auto">
          <a:xfrm>
            <a:off x="8400353" y="2246107"/>
            <a:ext cx="360362" cy="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Line 19"/>
          <p:cNvSpPr>
            <a:spLocks noChangeShapeType="1"/>
          </p:cNvSpPr>
          <p:nvPr/>
        </p:nvSpPr>
        <p:spPr bwMode="auto">
          <a:xfrm flipV="1">
            <a:off x="2783778" y="3397045"/>
            <a:ext cx="0" cy="358775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Line 20"/>
          <p:cNvSpPr>
            <a:spLocks noChangeShapeType="1"/>
          </p:cNvSpPr>
          <p:nvPr/>
        </p:nvSpPr>
        <p:spPr bwMode="auto">
          <a:xfrm flipV="1">
            <a:off x="6166740" y="661782"/>
            <a:ext cx="0" cy="358775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Line 21"/>
          <p:cNvSpPr>
            <a:spLocks noChangeShapeType="1"/>
          </p:cNvSpPr>
          <p:nvPr/>
        </p:nvSpPr>
        <p:spPr bwMode="auto">
          <a:xfrm flipV="1">
            <a:off x="6384228" y="3181145"/>
            <a:ext cx="0" cy="358775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Rectangle 22"/>
          <p:cNvSpPr>
            <a:spLocks noChangeArrowheads="1"/>
          </p:cNvSpPr>
          <p:nvPr/>
        </p:nvSpPr>
        <p:spPr bwMode="auto">
          <a:xfrm>
            <a:off x="5807965" y="5413170"/>
            <a:ext cx="11334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Evaluation</a:t>
            </a:r>
            <a:endParaRPr kumimoji="0" lang="cs-CZ" sz="1600" b="1" i="0" u="none" strike="noStrike" kern="1200" cap="none" spc="0" normalizeH="0" baseline="0" noProof="0" dirty="0">
              <a:ln>
                <a:noFill/>
              </a:ln>
              <a:solidFill>
                <a:srgbClr val="9900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>
            <a:off x="8255890" y="2246107"/>
            <a:ext cx="43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t(s)</a:t>
            </a:r>
          </a:p>
        </p:txBody>
      </p:sp>
      <p:sp>
        <p:nvSpPr>
          <p:cNvPr id="29" name="Text Box 24"/>
          <p:cNvSpPr txBox="1">
            <a:spLocks noChangeArrowheads="1"/>
          </p:cNvSpPr>
          <p:nvPr/>
        </p:nvSpPr>
        <p:spPr bwMode="auto">
          <a:xfrm>
            <a:off x="9984678" y="6565695"/>
            <a:ext cx="9350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hlinkClick r:id="rId9" action="ppaction://hlinksldjump"/>
              </a:rPr>
              <a:t>back</a:t>
            </a:r>
            <a:endParaRPr kumimoji="0" lang="cs-CZ" sz="16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17A83AF5-3B75-4225-6CB3-5427C2B49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8840" y="-12171"/>
            <a:ext cx="66914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419735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Evaluation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of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well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rehabilitation</a:t>
            </a: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" name="Obrázek 29">
            <a:extLst>
              <a:ext uri="{FF2B5EF4-FFF2-40B4-BE49-F238E27FC236}">
                <a16:creationId xmlns:a16="http://schemas.microsoft.com/office/drawing/2014/main" id="{E1ECEC58-3585-0A22-3E80-A25F07AC2A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611" y="0"/>
            <a:ext cx="7797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03638"/>
      </p:ext>
    </p:extLst>
  </p:cSld>
  <p:clrMapOvr>
    <a:masterClrMapping/>
  </p:clrMapOvr>
  <p:transition spd="slow"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688306" y="6568590"/>
            <a:ext cx="420835" cy="26383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0770E-4EA8-4EED-8F7A-B97043FC2983}" type="slidenum">
              <a:rPr kumimoji="0" lang="cs-CZ" altLang="cs-CZ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alt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609CF-14AD-4F5A-8280-B7A9704699E4}" type="datetime1"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4/7/2026</a:t>
            </a:fld>
            <a:endParaRPr kumimoji="0" 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pic>
        <p:nvPicPr>
          <p:cNvPr id="5" name="Obrázek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834" y="533838"/>
            <a:ext cx="7667625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777043" y="533838"/>
            <a:ext cx="5834000" cy="369332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Sebuzín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well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- 2 –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pumping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test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before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after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reg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3" name="Obdélník 2"/>
          <p:cNvSpPr/>
          <p:nvPr/>
        </p:nvSpPr>
        <p:spPr>
          <a:xfrm>
            <a:off x="4521439" y="2841031"/>
            <a:ext cx="946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</a:t>
            </a:r>
            <a:r>
              <a:rPr kumimoji="0" lang="cs-CZ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= 3.67</a:t>
            </a:r>
          </a:p>
        </p:txBody>
      </p:sp>
      <p:sp>
        <p:nvSpPr>
          <p:cNvPr id="8" name="Obdélník 7"/>
          <p:cNvSpPr/>
          <p:nvPr/>
        </p:nvSpPr>
        <p:spPr>
          <a:xfrm>
            <a:off x="5499248" y="3886063"/>
            <a:ext cx="966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i</a:t>
            </a:r>
            <a:r>
              <a:rPr kumimoji="0" lang="cs-CZ" sz="1800" b="0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1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= 1.11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679383" y="1608239"/>
            <a:ext cx="1218229" cy="646331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58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before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cleaning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559331" y="3562897"/>
            <a:ext cx="1051711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 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after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cleaning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cxnSp>
        <p:nvCxnSpPr>
          <p:cNvPr id="12" name="Přímá spojnice 11"/>
          <p:cNvCxnSpPr>
            <a:cxnSpLocks/>
          </p:cNvCxnSpPr>
          <p:nvPr/>
        </p:nvCxnSpPr>
        <p:spPr bwMode="auto">
          <a:xfrm flipV="1">
            <a:off x="6654216" y="1172866"/>
            <a:ext cx="1858944" cy="2662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Přímá spojnice 14"/>
          <p:cNvCxnSpPr/>
          <p:nvPr/>
        </p:nvCxnSpPr>
        <p:spPr bwMode="auto">
          <a:xfrm flipV="1">
            <a:off x="6161846" y="2983627"/>
            <a:ext cx="2351314" cy="53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ovéPole 9"/>
          <p:cNvSpPr txBox="1"/>
          <p:nvPr/>
        </p:nvSpPr>
        <p:spPr>
          <a:xfrm>
            <a:off x="2184000" y="1728849"/>
            <a:ext cx="745067" cy="369332"/>
          </a:xfrm>
          <a:prstGeom prst="rect">
            <a:avLst/>
          </a:prstGeom>
          <a:solidFill>
            <a:srgbClr val="D7E0F5"/>
          </a:solidFill>
        </p:spPr>
        <p:txBody>
          <a:bodyPr wrap="square" rtlCol="0">
            <a:spAutoFit/>
          </a:bodyPr>
          <a:lstStyle/>
          <a:p>
            <a:r>
              <a:rPr lang="cs-CZ" dirty="0" err="1"/>
              <a:t>Q</a:t>
            </a:r>
            <a:r>
              <a:rPr lang="cs-CZ" baseline="-25000" dirty="0" err="1"/>
              <a:t>before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2184000" y="2098181"/>
            <a:ext cx="777942" cy="369332"/>
          </a:xfrm>
          <a:prstGeom prst="rect">
            <a:avLst/>
          </a:prstGeom>
          <a:solidFill>
            <a:srgbClr val="D7E0F5"/>
          </a:solidFill>
        </p:spPr>
        <p:txBody>
          <a:bodyPr wrap="square" rtlCol="0">
            <a:spAutoFit/>
          </a:bodyPr>
          <a:lstStyle/>
          <a:p>
            <a:r>
              <a:rPr lang="cs-CZ" dirty="0" err="1"/>
              <a:t>Q</a:t>
            </a:r>
            <a:r>
              <a:rPr lang="cs-CZ" baseline="-25000" dirty="0" err="1"/>
              <a:t>after</a:t>
            </a:r>
            <a:endParaRPr lang="cs-CZ" dirty="0"/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6963" y="533838"/>
            <a:ext cx="4282178" cy="5353050"/>
          </a:xfrm>
          <a:prstGeom prst="rect">
            <a:avLst/>
          </a:prstGeom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E484355D-61E4-175D-90D0-25A04A9CA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732" y="32228"/>
            <a:ext cx="66914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419735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Evaluation</a:t>
            </a: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of</a:t>
            </a: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well</a:t>
            </a: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rehabilitation</a:t>
            </a:r>
            <a:endParaRPr kumimoji="0" lang="cs-CZ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1ADF0FB7-8E21-AC70-80CA-1F9C8E2524E4}"/>
              </a:ext>
            </a:extLst>
          </p:cNvPr>
          <p:cNvSpPr/>
          <p:nvPr/>
        </p:nvSpPr>
        <p:spPr bwMode="auto">
          <a:xfrm>
            <a:off x="2209335" y="1728849"/>
            <a:ext cx="2055757" cy="84016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670872"/>
              </p:ext>
            </p:extLst>
          </p:nvPr>
        </p:nvGraphicFramePr>
        <p:xfrm>
          <a:off x="881927" y="1439067"/>
          <a:ext cx="3736210" cy="2030254"/>
        </p:xfrm>
        <a:graphic>
          <a:graphicData uri="http://schemas.openxmlformats.org/drawingml/2006/table">
            <a:tbl>
              <a:tblPr firstRow="1" bandRow="1"/>
              <a:tblGrid>
                <a:gridCol w="1817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85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4316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cs-CZ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Sebuzín</a:t>
                      </a:r>
                      <a:r>
                        <a:rPr lang="cs-CZ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</a:t>
                      </a:r>
                      <a:r>
                        <a:rPr lang="cs-CZ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well</a:t>
                      </a:r>
                      <a:r>
                        <a:rPr lang="cs-CZ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-2</a:t>
                      </a:r>
                    </a:p>
                  </a:txBody>
                  <a:tcPr marL="91441" marR="91441" marT="45736" marB="4573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2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cs-CZ" sz="1800" b="1" dirty="0" err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Before</a:t>
                      </a:r>
                      <a:r>
                        <a:rPr lang="cs-CZ" sz="18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</a:t>
                      </a:r>
                      <a:r>
                        <a:rPr lang="cs-CZ" sz="1800" b="1" dirty="0" err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reg</a:t>
                      </a:r>
                      <a:endParaRPr lang="cs-CZ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441" marR="91441" marT="45736" marB="4573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cs-CZ" sz="18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After</a:t>
                      </a:r>
                      <a:r>
                        <a:rPr lang="cs-CZ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cs-CZ" sz="18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reg</a:t>
                      </a:r>
                      <a:endParaRPr lang="cs-CZ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441" marR="91441" marT="45736" marB="4573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9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cs-CZ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Q = 0.0022 m</a:t>
                      </a:r>
                      <a:r>
                        <a:rPr lang="cs-CZ" sz="1800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r>
                        <a:rPr lang="cs-CZ" sz="1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</a:t>
                      </a:r>
                      <a:r>
                        <a:rPr lang="cs-CZ" sz="1800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-1</a:t>
                      </a:r>
                      <a:endParaRPr lang="cs-CZ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1" marR="91441" marT="45736" marB="4573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Q = 0.0022 m</a:t>
                      </a:r>
                      <a:r>
                        <a:rPr lang="cs-CZ" sz="1800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r>
                        <a:rPr lang="cs-CZ" sz="1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</a:t>
                      </a:r>
                      <a:r>
                        <a:rPr lang="cs-CZ" sz="1800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-1</a:t>
                      </a:r>
                      <a:endParaRPr lang="cs-CZ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1" marR="91441" marT="45736" marB="4573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cs-CZ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</a:t>
                      </a:r>
                      <a:r>
                        <a:rPr lang="cs-CZ" sz="1800" b="1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r>
                        <a:rPr lang="cs-CZ" sz="18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= 3.67</a:t>
                      </a:r>
                      <a:endParaRPr lang="cs-CZ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1" marR="91441" marT="45736" marB="4573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</a:t>
                      </a:r>
                      <a:r>
                        <a:rPr lang="cs-CZ" sz="1800" b="1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r>
                        <a:rPr lang="cs-CZ" sz="18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= 1.11</a:t>
                      </a:r>
                      <a:endParaRPr lang="cs-CZ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1" marR="91441" marT="45736" marB="4573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cs-CZ" sz="18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 = 9.9</a:t>
                      </a:r>
                    </a:p>
                  </a:txBody>
                  <a:tcPr marL="91441" marR="91441" marT="45736" marB="4573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 = 1.1</a:t>
                      </a:r>
                      <a:endParaRPr lang="cs-CZ" sz="18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441" marR="91441" marT="45736" marB="4573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TextovéPole 13">
            <a:extLst>
              <a:ext uri="{FF2B5EF4-FFF2-40B4-BE49-F238E27FC236}">
                <a16:creationId xmlns:a16="http://schemas.microsoft.com/office/drawing/2014/main" id="{FBB9BE26-9E5E-8326-80AD-3C4086D8BA98}"/>
              </a:ext>
            </a:extLst>
          </p:cNvPr>
          <p:cNvSpPr txBox="1"/>
          <p:nvPr/>
        </p:nvSpPr>
        <p:spPr>
          <a:xfrm>
            <a:off x="5115292" y="5579111"/>
            <a:ext cx="1252742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Time (s)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E1ECEC58-3585-0A22-3E80-A25F07AC2A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11" y="0"/>
            <a:ext cx="7797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990371"/>
      </p:ext>
    </p:extLst>
  </p:cSld>
  <p:clrMapOvr>
    <a:masterClrMapping/>
  </p:clrMapOvr>
  <p:transition spd="slow"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855070-52DC-8BA0-F85C-ADA19A9EC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288D4E7-B557-41CF-53FF-B9BBF54C8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17CEBF-C08A-491D-94D3-ADF75E33E9DA}" type="datetime1">
              <a:rPr lang="en-US" smtClean="0">
                <a:solidFill>
                  <a:srgbClr val="000000"/>
                </a:solidFill>
              </a:rPr>
              <a:t>4/7/2026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A742A59-1EFD-988B-0424-642CD08AC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0770E-4EA8-4EED-8F7A-B97043FC2983}" type="slidenum">
              <a:rPr lang="cs-CZ" altLang="cs-CZ" smtClean="0">
                <a:solidFill>
                  <a:srgbClr val="000000"/>
                </a:solidFill>
              </a:rPr>
              <a:pPr/>
              <a:t>17</a:t>
            </a:fld>
            <a:endParaRPr lang="cs-CZ" altLang="cs-CZ">
              <a:solidFill>
                <a:srgbClr val="00000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F438EAB-EE13-6DC5-1289-7F074B8C8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83" y="0"/>
            <a:ext cx="12208565" cy="6858000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58F05EF4-BE20-8BB2-6F3E-6830090A0986}"/>
              </a:ext>
            </a:extLst>
          </p:cNvPr>
          <p:cNvSpPr/>
          <p:nvPr/>
        </p:nvSpPr>
        <p:spPr>
          <a:xfrm>
            <a:off x="5721498" y="3508356"/>
            <a:ext cx="915635" cy="584775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44450" h="1016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  <a:reflection blurRad="6350" stA="55000" endA="50" endPos="85000" dist="60007" dir="5400000" sy="-100000" algn="bl" rotWithShape="0"/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61641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B348E7C-04F0-2F87-CAFA-D6E3E3773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17CEBF-C08A-491D-94D3-ADF75E33E9DA}" type="datetime1">
              <a:rPr lang="en-US" smtClean="0">
                <a:solidFill>
                  <a:srgbClr val="000000"/>
                </a:solidFill>
              </a:rPr>
              <a:t>4/7/2026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8F96C06-AD58-4197-A8D5-2D95E8E61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0770E-4EA8-4EED-8F7A-B97043FC2983}" type="slidenum">
              <a:rPr lang="cs-CZ" altLang="cs-CZ" smtClean="0">
                <a:solidFill>
                  <a:srgbClr val="000000"/>
                </a:solidFill>
              </a:rPr>
              <a:pPr/>
              <a:t>2</a:t>
            </a:fld>
            <a:endParaRPr lang="cs-CZ" altLang="cs-CZ">
              <a:solidFill>
                <a:srgbClr val="00000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8B73134-EEAD-03E1-80B0-47824FBDD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75347"/>
            <a:ext cx="12192000" cy="3334326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56954B7-8F7D-CAE8-1D46-3328456EE2BC}"/>
              </a:ext>
            </a:extLst>
          </p:cNvPr>
          <p:cNvSpPr txBox="1"/>
          <p:nvPr/>
        </p:nvSpPr>
        <p:spPr>
          <a:xfrm>
            <a:off x="2013527" y="1644196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Early </a:t>
            </a:r>
            <a:r>
              <a:rPr lang="cs-CZ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exam</a:t>
            </a:r>
            <a:r>
              <a:rPr lang="cs-CZ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date</a:t>
            </a:r>
            <a:r>
              <a:rPr lang="cs-CZ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: 29/4/2026  - 8:30 – D220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FAF00D5-D3CA-17EA-8AEC-1D28046CF5F9}"/>
              </a:ext>
            </a:extLst>
          </p:cNvPr>
          <p:cNvSpPr txBox="1"/>
          <p:nvPr/>
        </p:nvSpPr>
        <p:spPr>
          <a:xfrm>
            <a:off x="2789381" y="457262"/>
            <a:ext cx="86498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Groundwater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Hydraulics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 -  </a:t>
            </a:r>
            <a:r>
              <a:rPr lang="cs-CZ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Exam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Dates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2025–2026</a:t>
            </a:r>
          </a:p>
        </p:txBody>
      </p:sp>
    </p:spTree>
    <p:extLst>
      <p:ext uri="{BB962C8B-B14F-4D97-AF65-F5344CB8AC3E}">
        <p14:creationId xmlns:p14="http://schemas.microsoft.com/office/powerpoint/2010/main" val="72837711"/>
      </p:ext>
    </p:extLst>
  </p:cSld>
  <p:clrMapOvr>
    <a:masterClrMapping/>
  </p:clrMapOvr>
  <p:transition spd="slow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688306" y="6568590"/>
            <a:ext cx="420835" cy="26383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0770E-4EA8-4EED-8F7A-B97043FC2983}" type="slidenum">
              <a:rPr kumimoji="0" lang="cs-CZ" altLang="cs-CZ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alt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609CF-14AD-4F5A-8280-B7A9704699E4}" type="datetime1"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4/7/2026</a:t>
            </a:fld>
            <a:endParaRPr kumimoji="0" 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551367" y="2918976"/>
            <a:ext cx="43175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“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REAL WELL“ – SKIN EFFECT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1ECEC58-3585-0A22-3E80-A25F07AC2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1" y="0"/>
            <a:ext cx="779706" cy="6858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1ECEC58-3585-0A22-3E80-A25F07AC2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2294" y="0"/>
            <a:ext cx="7797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89172"/>
      </p:ext>
    </p:extLst>
  </p:cSld>
  <p:clrMapOvr>
    <a:masterClrMapping/>
  </p:clrMapOvr>
  <p:transition spd="slow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688306" y="6568590"/>
            <a:ext cx="420835" cy="26383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0770E-4EA8-4EED-8F7A-B97043FC2983}" type="slidenum">
              <a:rPr kumimoji="0" lang="cs-CZ" altLang="cs-CZ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alt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609CF-14AD-4F5A-8280-B7A9704699E4}" type="datetime1"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4/7/2026</a:t>
            </a:fld>
            <a:endParaRPr kumimoji="0" 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5" name="内容占位符 4"/>
          <p:cNvSpPr txBox="1">
            <a:spLocks/>
          </p:cNvSpPr>
          <p:nvPr/>
        </p:nvSpPr>
        <p:spPr>
          <a:xfrm>
            <a:off x="1045776" y="441912"/>
            <a:ext cx="10728663" cy="949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Skin</a:t>
            </a:r>
            <a:r>
              <a:rPr kumimoji="0" lang="cs-CZ" altLang="zh-CN" sz="24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altLang="zh-CN" sz="2400" b="1" i="0" u="none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factor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, </a:t>
            </a:r>
            <a:r>
              <a:rPr kumimoji="0" lang="cs-CZ" altLang="zh-CN" sz="24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W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,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refers to a region 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near the wellbore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of improved or reduced permeability compared to the bulk formation permeability.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 panose="020405030504060302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2886075" y="1391021"/>
            <a:ext cx="5209760" cy="5038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0" kern="1200">
                <a:solidFill>
                  <a:srgbClr val="595959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REASON FOR POSITIVE SKIN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anose="02040503050406030204" pitchFamily="18" charset="0"/>
              <a:ea typeface="宋体" panose="02010600030101010101" pitchFamily="2" charset="-122"/>
            </a:endParaRPr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2142908" y="2424284"/>
            <a:ext cx="8229600" cy="3566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Overbalanced drilling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(filtrate loss)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Damaged perforations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Gravel pack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Partial completion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Fines migration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after long term production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Non-</a:t>
            </a:r>
            <a:r>
              <a:rPr kumimoji="0" lang="en-US" altLang="zh-CN" sz="2400" b="1" i="1" u="none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darcy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flow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Condensate banking (acts like 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turbulence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)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1ECEC58-3585-0A22-3E80-A25F07AC2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1" y="0"/>
            <a:ext cx="7797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0464"/>
      </p:ext>
    </p:extLst>
  </p:cSld>
  <p:clrMapOvr>
    <a:masterClrMapping/>
  </p:clrMapOvr>
  <p:transition spd="slow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688306" y="6568590"/>
            <a:ext cx="420835" cy="26383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0770E-4EA8-4EED-8F7A-B97043FC2983}" type="slidenum">
              <a:rPr kumimoji="0" lang="cs-CZ" altLang="cs-CZ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alt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609CF-14AD-4F5A-8280-B7A9704699E4}" type="datetime1"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4/7/2026</a:t>
            </a:fld>
            <a:endParaRPr kumimoji="0" 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371144" y="170895"/>
            <a:ext cx="2951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mbria" panose="02040503050406030204" pitchFamily="18" charset="0"/>
              </a:rPr>
              <a:t>“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mbria" panose="02040503050406030204" pitchFamily="18" charset="0"/>
              </a:rPr>
              <a:t>IDEAL WELL“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606002" y="804812"/>
            <a:ext cx="38474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-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</a:rPr>
              <a:t>no </a:t>
            </a:r>
            <a:r>
              <a:rPr kumimoji="0" lang="cs-CZ" alt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</a:rPr>
              <a:t>additional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cs-CZ" alt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</a:rPr>
              <a:t>resistances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cs-CZ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at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 a </a:t>
            </a:r>
            <a:r>
              <a:rPr kumimoji="0" lang="cs-CZ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well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606002" y="1364660"/>
            <a:ext cx="424815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cs-CZ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the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cs-CZ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well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cs-CZ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radius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, </a:t>
            </a:r>
            <a:r>
              <a:rPr kumimoji="0" lang="cs-CZ" altLang="cs-CZ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r</a:t>
            </a:r>
            <a:r>
              <a:rPr kumimoji="0" lang="cs-CZ" altLang="cs-CZ" sz="1800" b="1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w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cs-CZ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is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cs-CZ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infinitesimally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cs-CZ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small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 (</a:t>
            </a:r>
            <a:r>
              <a:rPr kumimoji="0" lang="cs-CZ" altLang="cs-CZ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</a:rPr>
              <a:t>r</a:t>
            </a:r>
            <a:r>
              <a:rPr kumimoji="0" lang="cs-CZ" altLang="cs-CZ" sz="2000" b="1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</a:rPr>
              <a:t>w</a:t>
            </a:r>
            <a:r>
              <a:rPr kumimoji="0" lang="cs-CZ" altLang="cs-CZ" sz="2000" b="1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</a:rPr>
              <a:t>  ⟶ 0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1421166" y="2462162"/>
            <a:ext cx="42481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</a:rPr>
              <a:t>The</a:t>
            </a:r>
            <a:r>
              <a:rPr kumimoji="0" lang="cs-CZ" altLang="cs-CZ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cs-CZ" altLang="cs-CZ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</a:rPr>
              <a:t>partial</a:t>
            </a:r>
            <a:r>
              <a:rPr kumimoji="0" lang="cs-CZ" altLang="cs-CZ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cs-CZ" altLang="cs-CZ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</a:rPr>
              <a:t>differential</a:t>
            </a:r>
            <a:r>
              <a:rPr kumimoji="0" lang="cs-CZ" altLang="cs-CZ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cs-CZ" altLang="cs-CZ" b="1" i="0" u="none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equation</a:t>
            </a:r>
            <a:r>
              <a:rPr kumimoji="0" lang="cs-CZ" altLang="cs-CZ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cs-CZ" altLang="cs-CZ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describing</a:t>
            </a:r>
            <a:r>
              <a:rPr kumimoji="0" lang="cs-CZ" altLang="cs-CZ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cs-CZ" altLang="cs-CZ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radial</a:t>
            </a:r>
            <a:r>
              <a:rPr kumimoji="0" lang="cs-CZ" altLang="cs-CZ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cs-CZ" altLang="cs-CZ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flow</a:t>
            </a:r>
            <a:r>
              <a:rPr kumimoji="0" lang="cs-CZ" altLang="cs-CZ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 to a </a:t>
            </a:r>
            <a:r>
              <a:rPr kumimoji="0" lang="cs-CZ" altLang="cs-CZ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well</a:t>
            </a:r>
            <a:r>
              <a:rPr kumimoji="0" lang="cs-CZ" altLang="cs-CZ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cs-CZ" altLang="cs-CZ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fully</a:t>
            </a:r>
            <a:r>
              <a:rPr kumimoji="0" lang="cs-CZ" altLang="cs-CZ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cs-CZ" altLang="cs-CZ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penetrating</a:t>
            </a:r>
            <a:r>
              <a:rPr kumimoji="0" lang="cs-CZ" altLang="cs-CZ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cs-CZ" altLang="cs-CZ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confined</a:t>
            </a:r>
            <a:r>
              <a:rPr kumimoji="0" lang="cs-CZ" altLang="cs-CZ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cs-CZ" altLang="cs-CZ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aquifer</a:t>
            </a:r>
            <a:r>
              <a:rPr kumimoji="0" lang="cs-CZ" altLang="cs-CZ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cs-CZ" altLang="cs-CZ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is</a:t>
            </a:r>
            <a:r>
              <a:rPr kumimoji="0" lang="cs-CZ" altLang="cs-CZ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 (in </a:t>
            </a:r>
            <a:r>
              <a:rPr kumimoji="0" lang="cs-CZ" altLang="cs-CZ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cylindrical</a:t>
            </a:r>
            <a:r>
              <a:rPr kumimoji="0" lang="cs-CZ" altLang="cs-CZ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cs-CZ" altLang="cs-CZ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coordinates</a:t>
            </a:r>
            <a:r>
              <a:rPr kumimoji="0" lang="cs-CZ" altLang="cs-CZ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11"/>
              <p:cNvSpPr txBox="1"/>
              <p:nvPr/>
            </p:nvSpPr>
            <p:spPr bwMode="auto">
              <a:xfrm>
                <a:off x="2691191" y="4086959"/>
                <a:ext cx="2519716" cy="863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b="1" i="1" smtClean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𝝏</m:t>
                              </m:r>
                            </m:e>
                            <m:sup>
                              <m: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𝒔</m:t>
                          </m:r>
                        </m:num>
                        <m:den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𝝏</m:t>
                          </m:r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 </m:t>
                          </m:r>
                          <m:sSup>
                            <m:sSupPr>
                              <m:ctrlP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cs-CZ" b="1" i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 + </m:t>
                      </m:r>
                      <m:f>
                        <m:fPr>
                          <m:ctrlP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𝒓</m:t>
                          </m:r>
                        </m:den>
                      </m:f>
                      <m:r>
                        <a:rPr lang="cs-CZ" b="1" i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 </m:t>
                      </m:r>
                      <m:f>
                        <m:fPr>
                          <m:ctrlP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𝝏</m:t>
                          </m:r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 </m:t>
                          </m:r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𝒔</m:t>
                          </m:r>
                        </m:num>
                        <m:den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𝝏</m:t>
                          </m:r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 </m:t>
                          </m:r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𝒓</m:t>
                          </m:r>
                        </m:den>
                      </m:f>
                      <m:r>
                        <a:rPr lang="cs-CZ" b="1" i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 = </m:t>
                      </m:r>
                      <m:f>
                        <m:fPr>
                          <m:ctrlP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𝑺</m:t>
                          </m:r>
                        </m:num>
                        <m:den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𝑻</m:t>
                          </m:r>
                        </m:den>
                      </m:f>
                      <m:r>
                        <a:rPr lang="cs-CZ" b="1" i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 </m:t>
                      </m:r>
                      <m:f>
                        <m:fPr>
                          <m:ctrlP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𝝏</m:t>
                          </m:r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 </m:t>
                          </m:r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𝒔</m:t>
                          </m:r>
                        </m:num>
                        <m:den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𝝏</m:t>
                          </m:r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 </m:t>
                          </m:r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cs-CZ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Object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1191" y="4086959"/>
                <a:ext cx="2519716" cy="8635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956065" y="5435150"/>
            <a:ext cx="8569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Where</a:t>
            </a:r>
            <a:r>
              <a:rPr kumimoji="0" lang="cs-CZ" alt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cs-CZ" alt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s </a:t>
            </a:r>
            <a:r>
              <a:rPr kumimoji="0" lang="cs-CZ" alt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is</a:t>
            </a:r>
            <a:r>
              <a:rPr kumimoji="0" lang="cs-CZ" alt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cs-CZ" alt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drawdown</a:t>
            </a:r>
            <a:r>
              <a:rPr kumimoji="0" lang="cs-CZ" alt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; </a:t>
            </a:r>
            <a:r>
              <a:rPr kumimoji="0" lang="cs-CZ" altLang="cs-CZ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r</a:t>
            </a:r>
            <a:r>
              <a:rPr kumimoji="0" lang="cs-CZ" alt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cs-CZ" alt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is</a:t>
            </a:r>
            <a:r>
              <a:rPr kumimoji="0" lang="cs-CZ" alt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cs-CZ" alt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radial</a:t>
            </a:r>
            <a:r>
              <a:rPr kumimoji="0" lang="cs-CZ" alt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 distance </a:t>
            </a:r>
            <a:r>
              <a:rPr kumimoji="0" lang="cs-CZ" alt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from</a:t>
            </a:r>
            <a:r>
              <a:rPr kumimoji="0" lang="cs-CZ" alt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cs-CZ" alt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well</a:t>
            </a:r>
            <a:r>
              <a:rPr kumimoji="0" lang="cs-CZ" alt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; </a:t>
            </a:r>
            <a:r>
              <a:rPr kumimoji="0" lang="cs-CZ" altLang="cs-CZ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S </a:t>
            </a:r>
            <a:r>
              <a:rPr kumimoji="0" lang="cs-CZ" alt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is</a:t>
            </a:r>
            <a:r>
              <a:rPr kumimoji="0" lang="cs-CZ" alt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cs-CZ" alt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storativity</a:t>
            </a:r>
            <a:r>
              <a:rPr kumimoji="0" lang="cs-CZ" alt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; </a:t>
            </a:r>
            <a:r>
              <a:rPr kumimoji="0" lang="cs-CZ" altLang="cs-CZ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T </a:t>
            </a:r>
            <a:r>
              <a:rPr kumimoji="0" lang="cs-CZ" alt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is</a:t>
            </a:r>
            <a:r>
              <a:rPr kumimoji="0" lang="cs-CZ" alt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cs-CZ" alt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transmisivity</a:t>
            </a:r>
            <a:r>
              <a:rPr kumimoji="0" lang="cs-CZ" alt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</a:p>
        </p:txBody>
      </p:sp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654" y="420462"/>
            <a:ext cx="4973014" cy="293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6240727" y="3676444"/>
            <a:ext cx="44656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</a:t>
            </a:r>
            <a:r>
              <a:rPr kumimoji="0" lang="cs-CZ" altLang="cs-CZ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Drawdown</a:t>
            </a:r>
            <a:r>
              <a:rPr kumimoji="0" lang="cs-CZ" alt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cs-CZ" altLang="cs-CZ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around</a:t>
            </a:r>
            <a:r>
              <a:rPr kumimoji="0" lang="cs-CZ" alt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a </a:t>
            </a:r>
            <a:r>
              <a:rPr kumimoji="0" lang="cs-CZ" altLang="cs-CZ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production</a:t>
            </a:r>
            <a:r>
              <a:rPr kumimoji="0" lang="cs-CZ" alt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cs-CZ" altLang="cs-CZ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well</a:t>
            </a:r>
            <a:r>
              <a:rPr kumimoji="0" lang="cs-CZ" alt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(</a:t>
            </a:r>
            <a:r>
              <a:rPr kumimoji="0" lang="cs-CZ" altLang="cs-CZ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ideal</a:t>
            </a:r>
            <a:r>
              <a:rPr kumimoji="0" lang="cs-CZ" alt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cs-CZ" altLang="cs-CZ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well</a:t>
            </a:r>
            <a:r>
              <a:rPr kumimoji="0" lang="cs-CZ" alt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E1ECEC58-3585-0A22-3E80-A25F07AC2A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11" y="0"/>
            <a:ext cx="7797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096426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688306" y="6568590"/>
            <a:ext cx="420835" cy="263839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F00770E-4EA8-4EED-8F7A-B97043FC2983}" type="slidenum">
              <a:rPr lang="cs-CZ" altLang="cs-CZ" sz="1000" b="1" ker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cs-CZ" altLang="cs-CZ" sz="1000" b="1" kern="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C7609CF-14AD-4F5A-8280-B7A9704699E4}" type="datetime1">
              <a:rPr lang="en-US" sz="1000" b="1" kern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4/7/2026</a:t>
            </a:fld>
            <a:endParaRPr lang="cs-CZ" sz="1000" b="1" kern="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801A3DC7-9CCD-452C-9AA5-F3C02567AEE9}"/>
              </a:ext>
            </a:extLst>
          </p:cNvPr>
          <p:cNvSpPr/>
          <p:nvPr/>
        </p:nvSpPr>
        <p:spPr>
          <a:xfrm>
            <a:off x="1132795" y="841239"/>
            <a:ext cx="96237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As a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water well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„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ages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US" dirty="0">
                <a:latin typeface="Times New Roman" panose="02020603050405020304" pitchFamily="18" charset="0"/>
              </a:rPr>
              <a:t>, the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rate</a:t>
            </a:r>
            <a:r>
              <a:rPr lang="en-US" dirty="0">
                <a:latin typeface="Times New Roman" panose="02020603050405020304" pitchFamily="18" charset="0"/>
              </a:rPr>
              <a:t> at which water may be pumped</a:t>
            </a:r>
            <a:r>
              <a:rPr lang="cs-CZ" dirty="0">
                <a:latin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</a:rPr>
              <a:t>(commonly referred to as the well yield, flow or performance)</a:t>
            </a:r>
            <a:r>
              <a:rPr lang="cs-CZ" dirty="0">
                <a:latin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</a:rPr>
              <a:t>tends</a:t>
            </a:r>
            <a:r>
              <a:rPr lang="cs-CZ" dirty="0">
                <a:latin typeface="Times New Roman" panose="02020603050405020304" pitchFamily="18" charset="0"/>
              </a:rPr>
              <a:t> to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decrease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B087BE45-22B6-44A6-B3F0-DEF5ED134C43}"/>
              </a:ext>
            </a:extLst>
          </p:cNvPr>
          <p:cNvSpPr/>
          <p:nvPr/>
        </p:nvSpPr>
        <p:spPr>
          <a:xfrm>
            <a:off x="1403972" y="1923813"/>
            <a:ext cx="54904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More often, reduced well yield over time</a:t>
            </a:r>
            <a:r>
              <a:rPr lang="cs-CZ" dirty="0">
                <a:latin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</a:rPr>
              <a:t>can be related </a:t>
            </a:r>
            <a:endParaRPr lang="cs-CZ" dirty="0">
              <a:latin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</a:rPr>
              <a:t>to changes in the water well itself including:</a:t>
            </a: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1D96DA2C-F42B-4184-A85F-4246B695A1C5}"/>
              </a:ext>
            </a:extLst>
          </p:cNvPr>
          <p:cNvSpPr/>
          <p:nvPr/>
        </p:nvSpPr>
        <p:spPr>
          <a:xfrm>
            <a:off x="1545327" y="2909275"/>
            <a:ext cx="6096000" cy="307776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Incrustation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from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mineral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deposits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</a:rPr>
              <a:t>(</a:t>
            </a:r>
            <a:r>
              <a:rPr lang="cs-CZ" dirty="0" err="1">
                <a:latin typeface="Times New Roman" panose="02020603050405020304" pitchFamily="18" charset="0"/>
              </a:rPr>
              <a:t>Fe</a:t>
            </a:r>
            <a:r>
              <a:rPr lang="cs-CZ" dirty="0">
                <a:latin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</a:rPr>
              <a:t>Mn</a:t>
            </a:r>
            <a:r>
              <a:rPr lang="cs-CZ" dirty="0">
                <a:latin typeface="Times New Roman" panose="02020603050405020304" pitchFamily="18" charset="0"/>
              </a:rPr>
              <a:t>, Ca).</a:t>
            </a:r>
          </a:p>
          <a:p>
            <a:r>
              <a:rPr lang="en-US" sz="2800" dirty="0">
                <a:latin typeface="Arial" panose="020B0604020202020204" pitchFamily="34" charset="0"/>
              </a:rPr>
              <a:t>•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Bio-fouling</a:t>
            </a:r>
            <a:r>
              <a:rPr lang="en-US" dirty="0">
                <a:latin typeface="Times New Roman" panose="02020603050405020304" pitchFamily="18" charset="0"/>
              </a:rPr>
              <a:t> by the growth of microorganisms</a:t>
            </a:r>
          </a:p>
          <a:p>
            <a:r>
              <a:rPr lang="en-US" sz="2800" dirty="0">
                <a:latin typeface="Arial" panose="020B0604020202020204" pitchFamily="34" charset="0"/>
              </a:rPr>
              <a:t>•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Physical plugging </a:t>
            </a:r>
            <a:r>
              <a:rPr lang="en-US" dirty="0">
                <a:latin typeface="Times New Roman" panose="02020603050405020304" pitchFamily="18" charset="0"/>
              </a:rPr>
              <a:t>of "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aquifer</a:t>
            </a:r>
            <a:r>
              <a:rPr lang="en-US" dirty="0">
                <a:latin typeface="Times New Roman" panose="02020603050405020304" pitchFamily="18" charset="0"/>
              </a:rPr>
              <a:t>" (the saturated layer of</a:t>
            </a:r>
          </a:p>
          <a:p>
            <a:r>
              <a:rPr lang="cs-CZ" dirty="0">
                <a:latin typeface="Times New Roman" panose="02020603050405020304" pitchFamily="18" charset="0"/>
              </a:rPr>
              <a:t>    </a:t>
            </a:r>
            <a:r>
              <a:rPr lang="en-US" dirty="0">
                <a:latin typeface="Times New Roman" panose="02020603050405020304" pitchFamily="18" charset="0"/>
              </a:rPr>
              <a:t>sand, gravel, or rock through which water is transmitted</a:t>
            </a:r>
          </a:p>
          <a:p>
            <a:r>
              <a:rPr lang="cs-CZ" dirty="0">
                <a:latin typeface="Times New Roman" panose="02020603050405020304" pitchFamily="18" charset="0"/>
              </a:rPr>
              <a:t>    by sediment</a:t>
            </a:r>
          </a:p>
          <a:p>
            <a:r>
              <a:rPr lang="cs-CZ" sz="2800" dirty="0">
                <a:latin typeface="Arial" panose="020B0604020202020204" pitchFamily="34" charset="0"/>
              </a:rPr>
              <a:t>•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Sand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pumping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r>
              <a:rPr lang="en-US" sz="2800" dirty="0">
                <a:latin typeface="Arial" panose="020B0604020202020204" pitchFamily="34" charset="0"/>
              </a:rPr>
              <a:t>• </a:t>
            </a:r>
            <a:r>
              <a:rPr lang="en-US" dirty="0">
                <a:latin typeface="Times New Roman" panose="02020603050405020304" pitchFamily="18" charset="0"/>
              </a:rPr>
              <a:t>Well screen or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casing corrosion</a:t>
            </a:r>
          </a:p>
          <a:p>
            <a:r>
              <a:rPr lang="cs-CZ" sz="2800" dirty="0">
                <a:latin typeface="Arial" panose="020B0604020202020204" pitchFamily="34" charset="0"/>
              </a:rPr>
              <a:t>• </a:t>
            </a:r>
            <a:r>
              <a:rPr lang="cs-CZ" dirty="0">
                <a:latin typeface="Times New Roman" panose="02020603050405020304" pitchFamily="18" charset="0"/>
              </a:rPr>
              <a:t>Pump </a:t>
            </a:r>
            <a:r>
              <a:rPr lang="cs-CZ" dirty="0" err="1">
                <a:latin typeface="Times New Roman" panose="02020603050405020304" pitchFamily="18" charset="0"/>
              </a:rPr>
              <a:t>damage</a:t>
            </a:r>
            <a:endParaRPr lang="cs-CZ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B64A00C-D455-4DF7-9AF4-8120F40DDF0A}"/>
              </a:ext>
            </a:extLst>
          </p:cNvPr>
          <p:cNvSpPr txBox="1">
            <a:spLocks/>
          </p:cNvSpPr>
          <p:nvPr/>
        </p:nvSpPr>
        <p:spPr bwMode="auto">
          <a:xfrm>
            <a:off x="3606503" y="137290"/>
            <a:ext cx="4323385" cy="46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Real </a:t>
            </a:r>
            <a:r>
              <a:rPr kumimoji="0" lang="cs-CZ" alt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well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 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(skin </a:t>
            </a:r>
            <a:r>
              <a:rPr kumimoji="0" lang="cs-CZ" alt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effect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)</a:t>
            </a:r>
            <a:endParaRPr kumimoji="0" lang="en-US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j-cs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235A93F-925C-4E2A-8C1D-B146EB2EF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9040" y="4626986"/>
            <a:ext cx="2008569" cy="2023709"/>
          </a:xfrm>
          <a:prstGeom prst="rect">
            <a:avLst/>
          </a:prstGeom>
        </p:spPr>
      </p:pic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18B78E85-08D4-4952-AD90-7E0931E5566D}"/>
              </a:ext>
            </a:extLst>
          </p:cNvPr>
          <p:cNvCxnSpPr/>
          <p:nvPr/>
        </p:nvCxnSpPr>
        <p:spPr bwMode="auto">
          <a:xfrm>
            <a:off x="5042848" y="5420936"/>
            <a:ext cx="3295831" cy="18884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4" name="Obrázek 13">
            <a:extLst>
              <a:ext uri="{FF2B5EF4-FFF2-40B4-BE49-F238E27FC236}">
                <a16:creationId xmlns:a16="http://schemas.microsoft.com/office/drawing/2014/main" id="{0A122B64-EE72-459E-A4FA-AFF9AA9E85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1327" y="2231014"/>
            <a:ext cx="2447925" cy="2113010"/>
          </a:xfrm>
          <a:prstGeom prst="rect">
            <a:avLst/>
          </a:prstGeom>
        </p:spPr>
      </p:pic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74C0115C-2318-4D0D-AD47-C06B1751FFEE}"/>
              </a:ext>
            </a:extLst>
          </p:cNvPr>
          <p:cNvCxnSpPr>
            <a:cxnSpLocks/>
          </p:cNvCxnSpPr>
          <p:nvPr/>
        </p:nvCxnSpPr>
        <p:spPr bwMode="auto">
          <a:xfrm flipV="1">
            <a:off x="6140869" y="3345290"/>
            <a:ext cx="1065001" cy="17306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5" name="Obrázek 14">
            <a:extLst>
              <a:ext uri="{FF2B5EF4-FFF2-40B4-BE49-F238E27FC236}">
                <a16:creationId xmlns:a16="http://schemas.microsoft.com/office/drawing/2014/main" id="{E1ECEC58-3585-0A22-3E80-A25F07AC2A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11" y="0"/>
            <a:ext cx="7797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979649"/>
      </p:ext>
    </p:extLst>
  </p:cSld>
  <p:clrMapOvr>
    <a:masterClrMapping/>
  </p:clrMapOvr>
  <p:transition spd="slow"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688306" y="6568590"/>
            <a:ext cx="420835" cy="26383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0770E-4EA8-4EED-8F7A-B97043FC2983}" type="slidenum">
              <a:rPr kumimoji="0" lang="cs-CZ" altLang="cs-CZ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alt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609CF-14AD-4F5A-8280-B7A9704699E4}" type="datetime1"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4/7/2026</a:t>
            </a:fld>
            <a:endParaRPr kumimoji="0" 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048607" y="5220984"/>
            <a:ext cx="93402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cs-CZ" altLang="cs-CZ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Drawdown</a:t>
            </a:r>
            <a:r>
              <a:rPr kumimoji="0" lang="cs-CZ" altLang="cs-CZ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altLang="cs-CZ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around</a:t>
            </a:r>
            <a:r>
              <a:rPr kumimoji="0" lang="cs-CZ" altLang="cs-CZ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kumimoji="0" lang="cs-CZ" altLang="cs-CZ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production</a:t>
            </a:r>
            <a:r>
              <a:rPr kumimoji="0" lang="cs-CZ" altLang="cs-CZ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altLang="cs-CZ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well</a:t>
            </a:r>
            <a:r>
              <a:rPr kumimoji="0" lang="cs-CZ" altLang="cs-CZ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altLang="cs-CZ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with</a:t>
            </a:r>
            <a:r>
              <a:rPr kumimoji="0" lang="cs-CZ" altLang="cs-CZ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skin </a:t>
            </a:r>
            <a:r>
              <a:rPr kumimoji="0" lang="cs-CZ" altLang="cs-CZ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effect</a:t>
            </a:r>
            <a:r>
              <a:rPr kumimoji="0" lang="cs-CZ" altLang="cs-CZ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kumimoji="0" lang="cs-CZ" altLang="cs-CZ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wellbore</a:t>
            </a:r>
            <a:r>
              <a:rPr kumimoji="0" lang="cs-CZ" altLang="cs-CZ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altLang="cs-CZ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storage</a:t>
            </a:r>
            <a:r>
              <a:rPr kumimoji="0" lang="cs-CZ" altLang="cs-CZ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kumimoji="0" lang="cs-CZ" altLang="cs-CZ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real</a:t>
            </a:r>
            <a:r>
              <a:rPr kumimoji="0" lang="cs-CZ" altLang="cs-CZ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altLang="cs-CZ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well</a:t>
            </a:r>
            <a:r>
              <a:rPr kumimoji="0" lang="cs-CZ" altLang="cs-CZ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867" y="181781"/>
            <a:ext cx="4840081" cy="495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026389" y="5820497"/>
            <a:ext cx="50403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s</a:t>
            </a:r>
            <a:r>
              <a:rPr kumimoji="0" lang="cs-CZ" sz="1800" b="1" i="0" u="none" strike="noStrike" kern="0" cap="none" spc="0" normalizeH="0" baseline="-2500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skin</a:t>
            </a: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 = </a:t>
            </a:r>
            <a:r>
              <a:rPr kumimoji="0" lang="cs-CZ" sz="1800" b="0" i="0" u="none" strike="noStrike" kern="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s</a:t>
            </a:r>
            <a:r>
              <a:rPr kumimoji="0" lang="cs-CZ" sz="1800" b="0" i="0" u="none" strike="noStrike" kern="0" cap="none" spc="0" normalizeH="0" baseline="-25000" noProof="0" dirty="0" err="1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c</a:t>
            </a: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 </a:t>
            </a: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+  </a:t>
            </a:r>
            <a:r>
              <a:rPr kumimoji="0" lang="cs-CZ" sz="1800" b="1" i="0" u="none" strike="noStrike" kern="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s</a:t>
            </a:r>
            <a:r>
              <a:rPr kumimoji="0" lang="cs-CZ" sz="1800" b="1" i="0" u="none" strike="noStrike" kern="0" cap="none" spc="0" normalizeH="0" baseline="-2500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d</a:t>
            </a: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+ </a:t>
            </a:r>
            <a:r>
              <a:rPr kumimoji="0" lang="cs-CZ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s</a:t>
            </a:r>
            <a:r>
              <a:rPr kumimoji="0" lang="cs-CZ" sz="1800" b="1" i="0" u="none" strike="noStrike" kern="0" cap="none" spc="0" normalizeH="0" baseline="-2500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pp</a:t>
            </a: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 + </a:t>
            </a:r>
            <a:r>
              <a:rPr kumimoji="0" lang="cs-CZ" sz="1800" b="1" i="0" u="none" strike="noStrike" kern="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s</a:t>
            </a:r>
            <a:r>
              <a:rPr kumimoji="0" lang="cs-CZ" sz="1800" b="1" i="0" u="none" strike="noStrike" kern="0" cap="none" spc="0" normalizeH="0" baseline="-2500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inc</a:t>
            </a: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 + </a:t>
            </a:r>
            <a:r>
              <a:rPr kumimoji="0" lang="cs-CZ" sz="1800" b="1" i="0" u="none" strike="noStrike" kern="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s</a:t>
            </a:r>
            <a:r>
              <a:rPr kumimoji="0" lang="cs-CZ" sz="1800" b="1" i="0" u="none" strike="noStrike" kern="0" cap="none" spc="0" normalizeH="0" baseline="-2500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turb</a:t>
            </a:r>
            <a:r>
              <a:rPr kumimoji="0" lang="cs-CZ" sz="1800" b="1" i="0" u="none" strike="noStrike" kern="0" cap="none" spc="0" normalizeH="0" baseline="-2500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 </a:t>
            </a: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+ </a:t>
            </a:r>
            <a:r>
              <a:rPr kumimoji="0" lang="cs-CZ" sz="1800" b="1" i="0" u="none" strike="noStrike" kern="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s</a:t>
            </a:r>
            <a:r>
              <a:rPr kumimoji="0" lang="cs-CZ" sz="1800" b="1" i="0" u="none" strike="noStrike" kern="0" cap="none" spc="0" normalizeH="0" baseline="-2500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O</a:t>
            </a:r>
            <a:endParaRPr kumimoji="0" lang="cs-CZ" sz="1800" b="1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017154" y="6341812"/>
            <a:ext cx="193675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s</a:t>
            </a:r>
            <a:r>
              <a:rPr kumimoji="0" lang="cs-CZ" sz="2000" b="0" i="0" u="none" strike="noStrike" kern="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w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 = s</a:t>
            </a:r>
            <a:r>
              <a:rPr kumimoji="0" lang="cs-CZ" sz="2000" b="0" i="0" u="none" strike="noStrike" kern="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t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 + </a:t>
            </a: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s</a:t>
            </a:r>
            <a:r>
              <a:rPr kumimoji="0" lang="cs-CZ" sz="2000" b="0" i="0" u="none" strike="noStrike" kern="0" cap="none" spc="0" normalizeH="0" baseline="-2500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skin</a:t>
            </a: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4386096" y="1980406"/>
            <a:ext cx="26652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 Math" panose="02040503050406030204" pitchFamily="18" charset="0"/>
              </a:rPr>
              <a:t>theoretical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 Math" panose="02040503050406030204" pitchFamily="18" charset="0"/>
              </a:rPr>
              <a:t>drawdown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760021" y="4048579"/>
            <a:ext cx="4134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r</a:t>
            </a:r>
            <a:r>
              <a:rPr kumimoji="0" lang="cs-CZ" sz="16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sk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074718" y="4016248"/>
            <a:ext cx="4134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r</a:t>
            </a:r>
            <a:r>
              <a:rPr kumimoji="0" lang="cs-CZ" sz="16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sk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2909757" y="1798586"/>
            <a:ext cx="48458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s</a:t>
            </a:r>
            <a:r>
              <a:rPr kumimoji="0" lang="cs-CZ" sz="1400" b="1" i="0" u="none" strike="noStrike" kern="1200" cap="none" spc="0" normalizeH="0" baseline="-2500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skin</a:t>
            </a: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005646" y="2371403"/>
            <a:ext cx="3886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h</a:t>
            </a:r>
            <a:r>
              <a:rPr kumimoji="0" lang="cs-CZ" sz="1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w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2489847" y="1448072"/>
            <a:ext cx="3886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s</a:t>
            </a:r>
            <a:r>
              <a:rPr kumimoji="0" lang="cs-CZ" sz="1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w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cxnSp>
        <p:nvCxnSpPr>
          <p:cNvPr id="18" name="Přímá spojnice 17"/>
          <p:cNvCxnSpPr/>
          <p:nvPr/>
        </p:nvCxnSpPr>
        <p:spPr bwMode="auto">
          <a:xfrm flipH="1">
            <a:off x="2646081" y="2136123"/>
            <a:ext cx="7606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ovéPole 18"/>
          <p:cNvSpPr txBox="1"/>
          <p:nvPr/>
        </p:nvSpPr>
        <p:spPr>
          <a:xfrm>
            <a:off x="2956178" y="1355799"/>
            <a:ext cx="36052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s</a:t>
            </a:r>
            <a:r>
              <a:rPr kumimoji="0" lang="cs-CZ" sz="1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t</a:t>
            </a: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2484850" y="1431503"/>
            <a:ext cx="3886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s</a:t>
            </a:r>
            <a:r>
              <a:rPr kumimoji="0" lang="cs-CZ" sz="1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w</a:t>
            </a: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3768404" y="972000"/>
            <a:ext cx="49668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2r</a:t>
            </a:r>
            <a:r>
              <a:rPr kumimoji="0" lang="cs-CZ" sz="1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w</a:t>
            </a: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4798636" y="1448072"/>
            <a:ext cx="13200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real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well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26" name="Volný tvar: obrazec 25"/>
          <p:cNvSpPr/>
          <p:nvPr/>
        </p:nvSpPr>
        <p:spPr bwMode="auto">
          <a:xfrm>
            <a:off x="3728720" y="1544320"/>
            <a:ext cx="612250" cy="599440"/>
          </a:xfrm>
          <a:custGeom>
            <a:avLst/>
            <a:gdLst>
              <a:gd name="connsiteX0" fmla="*/ 0 w 612250"/>
              <a:gd name="connsiteY0" fmla="*/ 599440 h 599440"/>
              <a:gd name="connsiteX1" fmla="*/ 40640 w 612250"/>
              <a:gd name="connsiteY1" fmla="*/ 457200 h 599440"/>
              <a:gd name="connsiteX2" fmla="*/ 142240 w 612250"/>
              <a:gd name="connsiteY2" fmla="*/ 325120 h 599440"/>
              <a:gd name="connsiteX3" fmla="*/ 375920 w 612250"/>
              <a:gd name="connsiteY3" fmla="*/ 111760 h 599440"/>
              <a:gd name="connsiteX4" fmla="*/ 579120 w 612250"/>
              <a:gd name="connsiteY4" fmla="*/ 20320 h 599440"/>
              <a:gd name="connsiteX5" fmla="*/ 609600 w 612250"/>
              <a:gd name="connsiteY5" fmla="*/ 0 h 59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250" h="599440">
                <a:moveTo>
                  <a:pt x="0" y="599440"/>
                </a:moveTo>
                <a:cubicBezTo>
                  <a:pt x="8466" y="551180"/>
                  <a:pt x="16933" y="502920"/>
                  <a:pt x="40640" y="457200"/>
                </a:cubicBezTo>
                <a:cubicBezTo>
                  <a:pt x="64347" y="411480"/>
                  <a:pt x="86360" y="382693"/>
                  <a:pt x="142240" y="325120"/>
                </a:cubicBezTo>
                <a:cubicBezTo>
                  <a:pt x="198120" y="267547"/>
                  <a:pt x="303107" y="162560"/>
                  <a:pt x="375920" y="111760"/>
                </a:cubicBezTo>
                <a:cubicBezTo>
                  <a:pt x="448733" y="60960"/>
                  <a:pt x="540173" y="38947"/>
                  <a:pt x="579120" y="20320"/>
                </a:cubicBezTo>
                <a:cubicBezTo>
                  <a:pt x="618067" y="1693"/>
                  <a:pt x="613833" y="846"/>
                  <a:pt x="609600" y="0"/>
                </a:cubicBezTo>
              </a:path>
            </a:pathLst>
          </a:custGeom>
          <a:noFill/>
          <a:ln w="222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-18"/>
              <a:ea typeface="+mn-ea"/>
              <a:cs typeface="+mn-cs"/>
            </a:endParaRPr>
          </a:p>
        </p:txBody>
      </p:sp>
      <p:sp>
        <p:nvSpPr>
          <p:cNvPr id="28" name="Volný tvar: obrazec 27"/>
          <p:cNvSpPr/>
          <p:nvPr/>
        </p:nvSpPr>
        <p:spPr bwMode="auto">
          <a:xfrm>
            <a:off x="3728720" y="1595120"/>
            <a:ext cx="518160" cy="152400"/>
          </a:xfrm>
          <a:custGeom>
            <a:avLst/>
            <a:gdLst>
              <a:gd name="connsiteX0" fmla="*/ 0 w 518160"/>
              <a:gd name="connsiteY0" fmla="*/ 152400 h 152400"/>
              <a:gd name="connsiteX1" fmla="*/ 172720 w 518160"/>
              <a:gd name="connsiteY1" fmla="*/ 91440 h 152400"/>
              <a:gd name="connsiteX2" fmla="*/ 345440 w 518160"/>
              <a:gd name="connsiteY2" fmla="*/ 50800 h 152400"/>
              <a:gd name="connsiteX3" fmla="*/ 518160 w 518160"/>
              <a:gd name="connsiteY3" fmla="*/ 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160" h="152400">
                <a:moveTo>
                  <a:pt x="0" y="152400"/>
                </a:moveTo>
                <a:cubicBezTo>
                  <a:pt x="57573" y="130386"/>
                  <a:pt x="115147" y="108373"/>
                  <a:pt x="172720" y="91440"/>
                </a:cubicBezTo>
                <a:cubicBezTo>
                  <a:pt x="230293" y="74507"/>
                  <a:pt x="287867" y="66040"/>
                  <a:pt x="345440" y="50800"/>
                </a:cubicBezTo>
                <a:cubicBezTo>
                  <a:pt x="403013" y="35560"/>
                  <a:pt x="460586" y="17780"/>
                  <a:pt x="518160" y="0"/>
                </a:cubicBez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-18"/>
              <a:ea typeface="+mn-ea"/>
              <a:cs typeface="+mn-cs"/>
            </a:endParaRPr>
          </a:p>
        </p:txBody>
      </p:sp>
      <p:cxnSp>
        <p:nvCxnSpPr>
          <p:cNvPr id="30" name="Přímá spojnice se šipkou 29"/>
          <p:cNvCxnSpPr>
            <a:cxnSpLocks/>
            <a:stCxn id="22" idx="1"/>
            <a:endCxn id="26" idx="1"/>
          </p:cNvCxnSpPr>
          <p:nvPr/>
        </p:nvCxnSpPr>
        <p:spPr bwMode="auto">
          <a:xfrm flipH="1">
            <a:off x="3769360" y="1632738"/>
            <a:ext cx="1029276" cy="368782"/>
          </a:xfrm>
          <a:prstGeom prst="straightConnector1">
            <a:avLst/>
          </a:prstGeom>
          <a:ln w="19050"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>
            <a:cxnSpLocks/>
          </p:cNvCxnSpPr>
          <p:nvPr/>
        </p:nvCxnSpPr>
        <p:spPr bwMode="auto">
          <a:xfrm flipH="1" flipV="1">
            <a:off x="3872118" y="1697101"/>
            <a:ext cx="935958" cy="314962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5" name="TextovéPole 34"/>
          <p:cNvSpPr txBox="1"/>
          <p:nvPr/>
        </p:nvSpPr>
        <p:spPr>
          <a:xfrm>
            <a:off x="5972366" y="806061"/>
            <a:ext cx="76371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PGWL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5829022" y="3137442"/>
            <a:ext cx="882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aquifer</a:t>
            </a:r>
            <a:endParaRPr kumimoji="0" lang="cs-CZ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7229971" y="465836"/>
            <a:ext cx="4819717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Total</a:t>
            </a:r>
            <a:r>
              <a:rPr kumimoji="0" lang="cs-CZ" altLang="cs-CZ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„skin </a:t>
            </a:r>
            <a:r>
              <a:rPr kumimoji="0" lang="cs-CZ" altLang="cs-CZ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drawdown</a:t>
            </a:r>
            <a:r>
              <a:rPr lang="cs-CZ" alt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„ </a:t>
            </a:r>
            <a:r>
              <a:rPr kumimoji="0" lang="cs-CZ" altLang="cs-CZ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(</a:t>
            </a:r>
            <a:r>
              <a:rPr kumimoji="0" lang="cs-CZ" altLang="cs-CZ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s</a:t>
            </a:r>
            <a:r>
              <a:rPr kumimoji="0" lang="cs-CZ" altLang="cs-CZ" b="1" i="0" u="none" strike="noStrike" kern="1200" cap="none" spc="0" normalizeH="0" baseline="-2500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skin</a:t>
            </a:r>
            <a:r>
              <a:rPr kumimoji="0" lang="cs-CZ" altLang="cs-CZ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Total</a:t>
            </a:r>
            <a:r>
              <a:rPr kumimoji="0" lang="cs-CZ" altLang="cs-CZ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skin </a:t>
            </a:r>
            <a:r>
              <a:rPr kumimoji="0" lang="cs-CZ" alt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is</a:t>
            </a:r>
            <a:r>
              <a:rPr kumimoji="0" lang="cs-CZ" altLang="cs-CZ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a </a:t>
            </a:r>
            <a:r>
              <a:rPr kumimoji="0" lang="cs-CZ" alt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summation</a:t>
            </a:r>
            <a:r>
              <a:rPr kumimoji="0" lang="cs-CZ" altLang="cs-CZ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alt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of</a:t>
            </a:r>
            <a:r>
              <a:rPr kumimoji="0" lang="cs-CZ" altLang="cs-CZ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alt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the</a:t>
            </a:r>
            <a:r>
              <a:rPr kumimoji="0" lang="cs-CZ" altLang="cs-CZ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alt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following</a:t>
            </a:r>
            <a:r>
              <a:rPr kumimoji="0" lang="cs-CZ" altLang="cs-CZ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skin </a:t>
            </a:r>
            <a:r>
              <a:rPr kumimoji="0" lang="cs-CZ" alt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components</a:t>
            </a:r>
            <a:r>
              <a:rPr kumimoji="0" lang="cs-CZ" altLang="cs-CZ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en-US" altLang="cs-CZ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Aquifer damage during drilling and completion</a:t>
            </a:r>
            <a:r>
              <a:rPr kumimoji="0" lang="cs-CZ" altLang="cs-CZ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altLang="cs-CZ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(</a:t>
            </a:r>
            <a:r>
              <a:rPr kumimoji="0" lang="cs-CZ" altLang="cs-CZ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s</a:t>
            </a:r>
            <a:r>
              <a:rPr kumimoji="0" lang="cs-CZ" altLang="cs-CZ" b="1" i="0" u="none" strike="noStrike" kern="1200" cap="none" spc="0" normalizeH="0" baseline="-3000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c</a:t>
            </a:r>
            <a:r>
              <a:rPr kumimoji="0" lang="cs-CZ" altLang="cs-CZ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)</a:t>
            </a:r>
            <a:r>
              <a:rPr kumimoji="0" lang="cs-CZ" altLang="cs-CZ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 .</a:t>
            </a:r>
            <a:endParaRPr kumimoji="0" lang="en-US" altLang="cs-CZ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altLang="cs-CZ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Skin </a:t>
            </a:r>
            <a:r>
              <a:rPr kumimoji="0" lang="cs-CZ" altLang="cs-CZ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due</a:t>
            </a:r>
            <a:r>
              <a:rPr kumimoji="0" lang="cs-CZ" altLang="cs-CZ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to </a:t>
            </a:r>
            <a:r>
              <a:rPr kumimoji="0" lang="cs-CZ" altLang="cs-CZ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damage</a:t>
            </a:r>
            <a:r>
              <a:rPr kumimoji="0" lang="cs-CZ" altLang="cs-CZ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altLang="cs-CZ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(</a:t>
            </a:r>
            <a:r>
              <a:rPr kumimoji="0" lang="cs-CZ" altLang="cs-CZ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s</a:t>
            </a:r>
            <a:r>
              <a:rPr kumimoji="0" lang="cs-CZ" altLang="cs-CZ" b="1" i="0" u="none" strike="noStrike" kern="1200" cap="none" spc="0" normalizeH="0" baseline="-3000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d</a:t>
            </a:r>
            <a:r>
              <a:rPr kumimoji="0" lang="cs-CZ" altLang="cs-CZ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).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altLang="cs-CZ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Skin </a:t>
            </a:r>
            <a:r>
              <a:rPr kumimoji="0" lang="cs-CZ" altLang="cs-CZ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due</a:t>
            </a:r>
            <a:r>
              <a:rPr kumimoji="0" lang="cs-CZ" altLang="cs-CZ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to </a:t>
            </a:r>
            <a:r>
              <a:rPr kumimoji="0" lang="cs-CZ" altLang="cs-CZ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partial</a:t>
            </a:r>
            <a:r>
              <a:rPr kumimoji="0" lang="cs-CZ" altLang="cs-CZ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altLang="cs-CZ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penetration</a:t>
            </a:r>
            <a:r>
              <a:rPr kumimoji="0" lang="cs-CZ" altLang="cs-CZ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altLang="cs-CZ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(</a:t>
            </a:r>
            <a:r>
              <a:rPr kumimoji="0" lang="cs-CZ" altLang="cs-CZ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s</a:t>
            </a:r>
            <a:r>
              <a:rPr kumimoji="0" lang="cs-CZ" altLang="cs-CZ" b="1" i="0" u="none" strike="noStrike" kern="1200" cap="none" spc="0" normalizeH="0" baseline="-3000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pp</a:t>
            </a:r>
            <a:r>
              <a:rPr kumimoji="0" lang="cs-CZ" altLang="cs-CZ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).</a:t>
            </a:r>
            <a:r>
              <a:rPr kumimoji="0" lang="cs-CZ" altLang="cs-CZ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alt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for</a:t>
            </a:r>
            <a:r>
              <a:rPr kumimoji="0" lang="cs-CZ" altLang="cs-CZ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   a </a:t>
            </a:r>
            <a:r>
              <a:rPr kumimoji="0" lang="cs-CZ" alt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partially</a:t>
            </a:r>
            <a:r>
              <a:rPr kumimoji="0" lang="cs-CZ" altLang="cs-CZ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alt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penetrated</a:t>
            </a:r>
            <a:r>
              <a:rPr kumimoji="0" lang="cs-CZ" altLang="cs-CZ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alt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well</a:t>
            </a:r>
            <a:r>
              <a:rPr kumimoji="0" lang="cs-CZ" altLang="cs-CZ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altLang="cs-CZ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Skin </a:t>
            </a:r>
            <a:r>
              <a:rPr kumimoji="0" lang="cs-CZ" altLang="cs-CZ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due</a:t>
            </a:r>
            <a:r>
              <a:rPr kumimoji="0" lang="cs-CZ" altLang="cs-CZ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to </a:t>
            </a:r>
            <a:r>
              <a:rPr kumimoji="0" lang="cs-CZ" altLang="cs-CZ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inclination</a:t>
            </a:r>
            <a:r>
              <a:rPr kumimoji="0" lang="cs-CZ" altLang="cs-CZ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altLang="cs-CZ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(</a:t>
            </a:r>
            <a:r>
              <a:rPr kumimoji="0" lang="cs-CZ" altLang="cs-CZ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s</a:t>
            </a:r>
            <a:r>
              <a:rPr kumimoji="0" lang="cs-CZ" altLang="cs-CZ" b="1" i="0" u="none" strike="noStrike" kern="1200" cap="none" spc="0" normalizeH="0" baseline="-3000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inc</a:t>
            </a:r>
            <a:r>
              <a:rPr kumimoji="0" lang="cs-CZ" altLang="cs-CZ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).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altLang="cs-CZ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Skin </a:t>
            </a:r>
            <a:r>
              <a:rPr kumimoji="0" lang="cs-CZ" altLang="cs-CZ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due</a:t>
            </a:r>
            <a:r>
              <a:rPr kumimoji="0" lang="cs-CZ" altLang="cs-CZ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to turbulence </a:t>
            </a:r>
            <a:r>
              <a:rPr kumimoji="0" lang="cs-CZ" alt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or</a:t>
            </a:r>
            <a:r>
              <a:rPr kumimoji="0" lang="cs-CZ" altLang="cs-CZ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altLang="cs-CZ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non-</a:t>
            </a:r>
            <a:r>
              <a:rPr kumimoji="0" lang="cs-CZ" altLang="cs-CZ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Darcy</a:t>
            </a:r>
            <a:r>
              <a:rPr kumimoji="0" lang="cs-CZ" altLang="cs-CZ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cs-CZ" altLang="cs-CZ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  </a:t>
            </a:r>
            <a:r>
              <a:rPr kumimoji="0" lang="cs-CZ" altLang="cs-CZ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    </a:t>
            </a:r>
            <a:r>
              <a:rPr kumimoji="0" lang="cs-CZ" altLang="cs-CZ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flow</a:t>
            </a:r>
            <a:r>
              <a:rPr kumimoji="0" lang="cs-CZ" altLang="cs-CZ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altLang="cs-CZ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 </a:t>
            </a:r>
            <a:r>
              <a:rPr kumimoji="0" lang="cs-CZ" altLang="cs-CZ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(</a:t>
            </a:r>
            <a:r>
              <a:rPr kumimoji="0" lang="cs-CZ" altLang="cs-CZ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s</a:t>
            </a:r>
            <a:r>
              <a:rPr kumimoji="0" lang="cs-CZ" altLang="cs-CZ" b="1" i="0" u="none" strike="noStrike" kern="1200" cap="none" spc="0" normalizeH="0" baseline="-3000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turb</a:t>
            </a:r>
            <a:r>
              <a:rPr kumimoji="0" lang="cs-CZ" altLang="cs-CZ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).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Ot</a:t>
            </a:r>
            <a:r>
              <a:rPr lang="en-US" altLang="cs-CZ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her types of additional resistances</a:t>
            </a:r>
            <a:r>
              <a:rPr lang="cs-CZ" altLang="cs-CZ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cs-CZ" altLang="cs-CZ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(</a:t>
            </a:r>
            <a:r>
              <a:rPr kumimoji="0" lang="cs-CZ" altLang="cs-CZ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s</a:t>
            </a:r>
            <a:r>
              <a:rPr kumimoji="0" lang="cs-CZ" altLang="cs-CZ" b="1" i="0" u="none" strike="noStrike" kern="1200" cap="none" spc="0" normalizeH="0" baseline="-3000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pp</a:t>
            </a:r>
            <a:r>
              <a:rPr kumimoji="0" lang="cs-CZ" altLang="cs-CZ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).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cs-CZ" altLang="cs-CZ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cs-CZ" alt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The</a:t>
            </a:r>
            <a:r>
              <a:rPr kumimoji="0" lang="cs-CZ" altLang="cs-CZ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alt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value</a:t>
            </a:r>
            <a:r>
              <a:rPr kumimoji="0" lang="cs-CZ" altLang="cs-CZ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alt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of</a:t>
            </a:r>
            <a:r>
              <a:rPr kumimoji="0" lang="cs-CZ" altLang="cs-CZ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altLang="cs-CZ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additional</a:t>
            </a:r>
            <a:r>
              <a:rPr kumimoji="0" lang="cs-CZ" altLang="cs-CZ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altLang="cs-CZ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drawdown</a:t>
            </a:r>
            <a:r>
              <a:rPr kumimoji="0" lang="cs-CZ" altLang="cs-CZ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altLang="cs-CZ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(</a:t>
            </a:r>
            <a:r>
              <a:rPr kumimoji="0" lang="cs-CZ" altLang="cs-CZ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s</a:t>
            </a:r>
            <a:r>
              <a:rPr kumimoji="0" lang="cs-CZ" altLang="cs-CZ" b="1" i="0" u="none" strike="noStrike" kern="1200" cap="none" spc="0" normalizeH="0" baseline="-2500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skin</a:t>
            </a:r>
            <a:r>
              <a:rPr kumimoji="0" lang="cs-CZ" altLang="cs-CZ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) </a:t>
            </a:r>
            <a:r>
              <a:rPr kumimoji="0" lang="cs-CZ" alt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is</a:t>
            </a:r>
            <a:endParaRPr kumimoji="0" lang="cs-CZ" altLang="cs-CZ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4B9E2C5B-3781-4899-B29E-DF2CEF6C6A7D}"/>
              </a:ext>
            </a:extLst>
          </p:cNvPr>
          <p:cNvCxnSpPr>
            <a:cxnSpLocks/>
          </p:cNvCxnSpPr>
          <p:nvPr/>
        </p:nvCxnSpPr>
        <p:spPr bwMode="auto">
          <a:xfrm flipH="1">
            <a:off x="3212902" y="4755095"/>
            <a:ext cx="7712116" cy="111717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CC8B5505-9374-4965-8321-5EE12DED4FC5}"/>
              </a:ext>
            </a:extLst>
          </p:cNvPr>
          <p:cNvCxnSpPr/>
          <p:nvPr/>
        </p:nvCxnSpPr>
        <p:spPr bwMode="auto">
          <a:xfrm flipV="1">
            <a:off x="3465462" y="1747520"/>
            <a:ext cx="240596" cy="832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F27D265C-5185-AFE3-FB71-3DF53E18ABC4}"/>
              </a:ext>
            </a:extLst>
          </p:cNvPr>
          <p:cNvSpPr txBox="1">
            <a:spLocks/>
          </p:cNvSpPr>
          <p:nvPr/>
        </p:nvSpPr>
        <p:spPr bwMode="auto">
          <a:xfrm>
            <a:off x="3768404" y="-73480"/>
            <a:ext cx="4323385" cy="46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Real </a:t>
            </a:r>
            <a:r>
              <a:rPr kumimoji="0" lang="cs-CZ" alt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well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 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(skin </a:t>
            </a:r>
            <a:r>
              <a:rPr kumimoji="0" lang="cs-CZ" alt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effect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)</a:t>
            </a:r>
            <a:endParaRPr kumimoji="0" lang="en-US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j-cs"/>
            </a:endParaRPr>
          </a:p>
        </p:txBody>
      </p:sp>
      <p:pic>
        <p:nvPicPr>
          <p:cNvPr id="31" name="Obrázek 30">
            <a:extLst>
              <a:ext uri="{FF2B5EF4-FFF2-40B4-BE49-F238E27FC236}">
                <a16:creationId xmlns:a16="http://schemas.microsoft.com/office/drawing/2014/main" id="{E1ECEC58-3585-0A22-3E80-A25F07AC2A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11" y="0"/>
            <a:ext cx="7797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936924"/>
      </p:ext>
    </p:extLst>
  </p:cSld>
  <p:clrMapOvr>
    <a:masterClrMapping/>
  </p:clrMapOvr>
  <p:transition spd="slow"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688306" y="6568590"/>
            <a:ext cx="420835" cy="263839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F00770E-4EA8-4EED-8F7A-B97043FC2983}" type="slidenum">
              <a:rPr lang="cs-CZ" altLang="cs-CZ" sz="1000" b="1" ker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cs-CZ" altLang="cs-CZ" sz="1000" b="1" kern="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C7609CF-14AD-4F5A-8280-B7A9704699E4}" type="datetime1">
              <a:rPr lang="en-US" sz="1000" b="1" kern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4/7/2026</a:t>
            </a:fld>
            <a:endParaRPr lang="cs-CZ" sz="1000" b="1" kern="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2816EB19-B189-489F-B921-7ED83123E5EC}"/>
              </a:ext>
            </a:extLst>
          </p:cNvPr>
          <p:cNvSpPr/>
          <p:nvPr/>
        </p:nvSpPr>
        <p:spPr>
          <a:xfrm>
            <a:off x="1561291" y="881193"/>
            <a:ext cx="88348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Major changes </a:t>
            </a:r>
            <a:r>
              <a:rPr lang="en-US" dirty="0">
                <a:latin typeface="Times New Roman" panose="02020603050405020304" pitchFamily="18" charset="0"/>
              </a:rPr>
              <a:t>in any of the following well</a:t>
            </a:r>
            <a:r>
              <a:rPr lang="cs-CZ" dirty="0">
                <a:latin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</a:rPr>
              <a:t>characteristics is an indication that your well or pump is in</a:t>
            </a:r>
            <a:r>
              <a:rPr lang="cs-CZ" dirty="0">
                <a:latin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</a:rPr>
              <a:t>need</a:t>
            </a:r>
            <a:r>
              <a:rPr lang="cs-CZ" dirty="0">
                <a:latin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</a:rPr>
              <a:t>of</a:t>
            </a:r>
            <a:r>
              <a:rPr lang="cs-CZ" dirty="0">
                <a:latin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</a:rPr>
              <a:t>attention</a:t>
            </a:r>
            <a:r>
              <a:rPr lang="cs-CZ" dirty="0">
                <a:latin typeface="Times New Roman" panose="02020603050405020304" pitchFamily="18" charset="0"/>
              </a:rPr>
              <a:t>:</a:t>
            </a:r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A834CD8A-42D5-40E7-AB16-5A8299CF2358}"/>
              </a:ext>
            </a:extLst>
          </p:cNvPr>
          <p:cNvSpPr/>
          <p:nvPr/>
        </p:nvSpPr>
        <p:spPr>
          <a:xfrm>
            <a:off x="1690687" y="1805179"/>
            <a:ext cx="719489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Decreased</a:t>
            </a: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pumping</a:t>
            </a: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rate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•   </a:t>
            </a:r>
            <a:r>
              <a:rPr lang="cs-CZ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Decreased</a:t>
            </a: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water</a:t>
            </a: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level</a:t>
            </a:r>
          </a:p>
          <a:p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•   </a:t>
            </a:r>
            <a:r>
              <a:rPr lang="cs-CZ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Decreased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specific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capacity</a:t>
            </a:r>
            <a:endParaRPr lang="cs-CZ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• 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Increased sand or sediment content in the water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•   </a:t>
            </a:r>
            <a:r>
              <a:rPr lang="cs-CZ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Decreased</a:t>
            </a: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total</a:t>
            </a: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well</a:t>
            </a: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depth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cs-CZ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The two most common methods to rehabilitate a water well</a:t>
            </a:r>
            <a:r>
              <a:rPr lang="cs-CZ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are:</a:t>
            </a:r>
          </a:p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• 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chemicals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to dissolve the incrusting materials from the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well</a:t>
            </a:r>
            <a:endParaRPr lang="cs-CZ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•  </a:t>
            </a:r>
            <a:r>
              <a:rPr lang="cs-CZ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physically</a:t>
            </a: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cleaning</a:t>
            </a: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well</a:t>
            </a:r>
            <a:endParaRPr lang="cs-CZ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82559E1-0E51-84F8-91D6-2AE207358B28}"/>
              </a:ext>
            </a:extLst>
          </p:cNvPr>
          <p:cNvSpPr txBox="1">
            <a:spLocks/>
          </p:cNvSpPr>
          <p:nvPr/>
        </p:nvSpPr>
        <p:spPr bwMode="auto">
          <a:xfrm>
            <a:off x="3606503" y="137290"/>
            <a:ext cx="4323385" cy="46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Real </a:t>
            </a:r>
            <a:r>
              <a:rPr kumimoji="0" lang="cs-CZ" alt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well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 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(skin </a:t>
            </a:r>
            <a:r>
              <a:rPr kumimoji="0" lang="cs-CZ" alt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effect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)</a:t>
            </a:r>
            <a:endParaRPr kumimoji="0" lang="en-US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j-cs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1ECEC58-3585-0A22-3E80-A25F07AC2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1" y="0"/>
            <a:ext cx="7797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06996"/>
      </p:ext>
    </p:extLst>
  </p:cSld>
  <p:clrMapOvr>
    <a:masterClrMapping/>
  </p:clrMapOvr>
  <p:transition spd="slow"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688306" y="6568590"/>
            <a:ext cx="420835" cy="26383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0770E-4EA8-4EED-8F7A-B97043FC2983}" type="slidenum">
              <a:rPr kumimoji="0" lang="cs-CZ" altLang="cs-CZ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alt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609CF-14AD-4F5A-8280-B7A9704699E4}" type="datetime1"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4/7/2026</a:t>
            </a:fld>
            <a:endParaRPr kumimoji="0" 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304255" y="902373"/>
            <a:ext cx="9927771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marR="0" lvl="0" indent="-342900" algn="l" defTabSz="4197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arenR"/>
              <a:tabLst/>
              <a:defRPr/>
            </a:pPr>
            <a:r>
              <a:rPr kumimoji="0" lang="cs-CZ" altLang="ko-KR" sz="2000" b="1" i="1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THE SKIN EFFECT</a:t>
            </a:r>
          </a:p>
          <a:p>
            <a:pPr marR="0" lvl="0" algn="l" defTabSz="4197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cs-CZ" altLang="ko-KR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342900" marR="0" lvl="0" indent="-342900" algn="l" defTabSz="4197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  <a:r>
              <a:rPr kumimoji="0" lang="cs-CZ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additional</a:t>
            </a: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resistance</a:t>
            </a: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is</a:t>
            </a: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due</a:t>
            </a: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to </a:t>
            </a:r>
            <a:r>
              <a:rPr kumimoji="0" lang="cs-CZ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hydromechanical</a:t>
            </a: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cs-CZ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chemical</a:t>
            </a: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and </a:t>
            </a:r>
            <a:r>
              <a:rPr kumimoji="0" lang="cs-CZ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biological</a:t>
            </a: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342900" marR="0" lvl="0" indent="-342900" algn="l" defTabSz="4197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factors</a:t>
            </a: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that</a:t>
            </a: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occur</a:t>
            </a: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during</a:t>
            </a: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drilling</a:t>
            </a: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or</a:t>
            </a: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completion</a:t>
            </a: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operations</a:t>
            </a: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and </a:t>
            </a:r>
            <a:r>
              <a:rPr kumimoji="0" lang="cs-CZ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during</a:t>
            </a: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exploitation</a:t>
            </a:r>
            <a:endParaRPr kumimoji="0" lang="cs-CZ" altLang="ko-K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marR="0" lvl="0" indent="-342900" algn="l" defTabSz="4197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of</a:t>
            </a: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kumimoji="0" lang="cs-CZ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well</a:t>
            </a: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kumimoji="0" lang="cs-CZ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This</a:t>
            </a: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additional</a:t>
            </a: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resistance</a:t>
            </a: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causes</a:t>
            </a: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an</a:t>
            </a: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kumimoji="0" lang="cs-CZ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additional</a:t>
            </a:r>
            <a:r>
              <a:rPr kumimoji="0" lang="cs-CZ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drawdown</a:t>
            </a:r>
            <a:r>
              <a:rPr kumimoji="0" lang="cs-CZ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at</a:t>
            </a: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a “</a:t>
            </a:r>
            <a:r>
              <a:rPr kumimoji="0" lang="cs-CZ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real</a:t>
            </a: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” </a:t>
            </a:r>
            <a:r>
              <a:rPr kumimoji="0" lang="cs-CZ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well</a:t>
            </a: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( </a:t>
            </a:r>
            <a:r>
              <a:rPr kumimoji="0" lang="cs-CZ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kumimoji="0" lang="cs-CZ" altLang="ko-KR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skin</a:t>
            </a:r>
            <a:r>
              <a:rPr kumimoji="0" lang="cs-CZ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). </a:t>
            </a:r>
          </a:p>
          <a:p>
            <a:pPr marL="342900" marR="0" lvl="0" indent="-342900" algn="l" defTabSz="4197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drawdown</a:t>
            </a: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at</a:t>
            </a: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kumimoji="0" lang="cs-CZ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real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” well (with skin and wellbore storage</a:t>
            </a:r>
            <a:endParaRPr kumimoji="0" lang="cs-CZ" altLang="ko-K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marR="0" lvl="0" indent="-342900" algn="l" defTabSz="4197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ko-K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marR="0" lvl="0" indent="-342900" algn="l" defTabSz="4197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</a:t>
            </a:r>
          </a:p>
          <a:p>
            <a:pPr marL="342900" marR="0" lvl="0" indent="-342900" algn="l" defTabSz="4197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s</a:t>
            </a:r>
            <a:r>
              <a:rPr kumimoji="0" lang="cs-CZ" altLang="ko-KR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is</a:t>
            </a: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drawdown</a:t>
            </a: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at</a:t>
            </a: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an</a:t>
            </a: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kumimoji="0" lang="cs-CZ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ideal</a:t>
            </a: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” </a:t>
            </a:r>
            <a:r>
              <a:rPr kumimoji="0" lang="cs-CZ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well</a:t>
            </a: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, and </a:t>
            </a:r>
            <a:r>
              <a:rPr kumimoji="0" lang="cs-CZ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kumimoji="0" lang="cs-CZ" altLang="ko-KR" sz="20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skin</a:t>
            </a: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is</a:t>
            </a: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additional</a:t>
            </a: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drawdown</a:t>
            </a: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at</a:t>
            </a: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kumimoji="0" lang="cs-CZ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well</a:t>
            </a: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342900" marR="0" lvl="0" indent="-342900" algn="l" defTabSz="4197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altLang="ko-KR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kumimoji="0" lang="cs-CZ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caused</a:t>
            </a: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by </a:t>
            </a:r>
            <a:r>
              <a:rPr kumimoji="0" lang="cs-CZ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additional</a:t>
            </a: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resistance</a:t>
            </a: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marR="0" lvl="0" indent="-342900" algn="l" defTabSz="4197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kumimoji="0" lang="cs-CZ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Equation</a:t>
            </a: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(1) </a:t>
            </a:r>
            <a:r>
              <a:rPr kumimoji="0" lang="cs-CZ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indicates</a:t>
            </a: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that</a:t>
            </a: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drawdown</a:t>
            </a: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at</a:t>
            </a: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a “</a:t>
            </a:r>
            <a:r>
              <a:rPr kumimoji="0" lang="cs-CZ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real</a:t>
            </a: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“ </a:t>
            </a:r>
            <a:r>
              <a:rPr kumimoji="0" lang="cs-CZ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well</a:t>
            </a: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differs</a:t>
            </a: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342900" marR="0" lvl="0" indent="-342900" algn="l" defTabSz="4197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altLang="ko-KR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</a:t>
            </a:r>
            <a:r>
              <a:rPr kumimoji="0" lang="cs-CZ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from</a:t>
            </a: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drawdown</a:t>
            </a: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at</a:t>
            </a: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an</a:t>
            </a: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“</a:t>
            </a:r>
            <a:r>
              <a:rPr kumimoji="0" lang="cs-CZ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ideal</a:t>
            </a: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“ </a:t>
            </a:r>
            <a:r>
              <a:rPr kumimoji="0" lang="cs-CZ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one</a:t>
            </a: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by </a:t>
            </a:r>
            <a:r>
              <a:rPr kumimoji="0" lang="cs-CZ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an</a:t>
            </a: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additive</a:t>
            </a: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amount</a:t>
            </a: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342900" marR="0" lvl="0" indent="-342900" algn="l" defTabSz="4197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ko-K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marR="0" lvl="0" indent="-342900" algn="l" defTabSz="4197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ko-K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marR="0" lvl="0" indent="-342900" algn="l" defTabSz="4197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</a:p>
          <a:p>
            <a:pPr marL="342900" marR="0" lvl="0" indent="-342900" algn="l" defTabSz="4197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where</a:t>
            </a: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Q</a:t>
            </a: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is</a:t>
            </a: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pumping</a:t>
            </a: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rate</a:t>
            </a: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cs-CZ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is</a:t>
            </a: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transmissivity</a:t>
            </a: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and </a:t>
            </a:r>
            <a:r>
              <a:rPr kumimoji="0" lang="cs-CZ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W</a:t>
            </a: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is</a:t>
            </a: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skin </a:t>
            </a:r>
            <a:r>
              <a:rPr kumimoji="0" lang="cs-CZ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factor</a:t>
            </a: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marR="0" lvl="0" indent="-342900" algn="l" defTabSz="4197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4197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4"/>
              <p:cNvSpPr txBox="1"/>
              <p:nvPr/>
            </p:nvSpPr>
            <p:spPr bwMode="auto">
              <a:xfrm>
                <a:off x="3300131" y="3215896"/>
                <a:ext cx="1933499" cy="50635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𝒘</m:t>
                          </m:r>
                        </m:sub>
                      </m:sSub>
                      <m:r>
                        <a:rPr lang="cs-CZ" b="1" i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cs-CZ" b="1" i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cs-CZ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𝒔𝒌𝒊𝒏</m:t>
                          </m:r>
                        </m:sub>
                      </m:sSub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8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00131" y="3215896"/>
                <a:ext cx="1933499" cy="5063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5"/>
              <p:cNvSpPr txBox="1"/>
              <p:nvPr/>
            </p:nvSpPr>
            <p:spPr bwMode="auto">
              <a:xfrm>
                <a:off x="4470519" y="5117688"/>
                <a:ext cx="1878029" cy="8379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cs-CZ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𝒔𝒌𝒊𝒏</m:t>
                          </m:r>
                        </m:sub>
                      </m:sSub>
                      <m:r>
                        <a:rPr lang="cs-CZ" b="1" i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𝑸</m:t>
                          </m:r>
                        </m:num>
                        <m:den>
                          <m:r>
                            <a:rPr lang="cs-CZ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cs-CZ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𝝅</m:t>
                          </m:r>
                          <m:r>
                            <a:rPr lang="cs-CZ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𝑻</m:t>
                          </m:r>
                        </m:den>
                      </m:f>
                      <m:r>
                        <a:rPr lang="cs-CZ" b="1" i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𝑾</m:t>
                      </m:r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9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70519" y="5117688"/>
                <a:ext cx="1878029" cy="8379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ovéPole 1"/>
          <p:cNvSpPr txBox="1"/>
          <p:nvPr/>
        </p:nvSpPr>
        <p:spPr>
          <a:xfrm>
            <a:off x="6656567" y="3215896"/>
            <a:ext cx="2081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van </a:t>
            </a:r>
            <a:r>
              <a:rPr kumimoji="0" lang="cs-CZ" sz="1600" b="1" i="0" u="none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Everdingen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, 1953</a:t>
            </a:r>
          </a:p>
        </p:txBody>
      </p:sp>
      <p:cxnSp>
        <p:nvCxnSpPr>
          <p:cNvPr id="11" name="Přímá spojnice se šipkou 10"/>
          <p:cNvCxnSpPr>
            <a:cxnSpLocks/>
          </p:cNvCxnSpPr>
          <p:nvPr/>
        </p:nvCxnSpPr>
        <p:spPr bwMode="auto">
          <a:xfrm flipH="1">
            <a:off x="5233630" y="3428999"/>
            <a:ext cx="1114919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AC388BFE-1E38-B42F-012E-917D5AAFD4EF}"/>
              </a:ext>
            </a:extLst>
          </p:cNvPr>
          <p:cNvSpPr txBox="1">
            <a:spLocks/>
          </p:cNvSpPr>
          <p:nvPr/>
        </p:nvSpPr>
        <p:spPr bwMode="auto">
          <a:xfrm>
            <a:off x="4186857" y="180592"/>
            <a:ext cx="4323385" cy="46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Real </a:t>
            </a:r>
            <a:r>
              <a:rPr kumimoji="0" lang="cs-CZ" alt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well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 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(skin </a:t>
            </a:r>
            <a:r>
              <a:rPr kumimoji="0" lang="cs-CZ" alt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effect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)</a:t>
            </a:r>
            <a:endParaRPr kumimoji="0" lang="en-US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j-cs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E1ECEC58-3585-0A22-3E80-A25F07AC2A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11" y="0"/>
            <a:ext cx="7797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05119"/>
      </p:ext>
    </p:extLst>
  </p:cSld>
  <p:clrMapOvr>
    <a:masterClrMapping/>
  </p:clrMapOvr>
  <p:transition spd="slow">
    <p:zoom/>
  </p:transition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-1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-18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 Slides (Black) - wide</Template>
  <TotalTime>6478</TotalTime>
  <Words>1269</Words>
  <Application>Microsoft Office PowerPoint</Application>
  <PresentationFormat>Širokoúhlá obrazovka</PresentationFormat>
  <Paragraphs>231</Paragraphs>
  <Slides>17</Slides>
  <Notes>14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17</vt:i4>
      </vt:variant>
    </vt:vector>
  </HeadingPairs>
  <TitlesOfParts>
    <vt:vector size="25" baseType="lpstr">
      <vt:lpstr>Arial</vt:lpstr>
      <vt:lpstr>Calibri</vt:lpstr>
      <vt:lpstr>Cambria</vt:lpstr>
      <vt:lpstr>Cambria Math</vt:lpstr>
      <vt:lpstr>Times New Roman</vt:lpstr>
      <vt:lpstr>Výchozí návrh</vt:lpstr>
      <vt:lpstr>Worksheet</vt:lpstr>
      <vt:lpstr>Chart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FŽP ČZU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Pavel Pech</dc:creator>
  <cp:lastModifiedBy>Pech Pavel</cp:lastModifiedBy>
  <cp:revision>812</cp:revision>
  <cp:lastPrinted>2024-03-11T16:00:46Z</cp:lastPrinted>
  <dcterms:created xsi:type="dcterms:W3CDTF">2015-09-29T09:21:54Z</dcterms:created>
  <dcterms:modified xsi:type="dcterms:W3CDTF">2026-04-07T12:29:14Z</dcterms:modified>
</cp:coreProperties>
</file>