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0"/>
  </p:notesMasterIdLst>
  <p:sldIdLst>
    <p:sldId id="727" r:id="rId2"/>
    <p:sldId id="587" r:id="rId3"/>
    <p:sldId id="588" r:id="rId4"/>
    <p:sldId id="468" r:id="rId5"/>
    <p:sldId id="469" r:id="rId6"/>
    <p:sldId id="478" r:id="rId7"/>
    <p:sldId id="472" r:id="rId8"/>
    <p:sldId id="474" r:id="rId9"/>
    <p:sldId id="590" r:id="rId10"/>
    <p:sldId id="481" r:id="rId11"/>
    <p:sldId id="575" r:id="rId12"/>
    <p:sldId id="504" r:id="rId13"/>
    <p:sldId id="505" r:id="rId14"/>
    <p:sldId id="516" r:id="rId15"/>
    <p:sldId id="581" r:id="rId16"/>
    <p:sldId id="580" r:id="rId17"/>
    <p:sldId id="703" r:id="rId18"/>
    <p:sldId id="576" r:id="rId19"/>
    <p:sldId id="577" r:id="rId20"/>
    <p:sldId id="591" r:id="rId21"/>
    <p:sldId id="527" r:id="rId22"/>
    <p:sldId id="520" r:id="rId23"/>
    <p:sldId id="529" r:id="rId24"/>
    <p:sldId id="511" r:id="rId25"/>
    <p:sldId id="589" r:id="rId26"/>
    <p:sldId id="506" r:id="rId27"/>
    <p:sldId id="518" r:id="rId28"/>
    <p:sldId id="526" r:id="rId29"/>
    <p:sldId id="524" r:id="rId30"/>
    <p:sldId id="525" r:id="rId31"/>
    <p:sldId id="592" r:id="rId32"/>
    <p:sldId id="492" r:id="rId33"/>
    <p:sldId id="491" r:id="rId34"/>
    <p:sldId id="498" r:id="rId35"/>
    <p:sldId id="497" r:id="rId36"/>
    <p:sldId id="494" r:id="rId37"/>
    <p:sldId id="493" r:id="rId38"/>
    <p:sldId id="495" r:id="rId39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2B"/>
    <a:srgbClr val="FF7C80"/>
    <a:srgbClr val="CCCCFF"/>
    <a:srgbClr val="FFD9DA"/>
    <a:srgbClr val="FFB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7" autoAdjust="0"/>
    <p:restoredTop sz="96877" autoAdjust="0"/>
  </p:normalViewPr>
  <p:slideViewPr>
    <p:cSldViewPr snapToGrid="0">
      <p:cViewPr varScale="1">
        <p:scale>
          <a:sx n="73" d="100"/>
          <a:sy n="73" d="100"/>
        </p:scale>
        <p:origin x="56" y="1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40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9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7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96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10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89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48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8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7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25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4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44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37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35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5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88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25556"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37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22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85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53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12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76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8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57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93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213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6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0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72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85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0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58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AEE3-940E-419E-8FB9-E959029E39CC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546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F9D9-8DD7-4954-9356-FA222B70D8A1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0620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BAC5-4CA4-4DD4-B6F5-1384AEFB9679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205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6B3-CD8D-41A5-B010-B1C597359303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8082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D94C-8511-4F58-935E-AC09328C63BF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2760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987-B275-4AFA-BE64-E66EE8B066A0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950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A8D-A724-41A4-8755-BAEE119B5A1F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5807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C7EB-3F53-461F-AF34-0547893B69EB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436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2787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AF7C-8337-4E57-8267-5F5F2D69CC24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17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1789-93D6-43B5-93BA-90D73E07148C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486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6226A07-5CA1-4368-A7D9-EF361D0F36A0}" type="datetime1">
              <a:rPr lang="en-US" smtClean="0">
                <a:solidFill>
                  <a:srgbClr val="000000"/>
                </a:solidFill>
                <a:cs typeface="Arial" charset="0"/>
              </a:rPr>
              <a:t>2/19/2025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zoom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openxmlformats.org/officeDocument/2006/relationships/image" Target="../media/image46.png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0.png"/><Relationship Id="rId4" Type="http://schemas.openxmlformats.org/officeDocument/2006/relationships/image" Target="../media/image5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EAA7A1-FDBD-7AD6-3D0F-E3806A6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8BBEC8-9E73-E4B2-9335-07B6A185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0E8CD3-98B2-9953-C28D-E9F2F092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3" y="0"/>
            <a:ext cx="12208565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43EA90C-7429-A132-EDFA-E91D97F49009}"/>
              </a:ext>
            </a:extLst>
          </p:cNvPr>
          <p:cNvSpPr/>
          <p:nvPr/>
        </p:nvSpPr>
        <p:spPr>
          <a:xfrm>
            <a:off x="2184400" y="821120"/>
            <a:ext cx="8281626" cy="2000548"/>
          </a:xfrm>
          <a:prstGeom prst="rect">
            <a:avLst/>
          </a:prstGeom>
          <a:noFill/>
          <a:ln>
            <a:noFill/>
          </a:ln>
          <a:effectLst>
            <a:glow>
              <a:schemeClr val="accent2">
                <a:lumMod val="40000"/>
                <a:lumOff val="60000"/>
              </a:schemeClr>
            </a:glow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tx1"/>
            </a:extrusion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Hydraulika povrchových a podzemních vod</a:t>
            </a:r>
          </a:p>
          <a:p>
            <a:pPr algn="ctr"/>
            <a:r>
              <a:rPr lang="cs-CZ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Hydraulika podzemních vod </a:t>
            </a:r>
          </a:p>
          <a:p>
            <a:pPr algn="ctr"/>
            <a:endParaRPr lang="cs-CZ" sz="3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cs-CZ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2024_2025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8C7DD8E-5626-A227-BC86-71CBDCC9FDE9}"/>
              </a:ext>
            </a:extLst>
          </p:cNvPr>
          <p:cNvSpPr/>
          <p:nvPr/>
        </p:nvSpPr>
        <p:spPr>
          <a:xfrm>
            <a:off x="5308839" y="4940859"/>
            <a:ext cx="2295372" cy="523220"/>
          </a:xfrm>
          <a:prstGeom prst="rect">
            <a:avLst/>
          </a:prstGeom>
          <a:noFill/>
          <a:ln>
            <a:noFill/>
          </a:ln>
          <a:effectLst>
            <a:glow>
              <a:schemeClr val="accent2">
                <a:lumMod val="40000"/>
                <a:lumOff val="60000"/>
              </a:schemeClr>
            </a:glow>
            <a:outerShdw blurRad="508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 extrusionH="76200" prstMaterial="matte">
            <a:extrusionClr>
              <a:schemeClr val="tx1"/>
            </a:extrusion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Přednáška_2</a:t>
            </a:r>
          </a:p>
        </p:txBody>
      </p:sp>
    </p:spTree>
    <p:extLst>
      <p:ext uri="{BB962C8B-B14F-4D97-AF65-F5344CB8AC3E}">
        <p14:creationId xmlns:p14="http://schemas.microsoft.com/office/powerpoint/2010/main" val="484900863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415870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10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5263542">
            <a:off x="5119784" y="494577"/>
            <a:ext cx="1711325" cy="4662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773040" y="2167008"/>
            <a:ext cx="366713" cy="12795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8076503" y="1878083"/>
            <a:ext cx="431800" cy="17287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16088" y="2486036"/>
            <a:ext cx="265484" cy="866764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Obdélník 14"/>
          <p:cNvSpPr>
            <a:spLocks noChangeArrowheads="1"/>
          </p:cNvSpPr>
          <p:nvPr/>
        </p:nvSpPr>
        <p:spPr bwMode="auto">
          <a:xfrm>
            <a:off x="3370683" y="191374"/>
            <a:ext cx="4760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ZÁK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ADNÍ ROVNICE HYDRODYNAMIKY</a:t>
            </a:r>
            <a:endParaRPr lang="cs-CZ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995841" y="982676"/>
            <a:ext cx="7777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ROVNICE KONTINUITY </a:t>
            </a:r>
            <a:r>
              <a:rPr lang="en-US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spojitosti</a:t>
            </a:r>
            <a:r>
              <a:rPr lang="en-US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... </a:t>
            </a:r>
            <a:r>
              <a:rPr lang="en-US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vyjadřuje</a:t>
            </a:r>
            <a:r>
              <a:rPr lang="en-US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zákon</a:t>
            </a:r>
            <a:r>
              <a:rPr lang="en-US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zachování</a:t>
            </a:r>
            <a:r>
              <a:rPr lang="en-US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hmotnosti</a:t>
            </a:r>
            <a:endParaRPr lang="en-US" altLang="cs-CZ" sz="1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Přímá spojovací čára 20"/>
          <p:cNvCxnSpPr/>
          <p:nvPr/>
        </p:nvCxnSpPr>
        <p:spPr>
          <a:xfrm rot="5400000" flipH="1" flipV="1">
            <a:off x="8147940" y="1590746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Přímá spojovací čára 21"/>
          <p:cNvCxnSpPr/>
          <p:nvPr/>
        </p:nvCxnSpPr>
        <p:spPr>
          <a:xfrm rot="5400000" flipH="1" flipV="1">
            <a:off x="3468784" y="2166215"/>
            <a:ext cx="287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Přímá spojovací čára 22"/>
          <p:cNvCxnSpPr/>
          <p:nvPr/>
        </p:nvCxnSpPr>
        <p:spPr>
          <a:xfrm flipV="1">
            <a:off x="3612453" y="1446283"/>
            <a:ext cx="4679950" cy="5762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17" name="Přímá spojovací čára 23"/>
          <p:cNvCxnSpPr>
            <a:cxnSpLocks/>
            <a:stCxn id="10" idx="2"/>
          </p:cNvCxnSpPr>
          <p:nvPr/>
        </p:nvCxnSpPr>
        <p:spPr>
          <a:xfrm flipV="1">
            <a:off x="3516088" y="2743274"/>
            <a:ext cx="5425602" cy="17614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Dot"/>
          </a:ln>
          <a:effectLst/>
        </p:spPr>
      </p:cxnSp>
      <p:cxnSp>
        <p:nvCxnSpPr>
          <p:cNvPr id="18" name="Přímá spojovací šipka 24"/>
          <p:cNvCxnSpPr>
            <a:cxnSpLocks/>
          </p:cNvCxnSpPr>
          <p:nvPr/>
        </p:nvCxnSpPr>
        <p:spPr>
          <a:xfrm>
            <a:off x="3114935" y="2899078"/>
            <a:ext cx="451693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748853" y="2598808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v</a:t>
            </a:r>
            <a:endParaRPr lang="cs-CZ" altLang="cs-CZ" sz="200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541015" y="2886146"/>
            <a:ext cx="547688" cy="46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</a:t>
            </a:r>
            <a:r>
              <a:rPr lang="cs-CZ" altLang="cs-CZ" sz="2000" b="1" baseline="-25000" dirty="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1</a:t>
            </a:r>
            <a:endParaRPr lang="cs-CZ" altLang="cs-CZ" sz="2000" dirty="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844478" y="2670246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</a:t>
            </a:r>
            <a:endParaRPr lang="cs-CZ" altLang="cs-CZ" sz="200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8076503" y="2814708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</a:t>
            </a:r>
            <a:r>
              <a:rPr lang="cs-CZ" altLang="cs-CZ" sz="2000" b="1" baseline="-2500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2</a:t>
            </a:r>
            <a:endParaRPr lang="cs-CZ" altLang="cs-CZ" sz="200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628578" y="1301821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ds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478113" y="3967402"/>
            <a:ext cx="47267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Vstupní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hmotnost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plochou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endParaRPr lang="cs-CZ" altLang="cs-CZ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Výstupní hmotnost</a:t>
            </a:r>
            <a:r>
              <a:rPr lang="cs-CZ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plochou </a:t>
            </a:r>
            <a:r>
              <a:rPr lang="en-US" altLang="cs-CZ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cs-CZ" sz="2000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cs-CZ" sz="2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cs-CZ" altLang="cs-CZ" sz="2000" dirty="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6894C9F-A0FC-448B-B7FF-F629FCA28093}"/>
              </a:ext>
            </a:extLst>
          </p:cNvPr>
          <p:cNvCxnSpPr/>
          <p:nvPr/>
        </p:nvCxnSpPr>
        <p:spPr bwMode="auto">
          <a:xfrm>
            <a:off x="8292402" y="2754234"/>
            <a:ext cx="80775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18B3728D-D01B-4C6C-9045-4229FC2F881F}"/>
              </a:ext>
            </a:extLst>
          </p:cNvPr>
          <p:cNvCxnSpPr/>
          <p:nvPr/>
        </p:nvCxnSpPr>
        <p:spPr bwMode="auto">
          <a:xfrm flipV="1">
            <a:off x="2136808" y="2886146"/>
            <a:ext cx="1475275" cy="1166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8A709C36-521F-4D08-8700-98B569FBAB84}"/>
              </a:ext>
            </a:extLst>
          </p:cNvPr>
          <p:cNvCxnSpPr/>
          <p:nvPr/>
        </p:nvCxnSpPr>
        <p:spPr bwMode="auto">
          <a:xfrm flipV="1">
            <a:off x="6492178" y="2814708"/>
            <a:ext cx="1718171" cy="1368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D976ABE8-3405-4387-8A74-A3D97047E046}"/>
              </a:ext>
            </a:extLst>
          </p:cNvPr>
          <p:cNvSpPr/>
          <p:nvPr/>
        </p:nvSpPr>
        <p:spPr bwMode="auto">
          <a:xfrm>
            <a:off x="3505200" y="1872343"/>
            <a:ext cx="5018314" cy="1709057"/>
          </a:xfrm>
          <a:custGeom>
            <a:avLst/>
            <a:gdLst>
              <a:gd name="connsiteX0" fmla="*/ 130629 w 5018314"/>
              <a:gd name="connsiteY0" fmla="*/ 598714 h 1709057"/>
              <a:gd name="connsiteX1" fmla="*/ 4789714 w 5018314"/>
              <a:gd name="connsiteY1" fmla="*/ 0 h 1709057"/>
              <a:gd name="connsiteX2" fmla="*/ 4920343 w 5018314"/>
              <a:gd name="connsiteY2" fmla="*/ 119743 h 1709057"/>
              <a:gd name="connsiteX3" fmla="*/ 4985657 w 5018314"/>
              <a:gd name="connsiteY3" fmla="*/ 391886 h 1709057"/>
              <a:gd name="connsiteX4" fmla="*/ 5018314 w 5018314"/>
              <a:gd name="connsiteY4" fmla="*/ 947057 h 1709057"/>
              <a:gd name="connsiteX5" fmla="*/ 4963886 w 5018314"/>
              <a:gd name="connsiteY5" fmla="*/ 1338943 h 1709057"/>
              <a:gd name="connsiteX6" fmla="*/ 4876800 w 5018314"/>
              <a:gd name="connsiteY6" fmla="*/ 1621971 h 1709057"/>
              <a:gd name="connsiteX7" fmla="*/ 4811486 w 5018314"/>
              <a:gd name="connsiteY7" fmla="*/ 1709057 h 1709057"/>
              <a:gd name="connsiteX8" fmla="*/ 130629 w 5018314"/>
              <a:gd name="connsiteY8" fmla="*/ 1469571 h 1709057"/>
              <a:gd name="connsiteX9" fmla="*/ 54429 w 5018314"/>
              <a:gd name="connsiteY9" fmla="*/ 1426028 h 1709057"/>
              <a:gd name="connsiteX10" fmla="*/ 21771 w 5018314"/>
              <a:gd name="connsiteY10" fmla="*/ 1317171 h 1709057"/>
              <a:gd name="connsiteX11" fmla="*/ 0 w 5018314"/>
              <a:gd name="connsiteY11" fmla="*/ 990600 h 1709057"/>
              <a:gd name="connsiteX12" fmla="*/ 10886 w 5018314"/>
              <a:gd name="connsiteY12" fmla="*/ 827314 h 1709057"/>
              <a:gd name="connsiteX13" fmla="*/ 87086 w 5018314"/>
              <a:gd name="connsiteY13" fmla="*/ 685800 h 1709057"/>
              <a:gd name="connsiteX14" fmla="*/ 130629 w 5018314"/>
              <a:gd name="connsiteY14" fmla="*/ 598714 h 170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18314" h="1709057">
                <a:moveTo>
                  <a:pt x="130629" y="598714"/>
                </a:moveTo>
                <a:lnTo>
                  <a:pt x="4789714" y="0"/>
                </a:lnTo>
                <a:lnTo>
                  <a:pt x="4920343" y="119743"/>
                </a:lnTo>
                <a:lnTo>
                  <a:pt x="4985657" y="391886"/>
                </a:lnTo>
                <a:lnTo>
                  <a:pt x="5018314" y="947057"/>
                </a:lnTo>
                <a:lnTo>
                  <a:pt x="4963886" y="1338943"/>
                </a:lnTo>
                <a:lnTo>
                  <a:pt x="4876800" y="1621971"/>
                </a:lnTo>
                <a:lnTo>
                  <a:pt x="4811486" y="1709057"/>
                </a:lnTo>
                <a:lnTo>
                  <a:pt x="130629" y="1469571"/>
                </a:lnTo>
                <a:lnTo>
                  <a:pt x="54429" y="1426028"/>
                </a:lnTo>
                <a:lnTo>
                  <a:pt x="21771" y="1317171"/>
                </a:lnTo>
                <a:lnTo>
                  <a:pt x="0" y="990600"/>
                </a:lnTo>
                <a:lnTo>
                  <a:pt x="10886" y="827314"/>
                </a:lnTo>
                <a:lnTo>
                  <a:pt x="87086" y="685800"/>
                </a:lnTo>
                <a:lnTo>
                  <a:pt x="130629" y="598714"/>
                </a:lnTo>
                <a:close/>
              </a:path>
            </a:pathLst>
          </a:custGeom>
          <a:gradFill>
            <a:gsLst>
              <a:gs pos="11839">
                <a:srgbClr val="91E0F7">
                  <a:alpha val="24000"/>
                </a:srgbClr>
              </a:gs>
              <a:gs pos="29822">
                <a:srgbClr val="00B0F0">
                  <a:alpha val="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89579">
                <a:srgbClr val="00B0F0">
                  <a:alpha val="66000"/>
                </a:srgbClr>
              </a:gs>
              <a:gs pos="74000">
                <a:srgbClr val="00B0F0">
                  <a:alpha val="48000"/>
                </a:srgbClr>
              </a:gs>
              <a:gs pos="83000">
                <a:srgbClr val="00B0F0">
                  <a:alpha val="47000"/>
                </a:srgbClr>
              </a:gs>
              <a:gs pos="100000">
                <a:srgbClr val="00B0F0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4C67E892-337C-4A91-9F43-1361935C2652}"/>
              </a:ext>
            </a:extLst>
          </p:cNvPr>
          <p:cNvSpPr/>
          <p:nvPr/>
        </p:nvSpPr>
        <p:spPr bwMode="auto">
          <a:xfrm>
            <a:off x="3525091" y="2481315"/>
            <a:ext cx="240557" cy="866760"/>
          </a:xfrm>
          <a:prstGeom prst="ellipse">
            <a:avLst/>
          </a:prstGeom>
          <a:solidFill>
            <a:srgbClr val="00206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176ABA55-E5BD-4495-8E25-29C412848AF9}"/>
              </a:ext>
            </a:extLst>
          </p:cNvPr>
          <p:cNvSpPr/>
          <p:nvPr/>
        </p:nvSpPr>
        <p:spPr bwMode="auto">
          <a:xfrm>
            <a:off x="8076507" y="1879671"/>
            <a:ext cx="431795" cy="1727200"/>
          </a:xfrm>
          <a:prstGeom prst="ellipse">
            <a:avLst/>
          </a:prstGeom>
          <a:solidFill>
            <a:srgbClr val="00206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BC4EC7BA-4E33-417D-9A62-260A0C8FEAA3}"/>
              </a:ext>
            </a:extLst>
          </p:cNvPr>
          <p:cNvSpPr/>
          <p:nvPr/>
        </p:nvSpPr>
        <p:spPr bwMode="auto">
          <a:xfrm>
            <a:off x="5772670" y="2166899"/>
            <a:ext cx="366712" cy="1279525"/>
          </a:xfrm>
          <a:prstGeom prst="ellipse">
            <a:avLst/>
          </a:prstGeom>
          <a:solidFill>
            <a:srgbClr val="00206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CABCC38F-F287-44F6-A3F2-307808E03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5693" y="3469645"/>
            <a:ext cx="3584813" cy="3088268"/>
          </a:xfrm>
          <a:prstGeom prst="rect">
            <a:avLst/>
          </a:prstGeom>
        </p:spPr>
      </p:pic>
      <p:sp>
        <p:nvSpPr>
          <p:cNvPr id="36" name="Obdélník 39">
            <a:extLst>
              <a:ext uri="{FF2B5EF4-FFF2-40B4-BE49-F238E27FC236}">
                <a16:creationId xmlns:a16="http://schemas.microsoft.com/office/drawing/2014/main" id="{014A9C23-4142-4EB3-A165-A304F77DB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439" y="5923364"/>
            <a:ext cx="3348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konst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= Q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cs-CZ" altLang="cs-CZ" sz="2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1" name="Obdélník 36">
            <a:extLst>
              <a:ext uri="{FF2B5EF4-FFF2-40B4-BE49-F238E27FC236}">
                <a16:creationId xmlns:a16="http://schemas.microsoft.com/office/drawing/2014/main" id="{31D8F7EE-ECD6-4E9B-A72D-A6D7EC93B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582" y="5002853"/>
            <a:ext cx="5569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USTÁLENÉ PROUDĚNÍ  - nestlačitelné kapaliny</a:t>
            </a:r>
            <a:endParaRPr lang="cs-CZ" altLang="cs-CZ" sz="2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Obdélník: se zakulacenými rohy 41">
            <a:extLst>
              <a:ext uri="{FF2B5EF4-FFF2-40B4-BE49-F238E27FC236}">
                <a16:creationId xmlns:a16="http://schemas.microsoft.com/office/drawing/2014/main" id="{52558667-265E-45BC-853C-52D08AED15B3}"/>
              </a:ext>
            </a:extLst>
          </p:cNvPr>
          <p:cNvSpPr/>
          <p:nvPr/>
        </p:nvSpPr>
        <p:spPr bwMode="auto">
          <a:xfrm>
            <a:off x="2353569" y="5746109"/>
            <a:ext cx="3742431" cy="75461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51B4A2F-2D41-0A95-128C-829C2E8C4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11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991430" y="1944655"/>
            <a:ext cx="59404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cs-CZ" altLang="cs-CZ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S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…. = 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cs-CZ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cs-CZ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cs-CZ" sz="2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konst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= Q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Q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06565A0-20ED-46AB-903C-1356E37436B8}"/>
              </a:ext>
            </a:extLst>
          </p:cNvPr>
          <p:cNvSpPr/>
          <p:nvPr/>
        </p:nvSpPr>
        <p:spPr bwMode="auto">
          <a:xfrm>
            <a:off x="3253858" y="2084355"/>
            <a:ext cx="5016147" cy="70761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C7B8316-8F2E-4330-8EDA-B8E832F8021B}"/>
              </a:ext>
            </a:extLst>
          </p:cNvPr>
          <p:cNvSpPr>
            <a:spLocks/>
          </p:cNvSpPr>
          <p:nvPr/>
        </p:nvSpPr>
        <p:spPr bwMode="auto">
          <a:xfrm>
            <a:off x="2109518" y="3487995"/>
            <a:ext cx="6629400" cy="736600"/>
          </a:xfrm>
          <a:custGeom>
            <a:avLst/>
            <a:gdLst>
              <a:gd name="T0" fmla="*/ 0 w 4176"/>
              <a:gd name="T1" fmla="*/ 12700 h 464"/>
              <a:gd name="T2" fmla="*/ 2057400 w 4176"/>
              <a:gd name="T3" fmla="*/ 12700 h 464"/>
              <a:gd name="T4" fmla="*/ 2667000 w 4176"/>
              <a:gd name="T5" fmla="*/ 12700 h 464"/>
              <a:gd name="T6" fmla="*/ 3048000 w 4176"/>
              <a:gd name="T7" fmla="*/ 88900 h 464"/>
              <a:gd name="T8" fmla="*/ 3352800 w 4176"/>
              <a:gd name="T9" fmla="*/ 469900 h 464"/>
              <a:gd name="T10" fmla="*/ 3657600 w 4176"/>
              <a:gd name="T11" fmla="*/ 698500 h 464"/>
              <a:gd name="T12" fmla="*/ 4343400 w 4176"/>
              <a:gd name="T13" fmla="*/ 698500 h 464"/>
              <a:gd name="T14" fmla="*/ 6629400 w 4176"/>
              <a:gd name="T15" fmla="*/ 698500 h 4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76" h="464">
                <a:moveTo>
                  <a:pt x="0" y="8"/>
                </a:moveTo>
                <a:cubicBezTo>
                  <a:pt x="508" y="8"/>
                  <a:pt x="1016" y="8"/>
                  <a:pt x="1296" y="8"/>
                </a:cubicBezTo>
                <a:cubicBezTo>
                  <a:pt x="1576" y="8"/>
                  <a:pt x="1576" y="0"/>
                  <a:pt x="1680" y="8"/>
                </a:cubicBezTo>
                <a:cubicBezTo>
                  <a:pt x="1784" y="16"/>
                  <a:pt x="1848" y="8"/>
                  <a:pt x="1920" y="56"/>
                </a:cubicBezTo>
                <a:cubicBezTo>
                  <a:pt x="1992" y="104"/>
                  <a:pt x="2048" y="232"/>
                  <a:pt x="2112" y="296"/>
                </a:cubicBezTo>
                <a:cubicBezTo>
                  <a:pt x="2176" y="360"/>
                  <a:pt x="2200" y="416"/>
                  <a:pt x="2304" y="440"/>
                </a:cubicBezTo>
                <a:cubicBezTo>
                  <a:pt x="2408" y="464"/>
                  <a:pt x="2424" y="440"/>
                  <a:pt x="2736" y="440"/>
                </a:cubicBezTo>
                <a:cubicBezTo>
                  <a:pt x="3048" y="440"/>
                  <a:pt x="3936" y="440"/>
                  <a:pt x="4176" y="44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D018561-1DB7-41BD-BAF2-C4265568F370}"/>
              </a:ext>
            </a:extLst>
          </p:cNvPr>
          <p:cNvSpPr>
            <a:spLocks/>
          </p:cNvSpPr>
          <p:nvPr/>
        </p:nvSpPr>
        <p:spPr bwMode="auto">
          <a:xfrm flipV="1">
            <a:off x="2109518" y="4681795"/>
            <a:ext cx="6629400" cy="723900"/>
          </a:xfrm>
          <a:custGeom>
            <a:avLst/>
            <a:gdLst>
              <a:gd name="T0" fmla="*/ 0 w 4176"/>
              <a:gd name="T1" fmla="*/ 12481 h 464"/>
              <a:gd name="T2" fmla="*/ 2057400 w 4176"/>
              <a:gd name="T3" fmla="*/ 12481 h 464"/>
              <a:gd name="T4" fmla="*/ 2667000 w 4176"/>
              <a:gd name="T5" fmla="*/ 12481 h 464"/>
              <a:gd name="T6" fmla="*/ 3048000 w 4176"/>
              <a:gd name="T7" fmla="*/ 87367 h 464"/>
              <a:gd name="T8" fmla="*/ 3352800 w 4176"/>
              <a:gd name="T9" fmla="*/ 461798 h 464"/>
              <a:gd name="T10" fmla="*/ 3657600 w 4176"/>
              <a:gd name="T11" fmla="*/ 686457 h 464"/>
              <a:gd name="T12" fmla="*/ 4343400 w 4176"/>
              <a:gd name="T13" fmla="*/ 686457 h 464"/>
              <a:gd name="T14" fmla="*/ 6629400 w 4176"/>
              <a:gd name="T15" fmla="*/ 686457 h 4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76" h="464">
                <a:moveTo>
                  <a:pt x="0" y="8"/>
                </a:moveTo>
                <a:cubicBezTo>
                  <a:pt x="508" y="8"/>
                  <a:pt x="1016" y="8"/>
                  <a:pt x="1296" y="8"/>
                </a:cubicBezTo>
                <a:cubicBezTo>
                  <a:pt x="1576" y="8"/>
                  <a:pt x="1576" y="0"/>
                  <a:pt x="1680" y="8"/>
                </a:cubicBezTo>
                <a:cubicBezTo>
                  <a:pt x="1784" y="16"/>
                  <a:pt x="1848" y="8"/>
                  <a:pt x="1920" y="56"/>
                </a:cubicBezTo>
                <a:cubicBezTo>
                  <a:pt x="1992" y="104"/>
                  <a:pt x="2048" y="232"/>
                  <a:pt x="2112" y="296"/>
                </a:cubicBezTo>
                <a:cubicBezTo>
                  <a:pt x="2176" y="360"/>
                  <a:pt x="2200" y="416"/>
                  <a:pt x="2304" y="440"/>
                </a:cubicBezTo>
                <a:cubicBezTo>
                  <a:pt x="2408" y="464"/>
                  <a:pt x="2424" y="440"/>
                  <a:pt x="2736" y="440"/>
                </a:cubicBezTo>
                <a:cubicBezTo>
                  <a:pt x="3048" y="440"/>
                  <a:pt x="3936" y="440"/>
                  <a:pt x="4176" y="44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6B307E0C-6974-4A5E-9E01-D4656C402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5718" y="352927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A0F7E9FC-ED5F-4638-9519-A9D8CA4E2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518" y="4186495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6FE8D435-0399-4498-B6F6-A0ECAD696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118" y="540569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75BD4255-E1D2-41FD-A054-1FC32FBD7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2118" y="304349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E937A253-C8A8-448C-A188-B5CE24A39F94}"/>
              </a:ext>
            </a:extLst>
          </p:cNvPr>
          <p:cNvSpPr>
            <a:spLocks/>
          </p:cNvSpPr>
          <p:nvPr/>
        </p:nvSpPr>
        <p:spPr bwMode="auto">
          <a:xfrm>
            <a:off x="2185718" y="4408745"/>
            <a:ext cx="595313" cy="958850"/>
          </a:xfrm>
          <a:custGeom>
            <a:avLst/>
            <a:gdLst>
              <a:gd name="T0" fmla="*/ 0 w 375"/>
              <a:gd name="T1" fmla="*/ 958850 h 604"/>
              <a:gd name="T2" fmla="*/ 368300 w 375"/>
              <a:gd name="T3" fmla="*/ 933450 h 604"/>
              <a:gd name="T4" fmla="*/ 527050 w 375"/>
              <a:gd name="T5" fmla="*/ 831850 h 604"/>
              <a:gd name="T6" fmla="*/ 584200 w 375"/>
              <a:gd name="T7" fmla="*/ 558800 h 604"/>
              <a:gd name="T8" fmla="*/ 590550 w 375"/>
              <a:gd name="T9" fmla="*/ 0 h 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5" h="604">
                <a:moveTo>
                  <a:pt x="0" y="604"/>
                </a:moveTo>
                <a:cubicBezTo>
                  <a:pt x="88" y="602"/>
                  <a:pt x="177" y="601"/>
                  <a:pt x="232" y="588"/>
                </a:cubicBezTo>
                <a:cubicBezTo>
                  <a:pt x="287" y="575"/>
                  <a:pt x="309" y="563"/>
                  <a:pt x="332" y="524"/>
                </a:cubicBezTo>
                <a:cubicBezTo>
                  <a:pt x="355" y="485"/>
                  <a:pt x="361" y="439"/>
                  <a:pt x="368" y="352"/>
                </a:cubicBezTo>
                <a:cubicBezTo>
                  <a:pt x="375" y="265"/>
                  <a:pt x="371" y="59"/>
                  <a:pt x="37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136983C4-B0B9-426E-A8E1-CD67B7CFA2DA}"/>
              </a:ext>
            </a:extLst>
          </p:cNvPr>
          <p:cNvSpPr>
            <a:spLocks/>
          </p:cNvSpPr>
          <p:nvPr/>
        </p:nvSpPr>
        <p:spPr bwMode="auto">
          <a:xfrm flipV="1">
            <a:off x="2185718" y="3513395"/>
            <a:ext cx="595313" cy="895350"/>
          </a:xfrm>
          <a:custGeom>
            <a:avLst/>
            <a:gdLst>
              <a:gd name="T0" fmla="*/ 0 w 375"/>
              <a:gd name="T1" fmla="*/ 895350 h 604"/>
              <a:gd name="T2" fmla="*/ 368300 w 375"/>
              <a:gd name="T3" fmla="*/ 871632 h 604"/>
              <a:gd name="T4" fmla="*/ 527050 w 375"/>
              <a:gd name="T5" fmla="*/ 776761 h 604"/>
              <a:gd name="T6" fmla="*/ 584200 w 375"/>
              <a:gd name="T7" fmla="*/ 521793 h 604"/>
              <a:gd name="T8" fmla="*/ 590550 w 375"/>
              <a:gd name="T9" fmla="*/ 0 h 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5" h="604">
                <a:moveTo>
                  <a:pt x="0" y="604"/>
                </a:moveTo>
                <a:cubicBezTo>
                  <a:pt x="88" y="602"/>
                  <a:pt x="177" y="601"/>
                  <a:pt x="232" y="588"/>
                </a:cubicBezTo>
                <a:cubicBezTo>
                  <a:pt x="287" y="575"/>
                  <a:pt x="309" y="563"/>
                  <a:pt x="332" y="524"/>
                </a:cubicBezTo>
                <a:cubicBezTo>
                  <a:pt x="355" y="485"/>
                  <a:pt x="361" y="439"/>
                  <a:pt x="368" y="352"/>
                </a:cubicBezTo>
                <a:cubicBezTo>
                  <a:pt x="375" y="265"/>
                  <a:pt x="371" y="59"/>
                  <a:pt x="37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22AED8B5-2CD4-4C37-A399-0B6907DFD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5718" y="4402395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2988953D-D383-4E57-9D53-C8AD20975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418" y="4700845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319070D3-18B3-4882-B567-438A2E02A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418" y="4992945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2E664F9B-768A-4C12-8E10-30D60DB37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9368" y="5259645"/>
            <a:ext cx="50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7DC1F149-D4F9-4EF6-ADB6-0457308D9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418" y="3627695"/>
            <a:ext cx="50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0DED7440-36DC-4DF7-A600-23548EC34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418" y="4135695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F11B9605-A98A-4F1C-852E-7A6475A0B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2068" y="3868995"/>
            <a:ext cx="584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8178CA0C-73A9-437D-ACFB-A70051DDFCA5}"/>
              </a:ext>
            </a:extLst>
          </p:cNvPr>
          <p:cNvSpPr>
            <a:spLocks/>
          </p:cNvSpPr>
          <p:nvPr/>
        </p:nvSpPr>
        <p:spPr bwMode="auto">
          <a:xfrm>
            <a:off x="7824518" y="4408745"/>
            <a:ext cx="1925638" cy="292100"/>
          </a:xfrm>
          <a:custGeom>
            <a:avLst/>
            <a:gdLst>
              <a:gd name="T0" fmla="*/ 0 w 1213"/>
              <a:gd name="T1" fmla="*/ 292100 h 184"/>
              <a:gd name="T2" fmla="*/ 1333500 w 1213"/>
              <a:gd name="T3" fmla="*/ 260350 h 184"/>
              <a:gd name="T4" fmla="*/ 1720850 w 1213"/>
              <a:gd name="T5" fmla="*/ 203200 h 184"/>
              <a:gd name="T6" fmla="*/ 1892300 w 1213"/>
              <a:gd name="T7" fmla="*/ 76200 h 184"/>
              <a:gd name="T8" fmla="*/ 1917700 w 1213"/>
              <a:gd name="T9" fmla="*/ 0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3" h="184">
                <a:moveTo>
                  <a:pt x="0" y="184"/>
                </a:moveTo>
                <a:cubicBezTo>
                  <a:pt x="329" y="178"/>
                  <a:pt x="659" y="173"/>
                  <a:pt x="840" y="164"/>
                </a:cubicBezTo>
                <a:cubicBezTo>
                  <a:pt x="1021" y="155"/>
                  <a:pt x="1025" y="147"/>
                  <a:pt x="1084" y="128"/>
                </a:cubicBezTo>
                <a:cubicBezTo>
                  <a:pt x="1143" y="109"/>
                  <a:pt x="1171" y="69"/>
                  <a:pt x="1192" y="48"/>
                </a:cubicBezTo>
                <a:cubicBezTo>
                  <a:pt x="1213" y="27"/>
                  <a:pt x="1210" y="13"/>
                  <a:pt x="1208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E868D3AF-7E33-4BF1-BC95-7E5F3F7867AF}"/>
              </a:ext>
            </a:extLst>
          </p:cNvPr>
          <p:cNvSpPr>
            <a:spLocks/>
          </p:cNvSpPr>
          <p:nvPr/>
        </p:nvSpPr>
        <p:spPr bwMode="auto">
          <a:xfrm flipV="1">
            <a:off x="7830868" y="4211895"/>
            <a:ext cx="1919288" cy="228600"/>
          </a:xfrm>
          <a:custGeom>
            <a:avLst/>
            <a:gdLst>
              <a:gd name="T0" fmla="*/ 0 w 1213"/>
              <a:gd name="T1" fmla="*/ 228600 h 184"/>
              <a:gd name="T2" fmla="*/ 1329103 w 1213"/>
              <a:gd name="T3" fmla="*/ 203752 h 184"/>
              <a:gd name="T4" fmla="*/ 1715176 w 1213"/>
              <a:gd name="T5" fmla="*/ 159026 h 184"/>
              <a:gd name="T6" fmla="*/ 1886060 w 1213"/>
              <a:gd name="T7" fmla="*/ 59635 h 184"/>
              <a:gd name="T8" fmla="*/ 1911377 w 1213"/>
              <a:gd name="T9" fmla="*/ 0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3" h="184">
                <a:moveTo>
                  <a:pt x="0" y="184"/>
                </a:moveTo>
                <a:cubicBezTo>
                  <a:pt x="329" y="178"/>
                  <a:pt x="659" y="173"/>
                  <a:pt x="840" y="164"/>
                </a:cubicBezTo>
                <a:cubicBezTo>
                  <a:pt x="1021" y="155"/>
                  <a:pt x="1025" y="147"/>
                  <a:pt x="1084" y="128"/>
                </a:cubicBezTo>
                <a:cubicBezTo>
                  <a:pt x="1143" y="109"/>
                  <a:pt x="1171" y="69"/>
                  <a:pt x="1192" y="48"/>
                </a:cubicBezTo>
                <a:cubicBezTo>
                  <a:pt x="1213" y="27"/>
                  <a:pt x="1210" y="13"/>
                  <a:pt x="1208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D78BFEAC-A1F4-4839-97E3-449F1F357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7218" y="4427795"/>
            <a:ext cx="1898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86C4AB47-6360-4E48-BD30-75BDF63A9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0868" y="4580195"/>
            <a:ext cx="170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3CF9E2F8-A360-493F-9F5B-2124C2DA3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8168" y="4294445"/>
            <a:ext cx="170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14FA5A25-0C50-47D6-8EB0-2392C4EAB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9818" y="473259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EBC3352A-F9D9-47E2-A645-4913BD2BA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3468" y="371024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31B43536-C6D9-4061-A2E8-553F6E69A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8918" y="4719895"/>
            <a:ext cx="1663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88EE1CD5-00EF-4F2D-815C-8F256A03C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3518" y="4186495"/>
            <a:ext cx="1663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17728BAE-2D89-4B25-B1B6-F28C57C62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843" y="3518158"/>
            <a:ext cx="502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kumimoji="0" lang="en-US" altLang="cs-CZ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0" lang="en-US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54C29D69-81B9-43B5-A0B6-37DCF102B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593" y="4254758"/>
            <a:ext cx="453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kumimoji="0" lang="en-US" altLang="cs-CZ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0" lang="en-US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id="{154E250E-3880-4145-BD90-DC93557B3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043" y="480720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9" name="Oval 34">
            <a:extLst>
              <a:ext uri="{FF2B5EF4-FFF2-40B4-BE49-F238E27FC236}">
                <a16:creationId xmlns:a16="http://schemas.microsoft.com/office/drawing/2014/main" id="{E930BCC5-8ADA-4650-9570-B3735D204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868" y="4834195"/>
            <a:ext cx="317500" cy="3206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99D4B522-2070-4373-ABE7-AAB3F6634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793" y="544220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1" name="Oval 36">
            <a:extLst>
              <a:ext uri="{FF2B5EF4-FFF2-40B4-BE49-F238E27FC236}">
                <a16:creationId xmlns:a16="http://schemas.microsoft.com/office/drawing/2014/main" id="{F3562778-337A-4B91-856B-A4ECE722C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618" y="5469195"/>
            <a:ext cx="317500" cy="3206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Text Box 37">
            <a:extLst>
              <a:ext uri="{FF2B5EF4-FFF2-40B4-BE49-F238E27FC236}">
                <a16:creationId xmlns:a16="http://schemas.microsoft.com/office/drawing/2014/main" id="{3FAC4620-F09A-4ACA-9D29-7E5AC250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238" y="4219647"/>
            <a:ext cx="453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kumimoji="0" lang="en-US" altLang="cs-CZ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0" lang="en-US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Text Box 38">
            <a:extLst>
              <a:ext uri="{FF2B5EF4-FFF2-40B4-BE49-F238E27FC236}">
                <a16:creationId xmlns:a16="http://schemas.microsoft.com/office/drawing/2014/main" id="{8D5B1DB0-62B0-428F-889C-2D20ECDA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743" y="2775208"/>
            <a:ext cx="5020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kumimoji="0" lang="en-US" altLang="cs-CZ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0" lang="en-US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C5F81A7C-88C1-45EE-BD2B-0DF64FD8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356" y="4157349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6AD76F9D-7B72-4F9E-BE88-F7DB6B814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2528" y="4196962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</p:txBody>
      </p:sp>
      <p:sp>
        <p:nvSpPr>
          <p:cNvPr id="46" name="Volný tvar: obrazec 45">
            <a:extLst>
              <a:ext uri="{FF2B5EF4-FFF2-40B4-BE49-F238E27FC236}">
                <a16:creationId xmlns:a16="http://schemas.microsoft.com/office/drawing/2014/main" id="{A0512B52-0B44-4060-A6C0-61CF829404E0}"/>
              </a:ext>
            </a:extLst>
          </p:cNvPr>
          <p:cNvSpPr/>
          <p:nvPr/>
        </p:nvSpPr>
        <p:spPr bwMode="auto">
          <a:xfrm>
            <a:off x="2099565" y="3504738"/>
            <a:ext cx="8266923" cy="1884784"/>
          </a:xfrm>
          <a:custGeom>
            <a:avLst/>
            <a:gdLst>
              <a:gd name="connsiteX0" fmla="*/ 0 w 8266923"/>
              <a:gd name="connsiteY0" fmla="*/ 0 h 1884784"/>
              <a:gd name="connsiteX1" fmla="*/ 2799184 w 8266923"/>
              <a:gd name="connsiteY1" fmla="*/ 0 h 1884784"/>
              <a:gd name="connsiteX2" fmla="*/ 2939143 w 8266923"/>
              <a:gd name="connsiteY2" fmla="*/ 18661 h 1884784"/>
              <a:gd name="connsiteX3" fmla="*/ 3069772 w 8266923"/>
              <a:gd name="connsiteY3" fmla="*/ 65315 h 1884784"/>
              <a:gd name="connsiteX4" fmla="*/ 3125755 w 8266923"/>
              <a:gd name="connsiteY4" fmla="*/ 139959 h 1884784"/>
              <a:gd name="connsiteX5" fmla="*/ 3359021 w 8266923"/>
              <a:gd name="connsiteY5" fmla="*/ 457200 h 1884784"/>
              <a:gd name="connsiteX6" fmla="*/ 3498980 w 8266923"/>
              <a:gd name="connsiteY6" fmla="*/ 587829 h 1884784"/>
              <a:gd name="connsiteX7" fmla="*/ 3666931 w 8266923"/>
              <a:gd name="connsiteY7" fmla="*/ 681135 h 1884784"/>
              <a:gd name="connsiteX8" fmla="*/ 3946849 w 8266923"/>
              <a:gd name="connsiteY8" fmla="*/ 699796 h 1884784"/>
              <a:gd name="connsiteX9" fmla="*/ 4282751 w 8266923"/>
              <a:gd name="connsiteY9" fmla="*/ 690466 h 1884784"/>
              <a:gd name="connsiteX10" fmla="*/ 8257592 w 8266923"/>
              <a:gd name="connsiteY10" fmla="*/ 681135 h 1884784"/>
              <a:gd name="connsiteX11" fmla="*/ 8266923 w 8266923"/>
              <a:gd name="connsiteY11" fmla="*/ 1203649 h 1884784"/>
              <a:gd name="connsiteX12" fmla="*/ 4021494 w 8266923"/>
              <a:gd name="connsiteY12" fmla="*/ 1222310 h 1884784"/>
              <a:gd name="connsiteX13" fmla="*/ 3769568 w 8266923"/>
              <a:gd name="connsiteY13" fmla="*/ 1203649 h 1884784"/>
              <a:gd name="connsiteX14" fmla="*/ 3657600 w 8266923"/>
              <a:gd name="connsiteY14" fmla="*/ 1231641 h 1884784"/>
              <a:gd name="connsiteX15" fmla="*/ 3498980 w 8266923"/>
              <a:gd name="connsiteY15" fmla="*/ 1259633 h 1884784"/>
              <a:gd name="connsiteX16" fmla="*/ 3303037 w 8266923"/>
              <a:gd name="connsiteY16" fmla="*/ 1520890 h 1884784"/>
              <a:gd name="connsiteX17" fmla="*/ 3172409 w 8266923"/>
              <a:gd name="connsiteY17" fmla="*/ 1688841 h 1884784"/>
              <a:gd name="connsiteX18" fmla="*/ 3088433 w 8266923"/>
              <a:gd name="connsiteY18" fmla="*/ 1800808 h 1884784"/>
              <a:gd name="connsiteX19" fmla="*/ 3004457 w 8266923"/>
              <a:gd name="connsiteY19" fmla="*/ 1856792 h 1884784"/>
              <a:gd name="connsiteX20" fmla="*/ 2845837 w 8266923"/>
              <a:gd name="connsiteY20" fmla="*/ 1875453 h 1884784"/>
              <a:gd name="connsiteX21" fmla="*/ 27992 w 8266923"/>
              <a:gd name="connsiteY21" fmla="*/ 1884784 h 1884784"/>
              <a:gd name="connsiteX22" fmla="*/ 0 w 8266923"/>
              <a:gd name="connsiteY22" fmla="*/ 0 h 188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66923" h="1884784">
                <a:moveTo>
                  <a:pt x="0" y="0"/>
                </a:moveTo>
                <a:lnTo>
                  <a:pt x="2799184" y="0"/>
                </a:lnTo>
                <a:lnTo>
                  <a:pt x="2939143" y="18661"/>
                </a:lnTo>
                <a:lnTo>
                  <a:pt x="3069772" y="65315"/>
                </a:lnTo>
                <a:lnTo>
                  <a:pt x="3125755" y="139959"/>
                </a:lnTo>
                <a:lnTo>
                  <a:pt x="3359021" y="457200"/>
                </a:lnTo>
                <a:lnTo>
                  <a:pt x="3498980" y="587829"/>
                </a:lnTo>
                <a:lnTo>
                  <a:pt x="3666931" y="681135"/>
                </a:lnTo>
                <a:lnTo>
                  <a:pt x="3946849" y="699796"/>
                </a:lnTo>
                <a:lnTo>
                  <a:pt x="4282751" y="690466"/>
                </a:lnTo>
                <a:lnTo>
                  <a:pt x="8257592" y="681135"/>
                </a:lnTo>
                <a:lnTo>
                  <a:pt x="8266923" y="1203649"/>
                </a:lnTo>
                <a:lnTo>
                  <a:pt x="4021494" y="1222310"/>
                </a:lnTo>
                <a:lnTo>
                  <a:pt x="3769568" y="1203649"/>
                </a:lnTo>
                <a:lnTo>
                  <a:pt x="3657600" y="1231641"/>
                </a:lnTo>
                <a:lnTo>
                  <a:pt x="3498980" y="1259633"/>
                </a:lnTo>
                <a:lnTo>
                  <a:pt x="3303037" y="1520890"/>
                </a:lnTo>
                <a:lnTo>
                  <a:pt x="3172409" y="1688841"/>
                </a:lnTo>
                <a:lnTo>
                  <a:pt x="3088433" y="1800808"/>
                </a:lnTo>
                <a:lnTo>
                  <a:pt x="3004457" y="1856792"/>
                </a:lnTo>
                <a:lnTo>
                  <a:pt x="2845837" y="1875453"/>
                </a:lnTo>
                <a:lnTo>
                  <a:pt x="27992" y="18847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1839">
                <a:srgbClr val="91E0F7">
                  <a:alpha val="24000"/>
                </a:srgbClr>
              </a:gs>
              <a:gs pos="29822">
                <a:srgbClr val="00B0F0">
                  <a:alpha val="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89579">
                <a:srgbClr val="00B0F0">
                  <a:alpha val="66000"/>
                </a:srgbClr>
              </a:gs>
              <a:gs pos="74000">
                <a:srgbClr val="00B0F0">
                  <a:alpha val="48000"/>
                </a:srgbClr>
              </a:gs>
              <a:gs pos="83000">
                <a:srgbClr val="00B0F0">
                  <a:alpha val="47000"/>
                </a:srgbClr>
              </a:gs>
              <a:gs pos="100000">
                <a:srgbClr val="00B0F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4C33DD2C-6C7E-417C-9F7A-2A546BBBAD2C}"/>
              </a:ext>
            </a:extLst>
          </p:cNvPr>
          <p:cNvSpPr/>
          <p:nvPr/>
        </p:nvSpPr>
        <p:spPr bwMode="auto">
          <a:xfrm>
            <a:off x="2053582" y="3531241"/>
            <a:ext cx="143249" cy="1854497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E90D754D-3254-4C21-8831-66693EF84431}"/>
              </a:ext>
            </a:extLst>
          </p:cNvPr>
          <p:cNvSpPr/>
          <p:nvPr/>
        </p:nvSpPr>
        <p:spPr bwMode="auto">
          <a:xfrm>
            <a:off x="10303674" y="4174093"/>
            <a:ext cx="108797" cy="51405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5AF1EFF9-5904-421C-87D6-A1C64D90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316" y="3539968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kumimoji="0" lang="en-US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Text Box 31">
            <a:extLst>
              <a:ext uri="{FF2B5EF4-FFF2-40B4-BE49-F238E27FC236}">
                <a16:creationId xmlns:a16="http://schemas.microsoft.com/office/drawing/2014/main" id="{42DF5A33-BE78-4D67-8460-507A1EC81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3101" y="4708291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kumimoji="0" lang="en-US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Obdélník 14">
            <a:extLst>
              <a:ext uri="{FF2B5EF4-FFF2-40B4-BE49-F238E27FC236}">
                <a16:creationId xmlns:a16="http://schemas.microsoft.com/office/drawing/2014/main" id="{4485136B-6906-4F6C-AB42-AA1164E6E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683" y="191374"/>
            <a:ext cx="4760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ZÁK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ADNÍ ROVNICE HYDRODYNAMIKY</a:t>
            </a:r>
            <a:endParaRPr lang="cs-CZ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délník 14">
            <a:extLst>
              <a:ext uri="{FF2B5EF4-FFF2-40B4-BE49-F238E27FC236}">
                <a16:creationId xmlns:a16="http://schemas.microsoft.com/office/drawing/2014/main" id="{80A5CB57-6C48-45AF-9C08-F16B02076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43" y="1116823"/>
            <a:ext cx="5226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ROVNICE KONTINUITY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ustálené proudění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1334E6B-0DBB-CB94-9697-368D7449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56669" y="740109"/>
            <a:ext cx="71993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LAMIN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Á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NÍ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TURBULENTNÍ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REŽIM PROUDĚNÍ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69332" y="1748172"/>
            <a:ext cx="426243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Reynolds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ův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experiment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1883: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1794" y="3216609"/>
            <a:ext cx="3022600" cy="11430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121794" y="2848309"/>
            <a:ext cx="0" cy="6604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5144394" y="2848309"/>
            <a:ext cx="0" cy="6604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83844" y="3832559"/>
            <a:ext cx="3492500" cy="2032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5400000" scaled="1"/>
          </a:gra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65194" y="4359609"/>
            <a:ext cx="1282700" cy="2159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6465194" y="4207209"/>
            <a:ext cx="0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7747894" y="4207209"/>
            <a:ext cx="0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794894" y="3038809"/>
            <a:ext cx="0" cy="812800"/>
          </a:xfrm>
          <a:prstGeom prst="line">
            <a:avLst/>
          </a:prstGeom>
          <a:noFill/>
          <a:ln w="127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2794894" y="3851609"/>
            <a:ext cx="254000" cy="85725"/>
          </a:xfrm>
          <a:custGeom>
            <a:avLst/>
            <a:gdLst>
              <a:gd name="T0" fmla="*/ 0 w 288"/>
              <a:gd name="T1" fmla="*/ 0 h 56"/>
              <a:gd name="T2" fmla="*/ 2147483646 w 288"/>
              <a:gd name="T3" fmla="*/ 2147483646 h 56"/>
              <a:gd name="T4" fmla="*/ 2147483646 w 288"/>
              <a:gd name="T5" fmla="*/ 2147483646 h 56"/>
              <a:gd name="T6" fmla="*/ 0 60000 65536"/>
              <a:gd name="T7" fmla="*/ 0 60000 65536"/>
              <a:gd name="T8" fmla="*/ 0 60000 65536"/>
              <a:gd name="T9" fmla="*/ 0 w 288"/>
              <a:gd name="T10" fmla="*/ 0 h 56"/>
              <a:gd name="T11" fmla="*/ 288 w 2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6">
                <a:moveTo>
                  <a:pt x="0" y="0"/>
                </a:moveTo>
                <a:cubicBezTo>
                  <a:pt x="0" y="20"/>
                  <a:pt x="0" y="40"/>
                  <a:pt x="48" y="48"/>
                </a:cubicBezTo>
                <a:cubicBezTo>
                  <a:pt x="96" y="56"/>
                  <a:pt x="251" y="48"/>
                  <a:pt x="288" y="48"/>
                </a:cubicBezTo>
              </a:path>
            </a:pathLst>
          </a:custGeom>
          <a:noFill/>
          <a:ln w="127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794894" y="3038809"/>
            <a:ext cx="0" cy="469900"/>
          </a:xfrm>
          <a:prstGeom prst="line">
            <a:avLst/>
          </a:prstGeom>
          <a:noFill/>
          <a:ln w="12700">
            <a:solidFill>
              <a:srgbClr val="1F497D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6776344" y="4016709"/>
            <a:ext cx="317500" cy="34290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solidFill>
            <a:sysClr val="window" lastClr="FFFFFF"/>
          </a:solidFill>
          <a:ln w="28575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6776344" y="3851609"/>
            <a:ext cx="520700" cy="50800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noFill/>
          <a:ln w="28575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4264919" y="2221247"/>
            <a:ext cx="1981200" cy="995362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154044" y="2019634"/>
            <a:ext cx="25926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proměnná hladina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2953644" y="4037347"/>
            <a:ext cx="361950" cy="119062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 flipV="1">
            <a:off x="2939357" y="3713497"/>
            <a:ext cx="361950" cy="119062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2944119" y="3713497"/>
            <a:ext cx="4763" cy="4572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57" y="3618247"/>
            <a:ext cx="1982787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6813696" y="6128084"/>
            <a:ext cx="3609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Osborne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Reynolds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(1842-1912)</a:t>
            </a:r>
          </a:p>
        </p:txBody>
      </p:sp>
      <p:sp>
        <p:nvSpPr>
          <p:cNvPr id="29" name="TextovéPole 30"/>
          <p:cNvSpPr txBox="1">
            <a:spLocks noChangeArrowheads="1"/>
          </p:cNvSpPr>
          <p:nvPr/>
        </p:nvSpPr>
        <p:spPr bwMode="auto">
          <a:xfrm>
            <a:off x="4137919" y="293724"/>
            <a:ext cx="4032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SKUTEČNÁ KAPALINA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460941-DA97-4D07-AA1C-CC64564EA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980" y="439923"/>
            <a:ext cx="3095625" cy="2609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E505390A-6A88-4C46-B126-12CF17226F77}"/>
                  </a:ext>
                </a:extLst>
              </p:cNvPr>
              <p:cNvSpPr txBox="1"/>
              <p:nvPr/>
            </p:nvSpPr>
            <p:spPr bwMode="auto">
              <a:xfrm>
                <a:off x="3849688" y="5083175"/>
                <a:ext cx="2811462" cy="830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𝒔𝒆𝒕𝒓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.  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𝒍𝒂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𝒗𝒂𝒛𝒌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á 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𝒍𝒂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  = 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E505390A-6A88-4C46-B126-12CF17226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9688" y="5083175"/>
                <a:ext cx="2811462" cy="8308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FB660E6E-EF7D-4093-A2AD-FDEA27CCB50C}"/>
                  </a:ext>
                </a:extLst>
              </p:cNvPr>
              <p:cNvSpPr txBox="1"/>
              <p:nvPr/>
            </p:nvSpPr>
            <p:spPr>
              <a:xfrm>
                <a:off x="2121794" y="5922920"/>
                <a:ext cx="1003480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cs-CZ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cs-CZ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FB660E6E-EF7D-4093-A2AD-FDEA27CCB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794" y="5922920"/>
                <a:ext cx="1003480" cy="518540"/>
              </a:xfrm>
              <a:prstGeom prst="rect">
                <a:avLst/>
              </a:prstGeom>
              <a:blipFill>
                <a:blip r:embed="rId6"/>
                <a:stretch>
                  <a:fillRect r="-1818" b="-8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CBBE749A-BD30-CFA5-9536-86FBA33C3CB0}"/>
              </a:ext>
            </a:extLst>
          </p:cNvPr>
          <p:cNvSpPr txBox="1"/>
          <p:nvPr/>
        </p:nvSpPr>
        <p:spPr>
          <a:xfrm>
            <a:off x="1177747" y="5215738"/>
            <a:ext cx="2809037" cy="38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Reynoldsovo</a:t>
            </a:r>
            <a:r>
              <a:rPr lang="cs-CZ" b="1" u="sng" dirty="0">
                <a:latin typeface="Cambria" panose="02040503050406030204" pitchFamily="18" charset="0"/>
                <a:ea typeface="Cambria" panose="02040503050406030204" pitchFamily="18" charset="0"/>
              </a:rPr>
              <a:t> číslo: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800432-5121-8AA4-9585-F795E17E4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82217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61436" y="1959393"/>
            <a:ext cx="3022600" cy="8509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261436" y="498893"/>
            <a:ext cx="1588" cy="14605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284036" y="524293"/>
            <a:ext cx="1588" cy="14351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40936" y="2194343"/>
            <a:ext cx="3492500" cy="3556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5400000" scaled="1"/>
          </a:gra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604836" y="2810293"/>
            <a:ext cx="1282700" cy="215900"/>
          </a:xfrm>
          <a:prstGeom prst="rect">
            <a:avLst/>
          </a:prstGeom>
          <a:solidFill>
            <a:srgbClr val="FF33CC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04836" y="2657893"/>
            <a:ext cx="1588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7887536" y="2657893"/>
            <a:ext cx="1588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934536" y="1489493"/>
            <a:ext cx="1588" cy="81280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2934536" y="2302293"/>
            <a:ext cx="2895600" cy="82550"/>
          </a:xfrm>
          <a:custGeom>
            <a:avLst/>
            <a:gdLst>
              <a:gd name="T0" fmla="*/ 0 w 288"/>
              <a:gd name="T1" fmla="*/ 0 h 56"/>
              <a:gd name="T2" fmla="*/ 2147483646 w 288"/>
              <a:gd name="T3" fmla="*/ 2147483646 h 56"/>
              <a:gd name="T4" fmla="*/ 2147483646 w 288"/>
              <a:gd name="T5" fmla="*/ 2147483646 h 56"/>
              <a:gd name="T6" fmla="*/ 0 60000 65536"/>
              <a:gd name="T7" fmla="*/ 0 60000 65536"/>
              <a:gd name="T8" fmla="*/ 0 60000 65536"/>
              <a:gd name="T9" fmla="*/ 0 w 288"/>
              <a:gd name="T10" fmla="*/ 0 h 56"/>
              <a:gd name="T11" fmla="*/ 288 w 2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6">
                <a:moveTo>
                  <a:pt x="0" y="0"/>
                </a:moveTo>
                <a:cubicBezTo>
                  <a:pt x="0" y="20"/>
                  <a:pt x="0" y="40"/>
                  <a:pt x="48" y="48"/>
                </a:cubicBezTo>
                <a:cubicBezTo>
                  <a:pt x="96" y="56"/>
                  <a:pt x="251" y="48"/>
                  <a:pt x="288" y="48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934536" y="1489493"/>
            <a:ext cx="1588" cy="46990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813539" y="1032293"/>
            <a:ext cx="115212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tryska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6833436" y="2549943"/>
            <a:ext cx="317500" cy="2603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solidFill>
            <a:sysClr val="window" lastClr="FFFFFF"/>
          </a:solidFill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6833436" y="2194343"/>
            <a:ext cx="622300" cy="6159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5830136" y="2384843"/>
            <a:ext cx="1003300" cy="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259849" y="3680243"/>
            <a:ext cx="3022600" cy="235585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2259849" y="3375443"/>
            <a:ext cx="3175" cy="180975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5282449" y="3375443"/>
            <a:ext cx="0" cy="180975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339349" y="5420143"/>
            <a:ext cx="3492500" cy="3556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5400000" scaled="1"/>
          </a:gra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6603249" y="6036093"/>
            <a:ext cx="1282700" cy="215900"/>
          </a:xfrm>
          <a:prstGeom prst="rect">
            <a:avLst/>
          </a:prstGeom>
          <a:solidFill>
            <a:srgbClr val="FF33CC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603249" y="5883693"/>
            <a:ext cx="1587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7885949" y="5883693"/>
            <a:ext cx="1587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2934536" y="3375443"/>
            <a:ext cx="1588" cy="215265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2932949" y="5528093"/>
            <a:ext cx="407987" cy="82550"/>
          </a:xfrm>
          <a:custGeom>
            <a:avLst/>
            <a:gdLst>
              <a:gd name="T0" fmla="*/ 0 w 288"/>
              <a:gd name="T1" fmla="*/ 0 h 56"/>
              <a:gd name="T2" fmla="*/ 2147483646 w 288"/>
              <a:gd name="T3" fmla="*/ 2147483646 h 56"/>
              <a:gd name="T4" fmla="*/ 2147483646 w 288"/>
              <a:gd name="T5" fmla="*/ 2147483646 h 56"/>
              <a:gd name="T6" fmla="*/ 0 60000 65536"/>
              <a:gd name="T7" fmla="*/ 0 60000 65536"/>
              <a:gd name="T8" fmla="*/ 0 60000 65536"/>
              <a:gd name="T9" fmla="*/ 0 w 288"/>
              <a:gd name="T10" fmla="*/ 0 h 56"/>
              <a:gd name="T11" fmla="*/ 288 w 2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6">
                <a:moveTo>
                  <a:pt x="0" y="0"/>
                </a:moveTo>
                <a:cubicBezTo>
                  <a:pt x="0" y="20"/>
                  <a:pt x="0" y="40"/>
                  <a:pt x="48" y="48"/>
                </a:cubicBezTo>
                <a:cubicBezTo>
                  <a:pt x="96" y="56"/>
                  <a:pt x="251" y="48"/>
                  <a:pt x="288" y="48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578936" y="3032543"/>
            <a:ext cx="87254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tryska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6831849" y="5775743"/>
            <a:ext cx="317500" cy="2603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6831849" y="5420143"/>
            <a:ext cx="622300" cy="6159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2934536" y="3375443"/>
            <a:ext cx="1588" cy="30480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3283786" y="5540793"/>
            <a:ext cx="1524000" cy="163512"/>
          </a:xfrm>
          <a:custGeom>
            <a:avLst/>
            <a:gdLst>
              <a:gd name="T0" fmla="*/ 0 w 831"/>
              <a:gd name="T1" fmla="*/ 2147483646 h 115"/>
              <a:gd name="T2" fmla="*/ 2147483646 w 831"/>
              <a:gd name="T3" fmla="*/ 2147483646 h 115"/>
              <a:gd name="T4" fmla="*/ 2147483646 w 831"/>
              <a:gd name="T5" fmla="*/ 2147483646 h 115"/>
              <a:gd name="T6" fmla="*/ 2147483646 w 831"/>
              <a:gd name="T7" fmla="*/ 2147483646 h 115"/>
              <a:gd name="T8" fmla="*/ 2147483646 w 831"/>
              <a:gd name="T9" fmla="*/ 2147483646 h 115"/>
              <a:gd name="T10" fmla="*/ 2147483646 w 831"/>
              <a:gd name="T11" fmla="*/ 2147483646 h 115"/>
              <a:gd name="T12" fmla="*/ 2147483646 w 831"/>
              <a:gd name="T13" fmla="*/ 2147483646 h 115"/>
              <a:gd name="T14" fmla="*/ 2147483646 w 831"/>
              <a:gd name="T15" fmla="*/ 2147483646 h 115"/>
              <a:gd name="T16" fmla="*/ 2147483646 w 831"/>
              <a:gd name="T17" fmla="*/ 2147483646 h 115"/>
              <a:gd name="T18" fmla="*/ 2147483646 w 831"/>
              <a:gd name="T19" fmla="*/ 2147483646 h 115"/>
              <a:gd name="T20" fmla="*/ 2147483646 w 831"/>
              <a:gd name="T21" fmla="*/ 2147483646 h 115"/>
              <a:gd name="T22" fmla="*/ 2147483646 w 831"/>
              <a:gd name="T23" fmla="*/ 2147483646 h 115"/>
              <a:gd name="T24" fmla="*/ 2147483646 w 831"/>
              <a:gd name="T25" fmla="*/ 2147483646 h 115"/>
              <a:gd name="T26" fmla="*/ 2147483646 w 831"/>
              <a:gd name="T27" fmla="*/ 2147483646 h 115"/>
              <a:gd name="T28" fmla="*/ 2147483646 w 831"/>
              <a:gd name="T29" fmla="*/ 2147483646 h 115"/>
              <a:gd name="T30" fmla="*/ 2147483646 w 831"/>
              <a:gd name="T31" fmla="*/ 2147483646 h 115"/>
              <a:gd name="T32" fmla="*/ 2147483646 w 831"/>
              <a:gd name="T33" fmla="*/ 2147483646 h 115"/>
              <a:gd name="T34" fmla="*/ 2147483646 w 831"/>
              <a:gd name="T35" fmla="*/ 2147483646 h 115"/>
              <a:gd name="T36" fmla="*/ 2147483646 w 831"/>
              <a:gd name="T37" fmla="*/ 2147483646 h 115"/>
              <a:gd name="T38" fmla="*/ 2147483646 w 831"/>
              <a:gd name="T39" fmla="*/ 2147483646 h 115"/>
              <a:gd name="T40" fmla="*/ 2147483646 w 831"/>
              <a:gd name="T41" fmla="*/ 2147483646 h 115"/>
              <a:gd name="T42" fmla="*/ 2147483646 w 831"/>
              <a:gd name="T43" fmla="*/ 2147483646 h 115"/>
              <a:gd name="T44" fmla="*/ 2147483646 w 831"/>
              <a:gd name="T45" fmla="*/ 2147483646 h 115"/>
              <a:gd name="T46" fmla="*/ 2147483646 w 831"/>
              <a:gd name="T47" fmla="*/ 2147483646 h 115"/>
              <a:gd name="T48" fmla="*/ 2147483646 w 831"/>
              <a:gd name="T49" fmla="*/ 0 h 115"/>
              <a:gd name="T50" fmla="*/ 2147483646 w 831"/>
              <a:gd name="T51" fmla="*/ 2147483646 h 115"/>
              <a:gd name="T52" fmla="*/ 2147483646 w 831"/>
              <a:gd name="T53" fmla="*/ 2147483646 h 115"/>
              <a:gd name="T54" fmla="*/ 2147483646 w 831"/>
              <a:gd name="T55" fmla="*/ 2147483646 h 115"/>
              <a:gd name="T56" fmla="*/ 2147483646 w 831"/>
              <a:gd name="T57" fmla="*/ 2147483646 h 115"/>
              <a:gd name="T58" fmla="*/ 2147483646 w 831"/>
              <a:gd name="T59" fmla="*/ 2147483646 h 115"/>
              <a:gd name="T60" fmla="*/ 2147483646 w 831"/>
              <a:gd name="T61" fmla="*/ 2147483646 h 115"/>
              <a:gd name="T62" fmla="*/ 2147483646 w 831"/>
              <a:gd name="T63" fmla="*/ 2147483646 h 115"/>
              <a:gd name="T64" fmla="*/ 2147483646 w 831"/>
              <a:gd name="T65" fmla="*/ 2147483646 h 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31"/>
              <a:gd name="T100" fmla="*/ 0 h 115"/>
              <a:gd name="T101" fmla="*/ 831 w 831"/>
              <a:gd name="T102" fmla="*/ 115 h 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31" h="115">
                <a:moveTo>
                  <a:pt x="0" y="54"/>
                </a:moveTo>
                <a:cubicBezTo>
                  <a:pt x="43" y="53"/>
                  <a:pt x="86" y="54"/>
                  <a:pt x="129" y="51"/>
                </a:cubicBezTo>
                <a:cubicBezTo>
                  <a:pt x="135" y="51"/>
                  <a:pt x="147" y="45"/>
                  <a:pt x="147" y="45"/>
                </a:cubicBezTo>
                <a:cubicBezTo>
                  <a:pt x="160" y="62"/>
                  <a:pt x="161" y="64"/>
                  <a:pt x="183" y="60"/>
                </a:cubicBezTo>
                <a:cubicBezTo>
                  <a:pt x="195" y="52"/>
                  <a:pt x="198" y="55"/>
                  <a:pt x="210" y="63"/>
                </a:cubicBezTo>
                <a:cubicBezTo>
                  <a:pt x="236" y="59"/>
                  <a:pt x="222" y="57"/>
                  <a:pt x="240" y="45"/>
                </a:cubicBezTo>
                <a:cubicBezTo>
                  <a:pt x="246" y="54"/>
                  <a:pt x="264" y="66"/>
                  <a:pt x="264" y="66"/>
                </a:cubicBezTo>
                <a:cubicBezTo>
                  <a:pt x="273" y="52"/>
                  <a:pt x="271" y="36"/>
                  <a:pt x="285" y="27"/>
                </a:cubicBezTo>
                <a:cubicBezTo>
                  <a:pt x="302" y="31"/>
                  <a:pt x="299" y="35"/>
                  <a:pt x="306" y="48"/>
                </a:cubicBezTo>
                <a:cubicBezTo>
                  <a:pt x="310" y="54"/>
                  <a:pt x="318" y="66"/>
                  <a:pt x="318" y="66"/>
                </a:cubicBezTo>
                <a:cubicBezTo>
                  <a:pt x="347" y="60"/>
                  <a:pt x="330" y="44"/>
                  <a:pt x="351" y="30"/>
                </a:cubicBezTo>
                <a:cubicBezTo>
                  <a:pt x="359" y="42"/>
                  <a:pt x="363" y="55"/>
                  <a:pt x="366" y="69"/>
                </a:cubicBezTo>
                <a:cubicBezTo>
                  <a:pt x="389" y="63"/>
                  <a:pt x="373" y="71"/>
                  <a:pt x="381" y="39"/>
                </a:cubicBezTo>
                <a:cubicBezTo>
                  <a:pt x="384" y="28"/>
                  <a:pt x="396" y="24"/>
                  <a:pt x="405" y="21"/>
                </a:cubicBezTo>
                <a:cubicBezTo>
                  <a:pt x="418" y="41"/>
                  <a:pt x="408" y="74"/>
                  <a:pt x="435" y="81"/>
                </a:cubicBezTo>
                <a:cubicBezTo>
                  <a:pt x="445" y="61"/>
                  <a:pt x="437" y="21"/>
                  <a:pt x="456" y="15"/>
                </a:cubicBezTo>
                <a:cubicBezTo>
                  <a:pt x="505" y="35"/>
                  <a:pt x="451" y="86"/>
                  <a:pt x="489" y="99"/>
                </a:cubicBezTo>
                <a:cubicBezTo>
                  <a:pt x="503" y="78"/>
                  <a:pt x="504" y="55"/>
                  <a:pt x="525" y="39"/>
                </a:cubicBezTo>
                <a:cubicBezTo>
                  <a:pt x="528" y="28"/>
                  <a:pt x="533" y="20"/>
                  <a:pt x="537" y="9"/>
                </a:cubicBezTo>
                <a:cubicBezTo>
                  <a:pt x="545" y="33"/>
                  <a:pt x="546" y="59"/>
                  <a:pt x="552" y="84"/>
                </a:cubicBezTo>
                <a:cubicBezTo>
                  <a:pt x="583" y="78"/>
                  <a:pt x="582" y="80"/>
                  <a:pt x="597" y="57"/>
                </a:cubicBezTo>
                <a:cubicBezTo>
                  <a:pt x="600" y="43"/>
                  <a:pt x="593" y="14"/>
                  <a:pt x="612" y="27"/>
                </a:cubicBezTo>
                <a:cubicBezTo>
                  <a:pt x="621" y="53"/>
                  <a:pt x="621" y="77"/>
                  <a:pt x="651" y="87"/>
                </a:cubicBezTo>
                <a:cubicBezTo>
                  <a:pt x="658" y="83"/>
                  <a:pt x="666" y="81"/>
                  <a:pt x="672" y="75"/>
                </a:cubicBezTo>
                <a:cubicBezTo>
                  <a:pt x="692" y="55"/>
                  <a:pt x="671" y="12"/>
                  <a:pt x="708" y="0"/>
                </a:cubicBezTo>
                <a:cubicBezTo>
                  <a:pt x="736" y="6"/>
                  <a:pt x="728" y="31"/>
                  <a:pt x="714" y="51"/>
                </a:cubicBezTo>
                <a:cubicBezTo>
                  <a:pt x="708" y="76"/>
                  <a:pt x="716" y="80"/>
                  <a:pt x="732" y="96"/>
                </a:cubicBezTo>
                <a:cubicBezTo>
                  <a:pt x="751" y="115"/>
                  <a:pt x="735" y="108"/>
                  <a:pt x="753" y="114"/>
                </a:cubicBezTo>
                <a:cubicBezTo>
                  <a:pt x="765" y="106"/>
                  <a:pt x="771" y="100"/>
                  <a:pt x="777" y="87"/>
                </a:cubicBezTo>
                <a:cubicBezTo>
                  <a:pt x="776" y="78"/>
                  <a:pt x="763" y="37"/>
                  <a:pt x="771" y="27"/>
                </a:cubicBezTo>
                <a:cubicBezTo>
                  <a:pt x="775" y="22"/>
                  <a:pt x="806" y="11"/>
                  <a:pt x="813" y="9"/>
                </a:cubicBezTo>
                <a:cubicBezTo>
                  <a:pt x="817" y="10"/>
                  <a:pt x="824" y="8"/>
                  <a:pt x="825" y="12"/>
                </a:cubicBezTo>
                <a:cubicBezTo>
                  <a:pt x="831" y="35"/>
                  <a:pt x="822" y="60"/>
                  <a:pt x="822" y="84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376111" y="1302168"/>
            <a:ext cx="13596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Lamin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ární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5264986" y="4312068"/>
            <a:ext cx="14996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Turbulent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ní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5388811" y="5428080"/>
            <a:ext cx="314325" cy="34448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1F497D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4795086" y="5453480"/>
            <a:ext cx="2033588" cy="306388"/>
          </a:xfrm>
          <a:custGeom>
            <a:avLst/>
            <a:gdLst>
              <a:gd name="T0" fmla="*/ 0 w 1134"/>
              <a:gd name="T1" fmla="*/ 2147483646 h 193"/>
              <a:gd name="T2" fmla="*/ 2147483646 w 1134"/>
              <a:gd name="T3" fmla="*/ 2147483646 h 193"/>
              <a:gd name="T4" fmla="*/ 2147483646 w 1134"/>
              <a:gd name="T5" fmla="*/ 2147483646 h 193"/>
              <a:gd name="T6" fmla="*/ 2147483646 w 1134"/>
              <a:gd name="T7" fmla="*/ 2147483646 h 193"/>
              <a:gd name="T8" fmla="*/ 2147483646 w 1134"/>
              <a:gd name="T9" fmla="*/ 2147483646 h 193"/>
              <a:gd name="T10" fmla="*/ 2147483646 w 1134"/>
              <a:gd name="T11" fmla="*/ 2147483646 h 193"/>
              <a:gd name="T12" fmla="*/ 2147483646 w 1134"/>
              <a:gd name="T13" fmla="*/ 2147483646 h 193"/>
              <a:gd name="T14" fmla="*/ 2147483646 w 1134"/>
              <a:gd name="T15" fmla="*/ 2147483646 h 193"/>
              <a:gd name="T16" fmla="*/ 2147483646 w 1134"/>
              <a:gd name="T17" fmla="*/ 2147483646 h 193"/>
              <a:gd name="T18" fmla="*/ 2147483646 w 1134"/>
              <a:gd name="T19" fmla="*/ 2147483646 h 193"/>
              <a:gd name="T20" fmla="*/ 2147483646 w 1134"/>
              <a:gd name="T21" fmla="*/ 2147483646 h 193"/>
              <a:gd name="T22" fmla="*/ 2147483646 w 1134"/>
              <a:gd name="T23" fmla="*/ 2147483646 h 193"/>
              <a:gd name="T24" fmla="*/ 2147483646 w 1134"/>
              <a:gd name="T25" fmla="*/ 2147483646 h 193"/>
              <a:gd name="T26" fmla="*/ 2147483646 w 1134"/>
              <a:gd name="T27" fmla="*/ 2147483646 h 193"/>
              <a:gd name="T28" fmla="*/ 2147483646 w 1134"/>
              <a:gd name="T29" fmla="*/ 2147483646 h 193"/>
              <a:gd name="T30" fmla="*/ 2147483646 w 1134"/>
              <a:gd name="T31" fmla="*/ 2147483646 h 193"/>
              <a:gd name="T32" fmla="*/ 2147483646 w 1134"/>
              <a:gd name="T33" fmla="*/ 2147483646 h 193"/>
              <a:gd name="T34" fmla="*/ 2147483646 w 1134"/>
              <a:gd name="T35" fmla="*/ 2147483646 h 193"/>
              <a:gd name="T36" fmla="*/ 2147483646 w 1134"/>
              <a:gd name="T37" fmla="*/ 2147483646 h 193"/>
              <a:gd name="T38" fmla="*/ 2147483646 w 1134"/>
              <a:gd name="T39" fmla="*/ 2147483646 h 193"/>
              <a:gd name="T40" fmla="*/ 2147483646 w 1134"/>
              <a:gd name="T41" fmla="*/ 2147483646 h 193"/>
              <a:gd name="T42" fmla="*/ 2147483646 w 1134"/>
              <a:gd name="T43" fmla="*/ 2147483646 h 193"/>
              <a:gd name="T44" fmla="*/ 2147483646 w 1134"/>
              <a:gd name="T45" fmla="*/ 2147483646 h 193"/>
              <a:gd name="T46" fmla="*/ 2147483646 w 1134"/>
              <a:gd name="T47" fmla="*/ 2147483646 h 193"/>
              <a:gd name="T48" fmla="*/ 2147483646 w 1134"/>
              <a:gd name="T49" fmla="*/ 2147483646 h 193"/>
              <a:gd name="T50" fmla="*/ 2147483646 w 1134"/>
              <a:gd name="T51" fmla="*/ 2147483646 h 193"/>
              <a:gd name="T52" fmla="*/ 2147483646 w 1134"/>
              <a:gd name="T53" fmla="*/ 2147483646 h 193"/>
              <a:gd name="T54" fmla="*/ 2147483646 w 1134"/>
              <a:gd name="T55" fmla="*/ 2147483646 h 193"/>
              <a:gd name="T56" fmla="*/ 2147483646 w 1134"/>
              <a:gd name="T57" fmla="*/ 2147483646 h 193"/>
              <a:gd name="T58" fmla="*/ 2147483646 w 1134"/>
              <a:gd name="T59" fmla="*/ 2147483646 h 193"/>
              <a:gd name="T60" fmla="*/ 2147483646 w 1134"/>
              <a:gd name="T61" fmla="*/ 2147483646 h 193"/>
              <a:gd name="T62" fmla="*/ 2147483646 w 1134"/>
              <a:gd name="T63" fmla="*/ 2147483646 h 193"/>
              <a:gd name="T64" fmla="*/ 2147483646 w 1134"/>
              <a:gd name="T65" fmla="*/ 2147483646 h 193"/>
              <a:gd name="T66" fmla="*/ 2147483646 w 1134"/>
              <a:gd name="T67" fmla="*/ 2147483646 h 193"/>
              <a:gd name="T68" fmla="*/ 2147483646 w 1134"/>
              <a:gd name="T69" fmla="*/ 2147483646 h 193"/>
              <a:gd name="T70" fmla="*/ 2147483646 w 1134"/>
              <a:gd name="T71" fmla="*/ 2147483646 h 193"/>
              <a:gd name="T72" fmla="*/ 2147483646 w 1134"/>
              <a:gd name="T73" fmla="*/ 2147483646 h 193"/>
              <a:gd name="T74" fmla="*/ 2147483646 w 1134"/>
              <a:gd name="T75" fmla="*/ 2147483646 h 1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4"/>
              <a:gd name="T115" fmla="*/ 0 h 193"/>
              <a:gd name="T116" fmla="*/ 1134 w 1134"/>
              <a:gd name="T117" fmla="*/ 193 h 1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4" h="193">
                <a:moveTo>
                  <a:pt x="0" y="115"/>
                </a:moveTo>
                <a:cubicBezTo>
                  <a:pt x="16" y="139"/>
                  <a:pt x="5" y="158"/>
                  <a:pt x="39" y="169"/>
                </a:cubicBezTo>
                <a:cubicBezTo>
                  <a:pt x="49" y="168"/>
                  <a:pt x="60" y="171"/>
                  <a:pt x="69" y="166"/>
                </a:cubicBezTo>
                <a:cubicBezTo>
                  <a:pt x="71" y="165"/>
                  <a:pt x="75" y="144"/>
                  <a:pt x="78" y="139"/>
                </a:cubicBezTo>
                <a:cubicBezTo>
                  <a:pt x="91" y="112"/>
                  <a:pt x="102" y="50"/>
                  <a:pt x="126" y="34"/>
                </a:cubicBezTo>
                <a:cubicBezTo>
                  <a:pt x="142" y="45"/>
                  <a:pt x="146" y="60"/>
                  <a:pt x="150" y="79"/>
                </a:cubicBezTo>
                <a:cubicBezTo>
                  <a:pt x="153" y="116"/>
                  <a:pt x="157" y="134"/>
                  <a:pt x="168" y="166"/>
                </a:cubicBezTo>
                <a:cubicBezTo>
                  <a:pt x="200" y="163"/>
                  <a:pt x="206" y="166"/>
                  <a:pt x="219" y="139"/>
                </a:cubicBezTo>
                <a:cubicBezTo>
                  <a:pt x="226" y="105"/>
                  <a:pt x="220" y="118"/>
                  <a:pt x="231" y="97"/>
                </a:cubicBezTo>
                <a:cubicBezTo>
                  <a:pt x="237" y="66"/>
                  <a:pt x="234" y="19"/>
                  <a:pt x="270" y="7"/>
                </a:cubicBezTo>
                <a:cubicBezTo>
                  <a:pt x="354" y="16"/>
                  <a:pt x="288" y="0"/>
                  <a:pt x="300" y="178"/>
                </a:cubicBezTo>
                <a:cubicBezTo>
                  <a:pt x="301" y="191"/>
                  <a:pt x="336" y="193"/>
                  <a:pt x="336" y="193"/>
                </a:cubicBezTo>
                <a:cubicBezTo>
                  <a:pt x="383" y="184"/>
                  <a:pt x="360" y="185"/>
                  <a:pt x="381" y="151"/>
                </a:cubicBezTo>
                <a:cubicBezTo>
                  <a:pt x="385" y="106"/>
                  <a:pt x="360" y="33"/>
                  <a:pt x="399" y="7"/>
                </a:cubicBezTo>
                <a:cubicBezTo>
                  <a:pt x="423" y="8"/>
                  <a:pt x="447" y="6"/>
                  <a:pt x="471" y="10"/>
                </a:cubicBezTo>
                <a:cubicBezTo>
                  <a:pt x="474" y="10"/>
                  <a:pt x="474" y="16"/>
                  <a:pt x="474" y="19"/>
                </a:cubicBezTo>
                <a:cubicBezTo>
                  <a:pt x="476" y="46"/>
                  <a:pt x="473" y="73"/>
                  <a:pt x="477" y="100"/>
                </a:cubicBezTo>
                <a:cubicBezTo>
                  <a:pt x="479" y="114"/>
                  <a:pt x="508" y="117"/>
                  <a:pt x="516" y="118"/>
                </a:cubicBezTo>
                <a:cubicBezTo>
                  <a:pt x="554" y="111"/>
                  <a:pt x="582" y="109"/>
                  <a:pt x="609" y="82"/>
                </a:cubicBezTo>
                <a:cubicBezTo>
                  <a:pt x="612" y="62"/>
                  <a:pt x="604" y="43"/>
                  <a:pt x="627" y="49"/>
                </a:cubicBezTo>
                <a:cubicBezTo>
                  <a:pt x="635" y="61"/>
                  <a:pt x="637" y="73"/>
                  <a:pt x="645" y="85"/>
                </a:cubicBezTo>
                <a:cubicBezTo>
                  <a:pt x="648" y="118"/>
                  <a:pt x="648" y="154"/>
                  <a:pt x="663" y="184"/>
                </a:cubicBezTo>
                <a:cubicBezTo>
                  <a:pt x="751" y="178"/>
                  <a:pt x="707" y="156"/>
                  <a:pt x="717" y="46"/>
                </a:cubicBezTo>
                <a:cubicBezTo>
                  <a:pt x="718" y="34"/>
                  <a:pt x="752" y="27"/>
                  <a:pt x="759" y="25"/>
                </a:cubicBezTo>
                <a:cubicBezTo>
                  <a:pt x="769" y="22"/>
                  <a:pt x="789" y="19"/>
                  <a:pt x="789" y="19"/>
                </a:cubicBezTo>
                <a:cubicBezTo>
                  <a:pt x="823" y="27"/>
                  <a:pt x="815" y="24"/>
                  <a:pt x="822" y="52"/>
                </a:cubicBezTo>
                <a:cubicBezTo>
                  <a:pt x="823" y="92"/>
                  <a:pt x="817" y="133"/>
                  <a:pt x="825" y="172"/>
                </a:cubicBezTo>
                <a:cubicBezTo>
                  <a:pt x="827" y="180"/>
                  <a:pt x="849" y="178"/>
                  <a:pt x="849" y="178"/>
                </a:cubicBezTo>
                <a:cubicBezTo>
                  <a:pt x="860" y="176"/>
                  <a:pt x="872" y="177"/>
                  <a:pt x="882" y="172"/>
                </a:cubicBezTo>
                <a:cubicBezTo>
                  <a:pt x="888" y="169"/>
                  <a:pt x="896" y="136"/>
                  <a:pt x="900" y="130"/>
                </a:cubicBezTo>
                <a:cubicBezTo>
                  <a:pt x="926" y="87"/>
                  <a:pt x="931" y="65"/>
                  <a:pt x="975" y="34"/>
                </a:cubicBezTo>
                <a:cubicBezTo>
                  <a:pt x="1003" y="15"/>
                  <a:pt x="966" y="27"/>
                  <a:pt x="996" y="19"/>
                </a:cubicBezTo>
                <a:cubicBezTo>
                  <a:pt x="1013" y="20"/>
                  <a:pt x="1032" y="14"/>
                  <a:pt x="1047" y="22"/>
                </a:cubicBezTo>
                <a:cubicBezTo>
                  <a:pt x="1054" y="26"/>
                  <a:pt x="1050" y="38"/>
                  <a:pt x="1050" y="46"/>
                </a:cubicBezTo>
                <a:cubicBezTo>
                  <a:pt x="1050" y="80"/>
                  <a:pt x="1045" y="105"/>
                  <a:pt x="1035" y="136"/>
                </a:cubicBezTo>
                <a:cubicBezTo>
                  <a:pt x="1029" y="188"/>
                  <a:pt x="1053" y="175"/>
                  <a:pt x="1098" y="172"/>
                </a:cubicBezTo>
                <a:cubicBezTo>
                  <a:pt x="1115" y="166"/>
                  <a:pt x="1123" y="153"/>
                  <a:pt x="1128" y="136"/>
                </a:cubicBezTo>
                <a:cubicBezTo>
                  <a:pt x="1130" y="128"/>
                  <a:pt x="1134" y="112"/>
                  <a:pt x="1134" y="112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5703136" y="5428080"/>
            <a:ext cx="314325" cy="344488"/>
          </a:xfrm>
          <a:prstGeom prst="rect">
            <a:avLst/>
          </a:prstGeom>
          <a:gradFill rotWithShape="0">
            <a:gsLst>
              <a:gs pos="0">
                <a:srgbClr val="1F497D"/>
              </a:gs>
              <a:gs pos="100000">
                <a:srgbClr val="FF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6017461" y="5432843"/>
            <a:ext cx="814388" cy="33972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2988511" y="2551530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 flipV="1">
            <a:off x="2983749" y="2075280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2983749" y="2070518"/>
            <a:ext cx="0" cy="6096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2998036" y="5774155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 flipV="1">
            <a:off x="2993274" y="5297905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2993274" y="5293143"/>
            <a:ext cx="0" cy="6096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244892" y="196433"/>
            <a:ext cx="4262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REYNOLDS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ŮV EXPERIMENT </a:t>
            </a:r>
            <a:r>
              <a:rPr kumimoji="0" lang="en-GB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1883: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23BDF1-64AC-4E93-8861-3E546F11E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38" y="3374803"/>
            <a:ext cx="3838575" cy="1581150"/>
          </a:xfrm>
          <a:prstGeom prst="rect">
            <a:avLst/>
          </a:prstGeom>
        </p:spPr>
      </p:pic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CEFC33BC-C34B-405A-AA03-79607A484280}"/>
              </a:ext>
            </a:extLst>
          </p:cNvPr>
          <p:cNvCxnSpPr>
            <a:cxnSpLocks/>
            <a:stCxn id="36" idx="3"/>
          </p:cNvCxnSpPr>
          <p:nvPr/>
        </p:nvCxnSpPr>
        <p:spPr bwMode="auto">
          <a:xfrm>
            <a:off x="6735779" y="1502223"/>
            <a:ext cx="2103421" cy="1872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FE9B6DED-266A-4C11-80C8-79B1EFABE6A6}"/>
              </a:ext>
            </a:extLst>
          </p:cNvPr>
          <p:cNvCxnSpPr/>
          <p:nvPr/>
        </p:nvCxnSpPr>
        <p:spPr bwMode="auto">
          <a:xfrm flipV="1">
            <a:off x="7149349" y="4280318"/>
            <a:ext cx="3078384" cy="2318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64086E1C-AA03-EEC5-12D7-0964E35CC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22090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94985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Zástupný symbol pro číslo snímku 12"/>
          <p:cNvSpPr txBox="1">
            <a:spLocks/>
          </p:cNvSpPr>
          <p:nvPr/>
        </p:nvSpPr>
        <p:spPr bwMode="auto">
          <a:xfrm>
            <a:off x="11472239" y="6576821"/>
            <a:ext cx="432092" cy="15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7628" y="1896324"/>
            <a:ext cx="3022600" cy="8509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97128" y="2131274"/>
            <a:ext cx="3492500" cy="3556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5400000" scaled="1"/>
          </a:gra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261028" y="2747224"/>
            <a:ext cx="1282700" cy="215900"/>
          </a:xfrm>
          <a:prstGeom prst="rect">
            <a:avLst/>
          </a:prstGeom>
          <a:solidFill>
            <a:srgbClr val="FF33CC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261028" y="2594824"/>
            <a:ext cx="1588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543728" y="2594824"/>
            <a:ext cx="1588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590728" y="1426424"/>
            <a:ext cx="1588" cy="81280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1590728" y="2239224"/>
            <a:ext cx="2895600" cy="82550"/>
          </a:xfrm>
          <a:custGeom>
            <a:avLst/>
            <a:gdLst>
              <a:gd name="T0" fmla="*/ 0 w 288"/>
              <a:gd name="T1" fmla="*/ 0 h 56"/>
              <a:gd name="T2" fmla="*/ 2147483646 w 288"/>
              <a:gd name="T3" fmla="*/ 2147483646 h 56"/>
              <a:gd name="T4" fmla="*/ 2147483646 w 288"/>
              <a:gd name="T5" fmla="*/ 2147483646 h 56"/>
              <a:gd name="T6" fmla="*/ 0 60000 65536"/>
              <a:gd name="T7" fmla="*/ 0 60000 65536"/>
              <a:gd name="T8" fmla="*/ 0 60000 65536"/>
              <a:gd name="T9" fmla="*/ 0 w 288"/>
              <a:gd name="T10" fmla="*/ 0 h 56"/>
              <a:gd name="T11" fmla="*/ 288 w 2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6">
                <a:moveTo>
                  <a:pt x="0" y="0"/>
                </a:moveTo>
                <a:cubicBezTo>
                  <a:pt x="0" y="20"/>
                  <a:pt x="0" y="40"/>
                  <a:pt x="48" y="48"/>
                </a:cubicBezTo>
                <a:cubicBezTo>
                  <a:pt x="96" y="56"/>
                  <a:pt x="251" y="48"/>
                  <a:pt x="288" y="48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590728" y="1426424"/>
            <a:ext cx="1588" cy="46990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469731" y="969224"/>
            <a:ext cx="115212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tryska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5489628" y="2486874"/>
            <a:ext cx="317500" cy="2603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solidFill>
            <a:sysClr val="window" lastClr="FFFFFF"/>
          </a:solidFill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5489628" y="2131274"/>
            <a:ext cx="622300" cy="6159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486328" y="2321774"/>
            <a:ext cx="1003300" cy="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916041" y="3617174"/>
            <a:ext cx="3022600" cy="235585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916041" y="3312374"/>
            <a:ext cx="3175" cy="180975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3938641" y="3312374"/>
            <a:ext cx="0" cy="180975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995541" y="5357074"/>
            <a:ext cx="3492500" cy="35560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5400000" scaled="1"/>
          </a:gra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5259441" y="5973024"/>
            <a:ext cx="1282700" cy="215900"/>
          </a:xfrm>
          <a:prstGeom prst="rect">
            <a:avLst/>
          </a:prstGeom>
          <a:solidFill>
            <a:srgbClr val="FF33CC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5259441" y="5820624"/>
            <a:ext cx="1587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6542141" y="5820624"/>
            <a:ext cx="1587" cy="3048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1590728" y="3312374"/>
            <a:ext cx="1588" cy="215265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1589141" y="5465024"/>
            <a:ext cx="407987" cy="82550"/>
          </a:xfrm>
          <a:custGeom>
            <a:avLst/>
            <a:gdLst>
              <a:gd name="T0" fmla="*/ 0 w 288"/>
              <a:gd name="T1" fmla="*/ 0 h 56"/>
              <a:gd name="T2" fmla="*/ 2147483646 w 288"/>
              <a:gd name="T3" fmla="*/ 2147483646 h 56"/>
              <a:gd name="T4" fmla="*/ 2147483646 w 288"/>
              <a:gd name="T5" fmla="*/ 2147483646 h 56"/>
              <a:gd name="T6" fmla="*/ 0 60000 65536"/>
              <a:gd name="T7" fmla="*/ 0 60000 65536"/>
              <a:gd name="T8" fmla="*/ 0 60000 65536"/>
              <a:gd name="T9" fmla="*/ 0 w 288"/>
              <a:gd name="T10" fmla="*/ 0 h 56"/>
              <a:gd name="T11" fmla="*/ 288 w 28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56">
                <a:moveTo>
                  <a:pt x="0" y="0"/>
                </a:moveTo>
                <a:cubicBezTo>
                  <a:pt x="0" y="20"/>
                  <a:pt x="0" y="40"/>
                  <a:pt x="48" y="48"/>
                </a:cubicBezTo>
                <a:cubicBezTo>
                  <a:pt x="96" y="56"/>
                  <a:pt x="251" y="48"/>
                  <a:pt x="288" y="48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235128" y="2969474"/>
            <a:ext cx="87254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tryska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5488041" y="5712674"/>
            <a:ext cx="317500" cy="2603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5488041" y="5357074"/>
            <a:ext cx="622300" cy="615950"/>
          </a:xfrm>
          <a:custGeom>
            <a:avLst/>
            <a:gdLst>
              <a:gd name="T0" fmla="*/ 0 w 200"/>
              <a:gd name="T1" fmla="*/ 0 h 216"/>
              <a:gd name="T2" fmla="*/ 2147483646 w 200"/>
              <a:gd name="T3" fmla="*/ 2147483646 h 216"/>
              <a:gd name="T4" fmla="*/ 2147483646 w 200"/>
              <a:gd name="T5" fmla="*/ 2147483646 h 216"/>
              <a:gd name="T6" fmla="*/ 0 60000 65536"/>
              <a:gd name="T7" fmla="*/ 0 60000 65536"/>
              <a:gd name="T8" fmla="*/ 0 60000 65536"/>
              <a:gd name="T9" fmla="*/ 0 w 200"/>
              <a:gd name="T10" fmla="*/ 0 h 216"/>
              <a:gd name="T11" fmla="*/ 200 w 20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16">
                <a:moveTo>
                  <a:pt x="0" y="0"/>
                </a:moveTo>
                <a:cubicBezTo>
                  <a:pt x="59" y="26"/>
                  <a:pt x="119" y="52"/>
                  <a:pt x="152" y="88"/>
                </a:cubicBezTo>
                <a:cubicBezTo>
                  <a:pt x="185" y="124"/>
                  <a:pt x="195" y="193"/>
                  <a:pt x="200" y="216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1590728" y="3312374"/>
            <a:ext cx="1588" cy="30480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1939978" y="5477724"/>
            <a:ext cx="1524000" cy="163512"/>
          </a:xfrm>
          <a:custGeom>
            <a:avLst/>
            <a:gdLst>
              <a:gd name="T0" fmla="*/ 0 w 831"/>
              <a:gd name="T1" fmla="*/ 2147483646 h 115"/>
              <a:gd name="T2" fmla="*/ 2147483646 w 831"/>
              <a:gd name="T3" fmla="*/ 2147483646 h 115"/>
              <a:gd name="T4" fmla="*/ 2147483646 w 831"/>
              <a:gd name="T5" fmla="*/ 2147483646 h 115"/>
              <a:gd name="T6" fmla="*/ 2147483646 w 831"/>
              <a:gd name="T7" fmla="*/ 2147483646 h 115"/>
              <a:gd name="T8" fmla="*/ 2147483646 w 831"/>
              <a:gd name="T9" fmla="*/ 2147483646 h 115"/>
              <a:gd name="T10" fmla="*/ 2147483646 w 831"/>
              <a:gd name="T11" fmla="*/ 2147483646 h 115"/>
              <a:gd name="T12" fmla="*/ 2147483646 w 831"/>
              <a:gd name="T13" fmla="*/ 2147483646 h 115"/>
              <a:gd name="T14" fmla="*/ 2147483646 w 831"/>
              <a:gd name="T15" fmla="*/ 2147483646 h 115"/>
              <a:gd name="T16" fmla="*/ 2147483646 w 831"/>
              <a:gd name="T17" fmla="*/ 2147483646 h 115"/>
              <a:gd name="T18" fmla="*/ 2147483646 w 831"/>
              <a:gd name="T19" fmla="*/ 2147483646 h 115"/>
              <a:gd name="T20" fmla="*/ 2147483646 w 831"/>
              <a:gd name="T21" fmla="*/ 2147483646 h 115"/>
              <a:gd name="T22" fmla="*/ 2147483646 w 831"/>
              <a:gd name="T23" fmla="*/ 2147483646 h 115"/>
              <a:gd name="T24" fmla="*/ 2147483646 w 831"/>
              <a:gd name="T25" fmla="*/ 2147483646 h 115"/>
              <a:gd name="T26" fmla="*/ 2147483646 w 831"/>
              <a:gd name="T27" fmla="*/ 2147483646 h 115"/>
              <a:gd name="T28" fmla="*/ 2147483646 w 831"/>
              <a:gd name="T29" fmla="*/ 2147483646 h 115"/>
              <a:gd name="T30" fmla="*/ 2147483646 w 831"/>
              <a:gd name="T31" fmla="*/ 2147483646 h 115"/>
              <a:gd name="T32" fmla="*/ 2147483646 w 831"/>
              <a:gd name="T33" fmla="*/ 2147483646 h 115"/>
              <a:gd name="T34" fmla="*/ 2147483646 w 831"/>
              <a:gd name="T35" fmla="*/ 2147483646 h 115"/>
              <a:gd name="T36" fmla="*/ 2147483646 w 831"/>
              <a:gd name="T37" fmla="*/ 2147483646 h 115"/>
              <a:gd name="T38" fmla="*/ 2147483646 w 831"/>
              <a:gd name="T39" fmla="*/ 2147483646 h 115"/>
              <a:gd name="T40" fmla="*/ 2147483646 w 831"/>
              <a:gd name="T41" fmla="*/ 2147483646 h 115"/>
              <a:gd name="T42" fmla="*/ 2147483646 w 831"/>
              <a:gd name="T43" fmla="*/ 2147483646 h 115"/>
              <a:gd name="T44" fmla="*/ 2147483646 w 831"/>
              <a:gd name="T45" fmla="*/ 2147483646 h 115"/>
              <a:gd name="T46" fmla="*/ 2147483646 w 831"/>
              <a:gd name="T47" fmla="*/ 2147483646 h 115"/>
              <a:gd name="T48" fmla="*/ 2147483646 w 831"/>
              <a:gd name="T49" fmla="*/ 0 h 115"/>
              <a:gd name="T50" fmla="*/ 2147483646 w 831"/>
              <a:gd name="T51" fmla="*/ 2147483646 h 115"/>
              <a:gd name="T52" fmla="*/ 2147483646 w 831"/>
              <a:gd name="T53" fmla="*/ 2147483646 h 115"/>
              <a:gd name="T54" fmla="*/ 2147483646 w 831"/>
              <a:gd name="T55" fmla="*/ 2147483646 h 115"/>
              <a:gd name="T56" fmla="*/ 2147483646 w 831"/>
              <a:gd name="T57" fmla="*/ 2147483646 h 115"/>
              <a:gd name="T58" fmla="*/ 2147483646 w 831"/>
              <a:gd name="T59" fmla="*/ 2147483646 h 115"/>
              <a:gd name="T60" fmla="*/ 2147483646 w 831"/>
              <a:gd name="T61" fmla="*/ 2147483646 h 115"/>
              <a:gd name="T62" fmla="*/ 2147483646 w 831"/>
              <a:gd name="T63" fmla="*/ 2147483646 h 115"/>
              <a:gd name="T64" fmla="*/ 2147483646 w 831"/>
              <a:gd name="T65" fmla="*/ 2147483646 h 1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31"/>
              <a:gd name="T100" fmla="*/ 0 h 115"/>
              <a:gd name="T101" fmla="*/ 831 w 831"/>
              <a:gd name="T102" fmla="*/ 115 h 1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31" h="115">
                <a:moveTo>
                  <a:pt x="0" y="54"/>
                </a:moveTo>
                <a:cubicBezTo>
                  <a:pt x="43" y="53"/>
                  <a:pt x="86" y="54"/>
                  <a:pt x="129" y="51"/>
                </a:cubicBezTo>
                <a:cubicBezTo>
                  <a:pt x="135" y="51"/>
                  <a:pt x="147" y="45"/>
                  <a:pt x="147" y="45"/>
                </a:cubicBezTo>
                <a:cubicBezTo>
                  <a:pt x="160" y="62"/>
                  <a:pt x="161" y="64"/>
                  <a:pt x="183" y="60"/>
                </a:cubicBezTo>
                <a:cubicBezTo>
                  <a:pt x="195" y="52"/>
                  <a:pt x="198" y="55"/>
                  <a:pt x="210" y="63"/>
                </a:cubicBezTo>
                <a:cubicBezTo>
                  <a:pt x="236" y="59"/>
                  <a:pt x="222" y="57"/>
                  <a:pt x="240" y="45"/>
                </a:cubicBezTo>
                <a:cubicBezTo>
                  <a:pt x="246" y="54"/>
                  <a:pt x="264" y="66"/>
                  <a:pt x="264" y="66"/>
                </a:cubicBezTo>
                <a:cubicBezTo>
                  <a:pt x="273" y="52"/>
                  <a:pt x="271" y="36"/>
                  <a:pt x="285" y="27"/>
                </a:cubicBezTo>
                <a:cubicBezTo>
                  <a:pt x="302" y="31"/>
                  <a:pt x="299" y="35"/>
                  <a:pt x="306" y="48"/>
                </a:cubicBezTo>
                <a:cubicBezTo>
                  <a:pt x="310" y="54"/>
                  <a:pt x="318" y="66"/>
                  <a:pt x="318" y="66"/>
                </a:cubicBezTo>
                <a:cubicBezTo>
                  <a:pt x="347" y="60"/>
                  <a:pt x="330" y="44"/>
                  <a:pt x="351" y="30"/>
                </a:cubicBezTo>
                <a:cubicBezTo>
                  <a:pt x="359" y="42"/>
                  <a:pt x="363" y="55"/>
                  <a:pt x="366" y="69"/>
                </a:cubicBezTo>
                <a:cubicBezTo>
                  <a:pt x="389" y="63"/>
                  <a:pt x="373" y="71"/>
                  <a:pt x="381" y="39"/>
                </a:cubicBezTo>
                <a:cubicBezTo>
                  <a:pt x="384" y="28"/>
                  <a:pt x="396" y="24"/>
                  <a:pt x="405" y="21"/>
                </a:cubicBezTo>
                <a:cubicBezTo>
                  <a:pt x="418" y="41"/>
                  <a:pt x="408" y="74"/>
                  <a:pt x="435" y="81"/>
                </a:cubicBezTo>
                <a:cubicBezTo>
                  <a:pt x="445" y="61"/>
                  <a:pt x="437" y="21"/>
                  <a:pt x="456" y="15"/>
                </a:cubicBezTo>
                <a:cubicBezTo>
                  <a:pt x="505" y="35"/>
                  <a:pt x="451" y="86"/>
                  <a:pt x="489" y="99"/>
                </a:cubicBezTo>
                <a:cubicBezTo>
                  <a:pt x="503" y="78"/>
                  <a:pt x="504" y="55"/>
                  <a:pt x="525" y="39"/>
                </a:cubicBezTo>
                <a:cubicBezTo>
                  <a:pt x="528" y="28"/>
                  <a:pt x="533" y="20"/>
                  <a:pt x="537" y="9"/>
                </a:cubicBezTo>
                <a:cubicBezTo>
                  <a:pt x="545" y="33"/>
                  <a:pt x="546" y="59"/>
                  <a:pt x="552" y="84"/>
                </a:cubicBezTo>
                <a:cubicBezTo>
                  <a:pt x="583" y="78"/>
                  <a:pt x="582" y="80"/>
                  <a:pt x="597" y="57"/>
                </a:cubicBezTo>
                <a:cubicBezTo>
                  <a:pt x="600" y="43"/>
                  <a:pt x="593" y="14"/>
                  <a:pt x="612" y="27"/>
                </a:cubicBezTo>
                <a:cubicBezTo>
                  <a:pt x="621" y="53"/>
                  <a:pt x="621" y="77"/>
                  <a:pt x="651" y="87"/>
                </a:cubicBezTo>
                <a:cubicBezTo>
                  <a:pt x="658" y="83"/>
                  <a:pt x="666" y="81"/>
                  <a:pt x="672" y="75"/>
                </a:cubicBezTo>
                <a:cubicBezTo>
                  <a:pt x="692" y="55"/>
                  <a:pt x="671" y="12"/>
                  <a:pt x="708" y="0"/>
                </a:cubicBezTo>
                <a:cubicBezTo>
                  <a:pt x="736" y="6"/>
                  <a:pt x="728" y="31"/>
                  <a:pt x="714" y="51"/>
                </a:cubicBezTo>
                <a:cubicBezTo>
                  <a:pt x="708" y="76"/>
                  <a:pt x="716" y="80"/>
                  <a:pt x="732" y="96"/>
                </a:cubicBezTo>
                <a:cubicBezTo>
                  <a:pt x="751" y="115"/>
                  <a:pt x="735" y="108"/>
                  <a:pt x="753" y="114"/>
                </a:cubicBezTo>
                <a:cubicBezTo>
                  <a:pt x="765" y="106"/>
                  <a:pt x="771" y="100"/>
                  <a:pt x="777" y="87"/>
                </a:cubicBezTo>
                <a:cubicBezTo>
                  <a:pt x="776" y="78"/>
                  <a:pt x="763" y="37"/>
                  <a:pt x="771" y="27"/>
                </a:cubicBezTo>
                <a:cubicBezTo>
                  <a:pt x="775" y="22"/>
                  <a:pt x="806" y="11"/>
                  <a:pt x="813" y="9"/>
                </a:cubicBezTo>
                <a:cubicBezTo>
                  <a:pt x="817" y="10"/>
                  <a:pt x="824" y="8"/>
                  <a:pt x="825" y="12"/>
                </a:cubicBezTo>
                <a:cubicBezTo>
                  <a:pt x="831" y="35"/>
                  <a:pt x="822" y="60"/>
                  <a:pt x="822" y="84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032303" y="1239099"/>
            <a:ext cx="13596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Lamin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ární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921178" y="4248999"/>
            <a:ext cx="14996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Turbulent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ní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045003" y="5365011"/>
            <a:ext cx="314325" cy="34448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1F497D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3451278" y="5390411"/>
            <a:ext cx="2033588" cy="306388"/>
          </a:xfrm>
          <a:custGeom>
            <a:avLst/>
            <a:gdLst>
              <a:gd name="T0" fmla="*/ 0 w 1134"/>
              <a:gd name="T1" fmla="*/ 2147483646 h 193"/>
              <a:gd name="T2" fmla="*/ 2147483646 w 1134"/>
              <a:gd name="T3" fmla="*/ 2147483646 h 193"/>
              <a:gd name="T4" fmla="*/ 2147483646 w 1134"/>
              <a:gd name="T5" fmla="*/ 2147483646 h 193"/>
              <a:gd name="T6" fmla="*/ 2147483646 w 1134"/>
              <a:gd name="T7" fmla="*/ 2147483646 h 193"/>
              <a:gd name="T8" fmla="*/ 2147483646 w 1134"/>
              <a:gd name="T9" fmla="*/ 2147483646 h 193"/>
              <a:gd name="T10" fmla="*/ 2147483646 w 1134"/>
              <a:gd name="T11" fmla="*/ 2147483646 h 193"/>
              <a:gd name="T12" fmla="*/ 2147483646 w 1134"/>
              <a:gd name="T13" fmla="*/ 2147483646 h 193"/>
              <a:gd name="T14" fmla="*/ 2147483646 w 1134"/>
              <a:gd name="T15" fmla="*/ 2147483646 h 193"/>
              <a:gd name="T16" fmla="*/ 2147483646 w 1134"/>
              <a:gd name="T17" fmla="*/ 2147483646 h 193"/>
              <a:gd name="T18" fmla="*/ 2147483646 w 1134"/>
              <a:gd name="T19" fmla="*/ 2147483646 h 193"/>
              <a:gd name="T20" fmla="*/ 2147483646 w 1134"/>
              <a:gd name="T21" fmla="*/ 2147483646 h 193"/>
              <a:gd name="T22" fmla="*/ 2147483646 w 1134"/>
              <a:gd name="T23" fmla="*/ 2147483646 h 193"/>
              <a:gd name="T24" fmla="*/ 2147483646 w 1134"/>
              <a:gd name="T25" fmla="*/ 2147483646 h 193"/>
              <a:gd name="T26" fmla="*/ 2147483646 w 1134"/>
              <a:gd name="T27" fmla="*/ 2147483646 h 193"/>
              <a:gd name="T28" fmla="*/ 2147483646 w 1134"/>
              <a:gd name="T29" fmla="*/ 2147483646 h 193"/>
              <a:gd name="T30" fmla="*/ 2147483646 w 1134"/>
              <a:gd name="T31" fmla="*/ 2147483646 h 193"/>
              <a:gd name="T32" fmla="*/ 2147483646 w 1134"/>
              <a:gd name="T33" fmla="*/ 2147483646 h 193"/>
              <a:gd name="T34" fmla="*/ 2147483646 w 1134"/>
              <a:gd name="T35" fmla="*/ 2147483646 h 193"/>
              <a:gd name="T36" fmla="*/ 2147483646 w 1134"/>
              <a:gd name="T37" fmla="*/ 2147483646 h 193"/>
              <a:gd name="T38" fmla="*/ 2147483646 w 1134"/>
              <a:gd name="T39" fmla="*/ 2147483646 h 193"/>
              <a:gd name="T40" fmla="*/ 2147483646 w 1134"/>
              <a:gd name="T41" fmla="*/ 2147483646 h 193"/>
              <a:gd name="T42" fmla="*/ 2147483646 w 1134"/>
              <a:gd name="T43" fmla="*/ 2147483646 h 193"/>
              <a:gd name="T44" fmla="*/ 2147483646 w 1134"/>
              <a:gd name="T45" fmla="*/ 2147483646 h 193"/>
              <a:gd name="T46" fmla="*/ 2147483646 w 1134"/>
              <a:gd name="T47" fmla="*/ 2147483646 h 193"/>
              <a:gd name="T48" fmla="*/ 2147483646 w 1134"/>
              <a:gd name="T49" fmla="*/ 2147483646 h 193"/>
              <a:gd name="T50" fmla="*/ 2147483646 w 1134"/>
              <a:gd name="T51" fmla="*/ 2147483646 h 193"/>
              <a:gd name="T52" fmla="*/ 2147483646 w 1134"/>
              <a:gd name="T53" fmla="*/ 2147483646 h 193"/>
              <a:gd name="T54" fmla="*/ 2147483646 w 1134"/>
              <a:gd name="T55" fmla="*/ 2147483646 h 193"/>
              <a:gd name="T56" fmla="*/ 2147483646 w 1134"/>
              <a:gd name="T57" fmla="*/ 2147483646 h 193"/>
              <a:gd name="T58" fmla="*/ 2147483646 w 1134"/>
              <a:gd name="T59" fmla="*/ 2147483646 h 193"/>
              <a:gd name="T60" fmla="*/ 2147483646 w 1134"/>
              <a:gd name="T61" fmla="*/ 2147483646 h 193"/>
              <a:gd name="T62" fmla="*/ 2147483646 w 1134"/>
              <a:gd name="T63" fmla="*/ 2147483646 h 193"/>
              <a:gd name="T64" fmla="*/ 2147483646 w 1134"/>
              <a:gd name="T65" fmla="*/ 2147483646 h 193"/>
              <a:gd name="T66" fmla="*/ 2147483646 w 1134"/>
              <a:gd name="T67" fmla="*/ 2147483646 h 193"/>
              <a:gd name="T68" fmla="*/ 2147483646 w 1134"/>
              <a:gd name="T69" fmla="*/ 2147483646 h 193"/>
              <a:gd name="T70" fmla="*/ 2147483646 w 1134"/>
              <a:gd name="T71" fmla="*/ 2147483646 h 193"/>
              <a:gd name="T72" fmla="*/ 2147483646 w 1134"/>
              <a:gd name="T73" fmla="*/ 2147483646 h 193"/>
              <a:gd name="T74" fmla="*/ 2147483646 w 1134"/>
              <a:gd name="T75" fmla="*/ 2147483646 h 1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4"/>
              <a:gd name="T115" fmla="*/ 0 h 193"/>
              <a:gd name="T116" fmla="*/ 1134 w 1134"/>
              <a:gd name="T117" fmla="*/ 193 h 1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4" h="193">
                <a:moveTo>
                  <a:pt x="0" y="115"/>
                </a:moveTo>
                <a:cubicBezTo>
                  <a:pt x="16" y="139"/>
                  <a:pt x="5" y="158"/>
                  <a:pt x="39" y="169"/>
                </a:cubicBezTo>
                <a:cubicBezTo>
                  <a:pt x="49" y="168"/>
                  <a:pt x="60" y="171"/>
                  <a:pt x="69" y="166"/>
                </a:cubicBezTo>
                <a:cubicBezTo>
                  <a:pt x="71" y="165"/>
                  <a:pt x="75" y="144"/>
                  <a:pt x="78" y="139"/>
                </a:cubicBezTo>
                <a:cubicBezTo>
                  <a:pt x="91" y="112"/>
                  <a:pt x="102" y="50"/>
                  <a:pt x="126" y="34"/>
                </a:cubicBezTo>
                <a:cubicBezTo>
                  <a:pt x="142" y="45"/>
                  <a:pt x="146" y="60"/>
                  <a:pt x="150" y="79"/>
                </a:cubicBezTo>
                <a:cubicBezTo>
                  <a:pt x="153" y="116"/>
                  <a:pt x="157" y="134"/>
                  <a:pt x="168" y="166"/>
                </a:cubicBezTo>
                <a:cubicBezTo>
                  <a:pt x="200" y="163"/>
                  <a:pt x="206" y="166"/>
                  <a:pt x="219" y="139"/>
                </a:cubicBezTo>
                <a:cubicBezTo>
                  <a:pt x="226" y="105"/>
                  <a:pt x="220" y="118"/>
                  <a:pt x="231" y="97"/>
                </a:cubicBezTo>
                <a:cubicBezTo>
                  <a:pt x="237" y="66"/>
                  <a:pt x="234" y="19"/>
                  <a:pt x="270" y="7"/>
                </a:cubicBezTo>
                <a:cubicBezTo>
                  <a:pt x="354" y="16"/>
                  <a:pt x="288" y="0"/>
                  <a:pt x="300" y="178"/>
                </a:cubicBezTo>
                <a:cubicBezTo>
                  <a:pt x="301" y="191"/>
                  <a:pt x="336" y="193"/>
                  <a:pt x="336" y="193"/>
                </a:cubicBezTo>
                <a:cubicBezTo>
                  <a:pt x="383" y="184"/>
                  <a:pt x="360" y="185"/>
                  <a:pt x="381" y="151"/>
                </a:cubicBezTo>
                <a:cubicBezTo>
                  <a:pt x="385" y="106"/>
                  <a:pt x="360" y="33"/>
                  <a:pt x="399" y="7"/>
                </a:cubicBezTo>
                <a:cubicBezTo>
                  <a:pt x="423" y="8"/>
                  <a:pt x="447" y="6"/>
                  <a:pt x="471" y="10"/>
                </a:cubicBezTo>
                <a:cubicBezTo>
                  <a:pt x="474" y="10"/>
                  <a:pt x="474" y="16"/>
                  <a:pt x="474" y="19"/>
                </a:cubicBezTo>
                <a:cubicBezTo>
                  <a:pt x="476" y="46"/>
                  <a:pt x="473" y="73"/>
                  <a:pt x="477" y="100"/>
                </a:cubicBezTo>
                <a:cubicBezTo>
                  <a:pt x="479" y="114"/>
                  <a:pt x="508" y="117"/>
                  <a:pt x="516" y="118"/>
                </a:cubicBezTo>
                <a:cubicBezTo>
                  <a:pt x="554" y="111"/>
                  <a:pt x="582" y="109"/>
                  <a:pt x="609" y="82"/>
                </a:cubicBezTo>
                <a:cubicBezTo>
                  <a:pt x="612" y="62"/>
                  <a:pt x="604" y="43"/>
                  <a:pt x="627" y="49"/>
                </a:cubicBezTo>
                <a:cubicBezTo>
                  <a:pt x="635" y="61"/>
                  <a:pt x="637" y="73"/>
                  <a:pt x="645" y="85"/>
                </a:cubicBezTo>
                <a:cubicBezTo>
                  <a:pt x="648" y="118"/>
                  <a:pt x="648" y="154"/>
                  <a:pt x="663" y="184"/>
                </a:cubicBezTo>
                <a:cubicBezTo>
                  <a:pt x="751" y="178"/>
                  <a:pt x="707" y="156"/>
                  <a:pt x="717" y="46"/>
                </a:cubicBezTo>
                <a:cubicBezTo>
                  <a:pt x="718" y="34"/>
                  <a:pt x="752" y="27"/>
                  <a:pt x="759" y="25"/>
                </a:cubicBezTo>
                <a:cubicBezTo>
                  <a:pt x="769" y="22"/>
                  <a:pt x="789" y="19"/>
                  <a:pt x="789" y="19"/>
                </a:cubicBezTo>
                <a:cubicBezTo>
                  <a:pt x="823" y="27"/>
                  <a:pt x="815" y="24"/>
                  <a:pt x="822" y="52"/>
                </a:cubicBezTo>
                <a:cubicBezTo>
                  <a:pt x="823" y="92"/>
                  <a:pt x="817" y="133"/>
                  <a:pt x="825" y="172"/>
                </a:cubicBezTo>
                <a:cubicBezTo>
                  <a:pt x="827" y="180"/>
                  <a:pt x="849" y="178"/>
                  <a:pt x="849" y="178"/>
                </a:cubicBezTo>
                <a:cubicBezTo>
                  <a:pt x="860" y="176"/>
                  <a:pt x="872" y="177"/>
                  <a:pt x="882" y="172"/>
                </a:cubicBezTo>
                <a:cubicBezTo>
                  <a:pt x="888" y="169"/>
                  <a:pt x="896" y="136"/>
                  <a:pt x="900" y="130"/>
                </a:cubicBezTo>
                <a:cubicBezTo>
                  <a:pt x="926" y="87"/>
                  <a:pt x="931" y="65"/>
                  <a:pt x="975" y="34"/>
                </a:cubicBezTo>
                <a:cubicBezTo>
                  <a:pt x="1003" y="15"/>
                  <a:pt x="966" y="27"/>
                  <a:pt x="996" y="19"/>
                </a:cubicBezTo>
                <a:cubicBezTo>
                  <a:pt x="1013" y="20"/>
                  <a:pt x="1032" y="14"/>
                  <a:pt x="1047" y="22"/>
                </a:cubicBezTo>
                <a:cubicBezTo>
                  <a:pt x="1054" y="26"/>
                  <a:pt x="1050" y="38"/>
                  <a:pt x="1050" y="46"/>
                </a:cubicBezTo>
                <a:cubicBezTo>
                  <a:pt x="1050" y="80"/>
                  <a:pt x="1045" y="105"/>
                  <a:pt x="1035" y="136"/>
                </a:cubicBezTo>
                <a:cubicBezTo>
                  <a:pt x="1029" y="188"/>
                  <a:pt x="1053" y="175"/>
                  <a:pt x="1098" y="172"/>
                </a:cubicBezTo>
                <a:cubicBezTo>
                  <a:pt x="1115" y="166"/>
                  <a:pt x="1123" y="153"/>
                  <a:pt x="1128" y="136"/>
                </a:cubicBezTo>
                <a:cubicBezTo>
                  <a:pt x="1130" y="128"/>
                  <a:pt x="1134" y="112"/>
                  <a:pt x="1134" y="112"/>
                </a:cubicBezTo>
              </a:path>
            </a:pathLst>
          </a:custGeom>
          <a:noFill/>
          <a:ln w="38100">
            <a:solidFill>
              <a:srgbClr val="1F497D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4359328" y="5365011"/>
            <a:ext cx="314325" cy="344488"/>
          </a:xfrm>
          <a:prstGeom prst="rect">
            <a:avLst/>
          </a:prstGeom>
          <a:gradFill rotWithShape="0">
            <a:gsLst>
              <a:gs pos="0">
                <a:srgbClr val="1F497D"/>
              </a:gs>
              <a:gs pos="100000">
                <a:srgbClr val="FF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673653" y="5369774"/>
            <a:ext cx="814388" cy="33972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1644703" y="2488461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 flipV="1">
            <a:off x="1639941" y="2012211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1639941" y="2007449"/>
            <a:ext cx="0" cy="6096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1654228" y="5711086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 flipV="1">
            <a:off x="1649466" y="5234836"/>
            <a:ext cx="361950" cy="119063"/>
          </a:xfrm>
          <a:custGeom>
            <a:avLst/>
            <a:gdLst>
              <a:gd name="T0" fmla="*/ 2147483646 w 228"/>
              <a:gd name="T1" fmla="*/ 0 h 75"/>
              <a:gd name="T2" fmla="*/ 2147483646 w 228"/>
              <a:gd name="T3" fmla="*/ 2147483646 h 75"/>
              <a:gd name="T4" fmla="*/ 0 w 228"/>
              <a:gd name="T5" fmla="*/ 2147483646 h 75"/>
              <a:gd name="T6" fmla="*/ 0 60000 65536"/>
              <a:gd name="T7" fmla="*/ 0 60000 65536"/>
              <a:gd name="T8" fmla="*/ 0 60000 65536"/>
              <a:gd name="T9" fmla="*/ 0 w 228"/>
              <a:gd name="T10" fmla="*/ 0 h 75"/>
              <a:gd name="T11" fmla="*/ 228 w 228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5">
                <a:moveTo>
                  <a:pt x="228" y="0"/>
                </a:moveTo>
                <a:cubicBezTo>
                  <a:pt x="194" y="1"/>
                  <a:pt x="161" y="3"/>
                  <a:pt x="123" y="15"/>
                </a:cubicBezTo>
                <a:cubicBezTo>
                  <a:pt x="85" y="27"/>
                  <a:pt x="22" y="70"/>
                  <a:pt x="0" y="75"/>
                </a:cubicBezTo>
              </a:path>
            </a:pathLst>
          </a:cu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1649466" y="5230074"/>
            <a:ext cx="0" cy="6096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027755" y="40454"/>
            <a:ext cx="4262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REYNOLDS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ŮV EXPERIMENT </a:t>
            </a:r>
            <a:r>
              <a:rPr kumimoji="0" lang="en-GB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1883:</a:t>
            </a:r>
          </a:p>
        </p:txBody>
      </p:sp>
      <p:grpSp>
        <p:nvGrpSpPr>
          <p:cNvPr id="49" name="Group 1035"/>
          <p:cNvGrpSpPr>
            <a:grpSpLocks/>
          </p:cNvGrpSpPr>
          <p:nvPr/>
        </p:nvGrpSpPr>
        <p:grpSpPr bwMode="auto">
          <a:xfrm>
            <a:off x="6384073" y="797822"/>
            <a:ext cx="5481374" cy="1353262"/>
            <a:chOff x="1296" y="0"/>
            <a:chExt cx="4182" cy="1393"/>
          </a:xfrm>
        </p:grpSpPr>
        <p:sp>
          <p:nvSpPr>
            <p:cNvPr id="50" name="Text Box 1029"/>
            <p:cNvSpPr txBox="1">
              <a:spLocks noChangeArrowheads="1"/>
            </p:cNvSpPr>
            <p:nvPr/>
          </p:nvSpPr>
          <p:spPr bwMode="auto">
            <a:xfrm>
              <a:off x="4255" y="595"/>
              <a:ext cx="1223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Laminární</a:t>
              </a:r>
              <a:endParaRPr kumimoji="0" lang="en-CA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51" name="Picture 1032" descr="LaminarDy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0"/>
              <a:ext cx="2736" cy="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1036"/>
          <p:cNvGrpSpPr>
            <a:grpSpLocks/>
          </p:cNvGrpSpPr>
          <p:nvPr/>
        </p:nvGrpSpPr>
        <p:grpSpPr bwMode="auto">
          <a:xfrm>
            <a:off x="6542140" y="3125353"/>
            <a:ext cx="5498573" cy="1532792"/>
            <a:chOff x="1296" y="1456"/>
            <a:chExt cx="4371" cy="1387"/>
          </a:xfrm>
        </p:grpSpPr>
        <p:sp>
          <p:nvSpPr>
            <p:cNvPr id="53" name="Text Box 1030"/>
            <p:cNvSpPr txBox="1">
              <a:spLocks noChangeArrowheads="1"/>
            </p:cNvSpPr>
            <p:nvPr/>
          </p:nvSpPr>
          <p:spPr bwMode="auto">
            <a:xfrm>
              <a:off x="4406" y="2064"/>
              <a:ext cx="1261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Přechodné</a:t>
              </a:r>
              <a:endParaRPr kumimoji="0" lang="en-CA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54" name="Picture 1033" descr="Trans1Dy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56"/>
              <a:ext cx="2736" cy="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1037"/>
          <p:cNvGrpSpPr>
            <a:grpSpLocks/>
          </p:cNvGrpSpPr>
          <p:nvPr/>
        </p:nvGrpSpPr>
        <p:grpSpPr bwMode="auto">
          <a:xfrm>
            <a:off x="6671539" y="5022444"/>
            <a:ext cx="5378928" cy="1492989"/>
            <a:chOff x="1296" y="2927"/>
            <a:chExt cx="4318" cy="1393"/>
          </a:xfrm>
        </p:grpSpPr>
        <p:sp>
          <p:nvSpPr>
            <p:cNvPr id="56" name="Text Box 1031"/>
            <p:cNvSpPr txBox="1">
              <a:spLocks noChangeArrowheads="1"/>
            </p:cNvSpPr>
            <p:nvPr/>
          </p:nvSpPr>
          <p:spPr bwMode="auto">
            <a:xfrm>
              <a:off x="4198" y="3484"/>
              <a:ext cx="1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Turbulent</a:t>
              </a:r>
              <a:r>
                <a:rPr kumimoji="0" lang="cs-CZ" alt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ní</a:t>
              </a:r>
              <a:endParaRPr kumimoji="0" lang="en-CA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57" name="Picture 1034" descr="TurbDy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927"/>
              <a:ext cx="2736" cy="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14E2ED7D-3A99-DF45-D3E8-22C718CDC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0898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1"/>
          <p:cNvSpPr>
            <a:spLocks noChangeArrowheads="1"/>
          </p:cNvSpPr>
          <p:nvPr/>
        </p:nvSpPr>
        <p:spPr bwMode="auto">
          <a:xfrm>
            <a:off x="1000563" y="232222"/>
            <a:ext cx="628717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Laminární </a:t>
            </a:r>
            <a:r>
              <a:rPr 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(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vrstevnaté) – částice kapaliny se pohybují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v paralelních drahách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Turbulentní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– pohyb částic kapaliny nepravidelný a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neuspořádaný, časové a prostorové fluktuace vektoru rychlosti, uvnitř proudu dochází k míchání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          kritérium – 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Reynoldsovo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číslo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L – charakteristická délka: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průměr D pro potrubí, hydraulický poloměr R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Potrubí: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 &lt; 2320  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laminární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2320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&lt;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&lt;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4000 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přechodná oblast</a:t>
            </a:r>
          </a:p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&gt;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4000</a:t>
            </a:r>
            <a:r>
              <a:rPr lang="cs-CZ" sz="2000" baseline="30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</a:t>
            </a:r>
            <a:r>
              <a:rPr lang="cs-CZ" sz="2000" b="1" dirty="0">
                <a:solidFill>
                  <a:srgbClr val="CA0CB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… 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turbulentní proudění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2" y="2942607"/>
            <a:ext cx="1828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5957104" y="1856645"/>
            <a:ext cx="6171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Kritická hodnota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Re</a:t>
            </a:r>
            <a:r>
              <a:rPr lang="cs-CZ" altLang="cs-CZ" sz="20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KR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– do této hodnoty laminární režim</a:t>
            </a:r>
          </a:p>
        </p:txBody>
      </p:sp>
      <p:sp>
        <p:nvSpPr>
          <p:cNvPr id="12" name="TextovéPole 13"/>
          <p:cNvSpPr txBox="1">
            <a:spLocks noChangeArrowheads="1"/>
          </p:cNvSpPr>
          <p:nvPr/>
        </p:nvSpPr>
        <p:spPr bwMode="auto">
          <a:xfrm>
            <a:off x="9960939" y="484463"/>
            <a:ext cx="1511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potrubí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537504" y="5088907"/>
            <a:ext cx="1935162" cy="46038"/>
          </a:xfrm>
          <a:prstGeom prst="rect">
            <a:avLst/>
          </a:prstGeom>
          <a:pattFill prst="wdUp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1537504" y="4341195"/>
            <a:ext cx="19351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nice se šipkou 16"/>
          <p:cNvCxnSpPr/>
          <p:nvPr/>
        </p:nvCxnSpPr>
        <p:spPr>
          <a:xfrm>
            <a:off x="3024991" y="4269757"/>
            <a:ext cx="0" cy="714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sp>
        <p:nvSpPr>
          <p:cNvPr id="18" name="Obdélník 17"/>
          <p:cNvSpPr/>
          <p:nvPr/>
        </p:nvSpPr>
        <p:spPr>
          <a:xfrm>
            <a:off x="3304391" y="6457332"/>
            <a:ext cx="3576638" cy="46038"/>
          </a:xfrm>
          <a:prstGeom prst="rect">
            <a:avLst/>
          </a:prstGeom>
          <a:pattFill prst="wdUp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4134654" y="5598495"/>
            <a:ext cx="0" cy="730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sp>
        <p:nvSpPr>
          <p:cNvPr id="20" name="Obdélník 19"/>
          <p:cNvSpPr/>
          <p:nvPr/>
        </p:nvSpPr>
        <p:spPr>
          <a:xfrm>
            <a:off x="3793341" y="5088907"/>
            <a:ext cx="1935163" cy="46038"/>
          </a:xfrm>
          <a:prstGeom prst="rect">
            <a:avLst/>
          </a:prstGeom>
          <a:pattFill prst="wdUp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3793341" y="4341195"/>
            <a:ext cx="19351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nice se šipkou 21"/>
          <p:cNvCxnSpPr/>
          <p:nvPr/>
        </p:nvCxnSpPr>
        <p:spPr>
          <a:xfrm>
            <a:off x="5280829" y="4269757"/>
            <a:ext cx="0" cy="714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cxnSp>
        <p:nvCxnSpPr>
          <p:cNvPr id="23" name="Přímá spojnice se šipkou 22"/>
          <p:cNvCxnSpPr/>
          <p:nvPr/>
        </p:nvCxnSpPr>
        <p:spPr>
          <a:xfrm>
            <a:off x="1540679" y="4426920"/>
            <a:ext cx="1931987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24" name="Přímá spojnice se šipkou 23"/>
          <p:cNvCxnSpPr/>
          <p:nvPr/>
        </p:nvCxnSpPr>
        <p:spPr>
          <a:xfrm>
            <a:off x="1537504" y="4958732"/>
            <a:ext cx="195897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25" name="Přímá spojnice se šipkou 24"/>
          <p:cNvCxnSpPr/>
          <p:nvPr/>
        </p:nvCxnSpPr>
        <p:spPr>
          <a:xfrm>
            <a:off x="1561316" y="4826970"/>
            <a:ext cx="193675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26" name="Přímá spojnice se šipkou 25"/>
          <p:cNvCxnSpPr/>
          <p:nvPr/>
        </p:nvCxnSpPr>
        <p:spPr>
          <a:xfrm>
            <a:off x="1550204" y="4679332"/>
            <a:ext cx="195897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27" name="Obdélník 26"/>
          <p:cNvSpPr/>
          <p:nvPr/>
        </p:nvSpPr>
        <p:spPr>
          <a:xfrm>
            <a:off x="6025366" y="5073032"/>
            <a:ext cx="1935163" cy="46038"/>
          </a:xfrm>
          <a:prstGeom prst="rect">
            <a:avLst/>
          </a:prstGeom>
          <a:pattFill prst="wdUpDiag">
            <a:fgClr>
              <a:srgbClr val="4F81BD"/>
            </a:fgClr>
            <a:bgClr>
              <a:sysClr val="window" lastClr="FFFFFF"/>
            </a:bgClr>
          </a:patt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6449229" y="4236420"/>
            <a:ext cx="0" cy="7143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</p:cxnSp>
      <p:cxnSp>
        <p:nvCxnSpPr>
          <p:cNvPr id="29" name="Přímá spojnice 28"/>
          <p:cNvCxnSpPr/>
          <p:nvPr/>
        </p:nvCxnSpPr>
        <p:spPr>
          <a:xfrm>
            <a:off x="3304391" y="6433520"/>
            <a:ext cx="3576638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Přímá spojnice 29"/>
          <p:cNvCxnSpPr/>
          <p:nvPr/>
        </p:nvCxnSpPr>
        <p:spPr>
          <a:xfrm>
            <a:off x="3793341" y="5073032"/>
            <a:ext cx="195897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Přímá spojnice 30"/>
          <p:cNvCxnSpPr/>
          <p:nvPr/>
        </p:nvCxnSpPr>
        <p:spPr>
          <a:xfrm>
            <a:off x="6025366" y="5073032"/>
            <a:ext cx="195897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Přímá spojnice 31"/>
          <p:cNvCxnSpPr/>
          <p:nvPr/>
        </p:nvCxnSpPr>
        <p:spPr>
          <a:xfrm>
            <a:off x="1537504" y="5088907"/>
            <a:ext cx="195897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3" name="Volný tvar 32"/>
          <p:cNvSpPr/>
          <p:nvPr/>
        </p:nvSpPr>
        <p:spPr>
          <a:xfrm>
            <a:off x="4237841" y="6071570"/>
            <a:ext cx="349250" cy="144462"/>
          </a:xfrm>
          <a:custGeom>
            <a:avLst/>
            <a:gdLst>
              <a:gd name="connsiteX0" fmla="*/ 0 w 349153"/>
              <a:gd name="connsiteY0" fmla="*/ 167144 h 174476"/>
              <a:gd name="connsiteX1" fmla="*/ 233362 w 349153"/>
              <a:gd name="connsiteY1" fmla="*/ 167144 h 174476"/>
              <a:gd name="connsiteX2" fmla="*/ 347662 w 349153"/>
              <a:gd name="connsiteY2" fmla="*/ 90944 h 174476"/>
              <a:gd name="connsiteX3" fmla="*/ 290512 w 349153"/>
              <a:gd name="connsiteY3" fmla="*/ 456 h 174476"/>
              <a:gd name="connsiteX4" fmla="*/ 176212 w 349153"/>
              <a:gd name="connsiteY4" fmla="*/ 62369 h 1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53" h="174476">
                <a:moveTo>
                  <a:pt x="0" y="167144"/>
                </a:moveTo>
                <a:cubicBezTo>
                  <a:pt x="87709" y="173494"/>
                  <a:pt x="175418" y="179844"/>
                  <a:pt x="233362" y="167144"/>
                </a:cubicBezTo>
                <a:cubicBezTo>
                  <a:pt x="291306" y="154444"/>
                  <a:pt x="338137" y="118725"/>
                  <a:pt x="347662" y="90944"/>
                </a:cubicBezTo>
                <a:cubicBezTo>
                  <a:pt x="357187" y="63163"/>
                  <a:pt x="319087" y="5218"/>
                  <a:pt x="290512" y="456"/>
                </a:cubicBezTo>
                <a:cubicBezTo>
                  <a:pt x="261937" y="-4306"/>
                  <a:pt x="219074" y="29031"/>
                  <a:pt x="176212" y="6236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304391" y="5787407"/>
            <a:ext cx="1397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5" name="Přímá spojnice se šipkou 34"/>
          <p:cNvCxnSpPr/>
          <p:nvPr/>
        </p:nvCxnSpPr>
        <p:spPr>
          <a:xfrm>
            <a:off x="3304391" y="6357320"/>
            <a:ext cx="623888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6" name="Přímá spojnice se šipkou 35"/>
          <p:cNvCxnSpPr/>
          <p:nvPr/>
        </p:nvCxnSpPr>
        <p:spPr>
          <a:xfrm>
            <a:off x="3315504" y="6295407"/>
            <a:ext cx="541337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7" name="Přímá spojnice se šipkou 36"/>
          <p:cNvCxnSpPr/>
          <p:nvPr/>
        </p:nvCxnSpPr>
        <p:spPr>
          <a:xfrm>
            <a:off x="3304391" y="6214445"/>
            <a:ext cx="48895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8" name="Přímá spojnice se šipkou 37"/>
          <p:cNvCxnSpPr/>
          <p:nvPr/>
        </p:nvCxnSpPr>
        <p:spPr>
          <a:xfrm>
            <a:off x="3304391" y="6141420"/>
            <a:ext cx="420688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39" name="Přímá spojnice se šipkou 38"/>
          <p:cNvCxnSpPr/>
          <p:nvPr/>
        </p:nvCxnSpPr>
        <p:spPr>
          <a:xfrm flipV="1">
            <a:off x="3315504" y="6063632"/>
            <a:ext cx="331787" cy="635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40" name="Přímá spojnice se šipkou 39"/>
          <p:cNvCxnSpPr/>
          <p:nvPr/>
        </p:nvCxnSpPr>
        <p:spPr>
          <a:xfrm>
            <a:off x="3304391" y="5990607"/>
            <a:ext cx="27622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41" name="Přímá spojnice se šipkou 40"/>
          <p:cNvCxnSpPr/>
          <p:nvPr/>
        </p:nvCxnSpPr>
        <p:spPr>
          <a:xfrm>
            <a:off x="3304391" y="5925520"/>
            <a:ext cx="20955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42" name="Přímá spojnice se šipkou 41"/>
          <p:cNvCxnSpPr/>
          <p:nvPr/>
        </p:nvCxnSpPr>
        <p:spPr>
          <a:xfrm>
            <a:off x="3304391" y="5854082"/>
            <a:ext cx="16827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43" name="Volný tvar 42"/>
          <p:cNvSpPr/>
          <p:nvPr/>
        </p:nvSpPr>
        <p:spPr>
          <a:xfrm>
            <a:off x="4150529" y="5779470"/>
            <a:ext cx="174625" cy="144462"/>
          </a:xfrm>
          <a:custGeom>
            <a:avLst/>
            <a:gdLst>
              <a:gd name="connsiteX0" fmla="*/ 0 w 349153"/>
              <a:gd name="connsiteY0" fmla="*/ 167144 h 174476"/>
              <a:gd name="connsiteX1" fmla="*/ 233362 w 349153"/>
              <a:gd name="connsiteY1" fmla="*/ 167144 h 174476"/>
              <a:gd name="connsiteX2" fmla="*/ 347662 w 349153"/>
              <a:gd name="connsiteY2" fmla="*/ 90944 h 174476"/>
              <a:gd name="connsiteX3" fmla="*/ 290512 w 349153"/>
              <a:gd name="connsiteY3" fmla="*/ 456 h 174476"/>
              <a:gd name="connsiteX4" fmla="*/ 176212 w 349153"/>
              <a:gd name="connsiteY4" fmla="*/ 62369 h 1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53" h="174476">
                <a:moveTo>
                  <a:pt x="0" y="167144"/>
                </a:moveTo>
                <a:cubicBezTo>
                  <a:pt x="87709" y="173494"/>
                  <a:pt x="175418" y="179844"/>
                  <a:pt x="233362" y="167144"/>
                </a:cubicBezTo>
                <a:cubicBezTo>
                  <a:pt x="291306" y="154444"/>
                  <a:pt x="338137" y="118725"/>
                  <a:pt x="347662" y="90944"/>
                </a:cubicBezTo>
                <a:cubicBezTo>
                  <a:pt x="357187" y="63163"/>
                  <a:pt x="319087" y="5218"/>
                  <a:pt x="290512" y="456"/>
                </a:cubicBezTo>
                <a:cubicBezTo>
                  <a:pt x="261937" y="-4306"/>
                  <a:pt x="219074" y="29031"/>
                  <a:pt x="176212" y="6236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Volný tvar 43"/>
          <p:cNvSpPr/>
          <p:nvPr/>
        </p:nvSpPr>
        <p:spPr>
          <a:xfrm>
            <a:off x="4150529" y="5841382"/>
            <a:ext cx="1003300" cy="365125"/>
          </a:xfrm>
          <a:custGeom>
            <a:avLst/>
            <a:gdLst>
              <a:gd name="connsiteX0" fmla="*/ 0 w 1003699"/>
              <a:gd name="connsiteY0" fmla="*/ 173278 h 365155"/>
              <a:gd name="connsiteX1" fmla="*/ 261937 w 1003699"/>
              <a:gd name="connsiteY1" fmla="*/ 149466 h 365155"/>
              <a:gd name="connsiteX2" fmla="*/ 457200 w 1003699"/>
              <a:gd name="connsiteY2" fmla="*/ 63741 h 365155"/>
              <a:gd name="connsiteX3" fmla="*/ 766762 w 1003699"/>
              <a:gd name="connsiteY3" fmla="*/ 1828 h 365155"/>
              <a:gd name="connsiteX4" fmla="*/ 976312 w 1003699"/>
              <a:gd name="connsiteY4" fmla="*/ 135178 h 365155"/>
              <a:gd name="connsiteX5" fmla="*/ 971550 w 1003699"/>
              <a:gd name="connsiteY5" fmla="*/ 320916 h 365155"/>
              <a:gd name="connsiteX6" fmla="*/ 704850 w 1003699"/>
              <a:gd name="connsiteY6" fmla="*/ 354253 h 365155"/>
              <a:gd name="connsiteX7" fmla="*/ 690562 w 1003699"/>
              <a:gd name="connsiteY7" fmla="*/ 168516 h 365155"/>
              <a:gd name="connsiteX8" fmla="*/ 795337 w 1003699"/>
              <a:gd name="connsiteY8" fmla="*/ 78028 h 36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699" h="365155">
                <a:moveTo>
                  <a:pt x="0" y="173278"/>
                </a:moveTo>
                <a:cubicBezTo>
                  <a:pt x="92868" y="170500"/>
                  <a:pt x="185737" y="167722"/>
                  <a:pt x="261937" y="149466"/>
                </a:cubicBezTo>
                <a:cubicBezTo>
                  <a:pt x="338137" y="131210"/>
                  <a:pt x="373063" y="88347"/>
                  <a:pt x="457200" y="63741"/>
                </a:cubicBezTo>
                <a:cubicBezTo>
                  <a:pt x="541337" y="39135"/>
                  <a:pt x="680243" y="-10078"/>
                  <a:pt x="766762" y="1828"/>
                </a:cubicBezTo>
                <a:cubicBezTo>
                  <a:pt x="853281" y="13734"/>
                  <a:pt x="942181" y="81997"/>
                  <a:pt x="976312" y="135178"/>
                </a:cubicBezTo>
                <a:cubicBezTo>
                  <a:pt x="1010443" y="188359"/>
                  <a:pt x="1016794" y="284404"/>
                  <a:pt x="971550" y="320916"/>
                </a:cubicBezTo>
                <a:cubicBezTo>
                  <a:pt x="926306" y="357429"/>
                  <a:pt x="751681" y="379653"/>
                  <a:pt x="704850" y="354253"/>
                </a:cubicBezTo>
                <a:cubicBezTo>
                  <a:pt x="658019" y="328853"/>
                  <a:pt x="675481" y="214554"/>
                  <a:pt x="690562" y="168516"/>
                </a:cubicBezTo>
                <a:cubicBezTo>
                  <a:pt x="705643" y="122478"/>
                  <a:pt x="750490" y="100253"/>
                  <a:pt x="795337" y="7802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Volný tvar 44"/>
          <p:cNvSpPr/>
          <p:nvPr/>
        </p:nvSpPr>
        <p:spPr>
          <a:xfrm>
            <a:off x="3540929" y="5760420"/>
            <a:ext cx="285750" cy="36512"/>
          </a:xfrm>
          <a:custGeom>
            <a:avLst/>
            <a:gdLst>
              <a:gd name="connsiteX0" fmla="*/ 0 w 285750"/>
              <a:gd name="connsiteY0" fmla="*/ 31044 h 37778"/>
              <a:gd name="connsiteX1" fmla="*/ 66675 w 285750"/>
              <a:gd name="connsiteY1" fmla="*/ 35806 h 37778"/>
              <a:gd name="connsiteX2" fmla="*/ 238125 w 285750"/>
              <a:gd name="connsiteY2" fmla="*/ 2469 h 37778"/>
              <a:gd name="connsiteX3" fmla="*/ 285750 w 285750"/>
              <a:gd name="connsiteY3" fmla="*/ 2469 h 37778"/>
              <a:gd name="connsiteX4" fmla="*/ 285750 w 285750"/>
              <a:gd name="connsiteY4" fmla="*/ 2469 h 3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37778">
                <a:moveTo>
                  <a:pt x="0" y="31044"/>
                </a:moveTo>
                <a:cubicBezTo>
                  <a:pt x="13494" y="35806"/>
                  <a:pt x="26988" y="40569"/>
                  <a:pt x="66675" y="35806"/>
                </a:cubicBezTo>
                <a:cubicBezTo>
                  <a:pt x="106363" y="31043"/>
                  <a:pt x="201613" y="8025"/>
                  <a:pt x="238125" y="2469"/>
                </a:cubicBezTo>
                <a:cubicBezTo>
                  <a:pt x="274637" y="-3087"/>
                  <a:pt x="285750" y="2469"/>
                  <a:pt x="285750" y="2469"/>
                </a:cubicBezTo>
                <a:lnTo>
                  <a:pt x="285750" y="2469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6" name="Přímá spojnice 45"/>
          <p:cNvCxnSpPr/>
          <p:nvPr/>
        </p:nvCxnSpPr>
        <p:spPr>
          <a:xfrm>
            <a:off x="4072741" y="6357320"/>
            <a:ext cx="4254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</p:cxnSp>
      <p:sp>
        <p:nvSpPr>
          <p:cNvPr id="47" name="Volný tvar 46"/>
          <p:cNvSpPr/>
          <p:nvPr/>
        </p:nvSpPr>
        <p:spPr>
          <a:xfrm>
            <a:off x="3964791" y="6249370"/>
            <a:ext cx="554038" cy="46037"/>
          </a:xfrm>
          <a:custGeom>
            <a:avLst/>
            <a:gdLst>
              <a:gd name="connsiteX0" fmla="*/ 0 w 553922"/>
              <a:gd name="connsiteY0" fmla="*/ 3207 h 52206"/>
              <a:gd name="connsiteX1" fmla="*/ 161925 w 553922"/>
              <a:gd name="connsiteY1" fmla="*/ 3207 h 52206"/>
              <a:gd name="connsiteX2" fmla="*/ 352425 w 553922"/>
              <a:gd name="connsiteY2" fmla="*/ 36544 h 52206"/>
              <a:gd name="connsiteX3" fmla="*/ 542925 w 553922"/>
              <a:gd name="connsiteY3" fmla="*/ 50832 h 52206"/>
              <a:gd name="connsiteX4" fmla="*/ 514350 w 553922"/>
              <a:gd name="connsiteY4" fmla="*/ 50832 h 5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922" h="52206">
                <a:moveTo>
                  <a:pt x="0" y="3207"/>
                </a:moveTo>
                <a:cubicBezTo>
                  <a:pt x="51594" y="429"/>
                  <a:pt x="103188" y="-2349"/>
                  <a:pt x="161925" y="3207"/>
                </a:cubicBezTo>
                <a:cubicBezTo>
                  <a:pt x="220662" y="8763"/>
                  <a:pt x="288925" y="28607"/>
                  <a:pt x="352425" y="36544"/>
                </a:cubicBezTo>
                <a:cubicBezTo>
                  <a:pt x="415925" y="44481"/>
                  <a:pt x="515938" y="48451"/>
                  <a:pt x="542925" y="50832"/>
                </a:cubicBezTo>
                <a:cubicBezTo>
                  <a:pt x="569913" y="53213"/>
                  <a:pt x="542131" y="52022"/>
                  <a:pt x="514350" y="50832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Volný tvar 47"/>
          <p:cNvSpPr/>
          <p:nvPr/>
        </p:nvSpPr>
        <p:spPr>
          <a:xfrm>
            <a:off x="3593316" y="5881070"/>
            <a:ext cx="404813" cy="46037"/>
          </a:xfrm>
          <a:custGeom>
            <a:avLst/>
            <a:gdLst>
              <a:gd name="connsiteX0" fmla="*/ 0 w 404812"/>
              <a:gd name="connsiteY0" fmla="*/ 0 h 72929"/>
              <a:gd name="connsiteX1" fmla="*/ 85725 w 404812"/>
              <a:gd name="connsiteY1" fmla="*/ 14288 h 72929"/>
              <a:gd name="connsiteX2" fmla="*/ 204787 w 404812"/>
              <a:gd name="connsiteY2" fmla="*/ 66675 h 72929"/>
              <a:gd name="connsiteX3" fmla="*/ 328612 w 404812"/>
              <a:gd name="connsiteY3" fmla="*/ 66675 h 72929"/>
              <a:gd name="connsiteX4" fmla="*/ 404812 w 404812"/>
              <a:gd name="connsiteY4" fmla="*/ 19050 h 7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2" h="72929">
                <a:moveTo>
                  <a:pt x="0" y="0"/>
                </a:moveTo>
                <a:cubicBezTo>
                  <a:pt x="25797" y="1587"/>
                  <a:pt x="51594" y="3175"/>
                  <a:pt x="85725" y="14288"/>
                </a:cubicBezTo>
                <a:cubicBezTo>
                  <a:pt x="119856" y="25401"/>
                  <a:pt x="164306" y="57944"/>
                  <a:pt x="204787" y="66675"/>
                </a:cubicBezTo>
                <a:cubicBezTo>
                  <a:pt x="245268" y="75406"/>
                  <a:pt x="295275" y="74612"/>
                  <a:pt x="328612" y="66675"/>
                </a:cubicBezTo>
                <a:cubicBezTo>
                  <a:pt x="361949" y="58738"/>
                  <a:pt x="383380" y="38894"/>
                  <a:pt x="404812" y="1905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Volný tvar 48"/>
          <p:cNvSpPr/>
          <p:nvPr/>
        </p:nvSpPr>
        <p:spPr>
          <a:xfrm>
            <a:off x="3926691" y="5792170"/>
            <a:ext cx="1312863" cy="471487"/>
          </a:xfrm>
          <a:custGeom>
            <a:avLst/>
            <a:gdLst>
              <a:gd name="connsiteX0" fmla="*/ 0 w 1312875"/>
              <a:gd name="connsiteY0" fmla="*/ 179761 h 472154"/>
              <a:gd name="connsiteX1" fmla="*/ 300037 w 1312875"/>
              <a:gd name="connsiteY1" fmla="*/ 170236 h 472154"/>
              <a:gd name="connsiteX2" fmla="*/ 533400 w 1312875"/>
              <a:gd name="connsiteY2" fmla="*/ 113086 h 472154"/>
              <a:gd name="connsiteX3" fmla="*/ 752475 w 1312875"/>
              <a:gd name="connsiteY3" fmla="*/ 41648 h 472154"/>
              <a:gd name="connsiteX4" fmla="*/ 938212 w 1312875"/>
              <a:gd name="connsiteY4" fmla="*/ 3548 h 472154"/>
              <a:gd name="connsiteX5" fmla="*/ 1119187 w 1312875"/>
              <a:gd name="connsiteY5" fmla="*/ 17836 h 472154"/>
              <a:gd name="connsiteX6" fmla="*/ 1266825 w 1312875"/>
              <a:gd name="connsiteY6" fmla="*/ 146423 h 472154"/>
              <a:gd name="connsiteX7" fmla="*/ 1309687 w 1312875"/>
              <a:gd name="connsiteY7" fmla="*/ 327398 h 472154"/>
              <a:gd name="connsiteX8" fmla="*/ 1195387 w 1312875"/>
              <a:gd name="connsiteY8" fmla="*/ 455986 h 472154"/>
              <a:gd name="connsiteX9" fmla="*/ 1009650 w 1312875"/>
              <a:gd name="connsiteY9" fmla="*/ 470273 h 472154"/>
              <a:gd name="connsiteX10" fmla="*/ 862012 w 1312875"/>
              <a:gd name="connsiteY10" fmla="*/ 455986 h 472154"/>
              <a:gd name="connsiteX11" fmla="*/ 819150 w 1312875"/>
              <a:gd name="connsiteY11" fmla="*/ 379786 h 472154"/>
              <a:gd name="connsiteX12" fmla="*/ 814387 w 1312875"/>
              <a:gd name="connsiteY12" fmla="*/ 213098 h 472154"/>
              <a:gd name="connsiteX13" fmla="*/ 871537 w 1312875"/>
              <a:gd name="connsiteY13" fmla="*/ 151186 h 47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2875" h="472154">
                <a:moveTo>
                  <a:pt x="0" y="179761"/>
                </a:moveTo>
                <a:cubicBezTo>
                  <a:pt x="105568" y="180554"/>
                  <a:pt x="211137" y="181348"/>
                  <a:pt x="300037" y="170236"/>
                </a:cubicBezTo>
                <a:cubicBezTo>
                  <a:pt x="388937" y="159124"/>
                  <a:pt x="457994" y="134517"/>
                  <a:pt x="533400" y="113086"/>
                </a:cubicBezTo>
                <a:cubicBezTo>
                  <a:pt x="608806" y="91655"/>
                  <a:pt x="685006" y="59904"/>
                  <a:pt x="752475" y="41648"/>
                </a:cubicBezTo>
                <a:cubicBezTo>
                  <a:pt x="819944" y="23392"/>
                  <a:pt x="877093" y="7517"/>
                  <a:pt x="938212" y="3548"/>
                </a:cubicBezTo>
                <a:cubicBezTo>
                  <a:pt x="999331" y="-421"/>
                  <a:pt x="1064418" y="-5976"/>
                  <a:pt x="1119187" y="17836"/>
                </a:cubicBezTo>
                <a:cubicBezTo>
                  <a:pt x="1173956" y="41648"/>
                  <a:pt x="1235075" y="94829"/>
                  <a:pt x="1266825" y="146423"/>
                </a:cubicBezTo>
                <a:cubicBezTo>
                  <a:pt x="1298575" y="198017"/>
                  <a:pt x="1321593" y="275804"/>
                  <a:pt x="1309687" y="327398"/>
                </a:cubicBezTo>
                <a:cubicBezTo>
                  <a:pt x="1297781" y="378992"/>
                  <a:pt x="1245393" y="432173"/>
                  <a:pt x="1195387" y="455986"/>
                </a:cubicBezTo>
                <a:cubicBezTo>
                  <a:pt x="1145381" y="479799"/>
                  <a:pt x="1065212" y="470273"/>
                  <a:pt x="1009650" y="470273"/>
                </a:cubicBezTo>
                <a:cubicBezTo>
                  <a:pt x="954088" y="470273"/>
                  <a:pt x="893762" y="471067"/>
                  <a:pt x="862012" y="455986"/>
                </a:cubicBezTo>
                <a:cubicBezTo>
                  <a:pt x="830262" y="440905"/>
                  <a:pt x="827087" y="420267"/>
                  <a:pt x="819150" y="379786"/>
                </a:cubicBezTo>
                <a:cubicBezTo>
                  <a:pt x="811213" y="339305"/>
                  <a:pt x="805656" y="251198"/>
                  <a:pt x="814387" y="213098"/>
                </a:cubicBezTo>
                <a:cubicBezTo>
                  <a:pt x="823118" y="174998"/>
                  <a:pt x="847327" y="163092"/>
                  <a:pt x="871537" y="151186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Volný tvar 49"/>
          <p:cNvSpPr/>
          <p:nvPr/>
        </p:nvSpPr>
        <p:spPr>
          <a:xfrm>
            <a:off x="5568166" y="5862020"/>
            <a:ext cx="211138" cy="309562"/>
          </a:xfrm>
          <a:custGeom>
            <a:avLst/>
            <a:gdLst>
              <a:gd name="connsiteX0" fmla="*/ 152875 w 210025"/>
              <a:gd name="connsiteY0" fmla="*/ 0 h 309628"/>
              <a:gd name="connsiteX1" fmla="*/ 43338 w 210025"/>
              <a:gd name="connsiteY1" fmla="*/ 14288 h 309628"/>
              <a:gd name="connsiteX2" fmla="*/ 475 w 210025"/>
              <a:gd name="connsiteY2" fmla="*/ 147638 h 309628"/>
              <a:gd name="connsiteX3" fmla="*/ 67150 w 210025"/>
              <a:gd name="connsiteY3" fmla="*/ 300038 h 309628"/>
              <a:gd name="connsiteX4" fmla="*/ 210025 w 210025"/>
              <a:gd name="connsiteY4" fmla="*/ 280988 h 30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25" h="309628">
                <a:moveTo>
                  <a:pt x="152875" y="0"/>
                </a:moveTo>
                <a:lnTo>
                  <a:pt x="43338" y="14288"/>
                </a:lnTo>
                <a:cubicBezTo>
                  <a:pt x="17938" y="38894"/>
                  <a:pt x="-3494" y="100013"/>
                  <a:pt x="475" y="147638"/>
                </a:cubicBezTo>
                <a:cubicBezTo>
                  <a:pt x="4444" y="195263"/>
                  <a:pt x="32225" y="277813"/>
                  <a:pt x="67150" y="300038"/>
                </a:cubicBezTo>
                <a:cubicBezTo>
                  <a:pt x="102075" y="322263"/>
                  <a:pt x="156050" y="301625"/>
                  <a:pt x="210025" y="28098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Volný tvar 50"/>
          <p:cNvSpPr/>
          <p:nvPr/>
        </p:nvSpPr>
        <p:spPr>
          <a:xfrm>
            <a:off x="5631666" y="5892182"/>
            <a:ext cx="325438" cy="360363"/>
          </a:xfrm>
          <a:custGeom>
            <a:avLst/>
            <a:gdLst>
              <a:gd name="connsiteX0" fmla="*/ 0 w 326161"/>
              <a:gd name="connsiteY0" fmla="*/ 350862 h 360662"/>
              <a:gd name="connsiteX1" fmla="*/ 180975 w 326161"/>
              <a:gd name="connsiteY1" fmla="*/ 355625 h 360662"/>
              <a:gd name="connsiteX2" fmla="*/ 300037 w 326161"/>
              <a:gd name="connsiteY2" fmla="*/ 288950 h 360662"/>
              <a:gd name="connsiteX3" fmla="*/ 323850 w 326161"/>
              <a:gd name="connsiteY3" fmla="*/ 141312 h 360662"/>
              <a:gd name="connsiteX4" fmla="*/ 261937 w 326161"/>
              <a:gd name="connsiteY4" fmla="*/ 27012 h 360662"/>
              <a:gd name="connsiteX5" fmla="*/ 138112 w 326161"/>
              <a:gd name="connsiteY5" fmla="*/ 3200 h 360662"/>
              <a:gd name="connsiteX6" fmla="*/ 104775 w 326161"/>
              <a:gd name="connsiteY6" fmla="*/ 79400 h 360662"/>
              <a:gd name="connsiteX7" fmla="*/ 109537 w 326161"/>
              <a:gd name="connsiteY7" fmla="*/ 160362 h 36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61" h="360662">
                <a:moveTo>
                  <a:pt x="0" y="350862"/>
                </a:moveTo>
                <a:cubicBezTo>
                  <a:pt x="65484" y="358403"/>
                  <a:pt x="130969" y="365944"/>
                  <a:pt x="180975" y="355625"/>
                </a:cubicBezTo>
                <a:cubicBezTo>
                  <a:pt x="230981" y="345306"/>
                  <a:pt x="276225" y="324669"/>
                  <a:pt x="300037" y="288950"/>
                </a:cubicBezTo>
                <a:cubicBezTo>
                  <a:pt x="323850" y="253231"/>
                  <a:pt x="330200" y="184968"/>
                  <a:pt x="323850" y="141312"/>
                </a:cubicBezTo>
                <a:cubicBezTo>
                  <a:pt x="317500" y="97656"/>
                  <a:pt x="292893" y="50031"/>
                  <a:pt x="261937" y="27012"/>
                </a:cubicBezTo>
                <a:cubicBezTo>
                  <a:pt x="230981" y="3993"/>
                  <a:pt x="164306" y="-5531"/>
                  <a:pt x="138112" y="3200"/>
                </a:cubicBezTo>
                <a:cubicBezTo>
                  <a:pt x="111918" y="11931"/>
                  <a:pt x="109537" y="53206"/>
                  <a:pt x="104775" y="79400"/>
                </a:cubicBezTo>
                <a:cubicBezTo>
                  <a:pt x="100013" y="105594"/>
                  <a:pt x="104775" y="132978"/>
                  <a:pt x="109537" y="160362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Volný tvar 51"/>
          <p:cNvSpPr/>
          <p:nvPr/>
        </p:nvSpPr>
        <p:spPr>
          <a:xfrm>
            <a:off x="4717266" y="6233495"/>
            <a:ext cx="1171575" cy="136525"/>
          </a:xfrm>
          <a:custGeom>
            <a:avLst/>
            <a:gdLst>
              <a:gd name="connsiteX0" fmla="*/ 0 w 1171575"/>
              <a:gd name="connsiteY0" fmla="*/ 39104 h 137364"/>
              <a:gd name="connsiteX1" fmla="*/ 100012 w 1171575"/>
              <a:gd name="connsiteY1" fmla="*/ 110542 h 137364"/>
              <a:gd name="connsiteX2" fmla="*/ 385762 w 1171575"/>
              <a:gd name="connsiteY2" fmla="*/ 134354 h 137364"/>
              <a:gd name="connsiteX3" fmla="*/ 604837 w 1171575"/>
              <a:gd name="connsiteY3" fmla="*/ 48629 h 137364"/>
              <a:gd name="connsiteX4" fmla="*/ 738187 w 1171575"/>
              <a:gd name="connsiteY4" fmla="*/ 1004 h 137364"/>
              <a:gd name="connsiteX5" fmla="*/ 942975 w 1171575"/>
              <a:gd name="connsiteY5" fmla="*/ 91492 h 137364"/>
              <a:gd name="connsiteX6" fmla="*/ 1171575 w 1171575"/>
              <a:gd name="connsiteY6" fmla="*/ 86729 h 13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575" h="137364">
                <a:moveTo>
                  <a:pt x="0" y="39104"/>
                </a:moveTo>
                <a:cubicBezTo>
                  <a:pt x="17859" y="66885"/>
                  <a:pt x="35719" y="94667"/>
                  <a:pt x="100012" y="110542"/>
                </a:cubicBezTo>
                <a:cubicBezTo>
                  <a:pt x="164305" y="126417"/>
                  <a:pt x="301625" y="144673"/>
                  <a:pt x="385762" y="134354"/>
                </a:cubicBezTo>
                <a:cubicBezTo>
                  <a:pt x="469900" y="124035"/>
                  <a:pt x="546100" y="70854"/>
                  <a:pt x="604837" y="48629"/>
                </a:cubicBezTo>
                <a:cubicBezTo>
                  <a:pt x="663574" y="26404"/>
                  <a:pt x="681831" y="-6140"/>
                  <a:pt x="738187" y="1004"/>
                </a:cubicBezTo>
                <a:cubicBezTo>
                  <a:pt x="794543" y="8148"/>
                  <a:pt x="870744" y="77205"/>
                  <a:pt x="942975" y="91492"/>
                </a:cubicBezTo>
                <a:cubicBezTo>
                  <a:pt x="1015206" y="105779"/>
                  <a:pt x="1093390" y="96254"/>
                  <a:pt x="1171575" y="8672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Volný tvar 52"/>
          <p:cNvSpPr/>
          <p:nvPr/>
        </p:nvSpPr>
        <p:spPr>
          <a:xfrm>
            <a:off x="3726666" y="6033470"/>
            <a:ext cx="433388" cy="33337"/>
          </a:xfrm>
          <a:custGeom>
            <a:avLst/>
            <a:gdLst>
              <a:gd name="connsiteX0" fmla="*/ 0 w 433387"/>
              <a:gd name="connsiteY0" fmla="*/ 0 h 33713"/>
              <a:gd name="connsiteX1" fmla="*/ 128587 w 433387"/>
              <a:gd name="connsiteY1" fmla="*/ 28575 h 33713"/>
              <a:gd name="connsiteX2" fmla="*/ 261937 w 433387"/>
              <a:gd name="connsiteY2" fmla="*/ 33338 h 33713"/>
              <a:gd name="connsiteX3" fmla="*/ 433387 w 433387"/>
              <a:gd name="connsiteY3" fmla="*/ 23813 h 33713"/>
              <a:gd name="connsiteX4" fmla="*/ 433387 w 433387"/>
              <a:gd name="connsiteY4" fmla="*/ 23813 h 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87" h="33713">
                <a:moveTo>
                  <a:pt x="0" y="0"/>
                </a:moveTo>
                <a:cubicBezTo>
                  <a:pt x="42465" y="11509"/>
                  <a:pt x="84931" y="23019"/>
                  <a:pt x="128587" y="28575"/>
                </a:cubicBezTo>
                <a:cubicBezTo>
                  <a:pt x="172243" y="34131"/>
                  <a:pt x="211137" y="34132"/>
                  <a:pt x="261937" y="33338"/>
                </a:cubicBezTo>
                <a:cubicBezTo>
                  <a:pt x="312737" y="32544"/>
                  <a:pt x="433387" y="23813"/>
                  <a:pt x="433387" y="23813"/>
                </a:cubicBezTo>
                <a:lnTo>
                  <a:pt x="433387" y="23813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Volný tvar 53"/>
          <p:cNvSpPr/>
          <p:nvPr/>
        </p:nvSpPr>
        <p:spPr>
          <a:xfrm>
            <a:off x="4163229" y="6038232"/>
            <a:ext cx="115887" cy="125413"/>
          </a:xfrm>
          <a:custGeom>
            <a:avLst/>
            <a:gdLst>
              <a:gd name="connsiteX0" fmla="*/ 62490 w 114878"/>
              <a:gd name="connsiteY0" fmla="*/ 0 h 124439"/>
              <a:gd name="connsiteX1" fmla="*/ 5340 w 114878"/>
              <a:gd name="connsiteY1" fmla="*/ 23812 h 124439"/>
              <a:gd name="connsiteX2" fmla="*/ 14865 w 114878"/>
              <a:gd name="connsiteY2" fmla="*/ 109537 h 124439"/>
              <a:gd name="connsiteX3" fmla="*/ 114878 w 114878"/>
              <a:gd name="connsiteY3" fmla="*/ 123825 h 12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78" h="124439">
                <a:moveTo>
                  <a:pt x="62490" y="0"/>
                </a:moveTo>
                <a:cubicBezTo>
                  <a:pt x="37883" y="2778"/>
                  <a:pt x="13277" y="5556"/>
                  <a:pt x="5340" y="23812"/>
                </a:cubicBezTo>
                <a:cubicBezTo>
                  <a:pt x="-2597" y="42068"/>
                  <a:pt x="-3391" y="92868"/>
                  <a:pt x="14865" y="109537"/>
                </a:cubicBezTo>
                <a:cubicBezTo>
                  <a:pt x="33121" y="126206"/>
                  <a:pt x="73999" y="125015"/>
                  <a:pt x="114878" y="123825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Volný tvar 54"/>
          <p:cNvSpPr/>
          <p:nvPr/>
        </p:nvSpPr>
        <p:spPr>
          <a:xfrm>
            <a:off x="5345916" y="6296995"/>
            <a:ext cx="204788" cy="92075"/>
          </a:xfrm>
          <a:custGeom>
            <a:avLst/>
            <a:gdLst>
              <a:gd name="connsiteX0" fmla="*/ 0 w 205020"/>
              <a:gd name="connsiteY0" fmla="*/ 27959 h 92915"/>
              <a:gd name="connsiteX1" fmla="*/ 33337 w 205020"/>
              <a:gd name="connsiteY1" fmla="*/ 85109 h 92915"/>
              <a:gd name="connsiteX2" fmla="*/ 119062 w 205020"/>
              <a:gd name="connsiteY2" fmla="*/ 89871 h 92915"/>
              <a:gd name="connsiteX3" fmla="*/ 204787 w 205020"/>
              <a:gd name="connsiteY3" fmla="*/ 61296 h 92915"/>
              <a:gd name="connsiteX4" fmla="*/ 142875 w 205020"/>
              <a:gd name="connsiteY4" fmla="*/ 4146 h 92915"/>
              <a:gd name="connsiteX5" fmla="*/ 95250 w 205020"/>
              <a:gd name="connsiteY5" fmla="*/ 8909 h 9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20" h="92915">
                <a:moveTo>
                  <a:pt x="0" y="27959"/>
                </a:moveTo>
                <a:cubicBezTo>
                  <a:pt x="6746" y="51374"/>
                  <a:pt x="13493" y="74790"/>
                  <a:pt x="33337" y="85109"/>
                </a:cubicBezTo>
                <a:cubicBezTo>
                  <a:pt x="53181" y="95428"/>
                  <a:pt x="90487" y="93840"/>
                  <a:pt x="119062" y="89871"/>
                </a:cubicBezTo>
                <a:cubicBezTo>
                  <a:pt x="147637" y="85902"/>
                  <a:pt x="200818" y="75583"/>
                  <a:pt x="204787" y="61296"/>
                </a:cubicBezTo>
                <a:cubicBezTo>
                  <a:pt x="208756" y="47009"/>
                  <a:pt x="161131" y="12877"/>
                  <a:pt x="142875" y="4146"/>
                </a:cubicBezTo>
                <a:cubicBezTo>
                  <a:pt x="124619" y="-4585"/>
                  <a:pt x="109934" y="2162"/>
                  <a:pt x="95250" y="890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Volný tvar 55"/>
          <p:cNvSpPr/>
          <p:nvPr/>
        </p:nvSpPr>
        <p:spPr>
          <a:xfrm>
            <a:off x="5255429" y="5857257"/>
            <a:ext cx="88900" cy="266700"/>
          </a:xfrm>
          <a:custGeom>
            <a:avLst/>
            <a:gdLst>
              <a:gd name="connsiteX0" fmla="*/ 0 w 90394"/>
              <a:gd name="connsiteY0" fmla="*/ 0 h 266700"/>
              <a:gd name="connsiteX1" fmla="*/ 85725 w 90394"/>
              <a:gd name="connsiteY1" fmla="*/ 109537 h 266700"/>
              <a:gd name="connsiteX2" fmla="*/ 71438 w 90394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94" h="266700">
                <a:moveTo>
                  <a:pt x="0" y="0"/>
                </a:moveTo>
                <a:cubicBezTo>
                  <a:pt x="36909" y="32543"/>
                  <a:pt x="73819" y="65087"/>
                  <a:pt x="85725" y="109537"/>
                </a:cubicBezTo>
                <a:cubicBezTo>
                  <a:pt x="97631" y="153987"/>
                  <a:pt x="84534" y="210343"/>
                  <a:pt x="71438" y="26670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7" name="Přímá spojnice se šipkou 56"/>
          <p:cNvCxnSpPr/>
          <p:nvPr/>
        </p:nvCxnSpPr>
        <p:spPr>
          <a:xfrm>
            <a:off x="6449229" y="6343032"/>
            <a:ext cx="4318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58" name="Přímá spojnice se šipkou 57"/>
          <p:cNvCxnSpPr/>
          <p:nvPr/>
        </p:nvCxnSpPr>
        <p:spPr>
          <a:xfrm flipV="1">
            <a:off x="6449229" y="6249370"/>
            <a:ext cx="431800" cy="31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59" name="Přímá spojnice se šipkou 58"/>
          <p:cNvCxnSpPr/>
          <p:nvPr/>
        </p:nvCxnSpPr>
        <p:spPr>
          <a:xfrm>
            <a:off x="6449229" y="6163645"/>
            <a:ext cx="431800" cy="793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cxnSp>
        <p:nvCxnSpPr>
          <p:cNvPr id="60" name="Přímá spojnice se šipkou 59"/>
          <p:cNvCxnSpPr/>
          <p:nvPr/>
        </p:nvCxnSpPr>
        <p:spPr>
          <a:xfrm>
            <a:off x="6449229" y="6071570"/>
            <a:ext cx="358775" cy="158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61" name="Volný tvar 60"/>
          <p:cNvSpPr/>
          <p:nvPr/>
        </p:nvSpPr>
        <p:spPr>
          <a:xfrm>
            <a:off x="6365091" y="5881070"/>
            <a:ext cx="400050" cy="95250"/>
          </a:xfrm>
          <a:custGeom>
            <a:avLst/>
            <a:gdLst>
              <a:gd name="connsiteX0" fmla="*/ 0 w 400050"/>
              <a:gd name="connsiteY0" fmla="*/ 0 h 95525"/>
              <a:gd name="connsiteX1" fmla="*/ 128587 w 400050"/>
              <a:gd name="connsiteY1" fmla="*/ 76200 h 95525"/>
              <a:gd name="connsiteX2" fmla="*/ 285750 w 400050"/>
              <a:gd name="connsiteY2" fmla="*/ 95250 h 95525"/>
              <a:gd name="connsiteX3" fmla="*/ 400050 w 400050"/>
              <a:gd name="connsiteY3" fmla="*/ 85725 h 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95525">
                <a:moveTo>
                  <a:pt x="0" y="0"/>
                </a:moveTo>
                <a:cubicBezTo>
                  <a:pt x="40481" y="30162"/>
                  <a:pt x="80962" y="60325"/>
                  <a:pt x="128587" y="76200"/>
                </a:cubicBezTo>
                <a:cubicBezTo>
                  <a:pt x="176212" y="92075"/>
                  <a:pt x="240506" y="93663"/>
                  <a:pt x="285750" y="95250"/>
                </a:cubicBezTo>
                <a:cubicBezTo>
                  <a:pt x="330994" y="96837"/>
                  <a:pt x="365522" y="91281"/>
                  <a:pt x="400050" y="85725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2" name="Volný tvar 61"/>
          <p:cNvSpPr/>
          <p:nvPr/>
        </p:nvSpPr>
        <p:spPr>
          <a:xfrm>
            <a:off x="6084104" y="5801695"/>
            <a:ext cx="681037" cy="79375"/>
          </a:xfrm>
          <a:custGeom>
            <a:avLst/>
            <a:gdLst>
              <a:gd name="connsiteX0" fmla="*/ 0 w 681038"/>
              <a:gd name="connsiteY0" fmla="*/ 2469 h 79091"/>
              <a:gd name="connsiteX1" fmla="*/ 95250 w 681038"/>
              <a:gd name="connsiteY1" fmla="*/ 2469 h 79091"/>
              <a:gd name="connsiteX2" fmla="*/ 247650 w 681038"/>
              <a:gd name="connsiteY2" fmla="*/ 2469 h 79091"/>
              <a:gd name="connsiteX3" fmla="*/ 404813 w 681038"/>
              <a:gd name="connsiteY3" fmla="*/ 35806 h 79091"/>
              <a:gd name="connsiteX4" fmla="*/ 514350 w 681038"/>
              <a:gd name="connsiteY4" fmla="*/ 64381 h 79091"/>
              <a:gd name="connsiteX5" fmla="*/ 623888 w 681038"/>
              <a:gd name="connsiteY5" fmla="*/ 78669 h 79091"/>
              <a:gd name="connsiteX6" fmla="*/ 681038 w 681038"/>
              <a:gd name="connsiteY6" fmla="*/ 73906 h 7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038" h="79091">
                <a:moveTo>
                  <a:pt x="0" y="2469"/>
                </a:moveTo>
                <a:lnTo>
                  <a:pt x="95250" y="2469"/>
                </a:lnTo>
                <a:cubicBezTo>
                  <a:pt x="136525" y="2469"/>
                  <a:pt x="196056" y="-3087"/>
                  <a:pt x="247650" y="2469"/>
                </a:cubicBezTo>
                <a:cubicBezTo>
                  <a:pt x="299244" y="8025"/>
                  <a:pt x="360363" y="25487"/>
                  <a:pt x="404813" y="35806"/>
                </a:cubicBezTo>
                <a:cubicBezTo>
                  <a:pt x="449263" y="46125"/>
                  <a:pt x="477838" y="57237"/>
                  <a:pt x="514350" y="64381"/>
                </a:cubicBezTo>
                <a:cubicBezTo>
                  <a:pt x="550862" y="71525"/>
                  <a:pt x="596107" y="77082"/>
                  <a:pt x="623888" y="78669"/>
                </a:cubicBezTo>
                <a:cubicBezTo>
                  <a:pt x="651669" y="80256"/>
                  <a:pt x="666353" y="77081"/>
                  <a:pt x="681038" y="73906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3" name="Volný tvar 62"/>
          <p:cNvSpPr/>
          <p:nvPr/>
        </p:nvSpPr>
        <p:spPr>
          <a:xfrm>
            <a:off x="6507966" y="5738195"/>
            <a:ext cx="276225" cy="23812"/>
          </a:xfrm>
          <a:custGeom>
            <a:avLst/>
            <a:gdLst>
              <a:gd name="connsiteX0" fmla="*/ 0 w 276225"/>
              <a:gd name="connsiteY0" fmla="*/ 0 h 23813"/>
              <a:gd name="connsiteX1" fmla="*/ 138112 w 276225"/>
              <a:gd name="connsiteY1" fmla="*/ 19050 h 23813"/>
              <a:gd name="connsiteX2" fmla="*/ 276225 w 276225"/>
              <a:gd name="connsiteY2" fmla="*/ 23813 h 23813"/>
              <a:gd name="connsiteX3" fmla="*/ 276225 w 276225"/>
              <a:gd name="connsiteY3" fmla="*/ 23813 h 2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" h="23813">
                <a:moveTo>
                  <a:pt x="0" y="0"/>
                </a:moveTo>
                <a:cubicBezTo>
                  <a:pt x="46037" y="7540"/>
                  <a:pt x="92075" y="15081"/>
                  <a:pt x="138112" y="19050"/>
                </a:cubicBezTo>
                <a:cubicBezTo>
                  <a:pt x="184150" y="23019"/>
                  <a:pt x="276225" y="23813"/>
                  <a:pt x="276225" y="23813"/>
                </a:cubicBezTo>
                <a:lnTo>
                  <a:pt x="276225" y="23813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Volný tvar 63"/>
          <p:cNvSpPr/>
          <p:nvPr/>
        </p:nvSpPr>
        <p:spPr>
          <a:xfrm>
            <a:off x="5907891" y="6169995"/>
            <a:ext cx="466725" cy="96837"/>
          </a:xfrm>
          <a:custGeom>
            <a:avLst/>
            <a:gdLst>
              <a:gd name="connsiteX0" fmla="*/ 0 w 466725"/>
              <a:gd name="connsiteY0" fmla="*/ 96741 h 96741"/>
              <a:gd name="connsiteX1" fmla="*/ 100012 w 466725"/>
              <a:gd name="connsiteY1" fmla="*/ 72928 h 96741"/>
              <a:gd name="connsiteX2" fmla="*/ 180975 w 466725"/>
              <a:gd name="connsiteY2" fmla="*/ 15778 h 96741"/>
              <a:gd name="connsiteX3" fmla="*/ 323850 w 466725"/>
              <a:gd name="connsiteY3" fmla="*/ 1491 h 96741"/>
              <a:gd name="connsiteX4" fmla="*/ 428625 w 466725"/>
              <a:gd name="connsiteY4" fmla="*/ 44353 h 96741"/>
              <a:gd name="connsiteX5" fmla="*/ 466725 w 466725"/>
              <a:gd name="connsiteY5" fmla="*/ 72928 h 9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96741">
                <a:moveTo>
                  <a:pt x="0" y="96741"/>
                </a:moveTo>
                <a:cubicBezTo>
                  <a:pt x="34925" y="91581"/>
                  <a:pt x="69850" y="86422"/>
                  <a:pt x="100012" y="72928"/>
                </a:cubicBezTo>
                <a:cubicBezTo>
                  <a:pt x="130175" y="59434"/>
                  <a:pt x="143669" y="27684"/>
                  <a:pt x="180975" y="15778"/>
                </a:cubicBezTo>
                <a:cubicBezTo>
                  <a:pt x="218281" y="3872"/>
                  <a:pt x="282575" y="-3271"/>
                  <a:pt x="323850" y="1491"/>
                </a:cubicBezTo>
                <a:cubicBezTo>
                  <a:pt x="365125" y="6253"/>
                  <a:pt x="404813" y="32447"/>
                  <a:pt x="428625" y="44353"/>
                </a:cubicBezTo>
                <a:cubicBezTo>
                  <a:pt x="452437" y="56259"/>
                  <a:pt x="459581" y="64593"/>
                  <a:pt x="466725" y="7292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Volný tvar 64"/>
          <p:cNvSpPr/>
          <p:nvPr/>
        </p:nvSpPr>
        <p:spPr>
          <a:xfrm>
            <a:off x="5979329" y="5857257"/>
            <a:ext cx="90487" cy="233363"/>
          </a:xfrm>
          <a:custGeom>
            <a:avLst/>
            <a:gdLst>
              <a:gd name="connsiteX0" fmla="*/ 0 w 90488"/>
              <a:gd name="connsiteY0" fmla="*/ 0 h 233362"/>
              <a:gd name="connsiteX1" fmla="*/ 57150 w 90488"/>
              <a:gd name="connsiteY1" fmla="*/ 90487 h 233362"/>
              <a:gd name="connsiteX2" fmla="*/ 71438 w 90488"/>
              <a:gd name="connsiteY2" fmla="*/ 180975 h 233362"/>
              <a:gd name="connsiteX3" fmla="*/ 90488 w 90488"/>
              <a:gd name="connsiteY3" fmla="*/ 233362 h 233362"/>
              <a:gd name="connsiteX4" fmla="*/ 90488 w 90488"/>
              <a:gd name="connsiteY4" fmla="*/ 233362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8" h="233362">
                <a:moveTo>
                  <a:pt x="0" y="0"/>
                </a:moveTo>
                <a:cubicBezTo>
                  <a:pt x="22622" y="30162"/>
                  <a:pt x="45244" y="60325"/>
                  <a:pt x="57150" y="90487"/>
                </a:cubicBezTo>
                <a:cubicBezTo>
                  <a:pt x="69056" y="120649"/>
                  <a:pt x="65882" y="157163"/>
                  <a:pt x="71438" y="180975"/>
                </a:cubicBezTo>
                <a:cubicBezTo>
                  <a:pt x="76994" y="204787"/>
                  <a:pt x="90488" y="233362"/>
                  <a:pt x="90488" y="233362"/>
                </a:cubicBezTo>
                <a:lnTo>
                  <a:pt x="90488" y="233362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Volný tvar 65"/>
          <p:cNvSpPr/>
          <p:nvPr/>
        </p:nvSpPr>
        <p:spPr>
          <a:xfrm>
            <a:off x="6169829" y="6065220"/>
            <a:ext cx="190500" cy="34925"/>
          </a:xfrm>
          <a:custGeom>
            <a:avLst/>
            <a:gdLst>
              <a:gd name="connsiteX0" fmla="*/ 0 w 190500"/>
              <a:gd name="connsiteY0" fmla="*/ 30547 h 35309"/>
              <a:gd name="connsiteX1" fmla="*/ 80963 w 190500"/>
              <a:gd name="connsiteY1" fmla="*/ 6734 h 35309"/>
              <a:gd name="connsiteX2" fmla="*/ 142875 w 190500"/>
              <a:gd name="connsiteY2" fmla="*/ 1972 h 35309"/>
              <a:gd name="connsiteX3" fmla="*/ 190500 w 190500"/>
              <a:gd name="connsiteY3" fmla="*/ 35309 h 3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35309">
                <a:moveTo>
                  <a:pt x="0" y="30547"/>
                </a:moveTo>
                <a:cubicBezTo>
                  <a:pt x="28575" y="21021"/>
                  <a:pt x="57151" y="11496"/>
                  <a:pt x="80963" y="6734"/>
                </a:cubicBezTo>
                <a:cubicBezTo>
                  <a:pt x="104775" y="1972"/>
                  <a:pt x="124619" y="-2790"/>
                  <a:pt x="142875" y="1972"/>
                </a:cubicBezTo>
                <a:cubicBezTo>
                  <a:pt x="161131" y="6734"/>
                  <a:pt x="175815" y="21021"/>
                  <a:pt x="190500" y="3530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Volný tvar 66"/>
          <p:cNvSpPr/>
          <p:nvPr/>
        </p:nvSpPr>
        <p:spPr>
          <a:xfrm>
            <a:off x="4722029" y="5736607"/>
            <a:ext cx="1185862" cy="63500"/>
          </a:xfrm>
          <a:custGeom>
            <a:avLst/>
            <a:gdLst>
              <a:gd name="connsiteX0" fmla="*/ 0 w 1185863"/>
              <a:gd name="connsiteY0" fmla="*/ 30485 h 64090"/>
              <a:gd name="connsiteX1" fmla="*/ 114300 w 1185863"/>
              <a:gd name="connsiteY1" fmla="*/ 11435 h 64090"/>
              <a:gd name="connsiteX2" fmla="*/ 328613 w 1185863"/>
              <a:gd name="connsiteY2" fmla="*/ 1910 h 64090"/>
              <a:gd name="connsiteX3" fmla="*/ 519113 w 1185863"/>
              <a:gd name="connsiteY3" fmla="*/ 49535 h 64090"/>
              <a:gd name="connsiteX4" fmla="*/ 642938 w 1185863"/>
              <a:gd name="connsiteY4" fmla="*/ 63823 h 64090"/>
              <a:gd name="connsiteX5" fmla="*/ 881063 w 1185863"/>
              <a:gd name="connsiteY5" fmla="*/ 40010 h 64090"/>
              <a:gd name="connsiteX6" fmla="*/ 1076325 w 1185863"/>
              <a:gd name="connsiteY6" fmla="*/ 40010 h 64090"/>
              <a:gd name="connsiteX7" fmla="*/ 1185863 w 1185863"/>
              <a:gd name="connsiteY7" fmla="*/ 54298 h 6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863" h="64090">
                <a:moveTo>
                  <a:pt x="0" y="30485"/>
                </a:moveTo>
                <a:cubicBezTo>
                  <a:pt x="29765" y="23341"/>
                  <a:pt x="59531" y="16197"/>
                  <a:pt x="114300" y="11435"/>
                </a:cubicBezTo>
                <a:cubicBezTo>
                  <a:pt x="169069" y="6673"/>
                  <a:pt x="261144" y="-4440"/>
                  <a:pt x="328613" y="1910"/>
                </a:cubicBezTo>
                <a:cubicBezTo>
                  <a:pt x="396082" y="8260"/>
                  <a:pt x="466726" y="39216"/>
                  <a:pt x="519113" y="49535"/>
                </a:cubicBezTo>
                <a:cubicBezTo>
                  <a:pt x="571500" y="59854"/>
                  <a:pt x="582613" y="65410"/>
                  <a:pt x="642938" y="63823"/>
                </a:cubicBezTo>
                <a:cubicBezTo>
                  <a:pt x="703263" y="62236"/>
                  <a:pt x="808832" y="43979"/>
                  <a:pt x="881063" y="40010"/>
                </a:cubicBezTo>
                <a:cubicBezTo>
                  <a:pt x="953294" y="36041"/>
                  <a:pt x="1025525" y="37629"/>
                  <a:pt x="1076325" y="40010"/>
                </a:cubicBezTo>
                <a:cubicBezTo>
                  <a:pt x="1127125" y="42391"/>
                  <a:pt x="1156494" y="48344"/>
                  <a:pt x="1185863" y="5429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Volný tvar 67"/>
          <p:cNvSpPr/>
          <p:nvPr/>
        </p:nvSpPr>
        <p:spPr>
          <a:xfrm>
            <a:off x="3893354" y="5765182"/>
            <a:ext cx="257175" cy="63500"/>
          </a:xfrm>
          <a:custGeom>
            <a:avLst/>
            <a:gdLst>
              <a:gd name="connsiteX0" fmla="*/ 0 w 257175"/>
              <a:gd name="connsiteY0" fmla="*/ 25302 h 63402"/>
              <a:gd name="connsiteX1" fmla="*/ 104775 w 257175"/>
              <a:gd name="connsiteY1" fmla="*/ 1489 h 63402"/>
              <a:gd name="connsiteX2" fmla="*/ 257175 w 257175"/>
              <a:gd name="connsiteY2" fmla="*/ 63402 h 6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63402">
                <a:moveTo>
                  <a:pt x="0" y="25302"/>
                </a:moveTo>
                <a:cubicBezTo>
                  <a:pt x="30956" y="10220"/>
                  <a:pt x="61913" y="-4861"/>
                  <a:pt x="104775" y="1489"/>
                </a:cubicBezTo>
                <a:cubicBezTo>
                  <a:pt x="147637" y="7839"/>
                  <a:pt x="202406" y="35620"/>
                  <a:pt x="257175" y="63402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9" name="Volný tvar 68"/>
          <p:cNvSpPr/>
          <p:nvPr/>
        </p:nvSpPr>
        <p:spPr>
          <a:xfrm>
            <a:off x="6007904" y="6323982"/>
            <a:ext cx="357187" cy="47625"/>
          </a:xfrm>
          <a:custGeom>
            <a:avLst/>
            <a:gdLst>
              <a:gd name="connsiteX0" fmla="*/ 0 w 357188"/>
              <a:gd name="connsiteY0" fmla="*/ 47625 h 47625"/>
              <a:gd name="connsiteX1" fmla="*/ 114300 w 357188"/>
              <a:gd name="connsiteY1" fmla="*/ 19050 h 47625"/>
              <a:gd name="connsiteX2" fmla="*/ 242888 w 357188"/>
              <a:gd name="connsiteY2" fmla="*/ 33337 h 47625"/>
              <a:gd name="connsiteX3" fmla="*/ 357188 w 357188"/>
              <a:gd name="connsiteY3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8" h="47625">
                <a:moveTo>
                  <a:pt x="0" y="47625"/>
                </a:moveTo>
                <a:cubicBezTo>
                  <a:pt x="36909" y="34528"/>
                  <a:pt x="73819" y="21431"/>
                  <a:pt x="114300" y="19050"/>
                </a:cubicBezTo>
                <a:cubicBezTo>
                  <a:pt x="154781" y="16669"/>
                  <a:pt x="202407" y="36512"/>
                  <a:pt x="242888" y="33337"/>
                </a:cubicBezTo>
                <a:cubicBezTo>
                  <a:pt x="283369" y="30162"/>
                  <a:pt x="320278" y="15081"/>
                  <a:pt x="357188" y="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0" name="Volný tvar 69"/>
          <p:cNvSpPr/>
          <p:nvPr/>
        </p:nvSpPr>
        <p:spPr>
          <a:xfrm>
            <a:off x="4588679" y="6198570"/>
            <a:ext cx="114300" cy="155575"/>
          </a:xfrm>
          <a:custGeom>
            <a:avLst/>
            <a:gdLst>
              <a:gd name="connsiteX0" fmla="*/ 55566 w 112716"/>
              <a:gd name="connsiteY0" fmla="*/ 154789 h 156224"/>
              <a:gd name="connsiteX1" fmla="*/ 3179 w 112716"/>
              <a:gd name="connsiteY1" fmla="*/ 135739 h 156224"/>
              <a:gd name="connsiteX2" fmla="*/ 17466 w 112716"/>
              <a:gd name="connsiteY2" fmla="*/ 11914 h 156224"/>
              <a:gd name="connsiteX3" fmla="*/ 112716 w 112716"/>
              <a:gd name="connsiteY3" fmla="*/ 11914 h 15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16" h="156224">
                <a:moveTo>
                  <a:pt x="55566" y="154789"/>
                </a:moveTo>
                <a:cubicBezTo>
                  <a:pt x="32547" y="157170"/>
                  <a:pt x="9529" y="159551"/>
                  <a:pt x="3179" y="135739"/>
                </a:cubicBezTo>
                <a:cubicBezTo>
                  <a:pt x="-3171" y="111927"/>
                  <a:pt x="-790" y="32551"/>
                  <a:pt x="17466" y="11914"/>
                </a:cubicBezTo>
                <a:cubicBezTo>
                  <a:pt x="35722" y="-8723"/>
                  <a:pt x="74219" y="1595"/>
                  <a:pt x="112716" y="11914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Volný tvar 70"/>
          <p:cNvSpPr/>
          <p:nvPr/>
        </p:nvSpPr>
        <p:spPr>
          <a:xfrm>
            <a:off x="4388654" y="5757245"/>
            <a:ext cx="204787" cy="46037"/>
          </a:xfrm>
          <a:custGeom>
            <a:avLst/>
            <a:gdLst>
              <a:gd name="connsiteX0" fmla="*/ 0 w 204788"/>
              <a:gd name="connsiteY0" fmla="*/ 0 h 45256"/>
              <a:gd name="connsiteX1" fmla="*/ 90488 w 204788"/>
              <a:gd name="connsiteY1" fmla="*/ 42863 h 45256"/>
              <a:gd name="connsiteX2" fmla="*/ 171450 w 204788"/>
              <a:gd name="connsiteY2" fmla="*/ 38100 h 45256"/>
              <a:gd name="connsiteX3" fmla="*/ 204788 w 204788"/>
              <a:gd name="connsiteY3" fmla="*/ 23813 h 4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88" h="45256">
                <a:moveTo>
                  <a:pt x="0" y="0"/>
                </a:moveTo>
                <a:cubicBezTo>
                  <a:pt x="30956" y="18256"/>
                  <a:pt x="61913" y="36513"/>
                  <a:pt x="90488" y="42863"/>
                </a:cubicBezTo>
                <a:cubicBezTo>
                  <a:pt x="119063" y="49213"/>
                  <a:pt x="152400" y="41275"/>
                  <a:pt x="171450" y="38100"/>
                </a:cubicBezTo>
                <a:cubicBezTo>
                  <a:pt x="190500" y="34925"/>
                  <a:pt x="197644" y="29369"/>
                  <a:pt x="204788" y="23813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Volný tvar 71"/>
          <p:cNvSpPr/>
          <p:nvPr/>
        </p:nvSpPr>
        <p:spPr>
          <a:xfrm>
            <a:off x="5417354" y="5842970"/>
            <a:ext cx="176212" cy="95250"/>
          </a:xfrm>
          <a:custGeom>
            <a:avLst/>
            <a:gdLst>
              <a:gd name="connsiteX0" fmla="*/ 0 w 176213"/>
              <a:gd name="connsiteY0" fmla="*/ 95250 h 95250"/>
              <a:gd name="connsiteX1" fmla="*/ 42863 w 176213"/>
              <a:gd name="connsiteY1" fmla="*/ 42863 h 95250"/>
              <a:gd name="connsiteX2" fmla="*/ 176213 w 176213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213" h="95250">
                <a:moveTo>
                  <a:pt x="0" y="95250"/>
                </a:moveTo>
                <a:cubicBezTo>
                  <a:pt x="6747" y="76994"/>
                  <a:pt x="13494" y="58738"/>
                  <a:pt x="42863" y="42863"/>
                </a:cubicBezTo>
                <a:cubicBezTo>
                  <a:pt x="72232" y="26988"/>
                  <a:pt x="124222" y="13494"/>
                  <a:pt x="176213" y="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3" name="Volný tvar 72"/>
          <p:cNvSpPr/>
          <p:nvPr/>
        </p:nvSpPr>
        <p:spPr>
          <a:xfrm>
            <a:off x="5412591" y="6076332"/>
            <a:ext cx="166688" cy="114300"/>
          </a:xfrm>
          <a:custGeom>
            <a:avLst/>
            <a:gdLst>
              <a:gd name="connsiteX0" fmla="*/ 0 w 166687"/>
              <a:gd name="connsiteY0" fmla="*/ 0 h 114300"/>
              <a:gd name="connsiteX1" fmla="*/ 42862 w 166687"/>
              <a:gd name="connsiteY1" fmla="*/ 76200 h 114300"/>
              <a:gd name="connsiteX2" fmla="*/ 166687 w 166687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7" h="114300">
                <a:moveTo>
                  <a:pt x="0" y="0"/>
                </a:moveTo>
                <a:cubicBezTo>
                  <a:pt x="7540" y="28575"/>
                  <a:pt x="15081" y="57150"/>
                  <a:pt x="42862" y="76200"/>
                </a:cubicBezTo>
                <a:cubicBezTo>
                  <a:pt x="70643" y="95250"/>
                  <a:pt x="118665" y="104775"/>
                  <a:pt x="166687" y="11430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4" name="Volný tvar 73"/>
          <p:cNvSpPr/>
          <p:nvPr/>
        </p:nvSpPr>
        <p:spPr>
          <a:xfrm>
            <a:off x="6112679" y="5876307"/>
            <a:ext cx="209550" cy="80963"/>
          </a:xfrm>
          <a:custGeom>
            <a:avLst/>
            <a:gdLst>
              <a:gd name="connsiteX0" fmla="*/ 0 w 209550"/>
              <a:gd name="connsiteY0" fmla="*/ 0 h 80962"/>
              <a:gd name="connsiteX1" fmla="*/ 66675 w 209550"/>
              <a:gd name="connsiteY1" fmla="*/ 57150 h 80962"/>
              <a:gd name="connsiteX2" fmla="*/ 209550 w 209550"/>
              <a:gd name="connsiteY2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80962">
                <a:moveTo>
                  <a:pt x="0" y="0"/>
                </a:moveTo>
                <a:cubicBezTo>
                  <a:pt x="15875" y="21828"/>
                  <a:pt x="31750" y="43656"/>
                  <a:pt x="66675" y="57150"/>
                </a:cubicBezTo>
                <a:cubicBezTo>
                  <a:pt x="101600" y="70644"/>
                  <a:pt x="155575" y="75803"/>
                  <a:pt x="209550" y="80962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5" name="Přímá spojnice se šipkou 74"/>
          <p:cNvCxnSpPr/>
          <p:nvPr/>
        </p:nvCxnSpPr>
        <p:spPr>
          <a:xfrm flipV="1">
            <a:off x="3794929" y="4414220"/>
            <a:ext cx="1928812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76" name="Volný tvar 75"/>
          <p:cNvSpPr/>
          <p:nvPr/>
        </p:nvSpPr>
        <p:spPr>
          <a:xfrm>
            <a:off x="3817154" y="4958732"/>
            <a:ext cx="1895475" cy="50800"/>
          </a:xfrm>
          <a:custGeom>
            <a:avLst/>
            <a:gdLst>
              <a:gd name="connsiteX0" fmla="*/ 0 w 1895475"/>
              <a:gd name="connsiteY0" fmla="*/ 17883 h 51221"/>
              <a:gd name="connsiteX1" fmla="*/ 666750 w 1895475"/>
              <a:gd name="connsiteY1" fmla="*/ 27408 h 51221"/>
              <a:gd name="connsiteX2" fmla="*/ 904875 w 1895475"/>
              <a:gd name="connsiteY2" fmla="*/ 3596 h 51221"/>
              <a:gd name="connsiteX3" fmla="*/ 1138238 w 1895475"/>
              <a:gd name="connsiteY3" fmla="*/ 3596 h 51221"/>
              <a:gd name="connsiteX4" fmla="*/ 1295400 w 1895475"/>
              <a:gd name="connsiteY4" fmla="*/ 36933 h 51221"/>
              <a:gd name="connsiteX5" fmla="*/ 1566863 w 1895475"/>
              <a:gd name="connsiteY5" fmla="*/ 41696 h 51221"/>
              <a:gd name="connsiteX6" fmla="*/ 1895475 w 1895475"/>
              <a:gd name="connsiteY6" fmla="*/ 51221 h 5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475" h="51221">
                <a:moveTo>
                  <a:pt x="0" y="17883"/>
                </a:moveTo>
                <a:lnTo>
                  <a:pt x="666750" y="27408"/>
                </a:lnTo>
                <a:cubicBezTo>
                  <a:pt x="817563" y="25027"/>
                  <a:pt x="826294" y="7565"/>
                  <a:pt x="904875" y="3596"/>
                </a:cubicBezTo>
                <a:cubicBezTo>
                  <a:pt x="983456" y="-373"/>
                  <a:pt x="1073151" y="-1960"/>
                  <a:pt x="1138238" y="3596"/>
                </a:cubicBezTo>
                <a:cubicBezTo>
                  <a:pt x="1203325" y="9152"/>
                  <a:pt x="1223963" y="30583"/>
                  <a:pt x="1295400" y="36933"/>
                </a:cubicBezTo>
                <a:cubicBezTo>
                  <a:pt x="1366837" y="43283"/>
                  <a:pt x="1566863" y="41696"/>
                  <a:pt x="1566863" y="41696"/>
                </a:cubicBezTo>
                <a:lnTo>
                  <a:pt x="1895475" y="51221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7" name="Volný tvar 76"/>
          <p:cNvSpPr/>
          <p:nvPr/>
        </p:nvSpPr>
        <p:spPr>
          <a:xfrm>
            <a:off x="3821916" y="4766645"/>
            <a:ext cx="1824038" cy="120650"/>
          </a:xfrm>
          <a:custGeom>
            <a:avLst/>
            <a:gdLst>
              <a:gd name="connsiteX0" fmla="*/ 0 w 1824037"/>
              <a:gd name="connsiteY0" fmla="*/ 95396 h 120851"/>
              <a:gd name="connsiteX1" fmla="*/ 485775 w 1824037"/>
              <a:gd name="connsiteY1" fmla="*/ 95396 h 120851"/>
              <a:gd name="connsiteX2" fmla="*/ 776287 w 1824037"/>
              <a:gd name="connsiteY2" fmla="*/ 62059 h 120851"/>
              <a:gd name="connsiteX3" fmla="*/ 1109662 w 1824037"/>
              <a:gd name="connsiteY3" fmla="*/ 146 h 120851"/>
              <a:gd name="connsiteX4" fmla="*/ 1266825 w 1824037"/>
              <a:gd name="connsiteY4" fmla="*/ 81109 h 120851"/>
              <a:gd name="connsiteX5" fmla="*/ 1519237 w 1824037"/>
              <a:gd name="connsiteY5" fmla="*/ 119209 h 120851"/>
              <a:gd name="connsiteX6" fmla="*/ 1824037 w 1824037"/>
              <a:gd name="connsiteY6" fmla="*/ 114446 h 120851"/>
              <a:gd name="connsiteX7" fmla="*/ 1824037 w 1824037"/>
              <a:gd name="connsiteY7" fmla="*/ 114446 h 12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4037" h="120851">
                <a:moveTo>
                  <a:pt x="0" y="95396"/>
                </a:moveTo>
                <a:cubicBezTo>
                  <a:pt x="178197" y="98174"/>
                  <a:pt x="356394" y="100952"/>
                  <a:pt x="485775" y="95396"/>
                </a:cubicBezTo>
                <a:cubicBezTo>
                  <a:pt x="615156" y="89840"/>
                  <a:pt x="672306" y="77934"/>
                  <a:pt x="776287" y="62059"/>
                </a:cubicBezTo>
                <a:cubicBezTo>
                  <a:pt x="880268" y="46184"/>
                  <a:pt x="1027906" y="-3029"/>
                  <a:pt x="1109662" y="146"/>
                </a:cubicBezTo>
                <a:cubicBezTo>
                  <a:pt x="1191418" y="3321"/>
                  <a:pt x="1198563" y="61265"/>
                  <a:pt x="1266825" y="81109"/>
                </a:cubicBezTo>
                <a:cubicBezTo>
                  <a:pt x="1335087" y="100953"/>
                  <a:pt x="1426369" y="113653"/>
                  <a:pt x="1519237" y="119209"/>
                </a:cubicBezTo>
                <a:cubicBezTo>
                  <a:pt x="1612105" y="124765"/>
                  <a:pt x="1824037" y="114446"/>
                  <a:pt x="1824037" y="114446"/>
                </a:cubicBezTo>
                <a:lnTo>
                  <a:pt x="1824037" y="114446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8" name="Volný tvar 77"/>
          <p:cNvSpPr/>
          <p:nvPr/>
        </p:nvSpPr>
        <p:spPr>
          <a:xfrm>
            <a:off x="3794929" y="4544395"/>
            <a:ext cx="1884362" cy="69850"/>
          </a:xfrm>
          <a:custGeom>
            <a:avLst/>
            <a:gdLst>
              <a:gd name="connsiteX0" fmla="*/ 0 w 1871663"/>
              <a:gd name="connsiteY0" fmla="*/ 11479 h 30529"/>
              <a:gd name="connsiteX1" fmla="*/ 442913 w 1871663"/>
              <a:gd name="connsiteY1" fmla="*/ 11479 h 30529"/>
              <a:gd name="connsiteX2" fmla="*/ 738188 w 1871663"/>
              <a:gd name="connsiteY2" fmla="*/ 6716 h 30529"/>
              <a:gd name="connsiteX3" fmla="*/ 1023938 w 1871663"/>
              <a:gd name="connsiteY3" fmla="*/ 1954 h 30529"/>
              <a:gd name="connsiteX4" fmla="*/ 1200150 w 1871663"/>
              <a:gd name="connsiteY4" fmla="*/ 1954 h 30529"/>
              <a:gd name="connsiteX5" fmla="*/ 1366838 w 1871663"/>
              <a:gd name="connsiteY5" fmla="*/ 25766 h 30529"/>
              <a:gd name="connsiteX6" fmla="*/ 1590675 w 1871663"/>
              <a:gd name="connsiteY6" fmla="*/ 25766 h 30529"/>
              <a:gd name="connsiteX7" fmla="*/ 1871663 w 1871663"/>
              <a:gd name="connsiteY7" fmla="*/ 30529 h 3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663" h="30529">
                <a:moveTo>
                  <a:pt x="0" y="11479"/>
                </a:moveTo>
                <a:lnTo>
                  <a:pt x="442913" y="11479"/>
                </a:lnTo>
                <a:lnTo>
                  <a:pt x="738188" y="6716"/>
                </a:lnTo>
                <a:lnTo>
                  <a:pt x="1023938" y="1954"/>
                </a:lnTo>
                <a:cubicBezTo>
                  <a:pt x="1100932" y="1160"/>
                  <a:pt x="1143000" y="-2015"/>
                  <a:pt x="1200150" y="1954"/>
                </a:cubicBezTo>
                <a:cubicBezTo>
                  <a:pt x="1257300" y="5923"/>
                  <a:pt x="1301751" y="21797"/>
                  <a:pt x="1366838" y="25766"/>
                </a:cubicBezTo>
                <a:cubicBezTo>
                  <a:pt x="1431925" y="29735"/>
                  <a:pt x="1590675" y="25766"/>
                  <a:pt x="1590675" y="25766"/>
                </a:cubicBezTo>
                <a:lnTo>
                  <a:pt x="1871663" y="30529"/>
                </a:ln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9" name="Přímá spojnice se šipkou 78"/>
          <p:cNvCxnSpPr/>
          <p:nvPr/>
        </p:nvCxnSpPr>
        <p:spPr>
          <a:xfrm>
            <a:off x="1550204" y="4553920"/>
            <a:ext cx="1931987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</p:cxnSp>
      <p:sp>
        <p:nvSpPr>
          <p:cNvPr id="80" name="Volný tvar 79"/>
          <p:cNvSpPr/>
          <p:nvPr/>
        </p:nvSpPr>
        <p:spPr>
          <a:xfrm>
            <a:off x="3307566" y="5636595"/>
            <a:ext cx="3476625" cy="68262"/>
          </a:xfrm>
          <a:custGeom>
            <a:avLst/>
            <a:gdLst>
              <a:gd name="connsiteX0" fmla="*/ 0 w 3476625"/>
              <a:gd name="connsiteY0" fmla="*/ 54370 h 68658"/>
              <a:gd name="connsiteX1" fmla="*/ 309562 w 3476625"/>
              <a:gd name="connsiteY1" fmla="*/ 63895 h 68658"/>
              <a:gd name="connsiteX2" fmla="*/ 638175 w 3476625"/>
              <a:gd name="connsiteY2" fmla="*/ 35320 h 68658"/>
              <a:gd name="connsiteX3" fmla="*/ 1033462 w 3476625"/>
              <a:gd name="connsiteY3" fmla="*/ 16270 h 68658"/>
              <a:gd name="connsiteX4" fmla="*/ 1552575 w 3476625"/>
              <a:gd name="connsiteY4" fmla="*/ 49608 h 68658"/>
              <a:gd name="connsiteX5" fmla="*/ 1914525 w 3476625"/>
              <a:gd name="connsiteY5" fmla="*/ 6745 h 68658"/>
              <a:gd name="connsiteX6" fmla="*/ 2024062 w 3476625"/>
              <a:gd name="connsiteY6" fmla="*/ 1983 h 68658"/>
              <a:gd name="connsiteX7" fmla="*/ 2205037 w 3476625"/>
              <a:gd name="connsiteY7" fmla="*/ 25795 h 68658"/>
              <a:gd name="connsiteX8" fmla="*/ 2509837 w 3476625"/>
              <a:gd name="connsiteY8" fmla="*/ 49608 h 68658"/>
              <a:gd name="connsiteX9" fmla="*/ 2795587 w 3476625"/>
              <a:gd name="connsiteY9" fmla="*/ 35320 h 68658"/>
              <a:gd name="connsiteX10" fmla="*/ 2876550 w 3476625"/>
              <a:gd name="connsiteY10" fmla="*/ 30558 h 68658"/>
              <a:gd name="connsiteX11" fmla="*/ 3119437 w 3476625"/>
              <a:gd name="connsiteY11" fmla="*/ 59133 h 68658"/>
              <a:gd name="connsiteX12" fmla="*/ 3476625 w 3476625"/>
              <a:gd name="connsiteY12" fmla="*/ 68658 h 6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6625" h="68658">
                <a:moveTo>
                  <a:pt x="0" y="54370"/>
                </a:moveTo>
                <a:cubicBezTo>
                  <a:pt x="101600" y="60720"/>
                  <a:pt x="203200" y="67070"/>
                  <a:pt x="309562" y="63895"/>
                </a:cubicBezTo>
                <a:cubicBezTo>
                  <a:pt x="415924" y="60720"/>
                  <a:pt x="517525" y="43257"/>
                  <a:pt x="638175" y="35320"/>
                </a:cubicBezTo>
                <a:cubicBezTo>
                  <a:pt x="758825" y="27383"/>
                  <a:pt x="881062" y="13889"/>
                  <a:pt x="1033462" y="16270"/>
                </a:cubicBezTo>
                <a:cubicBezTo>
                  <a:pt x="1185862" y="18651"/>
                  <a:pt x="1405731" y="51195"/>
                  <a:pt x="1552575" y="49608"/>
                </a:cubicBezTo>
                <a:cubicBezTo>
                  <a:pt x="1699419" y="48021"/>
                  <a:pt x="1835944" y="14682"/>
                  <a:pt x="1914525" y="6745"/>
                </a:cubicBezTo>
                <a:cubicBezTo>
                  <a:pt x="1993106" y="-1192"/>
                  <a:pt x="1975643" y="-1192"/>
                  <a:pt x="2024062" y="1983"/>
                </a:cubicBezTo>
                <a:cubicBezTo>
                  <a:pt x="2072481" y="5158"/>
                  <a:pt x="2124075" y="17858"/>
                  <a:pt x="2205037" y="25795"/>
                </a:cubicBezTo>
                <a:cubicBezTo>
                  <a:pt x="2285999" y="33732"/>
                  <a:pt x="2411412" y="48020"/>
                  <a:pt x="2509837" y="49608"/>
                </a:cubicBezTo>
                <a:cubicBezTo>
                  <a:pt x="2608262" y="51195"/>
                  <a:pt x="2795587" y="35320"/>
                  <a:pt x="2795587" y="35320"/>
                </a:cubicBezTo>
                <a:cubicBezTo>
                  <a:pt x="2856706" y="32145"/>
                  <a:pt x="2822575" y="26589"/>
                  <a:pt x="2876550" y="30558"/>
                </a:cubicBezTo>
                <a:cubicBezTo>
                  <a:pt x="2930525" y="34527"/>
                  <a:pt x="3019425" y="52783"/>
                  <a:pt x="3119437" y="59133"/>
                </a:cubicBezTo>
                <a:cubicBezTo>
                  <a:pt x="3219449" y="65483"/>
                  <a:pt x="3348037" y="67070"/>
                  <a:pt x="3476625" y="6865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1" name="Volný tvar 80"/>
          <p:cNvSpPr/>
          <p:nvPr/>
        </p:nvSpPr>
        <p:spPr>
          <a:xfrm>
            <a:off x="6041241" y="4899995"/>
            <a:ext cx="1890713" cy="112712"/>
          </a:xfrm>
          <a:custGeom>
            <a:avLst/>
            <a:gdLst>
              <a:gd name="connsiteX0" fmla="*/ 0 w 1890712"/>
              <a:gd name="connsiteY0" fmla="*/ 104629 h 112836"/>
              <a:gd name="connsiteX1" fmla="*/ 485775 w 1890712"/>
              <a:gd name="connsiteY1" fmla="*/ 109392 h 112836"/>
              <a:gd name="connsiteX2" fmla="*/ 947737 w 1890712"/>
              <a:gd name="connsiteY2" fmla="*/ 104629 h 112836"/>
              <a:gd name="connsiteX3" fmla="*/ 1133475 w 1890712"/>
              <a:gd name="connsiteY3" fmla="*/ 18904 h 112836"/>
              <a:gd name="connsiteX4" fmla="*/ 1276350 w 1890712"/>
              <a:gd name="connsiteY4" fmla="*/ 4617 h 112836"/>
              <a:gd name="connsiteX5" fmla="*/ 1338262 w 1890712"/>
              <a:gd name="connsiteY5" fmla="*/ 80817 h 112836"/>
              <a:gd name="connsiteX6" fmla="*/ 1890712 w 1890712"/>
              <a:gd name="connsiteY6" fmla="*/ 104629 h 1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712" h="112836">
                <a:moveTo>
                  <a:pt x="0" y="104629"/>
                </a:moveTo>
                <a:lnTo>
                  <a:pt x="485775" y="109392"/>
                </a:lnTo>
                <a:cubicBezTo>
                  <a:pt x="643731" y="109392"/>
                  <a:pt x="839787" y="119710"/>
                  <a:pt x="947737" y="104629"/>
                </a:cubicBezTo>
                <a:cubicBezTo>
                  <a:pt x="1055687" y="89548"/>
                  <a:pt x="1078706" y="35573"/>
                  <a:pt x="1133475" y="18904"/>
                </a:cubicBezTo>
                <a:cubicBezTo>
                  <a:pt x="1188244" y="2235"/>
                  <a:pt x="1242219" y="-5702"/>
                  <a:pt x="1276350" y="4617"/>
                </a:cubicBezTo>
                <a:cubicBezTo>
                  <a:pt x="1310481" y="14936"/>
                  <a:pt x="1235868" y="64148"/>
                  <a:pt x="1338262" y="80817"/>
                </a:cubicBezTo>
                <a:cubicBezTo>
                  <a:pt x="1440656" y="97486"/>
                  <a:pt x="1665684" y="101057"/>
                  <a:pt x="1890712" y="10462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2" name="Volný tvar 81"/>
          <p:cNvSpPr/>
          <p:nvPr/>
        </p:nvSpPr>
        <p:spPr>
          <a:xfrm>
            <a:off x="6050766" y="4776170"/>
            <a:ext cx="1862138" cy="134937"/>
          </a:xfrm>
          <a:custGeom>
            <a:avLst/>
            <a:gdLst>
              <a:gd name="connsiteX0" fmla="*/ 0 w 1862137"/>
              <a:gd name="connsiteY0" fmla="*/ 129638 h 135696"/>
              <a:gd name="connsiteX1" fmla="*/ 376237 w 1862137"/>
              <a:gd name="connsiteY1" fmla="*/ 134400 h 135696"/>
              <a:gd name="connsiteX2" fmla="*/ 814387 w 1862137"/>
              <a:gd name="connsiteY2" fmla="*/ 115350 h 135696"/>
              <a:gd name="connsiteX3" fmla="*/ 1085850 w 1862137"/>
              <a:gd name="connsiteY3" fmla="*/ 43913 h 135696"/>
              <a:gd name="connsiteX4" fmla="*/ 1338262 w 1862137"/>
              <a:gd name="connsiteY4" fmla="*/ 1050 h 135696"/>
              <a:gd name="connsiteX5" fmla="*/ 1390650 w 1862137"/>
              <a:gd name="connsiteY5" fmla="*/ 86775 h 135696"/>
              <a:gd name="connsiteX6" fmla="*/ 1628775 w 1862137"/>
              <a:gd name="connsiteY6" fmla="*/ 129638 h 135696"/>
              <a:gd name="connsiteX7" fmla="*/ 1862137 w 1862137"/>
              <a:gd name="connsiteY7" fmla="*/ 134400 h 13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2137" h="135696">
                <a:moveTo>
                  <a:pt x="0" y="129638"/>
                </a:moveTo>
                <a:cubicBezTo>
                  <a:pt x="120253" y="133209"/>
                  <a:pt x="240506" y="136781"/>
                  <a:pt x="376237" y="134400"/>
                </a:cubicBezTo>
                <a:cubicBezTo>
                  <a:pt x="511968" y="132019"/>
                  <a:pt x="696118" y="130431"/>
                  <a:pt x="814387" y="115350"/>
                </a:cubicBezTo>
                <a:cubicBezTo>
                  <a:pt x="932656" y="100269"/>
                  <a:pt x="998538" y="62963"/>
                  <a:pt x="1085850" y="43913"/>
                </a:cubicBezTo>
                <a:cubicBezTo>
                  <a:pt x="1173162" y="24863"/>
                  <a:pt x="1287462" y="-6094"/>
                  <a:pt x="1338262" y="1050"/>
                </a:cubicBezTo>
                <a:cubicBezTo>
                  <a:pt x="1389062" y="8194"/>
                  <a:pt x="1342231" y="65344"/>
                  <a:pt x="1390650" y="86775"/>
                </a:cubicBezTo>
                <a:cubicBezTo>
                  <a:pt x="1439069" y="108206"/>
                  <a:pt x="1550194" y="121701"/>
                  <a:pt x="1628775" y="129638"/>
                </a:cubicBezTo>
                <a:cubicBezTo>
                  <a:pt x="1707356" y="137575"/>
                  <a:pt x="1784746" y="135987"/>
                  <a:pt x="1862137" y="13440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3" name="Volný tvar 82"/>
          <p:cNvSpPr/>
          <p:nvPr/>
        </p:nvSpPr>
        <p:spPr>
          <a:xfrm>
            <a:off x="6041241" y="4647582"/>
            <a:ext cx="1673225" cy="171450"/>
          </a:xfrm>
          <a:custGeom>
            <a:avLst/>
            <a:gdLst>
              <a:gd name="connsiteX0" fmla="*/ 0 w 1674636"/>
              <a:gd name="connsiteY0" fmla="*/ 199014 h 258186"/>
              <a:gd name="connsiteX1" fmla="*/ 280987 w 1674636"/>
              <a:gd name="connsiteY1" fmla="*/ 203776 h 258186"/>
              <a:gd name="connsiteX2" fmla="*/ 876300 w 1674636"/>
              <a:gd name="connsiteY2" fmla="*/ 179964 h 258186"/>
              <a:gd name="connsiteX3" fmla="*/ 1238250 w 1674636"/>
              <a:gd name="connsiteY3" fmla="*/ 51376 h 258186"/>
              <a:gd name="connsiteX4" fmla="*/ 1528762 w 1674636"/>
              <a:gd name="connsiteY4" fmla="*/ 3751 h 258186"/>
              <a:gd name="connsiteX5" fmla="*/ 1671637 w 1674636"/>
              <a:gd name="connsiteY5" fmla="*/ 141864 h 258186"/>
              <a:gd name="connsiteX6" fmla="*/ 1614487 w 1674636"/>
              <a:gd name="connsiteY6" fmla="*/ 256164 h 258186"/>
              <a:gd name="connsiteX7" fmla="*/ 1481137 w 1674636"/>
              <a:gd name="connsiteY7" fmla="*/ 208539 h 258186"/>
              <a:gd name="connsiteX8" fmla="*/ 1500187 w 1674636"/>
              <a:gd name="connsiteY8" fmla="*/ 127576 h 2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4636" h="258186">
                <a:moveTo>
                  <a:pt x="0" y="199014"/>
                </a:moveTo>
                <a:cubicBezTo>
                  <a:pt x="67468" y="202982"/>
                  <a:pt x="134937" y="206951"/>
                  <a:pt x="280987" y="203776"/>
                </a:cubicBezTo>
                <a:cubicBezTo>
                  <a:pt x="427037" y="200601"/>
                  <a:pt x="716756" y="205364"/>
                  <a:pt x="876300" y="179964"/>
                </a:cubicBezTo>
                <a:cubicBezTo>
                  <a:pt x="1035844" y="154564"/>
                  <a:pt x="1129506" y="80745"/>
                  <a:pt x="1238250" y="51376"/>
                </a:cubicBezTo>
                <a:cubicBezTo>
                  <a:pt x="1346994" y="22007"/>
                  <a:pt x="1456531" y="-11330"/>
                  <a:pt x="1528762" y="3751"/>
                </a:cubicBezTo>
                <a:cubicBezTo>
                  <a:pt x="1600993" y="18832"/>
                  <a:pt x="1657350" y="99795"/>
                  <a:pt x="1671637" y="141864"/>
                </a:cubicBezTo>
                <a:cubicBezTo>
                  <a:pt x="1685924" y="183933"/>
                  <a:pt x="1646237" y="245052"/>
                  <a:pt x="1614487" y="256164"/>
                </a:cubicBezTo>
                <a:cubicBezTo>
                  <a:pt x="1582737" y="267276"/>
                  <a:pt x="1500187" y="229970"/>
                  <a:pt x="1481137" y="208539"/>
                </a:cubicBezTo>
                <a:cubicBezTo>
                  <a:pt x="1462087" y="187108"/>
                  <a:pt x="1481137" y="157342"/>
                  <a:pt x="1500187" y="127576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Volný tvar 83"/>
          <p:cNvSpPr/>
          <p:nvPr/>
        </p:nvSpPr>
        <p:spPr>
          <a:xfrm>
            <a:off x="7774791" y="4561857"/>
            <a:ext cx="157163" cy="61913"/>
          </a:xfrm>
          <a:custGeom>
            <a:avLst/>
            <a:gdLst>
              <a:gd name="connsiteX0" fmla="*/ 0 w 157162"/>
              <a:gd name="connsiteY0" fmla="*/ 0 h 62065"/>
              <a:gd name="connsiteX1" fmla="*/ 52387 w 157162"/>
              <a:gd name="connsiteY1" fmla="*/ 52388 h 62065"/>
              <a:gd name="connsiteX2" fmla="*/ 157162 w 157162"/>
              <a:gd name="connsiteY2" fmla="*/ 61913 h 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62065">
                <a:moveTo>
                  <a:pt x="0" y="0"/>
                </a:moveTo>
                <a:cubicBezTo>
                  <a:pt x="13096" y="21034"/>
                  <a:pt x="26193" y="42069"/>
                  <a:pt x="52387" y="52388"/>
                </a:cubicBezTo>
                <a:cubicBezTo>
                  <a:pt x="78581" y="62707"/>
                  <a:pt x="117871" y="62310"/>
                  <a:pt x="157162" y="61913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5" name="Volný tvar 84"/>
          <p:cNvSpPr/>
          <p:nvPr/>
        </p:nvSpPr>
        <p:spPr>
          <a:xfrm>
            <a:off x="6060291" y="4561857"/>
            <a:ext cx="1757363" cy="266700"/>
          </a:xfrm>
          <a:custGeom>
            <a:avLst/>
            <a:gdLst>
              <a:gd name="connsiteX0" fmla="*/ 0 w 1757908"/>
              <a:gd name="connsiteY0" fmla="*/ 90838 h 267051"/>
              <a:gd name="connsiteX1" fmla="*/ 409575 w 1757908"/>
              <a:gd name="connsiteY1" fmla="*/ 100363 h 267051"/>
              <a:gd name="connsiteX2" fmla="*/ 766762 w 1757908"/>
              <a:gd name="connsiteY2" fmla="*/ 76551 h 267051"/>
              <a:gd name="connsiteX3" fmla="*/ 1095375 w 1757908"/>
              <a:gd name="connsiteY3" fmla="*/ 28926 h 267051"/>
              <a:gd name="connsiteX4" fmla="*/ 1547812 w 1757908"/>
              <a:gd name="connsiteY4" fmla="*/ 351 h 267051"/>
              <a:gd name="connsiteX5" fmla="*/ 1700212 w 1757908"/>
              <a:gd name="connsiteY5" fmla="*/ 47976 h 267051"/>
              <a:gd name="connsiteX6" fmla="*/ 1757362 w 1757908"/>
              <a:gd name="connsiteY6" fmla="*/ 167038 h 267051"/>
              <a:gd name="connsiteX7" fmla="*/ 1671637 w 1757908"/>
              <a:gd name="connsiteY7" fmla="*/ 267051 h 26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7908" h="267051">
                <a:moveTo>
                  <a:pt x="0" y="90838"/>
                </a:moveTo>
                <a:cubicBezTo>
                  <a:pt x="140890" y="96791"/>
                  <a:pt x="281781" y="102744"/>
                  <a:pt x="409575" y="100363"/>
                </a:cubicBezTo>
                <a:cubicBezTo>
                  <a:pt x="537369" y="97982"/>
                  <a:pt x="652462" y="88457"/>
                  <a:pt x="766762" y="76551"/>
                </a:cubicBezTo>
                <a:cubicBezTo>
                  <a:pt x="881062" y="64645"/>
                  <a:pt x="965200" y="41626"/>
                  <a:pt x="1095375" y="28926"/>
                </a:cubicBezTo>
                <a:cubicBezTo>
                  <a:pt x="1225550" y="16226"/>
                  <a:pt x="1447006" y="-2824"/>
                  <a:pt x="1547812" y="351"/>
                </a:cubicBezTo>
                <a:cubicBezTo>
                  <a:pt x="1648618" y="3526"/>
                  <a:pt x="1665287" y="20195"/>
                  <a:pt x="1700212" y="47976"/>
                </a:cubicBezTo>
                <a:cubicBezTo>
                  <a:pt x="1735137" y="75757"/>
                  <a:pt x="1762125" y="130526"/>
                  <a:pt x="1757362" y="167038"/>
                </a:cubicBezTo>
                <a:cubicBezTo>
                  <a:pt x="1752600" y="203551"/>
                  <a:pt x="1712118" y="235301"/>
                  <a:pt x="1671637" y="267051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6" name="Volný tvar 85"/>
          <p:cNvSpPr/>
          <p:nvPr/>
        </p:nvSpPr>
        <p:spPr>
          <a:xfrm>
            <a:off x="7455704" y="4704732"/>
            <a:ext cx="438150" cy="141288"/>
          </a:xfrm>
          <a:custGeom>
            <a:avLst/>
            <a:gdLst>
              <a:gd name="connsiteX0" fmla="*/ 0 w 438150"/>
              <a:gd name="connsiteY0" fmla="*/ 0 h 140085"/>
              <a:gd name="connsiteX1" fmla="*/ 33337 w 438150"/>
              <a:gd name="connsiteY1" fmla="*/ 104775 h 140085"/>
              <a:gd name="connsiteX2" fmla="*/ 185737 w 438150"/>
              <a:gd name="connsiteY2" fmla="*/ 138113 h 140085"/>
              <a:gd name="connsiteX3" fmla="*/ 438150 w 438150"/>
              <a:gd name="connsiteY3" fmla="*/ 133350 h 14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140085">
                <a:moveTo>
                  <a:pt x="0" y="0"/>
                </a:moveTo>
                <a:cubicBezTo>
                  <a:pt x="1190" y="40878"/>
                  <a:pt x="2381" y="81756"/>
                  <a:pt x="33337" y="104775"/>
                </a:cubicBezTo>
                <a:cubicBezTo>
                  <a:pt x="64293" y="127794"/>
                  <a:pt x="118268" y="133351"/>
                  <a:pt x="185737" y="138113"/>
                </a:cubicBezTo>
                <a:cubicBezTo>
                  <a:pt x="253206" y="142876"/>
                  <a:pt x="345678" y="138113"/>
                  <a:pt x="438150" y="13335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7" name="Volný tvar 86"/>
          <p:cNvSpPr/>
          <p:nvPr/>
        </p:nvSpPr>
        <p:spPr>
          <a:xfrm>
            <a:off x="6031716" y="4452320"/>
            <a:ext cx="1924050" cy="92075"/>
          </a:xfrm>
          <a:custGeom>
            <a:avLst/>
            <a:gdLst>
              <a:gd name="connsiteX0" fmla="*/ 0 w 1924050"/>
              <a:gd name="connsiteY0" fmla="*/ 71909 h 92034"/>
              <a:gd name="connsiteX1" fmla="*/ 500062 w 1924050"/>
              <a:gd name="connsiteY1" fmla="*/ 90959 h 92034"/>
              <a:gd name="connsiteX2" fmla="*/ 1066800 w 1924050"/>
              <a:gd name="connsiteY2" fmla="*/ 43334 h 92034"/>
              <a:gd name="connsiteX3" fmla="*/ 1619250 w 1924050"/>
              <a:gd name="connsiteY3" fmla="*/ 471 h 92034"/>
              <a:gd name="connsiteX4" fmla="*/ 1804987 w 1924050"/>
              <a:gd name="connsiteY4" fmla="*/ 71909 h 92034"/>
              <a:gd name="connsiteX5" fmla="*/ 1924050 w 1924050"/>
              <a:gd name="connsiteY5" fmla="*/ 76671 h 9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050" h="92034">
                <a:moveTo>
                  <a:pt x="0" y="71909"/>
                </a:moveTo>
                <a:cubicBezTo>
                  <a:pt x="161131" y="83815"/>
                  <a:pt x="322262" y="95722"/>
                  <a:pt x="500062" y="90959"/>
                </a:cubicBezTo>
                <a:cubicBezTo>
                  <a:pt x="677862" y="86197"/>
                  <a:pt x="1066800" y="43334"/>
                  <a:pt x="1066800" y="43334"/>
                </a:cubicBezTo>
                <a:cubicBezTo>
                  <a:pt x="1253331" y="28253"/>
                  <a:pt x="1496219" y="-4291"/>
                  <a:pt x="1619250" y="471"/>
                </a:cubicBezTo>
                <a:cubicBezTo>
                  <a:pt x="1742281" y="5233"/>
                  <a:pt x="1754187" y="59209"/>
                  <a:pt x="1804987" y="71909"/>
                </a:cubicBezTo>
                <a:cubicBezTo>
                  <a:pt x="1855787" y="84609"/>
                  <a:pt x="1889918" y="80640"/>
                  <a:pt x="1924050" y="76671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8" name="Volný tvar 87"/>
          <p:cNvSpPr/>
          <p:nvPr/>
        </p:nvSpPr>
        <p:spPr>
          <a:xfrm>
            <a:off x="6017429" y="4360245"/>
            <a:ext cx="1909762" cy="68262"/>
          </a:xfrm>
          <a:custGeom>
            <a:avLst/>
            <a:gdLst>
              <a:gd name="connsiteX0" fmla="*/ 0 w 1909763"/>
              <a:gd name="connsiteY0" fmla="*/ 44104 h 67917"/>
              <a:gd name="connsiteX1" fmla="*/ 566738 w 1909763"/>
              <a:gd name="connsiteY1" fmla="*/ 63154 h 67917"/>
              <a:gd name="connsiteX2" fmla="*/ 1162050 w 1909763"/>
              <a:gd name="connsiteY2" fmla="*/ 20292 h 67917"/>
              <a:gd name="connsiteX3" fmla="*/ 1576388 w 1909763"/>
              <a:gd name="connsiteY3" fmla="*/ 1242 h 67917"/>
              <a:gd name="connsiteX4" fmla="*/ 1795463 w 1909763"/>
              <a:gd name="connsiteY4" fmla="*/ 53629 h 67917"/>
              <a:gd name="connsiteX5" fmla="*/ 1909763 w 1909763"/>
              <a:gd name="connsiteY5" fmla="*/ 67917 h 6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67917">
                <a:moveTo>
                  <a:pt x="0" y="44104"/>
                </a:moveTo>
                <a:cubicBezTo>
                  <a:pt x="186531" y="55613"/>
                  <a:pt x="373063" y="67123"/>
                  <a:pt x="566738" y="63154"/>
                </a:cubicBezTo>
                <a:cubicBezTo>
                  <a:pt x="760413" y="59185"/>
                  <a:pt x="993775" y="30611"/>
                  <a:pt x="1162050" y="20292"/>
                </a:cubicBezTo>
                <a:cubicBezTo>
                  <a:pt x="1330325" y="9973"/>
                  <a:pt x="1470819" y="-4314"/>
                  <a:pt x="1576388" y="1242"/>
                </a:cubicBezTo>
                <a:cubicBezTo>
                  <a:pt x="1681957" y="6798"/>
                  <a:pt x="1739900" y="42516"/>
                  <a:pt x="1795463" y="53629"/>
                </a:cubicBezTo>
                <a:cubicBezTo>
                  <a:pt x="1851026" y="64742"/>
                  <a:pt x="1880394" y="66329"/>
                  <a:pt x="1909763" y="67917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9" name="Volný tvar 88"/>
          <p:cNvSpPr/>
          <p:nvPr/>
        </p:nvSpPr>
        <p:spPr>
          <a:xfrm>
            <a:off x="6022191" y="4257057"/>
            <a:ext cx="1905000" cy="68263"/>
          </a:xfrm>
          <a:custGeom>
            <a:avLst/>
            <a:gdLst>
              <a:gd name="connsiteX0" fmla="*/ 0 w 1905000"/>
              <a:gd name="connsiteY0" fmla="*/ 38383 h 68290"/>
              <a:gd name="connsiteX1" fmla="*/ 681037 w 1905000"/>
              <a:gd name="connsiteY1" fmla="*/ 66958 h 68290"/>
              <a:gd name="connsiteX2" fmla="*/ 1419225 w 1905000"/>
              <a:gd name="connsiteY2" fmla="*/ 283 h 68290"/>
              <a:gd name="connsiteX3" fmla="*/ 1804987 w 1905000"/>
              <a:gd name="connsiteY3" fmla="*/ 43145 h 68290"/>
              <a:gd name="connsiteX4" fmla="*/ 1905000 w 1905000"/>
              <a:gd name="connsiteY4" fmla="*/ 47908 h 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68290">
                <a:moveTo>
                  <a:pt x="0" y="38383"/>
                </a:moveTo>
                <a:cubicBezTo>
                  <a:pt x="222250" y="55845"/>
                  <a:pt x="444500" y="73308"/>
                  <a:pt x="681037" y="66958"/>
                </a:cubicBezTo>
                <a:cubicBezTo>
                  <a:pt x="917574" y="60608"/>
                  <a:pt x="1231900" y="4252"/>
                  <a:pt x="1419225" y="283"/>
                </a:cubicBezTo>
                <a:cubicBezTo>
                  <a:pt x="1606550" y="-3686"/>
                  <a:pt x="1724025" y="35208"/>
                  <a:pt x="1804987" y="43145"/>
                </a:cubicBezTo>
                <a:cubicBezTo>
                  <a:pt x="1885949" y="51082"/>
                  <a:pt x="1895474" y="49495"/>
                  <a:pt x="1905000" y="47908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0" name="Volný tvar 89"/>
          <p:cNvSpPr/>
          <p:nvPr/>
        </p:nvSpPr>
        <p:spPr>
          <a:xfrm>
            <a:off x="3821916" y="4457082"/>
            <a:ext cx="1843088" cy="58738"/>
          </a:xfrm>
          <a:custGeom>
            <a:avLst/>
            <a:gdLst>
              <a:gd name="connsiteX0" fmla="*/ 0 w 1843088"/>
              <a:gd name="connsiteY0" fmla="*/ 0 h 58857"/>
              <a:gd name="connsiteX1" fmla="*/ 723900 w 1843088"/>
              <a:gd name="connsiteY1" fmla="*/ 0 h 58857"/>
              <a:gd name="connsiteX2" fmla="*/ 1276350 w 1843088"/>
              <a:gd name="connsiteY2" fmla="*/ 4762 h 58857"/>
              <a:gd name="connsiteX3" fmla="*/ 1476375 w 1843088"/>
              <a:gd name="connsiteY3" fmla="*/ 52387 h 58857"/>
              <a:gd name="connsiteX4" fmla="*/ 1843088 w 1843088"/>
              <a:gd name="connsiteY4" fmla="*/ 57150 h 5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088" h="58857">
                <a:moveTo>
                  <a:pt x="0" y="0"/>
                </a:moveTo>
                <a:lnTo>
                  <a:pt x="723900" y="0"/>
                </a:lnTo>
                <a:lnTo>
                  <a:pt x="1276350" y="4762"/>
                </a:lnTo>
                <a:cubicBezTo>
                  <a:pt x="1401762" y="13493"/>
                  <a:pt x="1381919" y="43656"/>
                  <a:pt x="1476375" y="52387"/>
                </a:cubicBezTo>
                <a:cubicBezTo>
                  <a:pt x="1570831" y="61118"/>
                  <a:pt x="1706959" y="59134"/>
                  <a:pt x="1843088" y="5715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1" name="Volný tvar 90"/>
          <p:cNvSpPr/>
          <p:nvPr/>
        </p:nvSpPr>
        <p:spPr>
          <a:xfrm>
            <a:off x="3831441" y="4650757"/>
            <a:ext cx="1804988" cy="115888"/>
          </a:xfrm>
          <a:custGeom>
            <a:avLst/>
            <a:gdLst>
              <a:gd name="connsiteX0" fmla="*/ 0 w 1804987"/>
              <a:gd name="connsiteY0" fmla="*/ 63669 h 164905"/>
              <a:gd name="connsiteX1" fmla="*/ 533400 w 1804987"/>
              <a:gd name="connsiteY1" fmla="*/ 77956 h 164905"/>
              <a:gd name="connsiteX2" fmla="*/ 785812 w 1804987"/>
              <a:gd name="connsiteY2" fmla="*/ 54144 h 164905"/>
              <a:gd name="connsiteX3" fmla="*/ 1076325 w 1804987"/>
              <a:gd name="connsiteY3" fmla="*/ 1756 h 164905"/>
              <a:gd name="connsiteX4" fmla="*/ 1257300 w 1804987"/>
              <a:gd name="connsiteY4" fmla="*/ 25569 h 164905"/>
              <a:gd name="connsiteX5" fmla="*/ 1366837 w 1804987"/>
              <a:gd name="connsiteY5" fmla="*/ 149394 h 164905"/>
              <a:gd name="connsiteX6" fmla="*/ 1804987 w 1804987"/>
              <a:gd name="connsiteY6" fmla="*/ 158919 h 16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4987" h="164905">
                <a:moveTo>
                  <a:pt x="0" y="63669"/>
                </a:moveTo>
                <a:cubicBezTo>
                  <a:pt x="201215" y="71606"/>
                  <a:pt x="402431" y="79543"/>
                  <a:pt x="533400" y="77956"/>
                </a:cubicBezTo>
                <a:cubicBezTo>
                  <a:pt x="664369" y="76369"/>
                  <a:pt x="695325" y="66844"/>
                  <a:pt x="785812" y="54144"/>
                </a:cubicBezTo>
                <a:cubicBezTo>
                  <a:pt x="876299" y="41444"/>
                  <a:pt x="997744" y="6519"/>
                  <a:pt x="1076325" y="1756"/>
                </a:cubicBezTo>
                <a:cubicBezTo>
                  <a:pt x="1154906" y="-3007"/>
                  <a:pt x="1208882" y="963"/>
                  <a:pt x="1257300" y="25569"/>
                </a:cubicBezTo>
                <a:cubicBezTo>
                  <a:pt x="1305718" y="50175"/>
                  <a:pt x="1275556" y="127169"/>
                  <a:pt x="1366837" y="149394"/>
                </a:cubicBezTo>
                <a:cubicBezTo>
                  <a:pt x="1458118" y="171619"/>
                  <a:pt x="1631552" y="165269"/>
                  <a:pt x="1804987" y="158919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sm" len="me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6" name="TextovéPole 14"/>
          <p:cNvSpPr txBox="1">
            <a:spLocks noChangeArrowheads="1"/>
          </p:cNvSpPr>
          <p:nvPr/>
        </p:nvSpPr>
        <p:spPr bwMode="auto">
          <a:xfrm>
            <a:off x="8903368" y="1218365"/>
            <a:ext cx="3176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proudění s volnou hladinou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98C5D01-4A96-4C42-B3D7-80E409635AFC}"/>
                  </a:ext>
                </a:extLst>
              </p:cNvPr>
              <p:cNvSpPr txBox="1"/>
              <p:nvPr/>
            </p:nvSpPr>
            <p:spPr>
              <a:xfrm>
                <a:off x="7367723" y="1099996"/>
                <a:ext cx="926536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798C5D01-4A96-4C42-B3D7-80E409635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723" y="1099996"/>
                <a:ext cx="926536" cy="518540"/>
              </a:xfrm>
              <a:prstGeom prst="rect">
                <a:avLst/>
              </a:prstGeom>
              <a:blipFill>
                <a:blip r:embed="rId4"/>
                <a:stretch>
                  <a:fillRect r="-1316" b="-8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D45964E3-1131-4B4E-B88C-4E93F5479B57}"/>
                  </a:ext>
                </a:extLst>
              </p:cNvPr>
              <p:cNvSpPr txBox="1"/>
              <p:nvPr/>
            </p:nvSpPr>
            <p:spPr>
              <a:xfrm>
                <a:off x="7847086" y="413085"/>
                <a:ext cx="939360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2" name="TextovéPole 91">
                <a:extLst>
                  <a:ext uri="{FF2B5EF4-FFF2-40B4-BE49-F238E27FC236}">
                    <a16:creationId xmlns:a16="http://schemas.microsoft.com/office/drawing/2014/main" id="{D45964E3-1131-4B4E-B88C-4E93F5479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086" y="413085"/>
                <a:ext cx="939360" cy="518540"/>
              </a:xfrm>
              <a:prstGeom prst="rect">
                <a:avLst/>
              </a:prstGeom>
              <a:blipFill>
                <a:blip r:embed="rId5"/>
                <a:stretch>
                  <a:fillRect r="-1948" b="-8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>
            <a:extLst>
              <a:ext uri="{FF2B5EF4-FFF2-40B4-BE49-F238E27FC236}">
                <a16:creationId xmlns:a16="http://schemas.microsoft.com/office/drawing/2014/main" id="{B6DB3DCF-68DC-441F-BAB7-E682121C530A}"/>
              </a:ext>
            </a:extLst>
          </p:cNvPr>
          <p:cNvSpPr/>
          <p:nvPr/>
        </p:nvSpPr>
        <p:spPr>
          <a:xfrm>
            <a:off x="5673735" y="2840739"/>
            <a:ext cx="4093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Otevřené profily: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 &lt; 580 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laminární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580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&lt; 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&lt;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1000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přechodná oblast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Re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&gt;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1000</a:t>
            </a:r>
            <a:r>
              <a:rPr lang="cs-CZ" baseline="30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</a:t>
            </a:r>
            <a:r>
              <a:rPr lang="cs-CZ" b="1" dirty="0">
                <a:solidFill>
                  <a:srgbClr val="CA0CB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…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turbulentní proudění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4DD385A-ABC5-E0F2-AD70-BFBDAB7FC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9D1E85-1092-470F-8438-67ED06CD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40E083-2330-47B7-B5AB-F693B2E0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747" y="6288505"/>
            <a:ext cx="2540000" cy="457200"/>
          </a:xfrm>
        </p:spPr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16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TextovéPole 13">
            <a:extLst>
              <a:ext uri="{FF2B5EF4-FFF2-40B4-BE49-F238E27FC236}">
                <a16:creationId xmlns:a16="http://schemas.microsoft.com/office/drawing/2014/main" id="{8E630421-24F8-08CA-5736-7241F417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448" y="3099666"/>
            <a:ext cx="648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 ROVNICE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ideální kapalina)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F963CE-B268-83C2-A596-A832A2AF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D51D14-034D-6304-2E69-99657B80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025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55225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A6F8E5-BAC4-DC56-9843-04B96CD0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64F12D-401F-27A5-FE2B-72A0E98B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17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F59A9F-59B9-06FF-A6B0-14F8DC58A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8791A7E-EC5C-B5BC-A5C4-7472797778F0}"/>
              </a:ext>
            </a:extLst>
          </p:cNvPr>
          <p:cNvCxnSpPr/>
          <p:nvPr/>
        </p:nvCxnSpPr>
        <p:spPr bwMode="auto">
          <a:xfrm>
            <a:off x="1958273" y="5680609"/>
            <a:ext cx="75175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AF0513FC-18AE-0203-FD95-CCB6E58A5635}"/>
              </a:ext>
            </a:extLst>
          </p:cNvPr>
          <p:cNvSpPr/>
          <p:nvPr/>
        </p:nvSpPr>
        <p:spPr bwMode="auto">
          <a:xfrm>
            <a:off x="4417955" y="3284349"/>
            <a:ext cx="807273" cy="84672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D1386A4-3B31-0072-F7D7-646C003A5BF9}"/>
              </a:ext>
            </a:extLst>
          </p:cNvPr>
          <p:cNvCxnSpPr>
            <a:cxnSpLocks/>
            <a:stCxn id="7" idx="6"/>
          </p:cNvCxnSpPr>
          <p:nvPr/>
        </p:nvCxnSpPr>
        <p:spPr bwMode="auto">
          <a:xfrm>
            <a:off x="5225228" y="3707711"/>
            <a:ext cx="787067" cy="40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lg"/>
            <a:tailEnd type="stealth"/>
          </a:ln>
          <a:effectLst/>
        </p:spPr>
      </p:cxnSp>
      <p:sp>
        <p:nvSpPr>
          <p:cNvPr id="9" name="TextovéPole 21">
            <a:extLst>
              <a:ext uri="{FF2B5EF4-FFF2-40B4-BE49-F238E27FC236}">
                <a16:creationId xmlns:a16="http://schemas.microsoft.com/office/drawing/2014/main" id="{28FF0CE7-31E4-2AFF-B05F-AD82B6EB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996" y="3261500"/>
            <a:ext cx="76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cs-CZ" altLang="cs-CZ" sz="1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10" name="TextovéPole 21">
            <a:extLst>
              <a:ext uri="{FF2B5EF4-FFF2-40B4-BE49-F238E27FC236}">
                <a16:creationId xmlns:a16="http://schemas.microsoft.com/office/drawing/2014/main" id="{58DB4B73-3416-2A87-F534-5D152E186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544" y="3446444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7109250-42E6-55DD-D00E-8D6B6A98119E}"/>
              </a:ext>
            </a:extLst>
          </p:cNvPr>
          <p:cNvCxnSpPr/>
          <p:nvPr/>
        </p:nvCxnSpPr>
        <p:spPr bwMode="auto">
          <a:xfrm flipH="1">
            <a:off x="3390563" y="3698762"/>
            <a:ext cx="13109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2A04146-B241-CE3B-89E2-AB42ACC07263}"/>
              </a:ext>
            </a:extLst>
          </p:cNvPr>
          <p:cNvCxnSpPr/>
          <p:nvPr/>
        </p:nvCxnSpPr>
        <p:spPr bwMode="auto">
          <a:xfrm flipV="1">
            <a:off x="3454400" y="3698762"/>
            <a:ext cx="0" cy="19818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5" name="TextovéPole 21">
            <a:extLst>
              <a:ext uri="{FF2B5EF4-FFF2-40B4-BE49-F238E27FC236}">
                <a16:creationId xmlns:a16="http://schemas.microsoft.com/office/drawing/2014/main" id="{6BC3834F-D95F-161B-7109-075C206F4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896" y="4281483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7" name="Znak plus 16">
            <a:extLst>
              <a:ext uri="{FF2B5EF4-FFF2-40B4-BE49-F238E27FC236}">
                <a16:creationId xmlns:a16="http://schemas.microsoft.com/office/drawing/2014/main" id="{A9398112-B02F-D2BD-60A5-7863AC08C0C3}"/>
              </a:ext>
            </a:extLst>
          </p:cNvPr>
          <p:cNvSpPr/>
          <p:nvPr/>
        </p:nvSpPr>
        <p:spPr bwMode="auto">
          <a:xfrm>
            <a:off x="4672576" y="3515928"/>
            <a:ext cx="292162" cy="365667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0E7CFF3-D760-AB7D-5CCC-65888E1E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102" y="435413"/>
            <a:ext cx="6662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 ROVNICE 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zákon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zachování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energie</a:t>
            </a:r>
            <a:endParaRPr lang="en-US" alt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FEC1342E-5209-C6FD-A4B5-30D908D515E3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 flipH="1">
            <a:off x="4901553" y="2945501"/>
            <a:ext cx="164061" cy="315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63B67059-FC63-7067-EF9E-1AF949390175}"/>
              </a:ext>
            </a:extLst>
          </p:cNvPr>
          <p:cNvCxnSpPr/>
          <p:nvPr/>
        </p:nvCxnSpPr>
        <p:spPr bwMode="auto">
          <a:xfrm>
            <a:off x="4046018" y="3234953"/>
            <a:ext cx="306258" cy="211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2BB3DB62-AD46-52EF-5A0C-4C0B160C549F}"/>
              </a:ext>
            </a:extLst>
          </p:cNvPr>
          <p:cNvCxnSpPr/>
          <p:nvPr/>
        </p:nvCxnSpPr>
        <p:spPr bwMode="auto">
          <a:xfrm flipV="1">
            <a:off x="4046018" y="3948913"/>
            <a:ext cx="306258" cy="213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6AE0274F-E222-BE8D-57CE-31D981D98632}"/>
              </a:ext>
            </a:extLst>
          </p:cNvPr>
          <p:cNvCxnSpPr>
            <a:cxnSpLocks/>
            <a:endCxn id="9" idx="3"/>
          </p:cNvCxnSpPr>
          <p:nvPr/>
        </p:nvCxnSpPr>
        <p:spPr bwMode="auto">
          <a:xfrm flipH="1">
            <a:off x="5283109" y="3340698"/>
            <a:ext cx="320300" cy="105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5D287DC9-8638-F9A6-AA09-7A1BBD1536C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065614" y="4081678"/>
            <a:ext cx="266341" cy="281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ovéPole 21">
            <a:extLst>
              <a:ext uri="{FF2B5EF4-FFF2-40B4-BE49-F238E27FC236}">
                <a16:creationId xmlns:a16="http://schemas.microsoft.com/office/drawing/2014/main" id="{4623469F-6E7E-CBC4-D568-8DE88AAC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614" y="2636245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2" name="TextovéPole 21">
            <a:extLst>
              <a:ext uri="{FF2B5EF4-FFF2-40B4-BE49-F238E27FC236}">
                <a16:creationId xmlns:a16="http://schemas.microsoft.com/office/drawing/2014/main" id="{32F69142-BB6C-5C86-CA47-0BA71CDBF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583" y="2861390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3" name="TextovéPole 21">
            <a:extLst>
              <a:ext uri="{FF2B5EF4-FFF2-40B4-BE49-F238E27FC236}">
                <a16:creationId xmlns:a16="http://schemas.microsoft.com/office/drawing/2014/main" id="{491FF269-F5E9-7D4F-8A02-AF5396B1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142" y="3038800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4" name="TextovéPole 21">
            <a:extLst>
              <a:ext uri="{FF2B5EF4-FFF2-40B4-BE49-F238E27FC236}">
                <a16:creationId xmlns:a16="http://schemas.microsoft.com/office/drawing/2014/main" id="{F9D60FB3-3557-47C8-51BF-CC747CAC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741" y="4215486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5" name="TextovéPole 21">
            <a:extLst>
              <a:ext uri="{FF2B5EF4-FFF2-40B4-BE49-F238E27FC236}">
                <a16:creationId xmlns:a16="http://schemas.microsoft.com/office/drawing/2014/main" id="{C3FBEFBF-E145-B22D-F960-351DD35A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118" y="4137843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E893D60-499A-49CC-556A-23F30114FEB1}"/>
              </a:ext>
            </a:extLst>
          </p:cNvPr>
          <p:cNvSpPr/>
          <p:nvPr/>
        </p:nvSpPr>
        <p:spPr bwMode="auto">
          <a:xfrm>
            <a:off x="1901628" y="2447807"/>
            <a:ext cx="7630789" cy="3252995"/>
          </a:xfrm>
          <a:prstGeom prst="rect">
            <a:avLst/>
          </a:prstGeom>
          <a:solidFill>
            <a:srgbClr val="00B0F0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7" name="TextovéPole 21">
            <a:extLst>
              <a:ext uri="{FF2B5EF4-FFF2-40B4-BE49-F238E27FC236}">
                <a16:creationId xmlns:a16="http://schemas.microsoft.com/office/drawing/2014/main" id="{5B705C82-E4EE-59F3-51E1-A09DB238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9216" y="5480554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GH</a:t>
            </a:r>
          </a:p>
        </p:txBody>
      </p:sp>
      <p:sp>
        <p:nvSpPr>
          <p:cNvPr id="38" name="Rovnoramenný trojúhelník 37">
            <a:extLst>
              <a:ext uri="{FF2B5EF4-FFF2-40B4-BE49-F238E27FC236}">
                <a16:creationId xmlns:a16="http://schemas.microsoft.com/office/drawing/2014/main" id="{016DA905-3943-CCC1-ACB5-CA3EF5534146}"/>
              </a:ext>
            </a:extLst>
          </p:cNvPr>
          <p:cNvSpPr/>
          <p:nvPr/>
        </p:nvSpPr>
        <p:spPr bwMode="auto">
          <a:xfrm rot="10800000">
            <a:off x="6934874" y="2314325"/>
            <a:ext cx="275130" cy="113288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48C4BEAD-F47C-5B78-2CF3-C7C12FA5DDAA}"/>
              </a:ext>
            </a:extLst>
          </p:cNvPr>
          <p:cNvCxnSpPr>
            <a:cxnSpLocks/>
          </p:cNvCxnSpPr>
          <p:nvPr/>
        </p:nvCxnSpPr>
        <p:spPr bwMode="auto">
          <a:xfrm>
            <a:off x="7485133" y="3036355"/>
            <a:ext cx="97104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60DF127E-315D-FC49-B52D-6BDA83492724}"/>
              </a:ext>
            </a:extLst>
          </p:cNvPr>
          <p:cNvCxnSpPr>
            <a:cxnSpLocks/>
          </p:cNvCxnSpPr>
          <p:nvPr/>
        </p:nvCxnSpPr>
        <p:spPr bwMode="auto">
          <a:xfrm>
            <a:off x="7485133" y="3917038"/>
            <a:ext cx="12524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E2B09A9C-A61D-C9C2-0F5F-43687B238E67}"/>
              </a:ext>
            </a:extLst>
          </p:cNvPr>
          <p:cNvCxnSpPr>
            <a:cxnSpLocks/>
          </p:cNvCxnSpPr>
          <p:nvPr/>
        </p:nvCxnSpPr>
        <p:spPr bwMode="auto">
          <a:xfrm>
            <a:off x="7485133" y="4878641"/>
            <a:ext cx="971044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5" name="TextovéPole 21">
            <a:extLst>
              <a:ext uri="{FF2B5EF4-FFF2-40B4-BE49-F238E27FC236}">
                <a16:creationId xmlns:a16="http://schemas.microsoft.com/office/drawing/2014/main" id="{5E8ECB08-3CB6-74DE-AF4A-C7A5BB9D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991" y="1322161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2000" b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477B783D-628F-C01D-5184-CF9342147FC1}"/>
              </a:ext>
            </a:extLst>
          </p:cNvPr>
          <p:cNvCxnSpPr/>
          <p:nvPr/>
        </p:nvCxnSpPr>
        <p:spPr bwMode="auto">
          <a:xfrm>
            <a:off x="3633040" y="1689376"/>
            <a:ext cx="0" cy="3062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730D5B96-9EDF-B765-B774-0554789207C4}"/>
              </a:ext>
            </a:extLst>
          </p:cNvPr>
          <p:cNvCxnSpPr/>
          <p:nvPr/>
        </p:nvCxnSpPr>
        <p:spPr bwMode="auto">
          <a:xfrm>
            <a:off x="5065614" y="1650775"/>
            <a:ext cx="0" cy="3398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C96A26EF-45F3-6319-077F-0D260EC29F5C}"/>
              </a:ext>
            </a:extLst>
          </p:cNvPr>
          <p:cNvCxnSpPr/>
          <p:nvPr/>
        </p:nvCxnSpPr>
        <p:spPr bwMode="auto">
          <a:xfrm>
            <a:off x="6740665" y="1689376"/>
            <a:ext cx="0" cy="244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ovéPole 21">
            <a:extLst>
              <a:ext uri="{FF2B5EF4-FFF2-40B4-BE49-F238E27FC236}">
                <a16:creationId xmlns:a16="http://schemas.microsoft.com/office/drawing/2014/main" id="{54CD6394-0679-CE76-54BF-99068167F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547" y="1344275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2000" b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EBDC86D5-38D4-3753-CE91-D575463B50F4}"/>
              </a:ext>
            </a:extLst>
          </p:cNvPr>
          <p:cNvCxnSpPr/>
          <p:nvPr/>
        </p:nvCxnSpPr>
        <p:spPr bwMode="auto">
          <a:xfrm flipV="1">
            <a:off x="3454400" y="2427613"/>
            <a:ext cx="0" cy="12711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55" name="TextovéPole 21">
            <a:extLst>
              <a:ext uri="{FF2B5EF4-FFF2-40B4-BE49-F238E27FC236}">
                <a16:creationId xmlns:a16="http://schemas.microsoft.com/office/drawing/2014/main" id="{4E0B2626-CE4E-27EE-9816-BBFD45F94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02" y="2861390"/>
            <a:ext cx="51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989780311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18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63337" y="5490543"/>
            <a:ext cx="59397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</a:t>
            </a:r>
            <a:r>
              <a:rPr lang="en-US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</a:t>
            </a:r>
            <a:r>
              <a:rPr lang="cs-CZ" alt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ovnice</a:t>
            </a:r>
            <a:r>
              <a:rPr lang="en-US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 energetických výškách   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 </a:t>
            </a:r>
            <a:r>
              <a:rPr lang="en-US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ustálené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proudění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má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tvar</a:t>
            </a:r>
            <a:r>
              <a:rPr lang="en-US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ovéPole 16"/>
          <p:cNvSpPr txBox="1">
            <a:spLocks noChangeArrowheads="1"/>
          </p:cNvSpPr>
          <p:nvPr/>
        </p:nvSpPr>
        <p:spPr bwMode="auto">
          <a:xfrm>
            <a:off x="982610" y="367172"/>
            <a:ext cx="2901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MECHANICKÁ ENERGIE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989258" y="767282"/>
            <a:ext cx="719963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cs-CZ" alt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en-US" altLang="cs-CZ" sz="2000" b="1" baseline="-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m.v</a:t>
            </a:r>
            <a:r>
              <a:rPr lang="en-US" altLang="cs-CZ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/2  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kin.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 jednotku tíže  ⟶    (E</a:t>
            </a:r>
            <a:r>
              <a:rPr lang="cs-CZ" altLang="cs-CZ" sz="20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/mg)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cs-CZ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Polohová</a:t>
            </a:r>
            <a:r>
              <a:rPr lang="en-US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energie</a:t>
            </a:r>
            <a:r>
              <a:rPr lang="en-US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cs-CZ" alt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cs-CZ" sz="2000" b="1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m.g.h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pol.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 jednotku tíže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cs-CZ" altLang="cs-CZ" sz="2000" b="1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/mg)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Tlaková</a:t>
            </a:r>
            <a:r>
              <a:rPr lang="en-US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energie</a:t>
            </a:r>
            <a:endParaRPr lang="cs-CZ" alt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cs-CZ" sz="2000" b="1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cs-CZ" altLang="cs-CZ" sz="20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mgh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m.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(p/</a:t>
            </a: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g)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cs-CZ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.(</a:t>
            </a:r>
            <a:r>
              <a:rPr lang="en-US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p/</a:t>
            </a: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cs-CZ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tlak. en. n jednotku tíže – (E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/mg)=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p/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endParaRPr lang="cs-CZ" altLang="cs-CZ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cs-CZ" sz="2000" b="1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 -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rychlostní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výška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určuje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se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Pitotovou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trubicí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p/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 -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tlaková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výška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(určuje se piezometrem)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 -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polohová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výška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389852" y="78788"/>
            <a:ext cx="6662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 ROVNICE 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zákon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zachování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energie</a:t>
            </a:r>
            <a:endParaRPr lang="en-US" alt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6344417-B0C1-4C82-8F37-E689B6C7C3D2}"/>
              </a:ext>
            </a:extLst>
          </p:cNvPr>
          <p:cNvSpPr/>
          <p:nvPr/>
        </p:nvSpPr>
        <p:spPr bwMode="auto">
          <a:xfrm>
            <a:off x="7964442" y="5277838"/>
            <a:ext cx="3608962" cy="994641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2490C36F-EC51-4714-BE69-10F5C3B0DF52}"/>
                  </a:ext>
                </a:extLst>
              </p:cNvPr>
              <p:cNvSpPr txBox="1"/>
              <p:nvPr/>
            </p:nvSpPr>
            <p:spPr>
              <a:xfrm>
                <a:off x="8267716" y="5522498"/>
                <a:ext cx="2947923" cy="611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𝐩</m:t>
                          </m:r>
                        </m:num>
                        <m:den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𝛒</m:t>
                          </m:r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</m:den>
                      </m:f>
                      <m:r>
                        <a:rPr lang="cs-CZ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cs-CZ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𝟐𝐠</m:t>
                          </m:r>
                        </m:den>
                      </m:f>
                      <m:r>
                        <a:rPr lang="cs-CZ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𝐤𝐨𝐧𝐬𝐭</m:t>
                      </m:r>
                      <m:r>
                        <a:rPr lang="cs-CZ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.=</m:t>
                      </m:r>
                      <m:r>
                        <a:rPr lang="cs-CZ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𝐌𝐄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2490C36F-EC51-4714-BE69-10F5C3B0D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16" y="5522498"/>
                <a:ext cx="2947923" cy="611514"/>
              </a:xfrm>
              <a:prstGeom prst="rect">
                <a:avLst/>
              </a:prstGeom>
              <a:blipFill>
                <a:blip r:embed="rId3"/>
                <a:stretch>
                  <a:fillRect r="-207"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20F24BED-77FB-4AE9-43AE-4D8937FF6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FBB3C3-99FB-6FB5-3AE9-E1663C5C24FC}"/>
              </a:ext>
            </a:extLst>
          </p:cNvPr>
          <p:cNvSpPr txBox="1"/>
          <p:nvPr/>
        </p:nvSpPr>
        <p:spPr>
          <a:xfrm>
            <a:off x="1028517" y="2038350"/>
            <a:ext cx="179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Potenciální en.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mgh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3565B5E-AE2D-5BCF-BB13-9748197697DB}"/>
              </a:ext>
            </a:extLst>
          </p:cNvPr>
          <p:cNvSpPr txBox="1"/>
          <p:nvPr/>
        </p:nvSpPr>
        <p:spPr>
          <a:xfrm>
            <a:off x="1064770" y="1160128"/>
            <a:ext cx="16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Kinetická en.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B754C13-2816-725E-917E-0E42F7E94B5F}"/>
              </a:ext>
            </a:extLst>
          </p:cNvPr>
          <p:cNvCxnSpPr>
            <a:cxnSpLocks/>
          </p:cNvCxnSpPr>
          <p:nvPr/>
        </p:nvCxnSpPr>
        <p:spPr bwMode="auto">
          <a:xfrm flipH="1">
            <a:off x="1352550" y="651238"/>
            <a:ext cx="416548" cy="1387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708DBDC-1777-42F0-9407-5232756F1833}"/>
              </a:ext>
            </a:extLst>
          </p:cNvPr>
          <p:cNvCxnSpPr/>
          <p:nvPr/>
        </p:nvCxnSpPr>
        <p:spPr bwMode="auto">
          <a:xfrm>
            <a:off x="1790700" y="655405"/>
            <a:ext cx="227324" cy="5764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47A1CB4-EE0B-D26C-A782-AAF67D7084F5}"/>
              </a:ext>
            </a:extLst>
          </p:cNvPr>
          <p:cNvCxnSpPr>
            <a:stCxn id="5" idx="3"/>
          </p:cNvCxnSpPr>
          <p:nvPr/>
        </p:nvCxnSpPr>
        <p:spPr bwMode="auto">
          <a:xfrm flipV="1">
            <a:off x="2818767" y="2038350"/>
            <a:ext cx="260983" cy="323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966DFB0-7CDF-D498-130D-8B9A540FDFE8}"/>
              </a:ext>
            </a:extLst>
          </p:cNvPr>
          <p:cNvCxnSpPr>
            <a:stCxn id="5" idx="3"/>
          </p:cNvCxnSpPr>
          <p:nvPr/>
        </p:nvCxnSpPr>
        <p:spPr bwMode="auto">
          <a:xfrm>
            <a:off x="2818767" y="2361516"/>
            <a:ext cx="180542" cy="675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053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19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47249" y="1004821"/>
            <a:ext cx="7897501" cy="409342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oučet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všech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energií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je v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každém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průřezu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jedné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téže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trubice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konstantní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rovnice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platí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proudovou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trubici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v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jejichž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průřezech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rovnoměrně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rozložena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.(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jinak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nutno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přenásobit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rychlostní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výšku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Coriolisovým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číslem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)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Pro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jakékoli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dva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průřezy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platí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: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</a:t>
            </a:r>
            <a:r>
              <a:rPr lang="en-US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= E</a:t>
            </a:r>
            <a:r>
              <a:rPr lang="en-US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konst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.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Tlaková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čára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(TČ)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–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průběh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potenci</a:t>
            </a:r>
            <a:r>
              <a:rPr 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ální</a:t>
            </a:r>
            <a:r>
              <a:rPr 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výšek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Energetický</a:t>
            </a:r>
            <a:r>
              <a:rPr lang="en-US" sz="2000" b="1" dirty="0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horizont</a:t>
            </a:r>
            <a:r>
              <a:rPr lang="en-US" sz="2000" b="1" dirty="0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(EH) </a:t>
            </a:r>
            <a:r>
              <a:rPr 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-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ve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vzdálenosti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E od GH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Čára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energie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(ČE)  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–pro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ideální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kapalinu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sz="2000" b="1" dirty="0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EH</a:t>
            </a: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2359778" y="297945"/>
            <a:ext cx="648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 ROVNICE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ideální kapalina)</a:t>
            </a: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4186329" y="5223253"/>
          <a:ext cx="2842514" cy="68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609480" progId="Equation.3">
                  <p:embed/>
                </p:oleObj>
              </mc:Choice>
              <mc:Fallback>
                <p:oleObj name="Equation" r:id="rId3" imgW="2514600" imgH="609480" progId="Equation.3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329" y="5223253"/>
                        <a:ext cx="2842514" cy="689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pojnice: pravoúhlá 10"/>
          <p:cNvCxnSpPr>
            <a:cxnSpLocks/>
          </p:cNvCxnSpPr>
          <p:nvPr/>
        </p:nvCxnSpPr>
        <p:spPr bwMode="auto">
          <a:xfrm rot="10800000" flipV="1">
            <a:off x="3920559" y="5336153"/>
            <a:ext cx="1085088" cy="627947"/>
          </a:xfrm>
          <a:prstGeom prst="bentConnector3">
            <a:avLst>
              <a:gd name="adj1" fmla="val -562"/>
            </a:avLst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pojnice: pravoúhlá 23"/>
          <p:cNvCxnSpPr>
            <a:cxnSpLocks/>
          </p:cNvCxnSpPr>
          <p:nvPr/>
        </p:nvCxnSpPr>
        <p:spPr bwMode="auto">
          <a:xfrm rot="10800000" flipV="1">
            <a:off x="3317054" y="5756245"/>
            <a:ext cx="2292096" cy="538003"/>
          </a:xfrm>
          <a:prstGeom prst="bentConnector3">
            <a:avLst>
              <a:gd name="adj1" fmla="val 532"/>
            </a:avLst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9" name="TextovéPole 28"/>
          <p:cNvSpPr txBox="1"/>
          <p:nvPr/>
        </p:nvSpPr>
        <p:spPr>
          <a:xfrm>
            <a:off x="3399351" y="5696485"/>
            <a:ext cx="68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TČ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756223" y="6098390"/>
            <a:ext cx="68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ČE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D1813DD-EE8A-239D-C972-170A07198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7" y="6576820"/>
            <a:ext cx="353876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4539101" y="520557"/>
            <a:ext cx="3021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HYDRODYNAMIKA</a:t>
            </a:r>
          </a:p>
        </p:txBody>
      </p:sp>
      <p:cxnSp>
        <p:nvCxnSpPr>
          <p:cNvPr id="9" name="Přímá spojovací čára 15"/>
          <p:cNvCxnSpPr/>
          <p:nvPr/>
        </p:nvCxnSpPr>
        <p:spPr>
          <a:xfrm rot="5400000">
            <a:off x="3997325" y="2522538"/>
            <a:ext cx="187325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none" w="med" len="lg"/>
          </a:ln>
          <a:effectLst/>
        </p:spPr>
      </p:cxnSp>
      <p:cxnSp>
        <p:nvCxnSpPr>
          <p:cNvPr id="10" name="Přímá spojovací čára 16"/>
          <p:cNvCxnSpPr/>
          <p:nvPr/>
        </p:nvCxnSpPr>
        <p:spPr>
          <a:xfrm>
            <a:off x="4933950" y="3459163"/>
            <a:ext cx="4103688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11" name="Přímá spojovací čára 17"/>
          <p:cNvCxnSpPr>
            <a:endCxn id="15" idx="3"/>
          </p:cNvCxnSpPr>
          <p:nvPr/>
        </p:nvCxnSpPr>
        <p:spPr>
          <a:xfrm flipH="1">
            <a:off x="3717925" y="3459163"/>
            <a:ext cx="1216026" cy="687903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2270125" y="4636616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Trajektorie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dráha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polohy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částice</a:t>
            </a:r>
            <a:endParaRPr lang="cs-CZ" altLang="cs-CZ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Proudnice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čára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jejíž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tečny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mají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daném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okamžiku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vektoru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rychlosti</a:t>
            </a:r>
            <a:endParaRPr lang="cs-CZ" altLang="cs-CZ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Proudové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vlákno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obvodu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vedeme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proudnice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 </a:t>
            </a:r>
            <a:r>
              <a:rPr lang="en-US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proudová</a:t>
            </a:r>
            <a:r>
              <a:rPr lang="en-US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trubice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Obdélník 61"/>
          <p:cNvSpPr>
            <a:spLocks noChangeArrowheads="1"/>
          </p:cNvSpPr>
          <p:nvPr/>
        </p:nvSpPr>
        <p:spPr bwMode="auto">
          <a:xfrm>
            <a:off x="4429125" y="1443038"/>
            <a:ext cx="369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bdélník 62"/>
          <p:cNvSpPr>
            <a:spLocks noChangeArrowheads="1"/>
          </p:cNvSpPr>
          <p:nvPr/>
        </p:nvSpPr>
        <p:spPr bwMode="auto">
          <a:xfrm>
            <a:off x="3349625" y="3962400"/>
            <a:ext cx="368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Obdélník 63"/>
          <p:cNvSpPr>
            <a:spLocks noChangeArrowheads="1"/>
          </p:cNvSpPr>
          <p:nvPr/>
        </p:nvSpPr>
        <p:spPr bwMode="auto">
          <a:xfrm>
            <a:off x="8750300" y="3025775"/>
            <a:ext cx="368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7" name="Přímá spojovací čára 23"/>
          <p:cNvCxnSpPr/>
          <p:nvPr/>
        </p:nvCxnSpPr>
        <p:spPr>
          <a:xfrm>
            <a:off x="4429125" y="3746500"/>
            <a:ext cx="15843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24"/>
          <p:cNvCxnSpPr/>
          <p:nvPr/>
        </p:nvCxnSpPr>
        <p:spPr>
          <a:xfrm flipV="1">
            <a:off x="6013450" y="3459163"/>
            <a:ext cx="431800" cy="28733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25"/>
          <p:cNvCxnSpPr/>
          <p:nvPr/>
        </p:nvCxnSpPr>
        <p:spPr>
          <a:xfrm>
            <a:off x="3925888" y="4033838"/>
            <a:ext cx="2519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26"/>
          <p:cNvCxnSpPr/>
          <p:nvPr/>
        </p:nvCxnSpPr>
        <p:spPr>
          <a:xfrm flipV="1">
            <a:off x="6445250" y="3459163"/>
            <a:ext cx="720725" cy="5746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Čtyřcípá hvězda 20"/>
          <p:cNvSpPr/>
          <p:nvPr/>
        </p:nvSpPr>
        <p:spPr>
          <a:xfrm>
            <a:off x="5978525" y="2233613"/>
            <a:ext cx="71438" cy="73025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Čtyřcípá hvězda 21"/>
          <p:cNvSpPr/>
          <p:nvPr/>
        </p:nvSpPr>
        <p:spPr>
          <a:xfrm>
            <a:off x="6410325" y="1946275"/>
            <a:ext cx="71438" cy="71438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Přímá spojovací čára 29"/>
          <p:cNvCxnSpPr/>
          <p:nvPr/>
        </p:nvCxnSpPr>
        <p:spPr>
          <a:xfrm rot="5400000" flipH="1" flipV="1">
            <a:off x="5329237" y="3062288"/>
            <a:ext cx="13684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Přímá spojovací šipka 30"/>
          <p:cNvCxnSpPr/>
          <p:nvPr/>
        </p:nvCxnSpPr>
        <p:spPr>
          <a:xfrm flipV="1">
            <a:off x="6013450" y="1730375"/>
            <a:ext cx="792163" cy="5032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25" name="Přímá spojovací čára 31"/>
          <p:cNvCxnSpPr/>
          <p:nvPr/>
        </p:nvCxnSpPr>
        <p:spPr>
          <a:xfrm rot="5400000" flipH="1" flipV="1">
            <a:off x="5473700" y="3062288"/>
            <a:ext cx="19431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šipka 32"/>
          <p:cNvCxnSpPr>
            <a:stCxn id="27" idx="1"/>
          </p:cNvCxnSpPr>
          <p:nvPr/>
        </p:nvCxnSpPr>
        <p:spPr>
          <a:xfrm flipV="1">
            <a:off x="6480175" y="1730375"/>
            <a:ext cx="973138" cy="254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27" name="Volný tvar 26"/>
          <p:cNvSpPr/>
          <p:nvPr/>
        </p:nvSpPr>
        <p:spPr>
          <a:xfrm>
            <a:off x="6005513" y="1882775"/>
            <a:ext cx="1963737" cy="390525"/>
          </a:xfrm>
          <a:custGeom>
            <a:avLst/>
            <a:gdLst>
              <a:gd name="connsiteX0" fmla="*/ 0 w 1964267"/>
              <a:gd name="connsiteY0" fmla="*/ 389466 h 389466"/>
              <a:gd name="connsiteX1" fmla="*/ 474133 w 1964267"/>
              <a:gd name="connsiteY1" fmla="*/ 101600 h 389466"/>
              <a:gd name="connsiteX2" fmla="*/ 1303867 w 1964267"/>
              <a:gd name="connsiteY2" fmla="*/ 0 h 389466"/>
              <a:gd name="connsiteX3" fmla="*/ 1964267 w 1964267"/>
              <a:gd name="connsiteY3" fmla="*/ 101600 h 389466"/>
              <a:gd name="connsiteX4" fmla="*/ 1964267 w 1964267"/>
              <a:gd name="connsiteY4" fmla="*/ 10160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267" h="389466">
                <a:moveTo>
                  <a:pt x="0" y="389466"/>
                </a:moveTo>
                <a:cubicBezTo>
                  <a:pt x="128411" y="277988"/>
                  <a:pt x="256822" y="166511"/>
                  <a:pt x="474133" y="101600"/>
                </a:cubicBezTo>
                <a:cubicBezTo>
                  <a:pt x="691444" y="36689"/>
                  <a:pt x="1055511" y="0"/>
                  <a:pt x="1303867" y="0"/>
                </a:cubicBezTo>
                <a:cubicBezTo>
                  <a:pt x="1552223" y="0"/>
                  <a:pt x="1964267" y="101600"/>
                  <a:pt x="1964267" y="101600"/>
                </a:cubicBezTo>
                <a:lnTo>
                  <a:pt x="1964267" y="101600"/>
                </a:lnTo>
              </a:path>
            </a:pathLst>
          </a:custGeom>
          <a:noFill/>
          <a:ln w="22225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Obdélník 90"/>
          <p:cNvSpPr>
            <a:spLocks noChangeArrowheads="1"/>
          </p:cNvSpPr>
          <p:nvPr/>
        </p:nvSpPr>
        <p:spPr bwMode="auto">
          <a:xfrm>
            <a:off x="5005388" y="3675063"/>
            <a:ext cx="369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Obdélník 91"/>
          <p:cNvSpPr>
            <a:spLocks noChangeArrowheads="1"/>
          </p:cNvSpPr>
          <p:nvPr/>
        </p:nvSpPr>
        <p:spPr bwMode="auto">
          <a:xfrm>
            <a:off x="6157913" y="3459163"/>
            <a:ext cx="368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Obdélník 92"/>
          <p:cNvSpPr>
            <a:spLocks noChangeArrowheads="1"/>
          </p:cNvSpPr>
          <p:nvPr/>
        </p:nvSpPr>
        <p:spPr bwMode="auto">
          <a:xfrm>
            <a:off x="6950075" y="3602038"/>
            <a:ext cx="86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y+dy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Obdélník 93"/>
          <p:cNvSpPr>
            <a:spLocks noChangeArrowheads="1"/>
          </p:cNvSpPr>
          <p:nvPr/>
        </p:nvSpPr>
        <p:spPr bwMode="auto">
          <a:xfrm>
            <a:off x="4645025" y="4033838"/>
            <a:ext cx="865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x+dx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Obdélník 94"/>
          <p:cNvSpPr>
            <a:spLocks noChangeArrowheads="1"/>
          </p:cNvSpPr>
          <p:nvPr/>
        </p:nvSpPr>
        <p:spPr bwMode="auto">
          <a:xfrm>
            <a:off x="6013450" y="2306638"/>
            <a:ext cx="369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Obdélník 95"/>
          <p:cNvSpPr>
            <a:spLocks noChangeArrowheads="1"/>
          </p:cNvSpPr>
          <p:nvPr/>
        </p:nvSpPr>
        <p:spPr bwMode="auto">
          <a:xfrm>
            <a:off x="6589713" y="2090738"/>
            <a:ext cx="369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C5912B2-F238-CE82-4353-449CAE36C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81EA3-B4D7-F640-A2A1-3FA55F929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4CB579-9DA3-EEE4-D3C5-1C695E59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D7094E-1EDA-80FB-640F-A4380A64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747" y="6288505"/>
            <a:ext cx="2540000" cy="457200"/>
          </a:xfrm>
        </p:spPr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20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TextovéPole 13">
            <a:extLst>
              <a:ext uri="{FF2B5EF4-FFF2-40B4-BE49-F238E27FC236}">
                <a16:creationId xmlns:a16="http://schemas.microsoft.com/office/drawing/2014/main" id="{434DE34F-EC30-B418-8F9B-19D5B0F8A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2704038"/>
            <a:ext cx="648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 ROVNICE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skutečná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kapalina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560A83-3455-E333-ADBB-C16FE520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854A82C-DEEB-DD21-9B10-48395C7A1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025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57825"/>
      </p:ext>
    </p:extLst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ovéPole 12"/>
          <p:cNvSpPr txBox="1">
            <a:spLocks noChangeArrowheads="1"/>
          </p:cNvSpPr>
          <p:nvPr/>
        </p:nvSpPr>
        <p:spPr bwMode="auto">
          <a:xfrm>
            <a:off x="3932029" y="113445"/>
            <a:ext cx="369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MÍSTNÍ ZTRÁTY 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(odpory)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32139" y="537301"/>
            <a:ext cx="108602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Deformací rychlostního pole změnou směru proudění a vytvářením vírů. Překážky v proudu kapaliny  a změny směru proudu ( odbočky, armatury, měřící zařízení atd.) –  vyvolávají víření, nebo odtržení  proudu kapaliny  od pevné stěny …. Dochází ke změně mechanické energie na  jinou formu energie  … tj. vznik místních ztrát , které jsou vázány na místo vzniku </a:t>
            </a:r>
          </a:p>
        </p:txBody>
      </p:sp>
      <p:sp>
        <p:nvSpPr>
          <p:cNvPr id="9" name="TextovéPole 14"/>
          <p:cNvSpPr txBox="1">
            <a:spLocks noChangeArrowheads="1"/>
          </p:cNvSpPr>
          <p:nvPr/>
        </p:nvSpPr>
        <p:spPr bwMode="auto">
          <a:xfrm>
            <a:off x="1228955" y="5762505"/>
            <a:ext cx="10666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Velikost místní ztráty tj ztrátová energie při místní ztrátě Vyjadřujeme jako část rychlostní výšky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6021123" y="6160603"/>
                <a:ext cx="1795783" cy="5300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𝒉</m:t>
                        </m:r>
                      </m:e>
                      <m:sub>
                        <m: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𝒛𝒎</m:t>
                        </m:r>
                      </m:sub>
                    </m:sSub>
                    <m:r>
                      <a:rPr kumimoji="0" lang="cs-CZ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𝑲</m:t>
                        </m:r>
                      </m:e>
                      <m:sub>
                        <m: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𝒎</m:t>
                        </m:r>
                      </m:sub>
                    </m:sSub>
                    <m:f>
                      <m:fPr>
                        <m:ctrlP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cs-CZ" sz="2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𝐯</m:t>
                            </m:r>
                          </m:e>
                          <m:sub>
                            <m: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sub>
                          <m:sup>
                            <m:r>
                              <a:rPr kumimoji="0" lang="cs-CZ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cs-CZ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𝒈</m:t>
                        </m:r>
                      </m:den>
                    </m:f>
                  </m:oMath>
                </a14:m>
                <a:r>
                  <a:rPr kumimoji="0" lang="cs-CZ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123" y="6160603"/>
                <a:ext cx="1795783" cy="530082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C0697191-3315-E467-5FB6-EC6F2A095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1F7F6A-88CD-7F0C-DF14-FE2D18706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298" y="1896797"/>
            <a:ext cx="7319649" cy="38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3753"/>
      </p:ext>
    </p:extLst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663338" y="30217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ZTRÁTY TŘENÍM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964" y="542956"/>
            <a:ext cx="2123240" cy="17103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944" y="2602820"/>
            <a:ext cx="2018456" cy="17079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218" y="4532576"/>
            <a:ext cx="1986726" cy="181418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63757" y="914400"/>
            <a:ext cx="4837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Odpory proti pohybu kapalin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jsou způsobené: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-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třením mezi jednotlivými , různou rychlostí 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 pohybujícími, vrstvami kapaliny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třením o pevné stěny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Toto tření je kvantitativně vyjádřeno tangenciálním  napětím (smykovým) působí proti směru proudění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80565" y="3697357"/>
            <a:ext cx="5414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Ztráty třením,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</a:t>
            </a:r>
            <a:r>
              <a:rPr kumimoji="0" 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zt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které vyjadřujeme ztrátovou výškou, pro potrubí z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Darcy-Weisbachova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vztahu</a:t>
            </a:r>
            <a:r>
              <a:rPr kumimoji="0" 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935639" y="5044922"/>
                <a:ext cx="1601208" cy="679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cs-CZ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𝒛𝒕</m:t>
                          </m:r>
                        </m:sub>
                      </m:sSub>
                      <m:r>
                        <a:rPr kumimoji="0" lang="cs-CZ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cs-CZ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𝝀</m:t>
                      </m:r>
                      <m:r>
                        <a:rPr kumimoji="0" lang="cs-CZ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cs-CZ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𝑳</m:t>
                          </m:r>
                        </m:num>
                        <m:den>
                          <m:r>
                            <a:rPr kumimoji="0" lang="cs-CZ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den>
                      </m:f>
                      <m:r>
                        <a:rPr kumimoji="0" lang="cs-CZ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cs-CZ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cs-CZ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cs-CZ" sz="2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𝐯</m:t>
                              </m:r>
                            </m:e>
                            <m:sup>
                              <m:r>
                                <a:rPr kumimoji="0" lang="cs-CZ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cs-CZ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cs-CZ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kumimoji="0" 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639" y="5044922"/>
                <a:ext cx="1601208" cy="679417"/>
              </a:xfrm>
              <a:prstGeom prst="rect">
                <a:avLst/>
              </a:prstGeom>
              <a:blipFill>
                <a:blip r:embed="rId6"/>
                <a:stretch>
                  <a:fillRect r="-1527" b="-72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7FD21BBC-7CF7-1866-3B17-D32482686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3837"/>
      </p:ext>
    </p:extLst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 bwMode="auto">
          <a:xfrm>
            <a:off x="1860550" y="4209900"/>
            <a:ext cx="4889591" cy="946484"/>
          </a:xfrm>
          <a:prstGeom prst="rect">
            <a:avLst/>
          </a:prstGeom>
          <a:solidFill>
            <a:srgbClr val="7030A0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4932" y="180445"/>
            <a:ext cx="5334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CELKOVÉ ZTRÁTY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– skutečná kapalina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55611" y="1186570"/>
            <a:ext cx="815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        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Celk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. ztrátová výška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cs-CZ" sz="2000" b="0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      =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zt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. třením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cs-CZ" sz="2000" b="1" i="1" u="none" strike="noStrike" kern="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)+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zt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. místní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cs-CZ" sz="2000" b="1" i="1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2000" b="0" i="1" u="none" strike="noStrike" kern="0" cap="none" spc="0" normalizeH="0" baseline="-2500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25981" y="2637906"/>
            <a:ext cx="303857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tření o stěny potrubí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vnitřní tření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706148" y="2791094"/>
            <a:ext cx="327501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ohyb, rozšíření atd.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592782" y="3278831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7030A0">
              <a:alpha val="4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3262483">
            <a:off x="5786582" y="1596506"/>
            <a:ext cx="304800" cy="1320800"/>
          </a:xfrm>
          <a:prstGeom prst="downArrow">
            <a:avLst>
              <a:gd name="adj1" fmla="val 50000"/>
              <a:gd name="adj2" fmla="val 108333"/>
            </a:avLst>
          </a:prstGeom>
          <a:solidFill>
            <a:srgbClr val="7030A0">
              <a:alpha val="5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8631382" y="1799706"/>
            <a:ext cx="381000" cy="914400"/>
          </a:xfrm>
          <a:prstGeom prst="downArrow">
            <a:avLst>
              <a:gd name="adj1" fmla="val 50000"/>
              <a:gd name="adj2" fmla="val 60000"/>
            </a:avLst>
          </a:prstGeom>
          <a:solidFill>
            <a:srgbClr val="00B0F0">
              <a:alpha val="2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8739454" y="330058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B0F0">
              <a:alpha val="24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793182" y="4195554"/>
            <a:ext cx="2438400" cy="1143000"/>
          </a:xfrm>
          <a:prstGeom prst="rect">
            <a:avLst/>
          </a:prstGeom>
          <a:solidFill>
            <a:srgbClr val="00B0F0">
              <a:alpha val="22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089953" y="4319068"/>
                <a:ext cx="1375313" cy="611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𝝀</m:t>
                      </m:r>
                      <m:f>
                        <m:f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𝑳</m:t>
                          </m:r>
                        </m:num>
                        <m:den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den>
                      </m:f>
                      <m:f>
                        <m:f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953" y="4319068"/>
                <a:ext cx="1375313" cy="611449"/>
              </a:xfrm>
              <a:prstGeom prst="rect">
                <a:avLst/>
              </a:prstGeom>
              <a:blipFill>
                <a:blip r:embed="rId3"/>
                <a:stretch>
                  <a:fillRect r="-1327" b="-7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1885675" y="4438910"/>
            <a:ext cx="328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Darcy-Weisbachova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rovnice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8133256" y="4463005"/>
                <a:ext cx="1947456" cy="611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𝒉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𝑴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𝑲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𝑴</m:t>
                          </m:r>
                        </m:sub>
                      </m:sSub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𝜻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𝑴</m:t>
                          </m:r>
                        </m:sub>
                      </m:sSub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0" lang="cs-CZ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256" y="4463005"/>
                <a:ext cx="1947456" cy="611449"/>
              </a:xfrm>
              <a:prstGeom prst="rect">
                <a:avLst/>
              </a:prstGeom>
              <a:blipFill>
                <a:blip r:embed="rId4"/>
                <a:stretch>
                  <a:fillRect r="-938"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26685CD5-8183-59CA-DDCA-2542F3B25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05965"/>
      </p:ext>
    </p:extLst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Obdélník 12"/>
          <p:cNvSpPr>
            <a:spLocks noChangeArrowheads="1"/>
          </p:cNvSpPr>
          <p:nvPr/>
        </p:nvSpPr>
        <p:spPr bwMode="auto">
          <a:xfrm>
            <a:off x="1315453" y="1595692"/>
            <a:ext cx="921522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ZÁKLADNÍ VÝPOČETNÍ PRINCIPY  USTÁLENÉHO TLAKOVÉHO  PROUDĚNÍ V POTRUBÍ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aplikace zákona zachování mechanické energie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rovnice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Bernoulliho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pro ustálené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proudění skutečné kapaliny (vazkost </a:t>
            </a:r>
            <a:r>
              <a:rPr kumimoji="0" lang="el-GR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ν≠0)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aplikace zákona zachování hmoty rovnice spojitosti pro ustálené 1D proudění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náhrada skutečného rozdělení rychlosti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příčném průřezu 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profilu střední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průřezovou rychlostí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Obdélník 13"/>
          <p:cNvSpPr>
            <a:spLocks noChangeArrowheads="1"/>
          </p:cNvSpPr>
          <p:nvPr/>
        </p:nvSpPr>
        <p:spPr bwMode="auto">
          <a:xfrm>
            <a:off x="2676468" y="44075"/>
            <a:ext cx="8795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BERNOULLIHO ROVNICE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ustálené proudění  skutečné kapaliny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ovéPole 14"/>
          <p:cNvSpPr txBox="1">
            <a:spLocks noChangeArrowheads="1"/>
          </p:cNvSpPr>
          <p:nvPr/>
        </p:nvSpPr>
        <p:spPr bwMode="auto">
          <a:xfrm>
            <a:off x="1779941" y="4462880"/>
            <a:ext cx="5111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CORIOLISOVO ČÍSLO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A0CB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závisí na nerovnoměrnosti rozložení rychlostí v příčném profilu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(1-2) …. 1 turbulentní proudění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…. 2 laminární proudění</a:t>
            </a:r>
          </a:p>
        </p:txBody>
      </p:sp>
      <p:cxnSp>
        <p:nvCxnSpPr>
          <p:cNvPr id="11" name="Straight Connector 16"/>
          <p:cNvCxnSpPr/>
          <p:nvPr/>
        </p:nvCxnSpPr>
        <p:spPr>
          <a:xfrm>
            <a:off x="7526691" y="4612105"/>
            <a:ext cx="0" cy="1008063"/>
          </a:xfrm>
          <a:prstGeom prst="line">
            <a:avLst/>
          </a:prstGeom>
          <a:noFill/>
          <a:ln w="158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Oval 22"/>
          <p:cNvSpPr/>
          <p:nvPr/>
        </p:nvSpPr>
        <p:spPr>
          <a:xfrm>
            <a:off x="7094891" y="4469230"/>
            <a:ext cx="2089150" cy="1150938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6950428" y="4469230"/>
            <a:ext cx="1223963" cy="11509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5" name="Straight Connector 12"/>
          <p:cNvCxnSpPr/>
          <p:nvPr/>
        </p:nvCxnSpPr>
        <p:spPr>
          <a:xfrm>
            <a:off x="6950428" y="4469230"/>
            <a:ext cx="259238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Straight Connector 14"/>
          <p:cNvCxnSpPr/>
          <p:nvPr/>
        </p:nvCxnSpPr>
        <p:spPr>
          <a:xfrm>
            <a:off x="6950428" y="5620168"/>
            <a:ext cx="2665413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Straight Arrow Connector 26"/>
          <p:cNvCxnSpPr>
            <a:endCxn id="12" idx="7"/>
          </p:cNvCxnSpPr>
          <p:nvPr/>
        </p:nvCxnSpPr>
        <p:spPr>
          <a:xfrm>
            <a:off x="8174391" y="4612105"/>
            <a:ext cx="703262" cy="25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Straight Arrow Connector 28"/>
          <p:cNvCxnSpPr/>
          <p:nvPr/>
        </p:nvCxnSpPr>
        <p:spPr>
          <a:xfrm>
            <a:off x="8174391" y="5045493"/>
            <a:ext cx="100965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 w="med" len="lg"/>
          </a:ln>
          <a:effectLst/>
        </p:spPr>
      </p:cxnSp>
      <p:cxnSp>
        <p:nvCxnSpPr>
          <p:cNvPr id="19" name="Straight Arrow Connector 30"/>
          <p:cNvCxnSpPr/>
          <p:nvPr/>
        </p:nvCxnSpPr>
        <p:spPr>
          <a:xfrm>
            <a:off x="8174391" y="4829593"/>
            <a:ext cx="936625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cxnSp>
        <p:nvCxnSpPr>
          <p:cNvPr id="20" name="Straight Arrow Connector 31"/>
          <p:cNvCxnSpPr/>
          <p:nvPr/>
        </p:nvCxnSpPr>
        <p:spPr>
          <a:xfrm>
            <a:off x="8174391" y="4612105"/>
            <a:ext cx="64928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cxnSp>
        <p:nvCxnSpPr>
          <p:cNvPr id="21" name="Straight Arrow Connector 34"/>
          <p:cNvCxnSpPr/>
          <p:nvPr/>
        </p:nvCxnSpPr>
        <p:spPr>
          <a:xfrm>
            <a:off x="8174391" y="5477293"/>
            <a:ext cx="64928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cxnSp>
        <p:nvCxnSpPr>
          <p:cNvPr id="22" name="Straight Arrow Connector 35"/>
          <p:cNvCxnSpPr/>
          <p:nvPr/>
        </p:nvCxnSpPr>
        <p:spPr>
          <a:xfrm>
            <a:off x="8174391" y="5261393"/>
            <a:ext cx="936625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cxnSp>
        <p:nvCxnSpPr>
          <p:cNvPr id="23" name="Straight Connector 37"/>
          <p:cNvCxnSpPr/>
          <p:nvPr/>
        </p:nvCxnSpPr>
        <p:spPr>
          <a:xfrm>
            <a:off x="8895116" y="4469230"/>
            <a:ext cx="0" cy="115093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Straight Arrow Connector 39"/>
          <p:cNvCxnSpPr>
            <a:stCxn id="25" idx="3"/>
          </p:cNvCxnSpPr>
          <p:nvPr/>
        </p:nvCxnSpPr>
        <p:spPr>
          <a:xfrm flipV="1">
            <a:off x="7742591" y="5188369"/>
            <a:ext cx="431800" cy="5717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5" name="TextBox 40"/>
          <p:cNvSpPr txBox="1">
            <a:spLocks noChangeArrowheads="1"/>
          </p:cNvSpPr>
          <p:nvPr/>
        </p:nvSpPr>
        <p:spPr bwMode="auto">
          <a:xfrm>
            <a:off x="7455253" y="5045493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26" name="Straight Connector 43"/>
          <p:cNvCxnSpPr/>
          <p:nvPr/>
        </p:nvCxnSpPr>
        <p:spPr>
          <a:xfrm>
            <a:off x="8174391" y="5764630"/>
            <a:ext cx="0" cy="3603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Straight Connector 45"/>
          <p:cNvCxnSpPr/>
          <p:nvPr/>
        </p:nvCxnSpPr>
        <p:spPr>
          <a:xfrm>
            <a:off x="8895116" y="5764630"/>
            <a:ext cx="0" cy="3603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Straight Connector 47"/>
          <p:cNvCxnSpPr/>
          <p:nvPr/>
        </p:nvCxnSpPr>
        <p:spPr>
          <a:xfrm>
            <a:off x="8174391" y="6053555"/>
            <a:ext cx="720725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9" name="TextBox 48"/>
          <p:cNvSpPr txBox="1">
            <a:spLocks noChangeArrowheads="1"/>
          </p:cNvSpPr>
          <p:nvPr/>
        </p:nvSpPr>
        <p:spPr bwMode="auto">
          <a:xfrm>
            <a:off x="8318853" y="5693193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9326916" y="4540668"/>
            <a:ext cx="57626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max</a:t>
            </a:r>
          </a:p>
        </p:txBody>
      </p:sp>
      <p:cxnSp>
        <p:nvCxnSpPr>
          <p:cNvPr id="31" name="Straight Arrow Connector 51"/>
          <p:cNvCxnSpPr>
            <a:endCxn id="12" idx="6"/>
          </p:cNvCxnSpPr>
          <p:nvPr/>
        </p:nvCxnSpPr>
        <p:spPr>
          <a:xfrm flipH="1">
            <a:off x="9184041" y="4829593"/>
            <a:ext cx="215900" cy="2159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 w="sm" len="lg"/>
          </a:ln>
          <a:effectLst/>
        </p:spPr>
      </p:cxnSp>
      <p:sp>
        <p:nvSpPr>
          <p:cNvPr id="32" name="Flowchart: Connector 53"/>
          <p:cNvSpPr/>
          <p:nvPr/>
        </p:nvSpPr>
        <p:spPr>
          <a:xfrm>
            <a:off x="8139466" y="4567655"/>
            <a:ext cx="71437" cy="71438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3" name="Flowchart: Connector 54"/>
          <p:cNvSpPr/>
          <p:nvPr/>
        </p:nvSpPr>
        <p:spPr>
          <a:xfrm>
            <a:off x="8139466" y="5431255"/>
            <a:ext cx="71437" cy="73025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4" name="Flowchart: Connector 55"/>
          <p:cNvSpPr/>
          <p:nvPr/>
        </p:nvSpPr>
        <p:spPr>
          <a:xfrm>
            <a:off x="8139466" y="5215355"/>
            <a:ext cx="71437" cy="73025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5" name="Flowchart: Connector 56"/>
          <p:cNvSpPr/>
          <p:nvPr/>
        </p:nvSpPr>
        <p:spPr>
          <a:xfrm>
            <a:off x="8139466" y="4783555"/>
            <a:ext cx="71437" cy="71438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6" name="Flowchart: Connector 57"/>
          <p:cNvSpPr/>
          <p:nvPr/>
        </p:nvSpPr>
        <p:spPr>
          <a:xfrm>
            <a:off x="8139466" y="4999455"/>
            <a:ext cx="71437" cy="73025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7" name="TextBox 59"/>
          <p:cNvSpPr txBox="1"/>
          <p:nvPr/>
        </p:nvSpPr>
        <p:spPr>
          <a:xfrm>
            <a:off x="9111016" y="5116930"/>
            <a:ext cx="360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u</a:t>
            </a:r>
            <a:endParaRPr kumimoji="0" lang="cs-CZ" sz="2000" b="1" i="0" u="none" strike="noStrike" kern="1200" cap="none" spc="0" normalizeH="0" baseline="-2500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01303A45-9C91-49EE-8B0C-CBD6028EBA3A}"/>
              </a:ext>
            </a:extLst>
          </p:cNvPr>
          <p:cNvSpPr/>
          <p:nvPr/>
        </p:nvSpPr>
        <p:spPr bwMode="auto">
          <a:xfrm>
            <a:off x="1230815" y="573627"/>
            <a:ext cx="5307012" cy="9189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8C62BFA4-1945-4AA4-BBA6-DAB03D9445D7}"/>
                  </a:ext>
                </a:extLst>
              </p:cNvPr>
              <p:cNvSpPr txBox="1"/>
              <p:nvPr/>
            </p:nvSpPr>
            <p:spPr>
              <a:xfrm>
                <a:off x="509121" y="577805"/>
                <a:ext cx="6750400" cy="825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1" i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8C62BFA4-1945-4AA4-BBA6-DAB03D944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1" y="577805"/>
                <a:ext cx="6750400" cy="82580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9C4B646-0B30-45E8-BCEA-28F7CAEA5DE5}"/>
                  </a:ext>
                </a:extLst>
              </p:cNvPr>
              <p:cNvSpPr txBox="1"/>
              <p:nvPr/>
            </p:nvSpPr>
            <p:spPr>
              <a:xfrm>
                <a:off x="8104514" y="632120"/>
                <a:ext cx="2644378" cy="790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  <m:e>
                          <m:sSub>
                            <m:sSub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𝒁𝑴𝒊</m:t>
                              </m:r>
                            </m:sub>
                          </m:s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cs-CZ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cs-CZ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𝑻𝒋</m:t>
                                  </m:r>
                                </m:sub>
                              </m:sSub>
                              <m:r>
                                <a:rPr lang="cs-CZ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9C4B646-0B30-45E8-BCEA-28F7CAEA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514" y="632120"/>
                <a:ext cx="2644378" cy="790409"/>
              </a:xfrm>
              <a:prstGeom prst="rect">
                <a:avLst/>
              </a:prstGeom>
              <a:blipFill>
                <a:blip r:embed="rId4"/>
                <a:stretch>
                  <a:fillRect b="-7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461846DA-22AA-481D-B495-29165078F7D8}"/>
              </a:ext>
            </a:extLst>
          </p:cNvPr>
          <p:cNvCxnSpPr>
            <a:endCxn id="5" idx="1"/>
          </p:cNvCxnSpPr>
          <p:nvPr/>
        </p:nvCxnSpPr>
        <p:spPr bwMode="auto">
          <a:xfrm>
            <a:off x="6388100" y="983653"/>
            <a:ext cx="1716414" cy="43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F7BE4D39-53C1-27E6-EE2C-4D64DBBD9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4641"/>
      </p:ext>
    </p:extLst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13"/>
          <p:cNvSpPr>
            <a:spLocks noChangeArrowheads="1"/>
          </p:cNvSpPr>
          <p:nvPr/>
        </p:nvSpPr>
        <p:spPr bwMode="auto">
          <a:xfrm>
            <a:off x="1450224" y="84035"/>
            <a:ext cx="457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TURBULENTNÍ PROUDĚNÍ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a) vazká podvrstva (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τ = τ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;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τ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0) – laminární režim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b) přechodná oblast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c) turbulentní jádro (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τ = τ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;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τ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0 ) </a:t>
            </a:r>
          </a:p>
        </p:txBody>
      </p:sp>
      <p:sp>
        <p:nvSpPr>
          <p:cNvPr id="8" name="Elipsa 14"/>
          <p:cNvSpPr/>
          <p:nvPr/>
        </p:nvSpPr>
        <p:spPr>
          <a:xfrm>
            <a:off x="8273299" y="461127"/>
            <a:ext cx="1655762" cy="1584325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19050" cap="flat" cmpd="sng" algn="ctr">
            <a:solidFill>
              <a:srgbClr val="1F497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Elipsa 15"/>
          <p:cNvSpPr/>
          <p:nvPr/>
        </p:nvSpPr>
        <p:spPr>
          <a:xfrm>
            <a:off x="8416174" y="605589"/>
            <a:ext cx="1368425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Přímá spojovací čára 17"/>
          <p:cNvCxnSpPr/>
          <p:nvPr/>
        </p:nvCxnSpPr>
        <p:spPr>
          <a:xfrm>
            <a:off x="7265236" y="1037389"/>
            <a:ext cx="1079500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11" name="Elipsa 18"/>
          <p:cNvSpPr/>
          <p:nvPr/>
        </p:nvSpPr>
        <p:spPr>
          <a:xfrm>
            <a:off x="8705099" y="892927"/>
            <a:ext cx="792162" cy="649287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" name="Přímá spojovací šipka 20"/>
          <p:cNvCxnSpPr/>
          <p:nvPr/>
        </p:nvCxnSpPr>
        <p:spPr>
          <a:xfrm flipV="1">
            <a:off x="5680911" y="1181852"/>
            <a:ext cx="3382963" cy="431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4" name="Obdélník 21"/>
          <p:cNvSpPr>
            <a:spLocks noChangeArrowheads="1"/>
          </p:cNvSpPr>
          <p:nvPr/>
        </p:nvSpPr>
        <p:spPr bwMode="auto">
          <a:xfrm>
            <a:off x="2145098" y="1894368"/>
            <a:ext cx="3123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tloušťka vazké podvrstvy : </a:t>
            </a:r>
          </a:p>
        </p:txBody>
      </p:sp>
      <p:cxnSp>
        <p:nvCxnSpPr>
          <p:cNvPr id="15" name="Přímá spojovací šipka 23"/>
          <p:cNvCxnSpPr/>
          <p:nvPr/>
        </p:nvCxnSpPr>
        <p:spPr>
          <a:xfrm rot="5400000">
            <a:off x="8884486" y="1721602"/>
            <a:ext cx="144463" cy="7143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6" name="Přímá spojovací šipka 25"/>
          <p:cNvCxnSpPr/>
          <p:nvPr/>
        </p:nvCxnSpPr>
        <p:spPr>
          <a:xfrm rot="5400000" flipH="1" flipV="1">
            <a:off x="8632868" y="2046245"/>
            <a:ext cx="287338" cy="142875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7" name="Obdélník 28"/>
          <p:cNvSpPr>
            <a:spLocks noChangeArrowheads="1"/>
          </p:cNvSpPr>
          <p:nvPr/>
        </p:nvSpPr>
        <p:spPr bwMode="auto">
          <a:xfrm>
            <a:off x="8632074" y="1685089"/>
            <a:ext cx="22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Obdélník 29"/>
          <p:cNvSpPr>
            <a:spLocks noChangeArrowheads="1"/>
          </p:cNvSpPr>
          <p:nvPr/>
        </p:nvSpPr>
        <p:spPr bwMode="auto">
          <a:xfrm>
            <a:off x="9546474" y="1986714"/>
            <a:ext cx="1675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δ=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 (D, Re, </a:t>
            </a:r>
            <a:r>
              <a:rPr lang="el-GR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λ) </a:t>
            </a:r>
            <a:endParaRPr lang="cs-CZ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Obdélník 31"/>
          <p:cNvSpPr>
            <a:spLocks noChangeArrowheads="1"/>
          </p:cNvSpPr>
          <p:nvPr/>
        </p:nvSpPr>
        <p:spPr bwMode="auto">
          <a:xfrm>
            <a:off x="1397415" y="2388020"/>
            <a:ext cx="9099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tloušťka vazké podvrstvy  závisí přímo úměrně na D a nepřímo úměrně na Re a </a:t>
            </a:r>
            <a:r>
              <a:rPr lang="cs-CZ" altLang="cs-CZ" sz="2000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0" name="Obdélník 32"/>
          <p:cNvSpPr>
            <a:spLocks noChangeArrowheads="1"/>
          </p:cNvSpPr>
          <p:nvPr/>
        </p:nvSpPr>
        <p:spPr bwMode="auto">
          <a:xfrm>
            <a:off x="1108326" y="2820360"/>
            <a:ext cx="5749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DRSNOST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1)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absolutní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výška výstupků nerovností povrchů </a:t>
            </a:r>
          </a:p>
        </p:txBody>
      </p:sp>
      <p:sp>
        <p:nvSpPr>
          <p:cNvPr id="21" name="Obdélník 33"/>
          <p:cNvSpPr>
            <a:spLocks noChangeArrowheads="1"/>
          </p:cNvSpPr>
          <p:nvPr/>
        </p:nvSpPr>
        <p:spPr bwMode="auto">
          <a:xfrm>
            <a:off x="1228245" y="4137372"/>
            <a:ext cx="9587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2)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hydraulická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drsnost – ekvivalentní písková drsnost o takové výšce výstupků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,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aby v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kvadratické oblasti zůstala ztráta třením shodná s hodnotou na skutečném potrubí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3)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relativní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poměr hydraulické drsnosti a charakter. rozměru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Δ/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 ,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Δ/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r,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Δ/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R, D/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……. 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Přímá spojovací čára 35"/>
          <p:cNvCxnSpPr/>
          <p:nvPr/>
        </p:nvCxnSpPr>
        <p:spPr>
          <a:xfrm>
            <a:off x="3416718" y="3874183"/>
            <a:ext cx="3024187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ovací čára 37"/>
          <p:cNvCxnSpPr/>
          <p:nvPr/>
        </p:nvCxnSpPr>
        <p:spPr>
          <a:xfrm>
            <a:off x="7448968" y="3874183"/>
            <a:ext cx="295275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" name="Volný tvar 23"/>
          <p:cNvSpPr/>
          <p:nvPr/>
        </p:nvSpPr>
        <p:spPr>
          <a:xfrm>
            <a:off x="3488155" y="3658283"/>
            <a:ext cx="2784475" cy="207963"/>
          </a:xfrm>
          <a:custGeom>
            <a:avLst/>
            <a:gdLst>
              <a:gd name="connsiteX0" fmla="*/ 0 w 2784763"/>
              <a:gd name="connsiteY0" fmla="*/ 124691 h 207819"/>
              <a:gd name="connsiteX1" fmla="*/ 138545 w 2784763"/>
              <a:gd name="connsiteY1" fmla="*/ 0 h 207819"/>
              <a:gd name="connsiteX2" fmla="*/ 443345 w 2784763"/>
              <a:gd name="connsiteY2" fmla="*/ 83128 h 207819"/>
              <a:gd name="connsiteX3" fmla="*/ 623454 w 2784763"/>
              <a:gd name="connsiteY3" fmla="*/ 83128 h 207819"/>
              <a:gd name="connsiteX4" fmla="*/ 803563 w 2784763"/>
              <a:gd name="connsiteY4" fmla="*/ 41564 h 207819"/>
              <a:gd name="connsiteX5" fmla="*/ 1094509 w 2784763"/>
              <a:gd name="connsiteY5" fmla="*/ 193964 h 207819"/>
              <a:gd name="connsiteX6" fmla="*/ 1274618 w 2784763"/>
              <a:gd name="connsiteY6" fmla="*/ 138546 h 207819"/>
              <a:gd name="connsiteX7" fmla="*/ 1593273 w 2784763"/>
              <a:gd name="connsiteY7" fmla="*/ 166255 h 207819"/>
              <a:gd name="connsiteX8" fmla="*/ 1856509 w 2784763"/>
              <a:gd name="connsiteY8" fmla="*/ 83128 h 207819"/>
              <a:gd name="connsiteX9" fmla="*/ 2022763 w 2784763"/>
              <a:gd name="connsiteY9" fmla="*/ 166255 h 207819"/>
              <a:gd name="connsiteX10" fmla="*/ 2050473 w 2784763"/>
              <a:gd name="connsiteY10" fmla="*/ 207819 h 207819"/>
              <a:gd name="connsiteX11" fmla="*/ 2258291 w 2784763"/>
              <a:gd name="connsiteY11" fmla="*/ 180110 h 207819"/>
              <a:gd name="connsiteX12" fmla="*/ 2299854 w 2784763"/>
              <a:gd name="connsiteY12" fmla="*/ 41564 h 207819"/>
              <a:gd name="connsiteX13" fmla="*/ 2521527 w 2784763"/>
              <a:gd name="connsiteY13" fmla="*/ 27710 h 207819"/>
              <a:gd name="connsiteX14" fmla="*/ 2729345 w 2784763"/>
              <a:gd name="connsiteY14" fmla="*/ 138546 h 207819"/>
              <a:gd name="connsiteX15" fmla="*/ 2784763 w 2784763"/>
              <a:gd name="connsiteY15" fmla="*/ 180110 h 207819"/>
              <a:gd name="connsiteX16" fmla="*/ 2784763 w 2784763"/>
              <a:gd name="connsiteY16" fmla="*/ 18011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4763" h="207819">
                <a:moveTo>
                  <a:pt x="0" y="124691"/>
                </a:moveTo>
                <a:lnTo>
                  <a:pt x="138545" y="0"/>
                </a:lnTo>
                <a:lnTo>
                  <a:pt x="443345" y="83128"/>
                </a:lnTo>
                <a:lnTo>
                  <a:pt x="623454" y="83128"/>
                </a:lnTo>
                <a:lnTo>
                  <a:pt x="803563" y="41564"/>
                </a:lnTo>
                <a:lnTo>
                  <a:pt x="1094509" y="193964"/>
                </a:lnTo>
                <a:lnTo>
                  <a:pt x="1274618" y="138546"/>
                </a:lnTo>
                <a:lnTo>
                  <a:pt x="1593273" y="166255"/>
                </a:lnTo>
                <a:lnTo>
                  <a:pt x="1856509" y="83128"/>
                </a:lnTo>
                <a:lnTo>
                  <a:pt x="2022763" y="166255"/>
                </a:lnTo>
                <a:lnTo>
                  <a:pt x="2050473" y="207819"/>
                </a:lnTo>
                <a:lnTo>
                  <a:pt x="2258291" y="180110"/>
                </a:lnTo>
                <a:lnTo>
                  <a:pt x="2299854" y="41564"/>
                </a:lnTo>
                <a:lnTo>
                  <a:pt x="2521527" y="27710"/>
                </a:lnTo>
                <a:lnTo>
                  <a:pt x="2729345" y="138546"/>
                </a:lnTo>
                <a:lnTo>
                  <a:pt x="2784763" y="180110"/>
                </a:lnTo>
                <a:lnTo>
                  <a:pt x="2784763" y="18011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Přímá spojovací čára 41"/>
          <p:cNvCxnSpPr/>
          <p:nvPr/>
        </p:nvCxnSpPr>
        <p:spPr>
          <a:xfrm flipV="1">
            <a:off x="3559593" y="3658283"/>
            <a:ext cx="2838450" cy="15875"/>
          </a:xfrm>
          <a:prstGeom prst="line">
            <a:avLst/>
          </a:prstGeom>
          <a:noFill/>
          <a:ln w="9525" cap="flat" cmpd="sng" algn="ctr">
            <a:solidFill>
              <a:srgbClr val="1F497D"/>
            </a:solidFill>
            <a:prstDash val="solid"/>
          </a:ln>
          <a:effectLst/>
        </p:spPr>
      </p:cxnSp>
      <p:sp>
        <p:nvSpPr>
          <p:cNvPr id="26" name="Volný tvar 25"/>
          <p:cNvSpPr/>
          <p:nvPr/>
        </p:nvSpPr>
        <p:spPr>
          <a:xfrm>
            <a:off x="7520405" y="3658283"/>
            <a:ext cx="2784475" cy="207963"/>
          </a:xfrm>
          <a:custGeom>
            <a:avLst/>
            <a:gdLst>
              <a:gd name="connsiteX0" fmla="*/ 0 w 2784763"/>
              <a:gd name="connsiteY0" fmla="*/ 124691 h 207819"/>
              <a:gd name="connsiteX1" fmla="*/ 138545 w 2784763"/>
              <a:gd name="connsiteY1" fmla="*/ 0 h 207819"/>
              <a:gd name="connsiteX2" fmla="*/ 443345 w 2784763"/>
              <a:gd name="connsiteY2" fmla="*/ 83128 h 207819"/>
              <a:gd name="connsiteX3" fmla="*/ 623454 w 2784763"/>
              <a:gd name="connsiteY3" fmla="*/ 83128 h 207819"/>
              <a:gd name="connsiteX4" fmla="*/ 803563 w 2784763"/>
              <a:gd name="connsiteY4" fmla="*/ 41564 h 207819"/>
              <a:gd name="connsiteX5" fmla="*/ 1094509 w 2784763"/>
              <a:gd name="connsiteY5" fmla="*/ 193964 h 207819"/>
              <a:gd name="connsiteX6" fmla="*/ 1274618 w 2784763"/>
              <a:gd name="connsiteY6" fmla="*/ 138546 h 207819"/>
              <a:gd name="connsiteX7" fmla="*/ 1593273 w 2784763"/>
              <a:gd name="connsiteY7" fmla="*/ 166255 h 207819"/>
              <a:gd name="connsiteX8" fmla="*/ 1856509 w 2784763"/>
              <a:gd name="connsiteY8" fmla="*/ 83128 h 207819"/>
              <a:gd name="connsiteX9" fmla="*/ 2022763 w 2784763"/>
              <a:gd name="connsiteY9" fmla="*/ 166255 h 207819"/>
              <a:gd name="connsiteX10" fmla="*/ 2050473 w 2784763"/>
              <a:gd name="connsiteY10" fmla="*/ 207819 h 207819"/>
              <a:gd name="connsiteX11" fmla="*/ 2258291 w 2784763"/>
              <a:gd name="connsiteY11" fmla="*/ 180110 h 207819"/>
              <a:gd name="connsiteX12" fmla="*/ 2299854 w 2784763"/>
              <a:gd name="connsiteY12" fmla="*/ 41564 h 207819"/>
              <a:gd name="connsiteX13" fmla="*/ 2521527 w 2784763"/>
              <a:gd name="connsiteY13" fmla="*/ 27710 h 207819"/>
              <a:gd name="connsiteX14" fmla="*/ 2729345 w 2784763"/>
              <a:gd name="connsiteY14" fmla="*/ 138546 h 207819"/>
              <a:gd name="connsiteX15" fmla="*/ 2784763 w 2784763"/>
              <a:gd name="connsiteY15" fmla="*/ 180110 h 207819"/>
              <a:gd name="connsiteX16" fmla="*/ 2784763 w 2784763"/>
              <a:gd name="connsiteY16" fmla="*/ 18011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4763" h="207819">
                <a:moveTo>
                  <a:pt x="0" y="124691"/>
                </a:moveTo>
                <a:lnTo>
                  <a:pt x="138545" y="0"/>
                </a:lnTo>
                <a:lnTo>
                  <a:pt x="443345" y="83128"/>
                </a:lnTo>
                <a:lnTo>
                  <a:pt x="623454" y="83128"/>
                </a:lnTo>
                <a:lnTo>
                  <a:pt x="803563" y="41564"/>
                </a:lnTo>
                <a:lnTo>
                  <a:pt x="1094509" y="193964"/>
                </a:lnTo>
                <a:lnTo>
                  <a:pt x="1274618" y="138546"/>
                </a:lnTo>
                <a:lnTo>
                  <a:pt x="1593273" y="166255"/>
                </a:lnTo>
                <a:lnTo>
                  <a:pt x="1856509" y="83128"/>
                </a:lnTo>
                <a:lnTo>
                  <a:pt x="2022763" y="166255"/>
                </a:lnTo>
                <a:lnTo>
                  <a:pt x="2050473" y="207819"/>
                </a:lnTo>
                <a:lnTo>
                  <a:pt x="2258291" y="180110"/>
                </a:lnTo>
                <a:lnTo>
                  <a:pt x="2299854" y="41564"/>
                </a:lnTo>
                <a:lnTo>
                  <a:pt x="2521527" y="27710"/>
                </a:lnTo>
                <a:lnTo>
                  <a:pt x="2729345" y="138546"/>
                </a:lnTo>
                <a:lnTo>
                  <a:pt x="2784763" y="180110"/>
                </a:lnTo>
                <a:lnTo>
                  <a:pt x="2784763" y="18011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Přímá spojovací čára 43"/>
          <p:cNvCxnSpPr/>
          <p:nvPr/>
        </p:nvCxnSpPr>
        <p:spPr>
          <a:xfrm flipV="1">
            <a:off x="7593430" y="3658283"/>
            <a:ext cx="2836863" cy="158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čára 45"/>
          <p:cNvCxnSpPr/>
          <p:nvPr/>
        </p:nvCxnSpPr>
        <p:spPr>
          <a:xfrm>
            <a:off x="7520405" y="3226483"/>
            <a:ext cx="2881313" cy="0"/>
          </a:xfrm>
          <a:prstGeom prst="line">
            <a:avLst/>
          </a:prstGeom>
          <a:noFill/>
          <a:ln w="19050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29" name="Přímá spojovací čára 47"/>
          <p:cNvCxnSpPr/>
          <p:nvPr/>
        </p:nvCxnSpPr>
        <p:spPr>
          <a:xfrm rot="5400000" flipH="1" flipV="1">
            <a:off x="9573043" y="3550333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0" name="Přímá spojovací čára 49"/>
          <p:cNvCxnSpPr/>
          <p:nvPr/>
        </p:nvCxnSpPr>
        <p:spPr>
          <a:xfrm>
            <a:off x="3343693" y="3756708"/>
            <a:ext cx="33845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Přímá spojovací šipka 51"/>
          <p:cNvCxnSpPr/>
          <p:nvPr/>
        </p:nvCxnSpPr>
        <p:spPr>
          <a:xfrm rot="5400000">
            <a:off x="6008311" y="3586052"/>
            <a:ext cx="288925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Přímá spojovací šipka 53"/>
          <p:cNvCxnSpPr/>
          <p:nvPr/>
        </p:nvCxnSpPr>
        <p:spPr>
          <a:xfrm rot="5400000" flipH="1" flipV="1">
            <a:off x="6044030" y="3982133"/>
            <a:ext cx="217488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TextovéPole 54"/>
          <p:cNvSpPr txBox="1">
            <a:spLocks noChangeArrowheads="1"/>
          </p:cNvSpPr>
          <p:nvPr/>
        </p:nvSpPr>
        <p:spPr bwMode="auto">
          <a:xfrm>
            <a:off x="4496218" y="3586846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endParaRPr lang="cs-CZ" altLang="cs-CZ" sz="200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ovéPole 55"/>
          <p:cNvSpPr txBox="1">
            <a:spLocks noChangeArrowheads="1"/>
          </p:cNvSpPr>
          <p:nvPr/>
        </p:nvSpPr>
        <p:spPr bwMode="auto">
          <a:xfrm>
            <a:off x="7880768" y="3586846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endParaRPr lang="cs-CZ" altLang="cs-CZ" sz="200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Obdélník 56"/>
          <p:cNvSpPr>
            <a:spLocks noChangeArrowheads="1"/>
          </p:cNvSpPr>
          <p:nvPr/>
        </p:nvSpPr>
        <p:spPr bwMode="auto">
          <a:xfrm>
            <a:off x="9968330" y="3369358"/>
            <a:ext cx="375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Obdélník 57"/>
          <p:cNvSpPr>
            <a:spLocks noChangeArrowheads="1"/>
          </p:cNvSpPr>
          <p:nvPr/>
        </p:nvSpPr>
        <p:spPr bwMode="auto">
          <a:xfrm>
            <a:off x="6367880" y="3586846"/>
            <a:ext cx="375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7" name="Přímá spojovací čára 59"/>
          <p:cNvCxnSpPr/>
          <p:nvPr/>
        </p:nvCxnSpPr>
        <p:spPr>
          <a:xfrm rot="5400000" flipH="1" flipV="1">
            <a:off x="4243805" y="3766233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CC0066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8" name="Přímá spojovací čára 61"/>
          <p:cNvCxnSpPr/>
          <p:nvPr/>
        </p:nvCxnSpPr>
        <p:spPr>
          <a:xfrm rot="5400000" flipH="1" flipV="1">
            <a:off x="7701380" y="3766233"/>
            <a:ext cx="215900" cy="0"/>
          </a:xfrm>
          <a:prstGeom prst="line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49" name="Přímá spojovací čára 37"/>
          <p:cNvCxnSpPr/>
          <p:nvPr/>
        </p:nvCxnSpPr>
        <p:spPr>
          <a:xfrm>
            <a:off x="8155637" y="6076806"/>
            <a:ext cx="295275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0" name="Volný tvar 49"/>
          <p:cNvSpPr/>
          <p:nvPr/>
        </p:nvSpPr>
        <p:spPr>
          <a:xfrm>
            <a:off x="8227074" y="5860906"/>
            <a:ext cx="2784475" cy="207963"/>
          </a:xfrm>
          <a:custGeom>
            <a:avLst/>
            <a:gdLst>
              <a:gd name="connsiteX0" fmla="*/ 0 w 2784763"/>
              <a:gd name="connsiteY0" fmla="*/ 124691 h 207819"/>
              <a:gd name="connsiteX1" fmla="*/ 138545 w 2784763"/>
              <a:gd name="connsiteY1" fmla="*/ 0 h 207819"/>
              <a:gd name="connsiteX2" fmla="*/ 443345 w 2784763"/>
              <a:gd name="connsiteY2" fmla="*/ 83128 h 207819"/>
              <a:gd name="connsiteX3" fmla="*/ 623454 w 2784763"/>
              <a:gd name="connsiteY3" fmla="*/ 83128 h 207819"/>
              <a:gd name="connsiteX4" fmla="*/ 803563 w 2784763"/>
              <a:gd name="connsiteY4" fmla="*/ 41564 h 207819"/>
              <a:gd name="connsiteX5" fmla="*/ 1094509 w 2784763"/>
              <a:gd name="connsiteY5" fmla="*/ 193964 h 207819"/>
              <a:gd name="connsiteX6" fmla="*/ 1274618 w 2784763"/>
              <a:gd name="connsiteY6" fmla="*/ 138546 h 207819"/>
              <a:gd name="connsiteX7" fmla="*/ 1593273 w 2784763"/>
              <a:gd name="connsiteY7" fmla="*/ 166255 h 207819"/>
              <a:gd name="connsiteX8" fmla="*/ 1856509 w 2784763"/>
              <a:gd name="connsiteY8" fmla="*/ 83128 h 207819"/>
              <a:gd name="connsiteX9" fmla="*/ 2022763 w 2784763"/>
              <a:gd name="connsiteY9" fmla="*/ 166255 h 207819"/>
              <a:gd name="connsiteX10" fmla="*/ 2050473 w 2784763"/>
              <a:gd name="connsiteY10" fmla="*/ 207819 h 207819"/>
              <a:gd name="connsiteX11" fmla="*/ 2258291 w 2784763"/>
              <a:gd name="connsiteY11" fmla="*/ 180110 h 207819"/>
              <a:gd name="connsiteX12" fmla="*/ 2299854 w 2784763"/>
              <a:gd name="connsiteY12" fmla="*/ 41564 h 207819"/>
              <a:gd name="connsiteX13" fmla="*/ 2521527 w 2784763"/>
              <a:gd name="connsiteY13" fmla="*/ 27710 h 207819"/>
              <a:gd name="connsiteX14" fmla="*/ 2729345 w 2784763"/>
              <a:gd name="connsiteY14" fmla="*/ 138546 h 207819"/>
              <a:gd name="connsiteX15" fmla="*/ 2784763 w 2784763"/>
              <a:gd name="connsiteY15" fmla="*/ 180110 h 207819"/>
              <a:gd name="connsiteX16" fmla="*/ 2784763 w 2784763"/>
              <a:gd name="connsiteY16" fmla="*/ 18011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4763" h="207819">
                <a:moveTo>
                  <a:pt x="0" y="124691"/>
                </a:moveTo>
                <a:lnTo>
                  <a:pt x="138545" y="0"/>
                </a:lnTo>
                <a:lnTo>
                  <a:pt x="443345" y="83128"/>
                </a:lnTo>
                <a:lnTo>
                  <a:pt x="623454" y="83128"/>
                </a:lnTo>
                <a:lnTo>
                  <a:pt x="803563" y="41564"/>
                </a:lnTo>
                <a:lnTo>
                  <a:pt x="1094509" y="193964"/>
                </a:lnTo>
                <a:lnTo>
                  <a:pt x="1274618" y="138546"/>
                </a:lnTo>
                <a:lnTo>
                  <a:pt x="1593273" y="166255"/>
                </a:lnTo>
                <a:lnTo>
                  <a:pt x="1856509" y="83128"/>
                </a:lnTo>
                <a:lnTo>
                  <a:pt x="2022763" y="166255"/>
                </a:lnTo>
                <a:lnTo>
                  <a:pt x="2050473" y="207819"/>
                </a:lnTo>
                <a:lnTo>
                  <a:pt x="2258291" y="180110"/>
                </a:lnTo>
                <a:lnTo>
                  <a:pt x="2299854" y="41564"/>
                </a:lnTo>
                <a:lnTo>
                  <a:pt x="2521527" y="27710"/>
                </a:lnTo>
                <a:lnTo>
                  <a:pt x="2729345" y="138546"/>
                </a:lnTo>
                <a:lnTo>
                  <a:pt x="2784763" y="180110"/>
                </a:lnTo>
                <a:lnTo>
                  <a:pt x="2784763" y="18011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Přímá spojovací čára 43"/>
          <p:cNvCxnSpPr/>
          <p:nvPr/>
        </p:nvCxnSpPr>
        <p:spPr>
          <a:xfrm flipV="1">
            <a:off x="8300099" y="5860906"/>
            <a:ext cx="2836863" cy="15875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2" name="Přímá spojovací čára 47"/>
          <p:cNvCxnSpPr>
            <a:cxnSpLocks/>
          </p:cNvCxnSpPr>
          <p:nvPr/>
        </p:nvCxnSpPr>
        <p:spPr>
          <a:xfrm flipH="1" flipV="1">
            <a:off x="11213407" y="5643585"/>
            <a:ext cx="19174" cy="41972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53" name="TextovéPole 55"/>
          <p:cNvSpPr txBox="1">
            <a:spLocks noChangeArrowheads="1"/>
          </p:cNvSpPr>
          <p:nvPr/>
        </p:nvSpPr>
        <p:spPr bwMode="auto">
          <a:xfrm>
            <a:off x="7789021" y="578629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CC0066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endParaRPr lang="cs-CZ" altLang="cs-CZ" sz="1800" dirty="0">
              <a:solidFill>
                <a:srgbClr val="CC0066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54" name="Obdélník 56"/>
          <p:cNvSpPr>
            <a:spLocks noChangeArrowheads="1"/>
          </p:cNvSpPr>
          <p:nvPr/>
        </p:nvSpPr>
        <p:spPr bwMode="auto">
          <a:xfrm>
            <a:off x="11310338" y="5601349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δ </a:t>
            </a:r>
            <a:endParaRPr lang="cs-CZ" altLang="cs-CZ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55" name="Přímá spojovací čára 61"/>
          <p:cNvCxnSpPr/>
          <p:nvPr/>
        </p:nvCxnSpPr>
        <p:spPr>
          <a:xfrm rot="5400000" flipH="1" flipV="1">
            <a:off x="8035179" y="5984731"/>
            <a:ext cx="215900" cy="0"/>
          </a:xfrm>
          <a:prstGeom prst="line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6" name="Volný tvar: obrazec 1">
            <a:extLst>
              <a:ext uri="{FF2B5EF4-FFF2-40B4-BE49-F238E27FC236}">
                <a16:creationId xmlns:a16="http://schemas.microsoft.com/office/drawing/2014/main" id="{602C8AAA-5362-4BD5-B45D-C6C1638043EB}"/>
              </a:ext>
            </a:extLst>
          </p:cNvPr>
          <p:cNvSpPr/>
          <p:nvPr/>
        </p:nvSpPr>
        <p:spPr bwMode="auto">
          <a:xfrm>
            <a:off x="8233617" y="5868843"/>
            <a:ext cx="2827421" cy="204536"/>
          </a:xfrm>
          <a:custGeom>
            <a:avLst/>
            <a:gdLst>
              <a:gd name="connsiteX0" fmla="*/ 0 w 2827421"/>
              <a:gd name="connsiteY0" fmla="*/ 204536 h 204536"/>
              <a:gd name="connsiteX1" fmla="*/ 12032 w 2827421"/>
              <a:gd name="connsiteY1" fmla="*/ 120315 h 204536"/>
              <a:gd name="connsiteX2" fmla="*/ 120316 w 2827421"/>
              <a:gd name="connsiteY2" fmla="*/ 0 h 204536"/>
              <a:gd name="connsiteX3" fmla="*/ 469232 w 2827421"/>
              <a:gd name="connsiteY3" fmla="*/ 84221 h 204536"/>
              <a:gd name="connsiteX4" fmla="*/ 649706 w 2827421"/>
              <a:gd name="connsiteY4" fmla="*/ 72189 h 204536"/>
              <a:gd name="connsiteX5" fmla="*/ 830179 w 2827421"/>
              <a:gd name="connsiteY5" fmla="*/ 24063 h 204536"/>
              <a:gd name="connsiteX6" fmla="*/ 1094874 w 2827421"/>
              <a:gd name="connsiteY6" fmla="*/ 204536 h 204536"/>
              <a:gd name="connsiteX7" fmla="*/ 1395664 w 2827421"/>
              <a:gd name="connsiteY7" fmla="*/ 144379 h 204536"/>
              <a:gd name="connsiteX8" fmla="*/ 1588169 w 2827421"/>
              <a:gd name="connsiteY8" fmla="*/ 168442 h 204536"/>
              <a:gd name="connsiteX9" fmla="*/ 1816769 w 2827421"/>
              <a:gd name="connsiteY9" fmla="*/ 72189 h 204536"/>
              <a:gd name="connsiteX10" fmla="*/ 1949116 w 2827421"/>
              <a:gd name="connsiteY10" fmla="*/ 120315 h 204536"/>
              <a:gd name="connsiteX11" fmla="*/ 2057400 w 2827421"/>
              <a:gd name="connsiteY11" fmla="*/ 204536 h 204536"/>
              <a:gd name="connsiteX12" fmla="*/ 2237874 w 2827421"/>
              <a:gd name="connsiteY12" fmla="*/ 204536 h 204536"/>
              <a:gd name="connsiteX13" fmla="*/ 2298032 w 2827421"/>
              <a:gd name="connsiteY13" fmla="*/ 36094 h 204536"/>
              <a:gd name="connsiteX14" fmla="*/ 2502569 w 2827421"/>
              <a:gd name="connsiteY14" fmla="*/ 24063 h 204536"/>
              <a:gd name="connsiteX15" fmla="*/ 2827421 w 2827421"/>
              <a:gd name="connsiteY15" fmla="*/ 204536 h 204536"/>
              <a:gd name="connsiteX16" fmla="*/ 0 w 2827421"/>
              <a:gd name="connsiteY16" fmla="*/ 204536 h 20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421" h="204536">
                <a:moveTo>
                  <a:pt x="0" y="204536"/>
                </a:moveTo>
                <a:lnTo>
                  <a:pt x="12032" y="120315"/>
                </a:lnTo>
                <a:lnTo>
                  <a:pt x="120316" y="0"/>
                </a:lnTo>
                <a:lnTo>
                  <a:pt x="469232" y="84221"/>
                </a:lnTo>
                <a:lnTo>
                  <a:pt x="649706" y="72189"/>
                </a:lnTo>
                <a:lnTo>
                  <a:pt x="830179" y="24063"/>
                </a:lnTo>
                <a:lnTo>
                  <a:pt x="1094874" y="204536"/>
                </a:lnTo>
                <a:lnTo>
                  <a:pt x="1395664" y="144379"/>
                </a:lnTo>
                <a:lnTo>
                  <a:pt x="1588169" y="168442"/>
                </a:lnTo>
                <a:lnTo>
                  <a:pt x="1816769" y="72189"/>
                </a:lnTo>
                <a:lnTo>
                  <a:pt x="1949116" y="120315"/>
                </a:lnTo>
                <a:lnTo>
                  <a:pt x="2057400" y="204536"/>
                </a:lnTo>
                <a:lnTo>
                  <a:pt x="2237874" y="204536"/>
                </a:lnTo>
                <a:lnTo>
                  <a:pt x="2298032" y="36094"/>
                </a:lnTo>
                <a:lnTo>
                  <a:pt x="2502569" y="24063"/>
                </a:lnTo>
                <a:lnTo>
                  <a:pt x="2827421" y="204536"/>
                </a:lnTo>
                <a:lnTo>
                  <a:pt x="0" y="204536"/>
                </a:lnTo>
                <a:close/>
              </a:path>
            </a:pathLst>
          </a:cu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3F0918B8-3B24-41EC-9490-14CDF8A0A171}"/>
              </a:ext>
            </a:extLst>
          </p:cNvPr>
          <p:cNvSpPr/>
          <p:nvPr/>
        </p:nvSpPr>
        <p:spPr bwMode="auto">
          <a:xfrm>
            <a:off x="8233617" y="5665416"/>
            <a:ext cx="2806507" cy="422533"/>
          </a:xfrm>
          <a:prstGeom prst="rect">
            <a:avLst/>
          </a:prstGeom>
          <a:solidFill>
            <a:schemeClr val="accent2">
              <a:lumMod val="75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F2B0694F-C69F-4F1B-B7F8-C345B24CD41F}"/>
              </a:ext>
            </a:extLst>
          </p:cNvPr>
          <p:cNvSpPr/>
          <p:nvPr/>
        </p:nvSpPr>
        <p:spPr bwMode="auto">
          <a:xfrm>
            <a:off x="8224123" y="5214661"/>
            <a:ext cx="2806507" cy="475471"/>
          </a:xfrm>
          <a:prstGeom prst="rect">
            <a:avLst/>
          </a:prstGeom>
          <a:solidFill>
            <a:srgbClr val="00B0F0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1F8B4B9B-006C-4BFF-AAD8-A6DD567D1509}"/>
              </a:ext>
            </a:extLst>
          </p:cNvPr>
          <p:cNvCxnSpPr/>
          <p:nvPr/>
        </p:nvCxnSpPr>
        <p:spPr bwMode="auto">
          <a:xfrm>
            <a:off x="11108387" y="5643585"/>
            <a:ext cx="2019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098B430E-89A9-4C74-844A-153A675FA6B1}"/>
              </a:ext>
            </a:extLst>
          </p:cNvPr>
          <p:cNvCxnSpPr/>
          <p:nvPr/>
        </p:nvCxnSpPr>
        <p:spPr bwMode="auto">
          <a:xfrm>
            <a:off x="11108387" y="6087949"/>
            <a:ext cx="3813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Obdélník 56">
            <a:extLst>
              <a:ext uri="{FF2B5EF4-FFF2-40B4-BE49-F238E27FC236}">
                <a16:creationId xmlns:a16="http://schemas.microsoft.com/office/drawing/2014/main" id="{6DD6BF4E-D96D-420B-BC9D-77E862431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736" y="6303378"/>
            <a:ext cx="2616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   - 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laminární podvrstva</a:t>
            </a:r>
            <a:r>
              <a:rPr lang="el-GR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cs-CZ" altLang="cs-CZ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2" name="Obrázek 61">
            <a:extLst>
              <a:ext uri="{FF2B5EF4-FFF2-40B4-BE49-F238E27FC236}">
                <a16:creationId xmlns:a16="http://schemas.microsoft.com/office/drawing/2014/main" id="{9FE76312-1690-442A-9E03-C369097BB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602" y="6310134"/>
            <a:ext cx="451143" cy="493819"/>
          </a:xfrm>
          <a:prstGeom prst="rect">
            <a:avLst/>
          </a:prstGeom>
        </p:spPr>
      </p:pic>
      <p:sp>
        <p:nvSpPr>
          <p:cNvPr id="63" name="TextovéPole 62">
            <a:extLst>
              <a:ext uri="{FF2B5EF4-FFF2-40B4-BE49-F238E27FC236}">
                <a16:creationId xmlns:a16="http://schemas.microsoft.com/office/drawing/2014/main" id="{B0D65801-90C4-4044-925E-E97C2C9DAEF3}"/>
              </a:ext>
            </a:extLst>
          </p:cNvPr>
          <p:cNvSpPr txBox="1"/>
          <p:nvPr/>
        </p:nvSpPr>
        <p:spPr>
          <a:xfrm>
            <a:off x="9484797" y="4775570"/>
            <a:ext cx="222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Turbulentní proudění</a:t>
            </a:r>
          </a:p>
        </p:txBody>
      </p: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18278C95-13B1-4DA1-926F-F7056C0D3B4E}"/>
              </a:ext>
            </a:extLst>
          </p:cNvPr>
          <p:cNvCxnSpPr/>
          <p:nvPr/>
        </p:nvCxnSpPr>
        <p:spPr bwMode="auto">
          <a:xfrm flipH="1">
            <a:off x="9146065" y="5023736"/>
            <a:ext cx="473246" cy="1909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E6CED695-33E1-420D-8F59-446080543184}"/>
                  </a:ext>
                </a:extLst>
              </p:cNvPr>
              <p:cNvSpPr txBox="1"/>
              <p:nvPr/>
            </p:nvSpPr>
            <p:spPr>
              <a:xfrm>
                <a:off x="5752983" y="1782190"/>
                <a:ext cx="1841786" cy="522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E6CED695-33E1-420D-8F59-446080543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83" y="1782190"/>
                <a:ext cx="1841786" cy="522066"/>
              </a:xfrm>
              <a:prstGeom prst="rect">
                <a:avLst/>
              </a:prstGeom>
              <a:blipFill>
                <a:blip r:embed="rId6"/>
                <a:stretch>
                  <a:fillRect r="-662" b="-8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187142A6-652F-1850-3595-ED3874ABC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26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2"/>
          <p:cNvSpPr>
            <a:spLocks noChangeArrowheads="1"/>
          </p:cNvSpPr>
          <p:nvPr/>
        </p:nvSpPr>
        <p:spPr bwMode="auto">
          <a:xfrm>
            <a:off x="2589213" y="485247"/>
            <a:ext cx="7069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HYDRAULICKÉ DRSNOSTI   </a:t>
            </a:r>
            <a:r>
              <a:rPr lang="el-GR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Δ 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</a:t>
            </a:r>
            <a:r>
              <a:rPr lang="cs-CZ" altLang="cs-CZ" sz="1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 technicky vyráběná potrubí</a:t>
            </a: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Obdélník 3"/>
          <p:cNvSpPr>
            <a:spLocks noChangeArrowheads="1"/>
          </p:cNvSpPr>
          <p:nvPr/>
        </p:nvSpPr>
        <p:spPr bwMode="auto">
          <a:xfrm>
            <a:off x="2422525" y="1132947"/>
            <a:ext cx="64325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Druh potrubí                     Stav potrubí                     </a:t>
            </a:r>
            <a:r>
              <a:rPr lang="el-GR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Δ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(mm)</a:t>
            </a:r>
            <a:endParaRPr lang="cs-CZ" altLang="cs-CZ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Azbestocementové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nové                              0,5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použité                      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Ocelové bezešvé                      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nové                              0,01 – 0,02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 staré                              0,3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Litinové     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nové                               0,01-0,016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zrezivělé                         2-3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Plastové     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nové                               0,001-0,003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staré                                0,01-0,015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Betonové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nové                                0,15-0,5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staré                                1-3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F9CA18-89E5-1F6A-3724-685A316B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A6BFFE9-272B-6427-B1B2-87E2A91BA9F6}"/>
              </a:ext>
            </a:extLst>
          </p:cNvPr>
          <p:cNvSpPr/>
          <p:nvPr/>
        </p:nvSpPr>
        <p:spPr bwMode="auto">
          <a:xfrm>
            <a:off x="2262293" y="1036320"/>
            <a:ext cx="6432550" cy="49580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326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6561" y="153378"/>
            <a:ext cx="8794079" cy="60053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10225" y="6250585"/>
            <a:ext cx="532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NIKURADSEHO DIAGRAM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847904" y="4063748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r/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126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826135" y="2021450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r/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15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826136" y="2751521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r/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30,6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862456" y="3396894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r/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60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862453" y="4487704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r/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252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862452" y="4994603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r/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+mn-cs"/>
              </a:rPr>
              <a:t>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507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80068" y="6296297"/>
            <a:ext cx="373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r –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poloměr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;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– 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absolutní drsnost</a:t>
            </a:r>
          </a:p>
        </p:txBody>
      </p:sp>
      <p:sp>
        <p:nvSpPr>
          <p:cNvPr id="14" name="Obdélník 13"/>
          <p:cNvSpPr/>
          <p:nvPr/>
        </p:nvSpPr>
        <p:spPr bwMode="auto">
          <a:xfrm>
            <a:off x="4898571" y="888274"/>
            <a:ext cx="953589" cy="12670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>
            <a:off x="4898571" y="907604"/>
            <a:ext cx="95358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cxnSpLocks/>
          </p:cNvCxnSpPr>
          <p:nvPr/>
        </p:nvCxnSpPr>
        <p:spPr bwMode="auto">
          <a:xfrm flipV="1">
            <a:off x="4636770" y="1496944"/>
            <a:ext cx="1695450" cy="14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Přímá spojnice 20"/>
          <p:cNvCxnSpPr>
            <a:cxnSpLocks/>
          </p:cNvCxnSpPr>
          <p:nvPr/>
        </p:nvCxnSpPr>
        <p:spPr bwMode="auto">
          <a:xfrm flipV="1">
            <a:off x="4434840" y="2124001"/>
            <a:ext cx="1897380" cy="1686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Přímá spojnice 22"/>
          <p:cNvCxnSpPr>
            <a:cxnSpLocks/>
          </p:cNvCxnSpPr>
          <p:nvPr/>
        </p:nvCxnSpPr>
        <p:spPr bwMode="auto">
          <a:xfrm>
            <a:off x="4888353" y="901477"/>
            <a:ext cx="41787" cy="155597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Přímá spojnice 25"/>
          <p:cNvCxnSpPr>
            <a:cxnSpLocks/>
          </p:cNvCxnSpPr>
          <p:nvPr/>
        </p:nvCxnSpPr>
        <p:spPr bwMode="auto">
          <a:xfrm>
            <a:off x="5862378" y="914681"/>
            <a:ext cx="20262" cy="1272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Přímá spojnice 27"/>
          <p:cNvCxnSpPr>
            <a:cxnSpLocks/>
          </p:cNvCxnSpPr>
          <p:nvPr/>
        </p:nvCxnSpPr>
        <p:spPr bwMode="auto">
          <a:xfrm flipH="1">
            <a:off x="5368414" y="888274"/>
            <a:ext cx="3475" cy="15206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Volný tvar: obrazec 52"/>
          <p:cNvSpPr/>
          <p:nvPr/>
        </p:nvSpPr>
        <p:spPr bwMode="auto">
          <a:xfrm>
            <a:off x="6874933" y="1583267"/>
            <a:ext cx="2624667" cy="3657600"/>
          </a:xfrm>
          <a:custGeom>
            <a:avLst/>
            <a:gdLst>
              <a:gd name="connsiteX0" fmla="*/ 0 w 2624667"/>
              <a:gd name="connsiteY0" fmla="*/ 0 h 3657600"/>
              <a:gd name="connsiteX1" fmla="*/ 194734 w 2624667"/>
              <a:gd name="connsiteY1" fmla="*/ 922866 h 3657600"/>
              <a:gd name="connsiteX2" fmla="*/ 1041400 w 2624667"/>
              <a:gd name="connsiteY2" fmla="*/ 2133600 h 3657600"/>
              <a:gd name="connsiteX3" fmla="*/ 1710267 w 2624667"/>
              <a:gd name="connsiteY3" fmla="*/ 2726266 h 3657600"/>
              <a:gd name="connsiteX4" fmla="*/ 2167467 w 2624667"/>
              <a:gd name="connsiteY4" fmla="*/ 3149600 h 3657600"/>
              <a:gd name="connsiteX5" fmla="*/ 2624667 w 2624667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4667" h="3657600">
                <a:moveTo>
                  <a:pt x="0" y="0"/>
                </a:moveTo>
                <a:cubicBezTo>
                  <a:pt x="10583" y="283633"/>
                  <a:pt x="21167" y="567266"/>
                  <a:pt x="194734" y="922866"/>
                </a:cubicBezTo>
                <a:cubicBezTo>
                  <a:pt x="368301" y="1278466"/>
                  <a:pt x="788811" y="1833033"/>
                  <a:pt x="1041400" y="2133600"/>
                </a:cubicBezTo>
                <a:cubicBezTo>
                  <a:pt x="1293989" y="2434167"/>
                  <a:pt x="1522589" y="2556933"/>
                  <a:pt x="1710267" y="2726266"/>
                </a:cubicBezTo>
                <a:cubicBezTo>
                  <a:pt x="1897945" y="2895599"/>
                  <a:pt x="2015067" y="2994378"/>
                  <a:pt x="2167467" y="3149600"/>
                </a:cubicBezTo>
                <a:cubicBezTo>
                  <a:pt x="2319867" y="3304822"/>
                  <a:pt x="2472267" y="3481211"/>
                  <a:pt x="2624667" y="3657600"/>
                </a:cubicBezTo>
              </a:path>
            </a:pathLst>
          </a:custGeom>
          <a:noFill/>
          <a:ln w="444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cxnSp>
        <p:nvCxnSpPr>
          <p:cNvPr id="55" name="Přímá spojnice 54"/>
          <p:cNvCxnSpPr/>
          <p:nvPr/>
        </p:nvCxnSpPr>
        <p:spPr bwMode="auto">
          <a:xfrm>
            <a:off x="1786467" y="338667"/>
            <a:ext cx="1422400" cy="35898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Přímá spojnice 56"/>
          <p:cNvCxnSpPr/>
          <p:nvPr/>
        </p:nvCxnSpPr>
        <p:spPr bwMode="auto">
          <a:xfrm>
            <a:off x="3864948" y="3251200"/>
            <a:ext cx="3215120" cy="211273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ál 57"/>
          <p:cNvSpPr/>
          <p:nvPr/>
        </p:nvSpPr>
        <p:spPr bwMode="auto">
          <a:xfrm rot="1542492">
            <a:off x="3346765" y="3218717"/>
            <a:ext cx="577090" cy="1060986"/>
          </a:xfrm>
          <a:prstGeom prst="ellipse">
            <a:avLst/>
          </a:prstGeom>
          <a:solidFill>
            <a:schemeClr val="accent1">
              <a:alpha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7511668" y="1309352"/>
            <a:ext cx="1794099" cy="707886"/>
          </a:xfrm>
          <a:prstGeom prst="rect">
            <a:avLst/>
          </a:prstGeom>
          <a:solidFill>
            <a:schemeClr val="accent6">
              <a:lumMod val="40000"/>
              <a:lumOff val="60000"/>
              <a:alpha val="5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5. Hydraulicky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drsné potrubí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309288" y="4855171"/>
            <a:ext cx="1841654" cy="64633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3. Hydraulicky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hladké potrubí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152385" y="1609893"/>
            <a:ext cx="1640414" cy="646331"/>
          </a:xfrm>
          <a:prstGeom prst="rect">
            <a:avLst/>
          </a:prstGeom>
          <a:solidFill>
            <a:schemeClr val="bg1">
              <a:lumMod val="75000"/>
              <a:alpha val="7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4. Přechodná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    oblast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674203" y="4071273"/>
            <a:ext cx="1267707" cy="646331"/>
          </a:xfrm>
          <a:prstGeom prst="rect">
            <a:avLst/>
          </a:prstGeom>
          <a:solidFill>
            <a:schemeClr val="accent5">
              <a:lumMod val="75000"/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2. Kritická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  oblast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1408722" y="3282202"/>
            <a:ext cx="1432821" cy="646331"/>
          </a:xfrm>
          <a:prstGeom prst="rect">
            <a:avLst/>
          </a:prstGeom>
          <a:solidFill>
            <a:srgbClr val="C00000">
              <a:alpha val="11000"/>
            </a:srgbClr>
          </a:solidFill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1.Laminární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    oblast</a:t>
            </a:r>
          </a:p>
        </p:txBody>
      </p:sp>
      <p:cxnSp>
        <p:nvCxnSpPr>
          <p:cNvPr id="65" name="Přímá spojnice se šipkou 64"/>
          <p:cNvCxnSpPr/>
          <p:nvPr/>
        </p:nvCxnSpPr>
        <p:spPr bwMode="auto">
          <a:xfrm flipV="1">
            <a:off x="1991133" y="2408903"/>
            <a:ext cx="526642" cy="824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Přímá spojnice se šipkou 66"/>
          <p:cNvCxnSpPr>
            <a:endCxn id="58" idx="6"/>
          </p:cNvCxnSpPr>
          <p:nvPr/>
        </p:nvCxnSpPr>
        <p:spPr bwMode="auto">
          <a:xfrm flipH="1" flipV="1">
            <a:off x="3895293" y="3874377"/>
            <a:ext cx="257092" cy="1968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Přímá spojnice se šipkou 68"/>
          <p:cNvCxnSpPr/>
          <p:nvPr/>
        </p:nvCxnSpPr>
        <p:spPr bwMode="auto">
          <a:xfrm flipV="1">
            <a:off x="5076497" y="4209393"/>
            <a:ext cx="141889" cy="6476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ovéPole 69"/>
          <p:cNvSpPr txBox="1"/>
          <p:nvPr/>
        </p:nvSpPr>
        <p:spPr>
          <a:xfrm>
            <a:off x="1822483" y="3972825"/>
            <a:ext cx="74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H-P Z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5359976" y="4487704"/>
            <a:ext cx="74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B-P </a:t>
            </a:r>
          </a:p>
        </p:txBody>
      </p:sp>
      <p:pic>
        <p:nvPicPr>
          <p:cNvPr id="35" name="Picture 8">
            <a:extLst>
              <a:ext uri="{FF2B5EF4-FFF2-40B4-BE49-F238E27FC236}">
                <a16:creationId xmlns:a16="http://schemas.microsoft.com/office/drawing/2014/main" id="{368D1182-FE98-449B-BA27-F728E23C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153" y="119873"/>
            <a:ext cx="889991" cy="124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bdélník 35">
            <a:extLst>
              <a:ext uri="{FF2B5EF4-FFF2-40B4-BE49-F238E27FC236}">
                <a16:creationId xmlns:a16="http://schemas.microsoft.com/office/drawing/2014/main" id="{840CFB35-AD10-4A7F-BF3C-0D57696BB558}"/>
              </a:ext>
            </a:extLst>
          </p:cNvPr>
          <p:cNvSpPr/>
          <p:nvPr/>
        </p:nvSpPr>
        <p:spPr>
          <a:xfrm>
            <a:off x="9705364" y="1463922"/>
            <a:ext cx="2575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Johann 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Nikuradse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, 1933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384EFB9-20C2-4B8F-B68E-8C7D5CE6DDEF}"/>
              </a:ext>
            </a:extLst>
          </p:cNvPr>
          <p:cNvSpPr txBox="1"/>
          <p:nvPr/>
        </p:nvSpPr>
        <p:spPr>
          <a:xfrm rot="16200000">
            <a:off x="9926027" y="3260293"/>
            <a:ext cx="257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Relativní drsnost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81CD1B-A318-EB08-3857-56D27B498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97917"/>
      </p:ext>
    </p:extLst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aphicFrame>
        <p:nvGraphicFramePr>
          <p:cNvPr id="7" name="Objekt 4"/>
          <p:cNvGraphicFramePr>
            <a:graphicFrameLocks noChangeAspect="1"/>
          </p:cNvGraphicFramePr>
          <p:nvPr/>
        </p:nvGraphicFramePr>
        <p:xfrm>
          <a:off x="5073360" y="3627890"/>
          <a:ext cx="43402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781300" imgH="228600" progId="Equation.3">
                  <p:embed/>
                </p:oleObj>
              </mc:Choice>
              <mc:Fallback>
                <p:oleObj name="Rovnice" r:id="rId3" imgW="2781300" imgH="228600" progId="Equation.3">
                  <p:embed/>
                  <p:pic>
                    <p:nvPicPr>
                      <p:cNvPr id="7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360" y="3627890"/>
                        <a:ext cx="43402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300104" y="615040"/>
            <a:ext cx="7388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Lineární oblast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– laminární režim –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Hagen-Poiseuillův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zákon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  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l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= 64/Re  - přímka 1  (končí u svislice pro Re =2320)</a:t>
            </a:r>
          </a:p>
        </p:txBody>
      </p:sp>
      <p:sp>
        <p:nvSpPr>
          <p:cNvPr id="9" name="TextovéPole 15"/>
          <p:cNvSpPr txBox="1">
            <a:spLocks noChangeArrowheads="1"/>
          </p:cNvSpPr>
          <p:nvPr/>
        </p:nvSpPr>
        <p:spPr bwMode="auto">
          <a:xfrm>
            <a:off x="4193834" y="1706622"/>
            <a:ext cx="93736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B. Kritická  oblast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 přechod lamin.  a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 režim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( Re =2320 - 5000) 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= f (Re)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nestabilita  - přechod z lamin.  do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 r. skokem    -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Sherghidův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vztah)</a:t>
            </a:r>
          </a:p>
        </p:txBody>
      </p:sp>
      <p:sp>
        <p:nvSpPr>
          <p:cNvPr id="10" name="TextovéPole 17"/>
          <p:cNvSpPr txBox="1">
            <a:spLocks noChangeArrowheads="1"/>
          </p:cNvSpPr>
          <p:nvPr/>
        </p:nvSpPr>
        <p:spPr bwMode="auto">
          <a:xfrm>
            <a:off x="2678431" y="3482751"/>
            <a:ext cx="68777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Blasiova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přímka</a:t>
            </a:r>
          </a:p>
        </p:txBody>
      </p:sp>
      <p:sp>
        <p:nvSpPr>
          <p:cNvPr id="11" name="TextovéPole 19"/>
          <p:cNvSpPr txBox="1">
            <a:spLocks noChangeArrowheads="1"/>
          </p:cNvSpPr>
          <p:nvPr/>
        </p:nvSpPr>
        <p:spPr bwMode="auto">
          <a:xfrm>
            <a:off x="2678431" y="4148333"/>
            <a:ext cx="99177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D. Přechodná oblast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ohraničená 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Blasiovou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přímkou a křivkou, na které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D/d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5  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Coolebrook-Whiteův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v.)</a:t>
            </a:r>
          </a:p>
        </p:txBody>
      </p:sp>
      <p:sp>
        <p:nvSpPr>
          <p:cNvPr id="12" name="Obdélník 9"/>
          <p:cNvSpPr>
            <a:spLocks noChangeArrowheads="1"/>
          </p:cNvSpPr>
          <p:nvPr/>
        </p:nvSpPr>
        <p:spPr bwMode="auto">
          <a:xfrm>
            <a:off x="6487905" y="4769389"/>
            <a:ext cx="1925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= f (Re, r/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))</a:t>
            </a:r>
          </a:p>
        </p:txBody>
      </p:sp>
      <p:sp>
        <p:nvSpPr>
          <p:cNvPr id="14" name="TextovéPole 21"/>
          <p:cNvSpPr txBox="1">
            <a:spLocks noChangeArrowheads="1"/>
          </p:cNvSpPr>
          <p:nvPr/>
        </p:nvSpPr>
        <p:spPr bwMode="auto">
          <a:xfrm>
            <a:off x="2678431" y="5198378"/>
            <a:ext cx="100554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E. Oblast kvadratických odporů – hydraulicky drsné potrubí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s plně rozvinutým turbulentním prouděním ….</a:t>
            </a:r>
            <a:r>
              <a:rPr kumimoji="0" lang="el-GR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l-GR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&lt; Δ/5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Nikuradseho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v.)</a:t>
            </a:r>
            <a:r>
              <a:rPr kumimoji="0" lang="el-GR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bdélník 23"/>
          <p:cNvSpPr>
            <a:spLocks noChangeArrowheads="1"/>
          </p:cNvSpPr>
          <p:nvPr/>
        </p:nvSpPr>
        <p:spPr bwMode="auto">
          <a:xfrm>
            <a:off x="5857059" y="6013986"/>
            <a:ext cx="15937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= f ( r/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97337" y="2945394"/>
            <a:ext cx="9092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.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Oblast hydraulicky hladkého potrubí 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(</a:t>
            </a:r>
            <a:r>
              <a:rPr kumimoji="0" lang="el-GR" altLang="cs-CZ" sz="2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δ &gt; 5.</a:t>
            </a:r>
            <a:r>
              <a:rPr kumimoji="0" lang="el-GR" altLang="cs-CZ" sz="2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Δ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(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Prandtl-Karmánův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v.) 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614D3C8-7729-4162-81DF-D3C625991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60" y="5488520"/>
            <a:ext cx="1951731" cy="5254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35" y="4284845"/>
            <a:ext cx="1776661" cy="48454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061" y="3348449"/>
            <a:ext cx="1781735" cy="61122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6EB2BA1-F670-4EBE-9C34-FDC7D246B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368" y="51431"/>
            <a:ext cx="3213466" cy="24530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B58E16F-711E-582C-1D66-1115E45A9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0156"/>
      </p:ext>
    </p:extLst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olný tvar: obrazec 109"/>
          <p:cNvSpPr/>
          <p:nvPr/>
        </p:nvSpPr>
        <p:spPr bwMode="auto">
          <a:xfrm>
            <a:off x="7261859" y="4053840"/>
            <a:ext cx="2795773" cy="1516380"/>
          </a:xfrm>
          <a:custGeom>
            <a:avLst/>
            <a:gdLst>
              <a:gd name="connsiteX0" fmla="*/ 0 w 2430780"/>
              <a:gd name="connsiteY0" fmla="*/ 0 h 1516380"/>
              <a:gd name="connsiteX1" fmla="*/ 7620 w 2430780"/>
              <a:gd name="connsiteY1" fmla="*/ 1508760 h 1516380"/>
              <a:gd name="connsiteX2" fmla="*/ 2430780 w 2430780"/>
              <a:gd name="connsiteY2" fmla="*/ 1516380 h 1516380"/>
              <a:gd name="connsiteX3" fmla="*/ 2407920 w 2430780"/>
              <a:gd name="connsiteY3" fmla="*/ 0 h 1516380"/>
              <a:gd name="connsiteX4" fmla="*/ 0 w 2430780"/>
              <a:gd name="connsiteY4" fmla="*/ 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0780" h="1516380">
                <a:moveTo>
                  <a:pt x="0" y="0"/>
                </a:moveTo>
                <a:lnTo>
                  <a:pt x="7620" y="1508760"/>
                </a:lnTo>
                <a:lnTo>
                  <a:pt x="2430780" y="1516380"/>
                </a:lnTo>
                <a:lnTo>
                  <a:pt x="24079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08" name="Volný tvar: obrazec 107"/>
          <p:cNvSpPr/>
          <p:nvPr/>
        </p:nvSpPr>
        <p:spPr bwMode="auto">
          <a:xfrm>
            <a:off x="5836920" y="5064758"/>
            <a:ext cx="1590843" cy="200661"/>
          </a:xfrm>
          <a:custGeom>
            <a:avLst/>
            <a:gdLst>
              <a:gd name="connsiteX0" fmla="*/ 0 w 1600200"/>
              <a:gd name="connsiteY0" fmla="*/ 22860 h 236220"/>
              <a:gd name="connsiteX1" fmla="*/ 7620 w 1600200"/>
              <a:gd name="connsiteY1" fmla="*/ 228600 h 236220"/>
              <a:gd name="connsiteX2" fmla="*/ 1600200 w 1600200"/>
              <a:gd name="connsiteY2" fmla="*/ 236220 h 236220"/>
              <a:gd name="connsiteX3" fmla="*/ 1584960 w 1600200"/>
              <a:gd name="connsiteY3" fmla="*/ 0 h 236220"/>
              <a:gd name="connsiteX4" fmla="*/ 0 w 1600200"/>
              <a:gd name="connsiteY4" fmla="*/ 2286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236220">
                <a:moveTo>
                  <a:pt x="0" y="22860"/>
                </a:moveTo>
                <a:lnTo>
                  <a:pt x="7620" y="228600"/>
                </a:lnTo>
                <a:lnTo>
                  <a:pt x="1600200" y="236220"/>
                </a:lnTo>
                <a:lnTo>
                  <a:pt x="1584960" y="0"/>
                </a:lnTo>
                <a:lnTo>
                  <a:pt x="0" y="2286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07" name="Volný tvar: obrazec 106"/>
          <p:cNvSpPr/>
          <p:nvPr/>
        </p:nvSpPr>
        <p:spPr bwMode="auto">
          <a:xfrm>
            <a:off x="5638800" y="4053840"/>
            <a:ext cx="259080" cy="1234440"/>
          </a:xfrm>
          <a:custGeom>
            <a:avLst/>
            <a:gdLst>
              <a:gd name="connsiteX0" fmla="*/ 30480 w 259080"/>
              <a:gd name="connsiteY0" fmla="*/ 76200 h 1234440"/>
              <a:gd name="connsiteX1" fmla="*/ 45720 w 259080"/>
              <a:gd name="connsiteY1" fmla="*/ 1234440 h 1234440"/>
              <a:gd name="connsiteX2" fmla="*/ 259080 w 259080"/>
              <a:gd name="connsiteY2" fmla="*/ 1219200 h 1234440"/>
              <a:gd name="connsiteX3" fmla="*/ 243840 w 259080"/>
              <a:gd name="connsiteY3" fmla="*/ 15240 h 1234440"/>
              <a:gd name="connsiteX4" fmla="*/ 0 w 259080"/>
              <a:gd name="connsiteY4" fmla="*/ 0 h 1234440"/>
              <a:gd name="connsiteX5" fmla="*/ 30480 w 259080"/>
              <a:gd name="connsiteY5" fmla="*/ 7620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" h="1234440">
                <a:moveTo>
                  <a:pt x="30480" y="76200"/>
                </a:moveTo>
                <a:lnTo>
                  <a:pt x="45720" y="1234440"/>
                </a:lnTo>
                <a:lnTo>
                  <a:pt x="259080" y="1219200"/>
                </a:lnTo>
                <a:lnTo>
                  <a:pt x="243840" y="15240"/>
                </a:lnTo>
                <a:lnTo>
                  <a:pt x="0" y="0"/>
                </a:lnTo>
                <a:lnTo>
                  <a:pt x="30480" y="76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05" name="Volný tvar: obrazec 104"/>
          <p:cNvSpPr/>
          <p:nvPr/>
        </p:nvSpPr>
        <p:spPr bwMode="auto">
          <a:xfrm>
            <a:off x="4450080" y="3985260"/>
            <a:ext cx="1449194" cy="208831"/>
          </a:xfrm>
          <a:custGeom>
            <a:avLst/>
            <a:gdLst>
              <a:gd name="connsiteX0" fmla="*/ 0 w 1440180"/>
              <a:gd name="connsiteY0" fmla="*/ 0 h 236220"/>
              <a:gd name="connsiteX1" fmla="*/ 1440180 w 1440180"/>
              <a:gd name="connsiteY1" fmla="*/ 7620 h 236220"/>
              <a:gd name="connsiteX2" fmla="*/ 1432560 w 1440180"/>
              <a:gd name="connsiteY2" fmla="*/ 236220 h 236220"/>
              <a:gd name="connsiteX3" fmla="*/ 7620 w 1440180"/>
              <a:gd name="connsiteY3" fmla="*/ 220980 h 236220"/>
              <a:gd name="connsiteX4" fmla="*/ 0 w 1440180"/>
              <a:gd name="connsiteY4" fmla="*/ 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180" h="236220">
                <a:moveTo>
                  <a:pt x="0" y="0"/>
                </a:moveTo>
                <a:lnTo>
                  <a:pt x="1440180" y="7620"/>
                </a:lnTo>
                <a:lnTo>
                  <a:pt x="1432560" y="236220"/>
                </a:lnTo>
                <a:lnTo>
                  <a:pt x="7620" y="2209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04" name="Volný tvar: obrazec 103"/>
          <p:cNvSpPr/>
          <p:nvPr/>
        </p:nvSpPr>
        <p:spPr bwMode="auto">
          <a:xfrm>
            <a:off x="3360420" y="3893820"/>
            <a:ext cx="1158240" cy="381000"/>
          </a:xfrm>
          <a:custGeom>
            <a:avLst/>
            <a:gdLst>
              <a:gd name="connsiteX0" fmla="*/ 30480 w 1158240"/>
              <a:gd name="connsiteY0" fmla="*/ 15240 h 381000"/>
              <a:gd name="connsiteX1" fmla="*/ 1150620 w 1158240"/>
              <a:gd name="connsiteY1" fmla="*/ 0 h 381000"/>
              <a:gd name="connsiteX2" fmla="*/ 1158240 w 1158240"/>
              <a:gd name="connsiteY2" fmla="*/ 373380 h 381000"/>
              <a:gd name="connsiteX3" fmla="*/ 0 w 1158240"/>
              <a:gd name="connsiteY3" fmla="*/ 381000 h 381000"/>
              <a:gd name="connsiteX4" fmla="*/ 30480 w 1158240"/>
              <a:gd name="connsiteY4" fmla="*/ 1524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0" h="381000">
                <a:moveTo>
                  <a:pt x="30480" y="15240"/>
                </a:moveTo>
                <a:lnTo>
                  <a:pt x="1150620" y="0"/>
                </a:lnTo>
                <a:lnTo>
                  <a:pt x="1158240" y="373380"/>
                </a:lnTo>
                <a:lnTo>
                  <a:pt x="0" y="381000"/>
                </a:lnTo>
                <a:lnTo>
                  <a:pt x="30480" y="1524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02" name="Volný tvar: obrazec 101"/>
          <p:cNvSpPr/>
          <p:nvPr/>
        </p:nvSpPr>
        <p:spPr bwMode="auto">
          <a:xfrm>
            <a:off x="2198164" y="1953705"/>
            <a:ext cx="1269241" cy="3038930"/>
          </a:xfrm>
          <a:custGeom>
            <a:avLst/>
            <a:gdLst>
              <a:gd name="connsiteX0" fmla="*/ 1228298 w 1269241"/>
              <a:gd name="connsiteY0" fmla="*/ 2292824 h 3016156"/>
              <a:gd name="connsiteX1" fmla="*/ 1269241 w 1269241"/>
              <a:gd name="connsiteY1" fmla="*/ 3002508 h 3016156"/>
              <a:gd name="connsiteX2" fmla="*/ 40943 w 1269241"/>
              <a:gd name="connsiteY2" fmla="*/ 3002508 h 3016156"/>
              <a:gd name="connsiteX3" fmla="*/ 0 w 1269241"/>
              <a:gd name="connsiteY3" fmla="*/ 13648 h 3016156"/>
              <a:gd name="connsiteX4" fmla="*/ 1241946 w 1269241"/>
              <a:gd name="connsiteY4" fmla="*/ 0 h 3016156"/>
              <a:gd name="connsiteX5" fmla="*/ 1241946 w 1269241"/>
              <a:gd name="connsiteY5" fmla="*/ 3016156 h 3016156"/>
              <a:gd name="connsiteX6" fmla="*/ 1241946 w 1269241"/>
              <a:gd name="connsiteY6" fmla="*/ 3016156 h 301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241" h="3016156">
                <a:moveTo>
                  <a:pt x="1228298" y="2292824"/>
                </a:moveTo>
                <a:lnTo>
                  <a:pt x="1269241" y="3002508"/>
                </a:lnTo>
                <a:lnTo>
                  <a:pt x="40943" y="3002508"/>
                </a:lnTo>
                <a:lnTo>
                  <a:pt x="0" y="13648"/>
                </a:lnTo>
                <a:lnTo>
                  <a:pt x="1241946" y="0"/>
                </a:lnTo>
                <a:lnTo>
                  <a:pt x="1241946" y="3016156"/>
                </a:lnTo>
                <a:lnTo>
                  <a:pt x="1241946" y="3016156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5" name="Přímá spojovací čára 69"/>
          <p:cNvCxnSpPr/>
          <p:nvPr/>
        </p:nvCxnSpPr>
        <p:spPr>
          <a:xfrm rot="5400000" flipH="1" flipV="1">
            <a:off x="3350294" y="3671804"/>
            <a:ext cx="4895850" cy="349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7" name="Přímá spojovací čára 12"/>
          <p:cNvCxnSpPr/>
          <p:nvPr/>
        </p:nvCxnSpPr>
        <p:spPr>
          <a:xfrm rot="5400000">
            <a:off x="2105693" y="2573255"/>
            <a:ext cx="266382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Přímá spojovací čára 13"/>
          <p:cNvCxnSpPr/>
          <p:nvPr/>
        </p:nvCxnSpPr>
        <p:spPr>
          <a:xfrm rot="5400000">
            <a:off x="3078831" y="4625892"/>
            <a:ext cx="71755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Přímá spojovací čára 14"/>
          <p:cNvCxnSpPr>
            <a:cxnSpLocks/>
          </p:cNvCxnSpPr>
          <p:nvPr/>
        </p:nvCxnSpPr>
        <p:spPr>
          <a:xfrm flipH="1">
            <a:off x="2142206" y="4984667"/>
            <a:ext cx="1295400" cy="79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Přímá spojovací čára 15"/>
          <p:cNvCxnSpPr/>
          <p:nvPr/>
        </p:nvCxnSpPr>
        <p:spPr>
          <a:xfrm rot="10800000">
            <a:off x="1999331" y="1962067"/>
            <a:ext cx="1438275" cy="0"/>
          </a:xfrm>
          <a:prstGeom prst="line">
            <a:avLst/>
          </a:prstGeom>
          <a:noFill/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11" name="Přímá spojovací šipka 16"/>
          <p:cNvCxnSpPr/>
          <p:nvPr/>
        </p:nvCxnSpPr>
        <p:spPr>
          <a:xfrm rot="5400000">
            <a:off x="2035843" y="1925555"/>
            <a:ext cx="7302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2" name="Přímá spojovací čára 17"/>
          <p:cNvCxnSpPr/>
          <p:nvPr/>
        </p:nvCxnSpPr>
        <p:spPr>
          <a:xfrm>
            <a:off x="3437606" y="3905167"/>
            <a:ext cx="10826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18"/>
          <p:cNvCxnSpPr/>
          <p:nvPr/>
        </p:nvCxnSpPr>
        <p:spPr>
          <a:xfrm>
            <a:off x="3437606" y="4267117"/>
            <a:ext cx="108267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ovací čára 19"/>
          <p:cNvCxnSpPr/>
          <p:nvPr/>
        </p:nvCxnSpPr>
        <p:spPr>
          <a:xfrm rot="5400000">
            <a:off x="4483768" y="3941680"/>
            <a:ext cx="730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Přímá spojovací čára 20"/>
          <p:cNvCxnSpPr/>
          <p:nvPr/>
        </p:nvCxnSpPr>
        <p:spPr>
          <a:xfrm rot="5400000" flipH="1" flipV="1">
            <a:off x="4483768" y="4230605"/>
            <a:ext cx="730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Přímá spojovací čára 21"/>
          <p:cNvCxnSpPr/>
          <p:nvPr/>
        </p:nvCxnSpPr>
        <p:spPr>
          <a:xfrm>
            <a:off x="4520281" y="3978192"/>
            <a:ext cx="13684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Přímá spojovací čára 22"/>
          <p:cNvCxnSpPr/>
          <p:nvPr/>
        </p:nvCxnSpPr>
        <p:spPr>
          <a:xfrm>
            <a:off x="4520281" y="4194092"/>
            <a:ext cx="114935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Přímá spojovací čára 23"/>
          <p:cNvCxnSpPr/>
          <p:nvPr/>
        </p:nvCxnSpPr>
        <p:spPr>
          <a:xfrm rot="5400000">
            <a:off x="5129881" y="4733842"/>
            <a:ext cx="10795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Přímá spojovací čára 24"/>
          <p:cNvCxnSpPr/>
          <p:nvPr/>
        </p:nvCxnSpPr>
        <p:spPr>
          <a:xfrm rot="5400000">
            <a:off x="5348956" y="4517942"/>
            <a:ext cx="10795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Přímá spojovací čára 25"/>
          <p:cNvCxnSpPr/>
          <p:nvPr/>
        </p:nvCxnSpPr>
        <p:spPr>
          <a:xfrm>
            <a:off x="5888706" y="5057692"/>
            <a:ext cx="136525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Přímá spojovací čára 26"/>
          <p:cNvCxnSpPr/>
          <p:nvPr/>
        </p:nvCxnSpPr>
        <p:spPr>
          <a:xfrm>
            <a:off x="5669631" y="5273592"/>
            <a:ext cx="15843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ovací čára 27"/>
          <p:cNvCxnSpPr/>
          <p:nvPr/>
        </p:nvCxnSpPr>
        <p:spPr>
          <a:xfrm rot="5400000">
            <a:off x="7109493" y="5418055"/>
            <a:ext cx="2889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Přímá spojovací čára 28"/>
          <p:cNvCxnSpPr>
            <a:cxnSpLocks/>
          </p:cNvCxnSpPr>
          <p:nvPr/>
        </p:nvCxnSpPr>
        <p:spPr>
          <a:xfrm flipV="1">
            <a:off x="7253956" y="5555130"/>
            <a:ext cx="2857784" cy="738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Přímá spojovací čára 29"/>
          <p:cNvCxnSpPr/>
          <p:nvPr/>
        </p:nvCxnSpPr>
        <p:spPr>
          <a:xfrm rot="5400000" flipH="1" flipV="1">
            <a:off x="6245893" y="4049630"/>
            <a:ext cx="20161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Přímá spojovací čára 30"/>
          <p:cNvCxnSpPr/>
          <p:nvPr/>
        </p:nvCxnSpPr>
        <p:spPr>
          <a:xfrm>
            <a:off x="7253956" y="3041567"/>
            <a:ext cx="280987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Přímá spojovací čára 31"/>
          <p:cNvCxnSpPr/>
          <p:nvPr/>
        </p:nvCxnSpPr>
        <p:spPr>
          <a:xfrm>
            <a:off x="7253956" y="4051217"/>
            <a:ext cx="2809875" cy="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šipka 32"/>
          <p:cNvCxnSpPr/>
          <p:nvPr/>
        </p:nvCxnSpPr>
        <p:spPr>
          <a:xfrm rot="5400000">
            <a:off x="9668543" y="4014705"/>
            <a:ext cx="7302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29" name="text 60"/>
          <p:cNvSpPr txBox="1">
            <a:spLocks noChangeArrowheads="1"/>
          </p:cNvSpPr>
          <p:nvPr/>
        </p:nvSpPr>
        <p:spPr bwMode="auto">
          <a:xfrm>
            <a:off x="1853281" y="1168317"/>
            <a:ext cx="577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kumimoji="0" lang="cs-CZ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AT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30" name="Přímá spojovací čára 34"/>
          <p:cNvCxnSpPr/>
          <p:nvPr/>
        </p:nvCxnSpPr>
        <p:spPr>
          <a:xfrm>
            <a:off x="2789906" y="4076617"/>
            <a:ext cx="2952750" cy="0"/>
          </a:xfrm>
          <a:prstGeom prst="line">
            <a:avLst/>
          </a:prstGeom>
          <a:noFill/>
          <a:ln w="22225" cap="flat" cmpd="sng" algn="ctr">
            <a:solidFill>
              <a:srgbClr val="1F497D"/>
            </a:solidFill>
            <a:prstDash val="lgDashDot"/>
          </a:ln>
          <a:effectLst/>
        </p:spPr>
      </p:cxnSp>
      <p:cxnSp>
        <p:nvCxnSpPr>
          <p:cNvPr id="31" name="Přímá spojovací čára 36"/>
          <p:cNvCxnSpPr/>
          <p:nvPr/>
        </p:nvCxnSpPr>
        <p:spPr>
          <a:xfrm>
            <a:off x="5742656" y="5156117"/>
            <a:ext cx="25939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32" name="Přímá spojovací čára 37"/>
          <p:cNvCxnSpPr/>
          <p:nvPr/>
        </p:nvCxnSpPr>
        <p:spPr>
          <a:xfrm rot="5400000" flipH="1" flipV="1">
            <a:off x="7219031" y="4590967"/>
            <a:ext cx="107950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3" name="Přímá spojovací čára 38"/>
          <p:cNvCxnSpPr/>
          <p:nvPr/>
        </p:nvCxnSpPr>
        <p:spPr>
          <a:xfrm rot="5400000" flipH="1" flipV="1">
            <a:off x="1783431" y="3041567"/>
            <a:ext cx="215900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4" name="text 60"/>
          <p:cNvSpPr txBox="1">
            <a:spLocks noChangeArrowheads="1"/>
          </p:cNvSpPr>
          <p:nvPr/>
        </p:nvSpPr>
        <p:spPr bwMode="auto">
          <a:xfrm>
            <a:off x="2431131" y="318444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</a:p>
        </p:txBody>
      </p:sp>
      <p:sp>
        <p:nvSpPr>
          <p:cNvPr id="35" name="text 60"/>
          <p:cNvSpPr txBox="1">
            <a:spLocks noChangeArrowheads="1"/>
          </p:cNvSpPr>
          <p:nvPr/>
        </p:nvSpPr>
        <p:spPr bwMode="auto">
          <a:xfrm>
            <a:off x="9489156" y="333049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kumimoji="0" lang="cs-CZ" altLang="cs-CZ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6" name="text 60"/>
          <p:cNvSpPr txBox="1">
            <a:spLocks noChangeArrowheads="1"/>
          </p:cNvSpPr>
          <p:nvPr/>
        </p:nvSpPr>
        <p:spPr bwMode="auto">
          <a:xfrm>
            <a:off x="3872581" y="333049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7" name="text 60"/>
          <p:cNvSpPr txBox="1">
            <a:spLocks noChangeArrowheads="1"/>
          </p:cNvSpPr>
          <p:nvPr/>
        </p:nvSpPr>
        <p:spPr bwMode="auto">
          <a:xfrm>
            <a:off x="6172473" y="4360779"/>
            <a:ext cx="796927" cy="4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uzávěr</a:t>
            </a:r>
          </a:p>
        </p:txBody>
      </p:sp>
      <p:sp>
        <p:nvSpPr>
          <p:cNvPr id="38" name="Obdélník 44"/>
          <p:cNvSpPr>
            <a:spLocks noChangeArrowheads="1"/>
          </p:cNvSpPr>
          <p:nvPr/>
        </p:nvSpPr>
        <p:spPr bwMode="auto">
          <a:xfrm>
            <a:off x="2222505" y="4319104"/>
            <a:ext cx="85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cs-CZ" altLang="cs-CZ" sz="20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≠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Přímá spojovací čára 45"/>
          <p:cNvCxnSpPr/>
          <p:nvPr/>
        </p:nvCxnSpPr>
        <p:spPr>
          <a:xfrm rot="5400000" flipH="1" flipV="1">
            <a:off x="6498306" y="4940217"/>
            <a:ext cx="2159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0" name="Přímá spojovací čára 46"/>
          <p:cNvCxnSpPr/>
          <p:nvPr/>
        </p:nvCxnSpPr>
        <p:spPr>
          <a:xfrm>
            <a:off x="6428456" y="4841792"/>
            <a:ext cx="35877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1" name="Přímá spojovací čára 47"/>
          <p:cNvCxnSpPr/>
          <p:nvPr/>
        </p:nvCxnSpPr>
        <p:spPr>
          <a:xfrm rot="5400000">
            <a:off x="3728118" y="3760705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42" name="Přímá spojovací čára 48"/>
          <p:cNvCxnSpPr/>
          <p:nvPr/>
        </p:nvCxnSpPr>
        <p:spPr>
          <a:xfrm rot="5400000" flipH="1" flipV="1">
            <a:off x="3729706" y="4409992"/>
            <a:ext cx="285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triangle" w="med" len="lg"/>
          </a:ln>
          <a:effectLst/>
        </p:spPr>
      </p:cxnSp>
      <p:cxnSp>
        <p:nvCxnSpPr>
          <p:cNvPr id="43" name="Přímá spojovací čára 49"/>
          <p:cNvCxnSpPr/>
          <p:nvPr/>
        </p:nvCxnSpPr>
        <p:spPr>
          <a:xfrm rot="5400000">
            <a:off x="4987006" y="3870242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44" name="Přímá spojovací čára 50"/>
          <p:cNvCxnSpPr/>
          <p:nvPr/>
        </p:nvCxnSpPr>
        <p:spPr>
          <a:xfrm rot="5400000" flipH="1" flipV="1">
            <a:off x="4950493" y="4338555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45" name="text 60"/>
          <p:cNvSpPr txBox="1">
            <a:spLocks noChangeArrowheads="1"/>
          </p:cNvSpPr>
          <p:nvPr/>
        </p:nvSpPr>
        <p:spPr bwMode="auto">
          <a:xfrm>
            <a:off x="5094956" y="347336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kumimoji="0" lang="cs-CZ" altLang="cs-CZ" sz="2000" b="1" i="0" u="none" strike="noStrike" kern="1200" cap="none" spc="0" normalizeH="0" baseline="-2500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46" name="text 60"/>
          <p:cNvSpPr txBox="1">
            <a:spLocks noChangeArrowheads="1"/>
          </p:cNvSpPr>
          <p:nvPr/>
        </p:nvSpPr>
        <p:spPr bwMode="auto">
          <a:xfrm>
            <a:off x="4151056" y="4194092"/>
            <a:ext cx="801026" cy="4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zúžení</a:t>
            </a:r>
          </a:p>
        </p:txBody>
      </p:sp>
      <p:sp>
        <p:nvSpPr>
          <p:cNvPr id="47" name="text 60"/>
          <p:cNvSpPr txBox="1">
            <a:spLocks noChangeArrowheads="1"/>
          </p:cNvSpPr>
          <p:nvPr/>
        </p:nvSpPr>
        <p:spPr bwMode="auto">
          <a:xfrm>
            <a:off x="5742656" y="3689267"/>
            <a:ext cx="577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ohyb</a:t>
            </a:r>
          </a:p>
        </p:txBody>
      </p:sp>
      <p:sp>
        <p:nvSpPr>
          <p:cNvPr id="48" name="text 60"/>
          <p:cNvSpPr txBox="1">
            <a:spLocks noChangeArrowheads="1"/>
          </p:cNvSpPr>
          <p:nvPr/>
        </p:nvSpPr>
        <p:spPr bwMode="auto">
          <a:xfrm>
            <a:off x="7284888" y="5123330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výtok</a:t>
            </a:r>
          </a:p>
        </p:txBody>
      </p:sp>
      <p:sp>
        <p:nvSpPr>
          <p:cNvPr id="49" name="text 60"/>
          <p:cNvSpPr txBox="1">
            <a:spLocks noChangeArrowheads="1"/>
          </p:cNvSpPr>
          <p:nvPr/>
        </p:nvSpPr>
        <p:spPr bwMode="auto">
          <a:xfrm>
            <a:off x="2862931" y="3689267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vtok</a:t>
            </a:r>
          </a:p>
        </p:txBody>
      </p:sp>
      <p:sp>
        <p:nvSpPr>
          <p:cNvPr id="50" name="text 60"/>
          <p:cNvSpPr txBox="1">
            <a:spLocks noChangeArrowheads="1"/>
          </p:cNvSpPr>
          <p:nvPr/>
        </p:nvSpPr>
        <p:spPr bwMode="auto">
          <a:xfrm>
            <a:off x="7831806" y="426711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</a:p>
        </p:txBody>
      </p:sp>
      <p:cxnSp>
        <p:nvCxnSpPr>
          <p:cNvPr id="51" name="Přímá spojovací čára 57"/>
          <p:cNvCxnSpPr/>
          <p:nvPr/>
        </p:nvCxnSpPr>
        <p:spPr>
          <a:xfrm rot="10800000">
            <a:off x="5094956" y="5130717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" name="Přímá spojovací čára 58"/>
          <p:cNvCxnSpPr>
            <a:cxnSpLocks/>
          </p:cNvCxnSpPr>
          <p:nvPr/>
        </p:nvCxnSpPr>
        <p:spPr>
          <a:xfrm>
            <a:off x="5307681" y="4087731"/>
            <a:ext cx="3175" cy="1042986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53" name="text 60"/>
          <p:cNvSpPr txBox="1">
            <a:spLocks noChangeArrowheads="1"/>
          </p:cNvSpPr>
          <p:nvPr/>
        </p:nvSpPr>
        <p:spPr bwMode="auto">
          <a:xfrm>
            <a:off x="4952081" y="455286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dh</a:t>
            </a:r>
          </a:p>
        </p:txBody>
      </p:sp>
      <p:cxnSp>
        <p:nvCxnSpPr>
          <p:cNvPr id="54" name="Přímá spojovací čára 60"/>
          <p:cNvCxnSpPr/>
          <p:nvPr/>
        </p:nvCxnSpPr>
        <p:spPr>
          <a:xfrm rot="10800000">
            <a:off x="2142206" y="5152942"/>
            <a:ext cx="7921625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lgDashDot"/>
          </a:ln>
          <a:effectLst/>
        </p:spPr>
      </p:cxnSp>
      <p:sp>
        <p:nvSpPr>
          <p:cNvPr id="55" name="text 60"/>
          <p:cNvSpPr txBox="1">
            <a:spLocks noChangeArrowheads="1"/>
          </p:cNvSpPr>
          <p:nvPr/>
        </p:nvSpPr>
        <p:spPr bwMode="auto">
          <a:xfrm>
            <a:off x="9847931" y="5200567"/>
            <a:ext cx="431800" cy="4349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GH</a:t>
            </a:r>
          </a:p>
        </p:txBody>
      </p:sp>
      <p:cxnSp>
        <p:nvCxnSpPr>
          <p:cNvPr id="58" name="Přímá spojovací čára 65"/>
          <p:cNvCxnSpPr/>
          <p:nvPr/>
        </p:nvCxnSpPr>
        <p:spPr>
          <a:xfrm>
            <a:off x="3510631" y="1673142"/>
            <a:ext cx="6985000" cy="0"/>
          </a:xfrm>
          <a:prstGeom prst="line">
            <a:avLst/>
          </a:prstGeom>
          <a:noFill/>
          <a:ln w="19050" cap="flat" cmpd="sng" algn="ctr">
            <a:solidFill>
              <a:srgbClr val="CC0066"/>
            </a:solidFill>
            <a:prstDash val="lgDash"/>
          </a:ln>
          <a:effectLst/>
        </p:spPr>
      </p:cxnSp>
      <p:cxnSp>
        <p:nvCxnSpPr>
          <p:cNvPr id="59" name="Přímá spojovací čára 67"/>
          <p:cNvCxnSpPr/>
          <p:nvPr/>
        </p:nvCxnSpPr>
        <p:spPr>
          <a:xfrm rot="5400000" flipH="1" flipV="1">
            <a:off x="1999331" y="3689267"/>
            <a:ext cx="5041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0" name="Přímá spojovací čára 35"/>
          <p:cNvCxnSpPr/>
          <p:nvPr/>
        </p:nvCxnSpPr>
        <p:spPr>
          <a:xfrm rot="5400000">
            <a:off x="5241006" y="4590967"/>
            <a:ext cx="1079500" cy="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75000"/>
              </a:srgbClr>
            </a:solidFill>
            <a:prstDash val="lgDashDot"/>
          </a:ln>
          <a:effectLst/>
        </p:spPr>
      </p:cxnSp>
      <p:cxnSp>
        <p:nvCxnSpPr>
          <p:cNvPr id="61" name="Přímá spojovací čára 71"/>
          <p:cNvCxnSpPr/>
          <p:nvPr/>
        </p:nvCxnSpPr>
        <p:spPr>
          <a:xfrm rot="5400000" flipH="1" flipV="1">
            <a:off x="4158331" y="3689267"/>
            <a:ext cx="48958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2" name="Přímá spojovací čára 73"/>
          <p:cNvCxnSpPr/>
          <p:nvPr/>
        </p:nvCxnSpPr>
        <p:spPr>
          <a:xfrm rot="5400000" flipH="1" flipV="1">
            <a:off x="4888036" y="3689265"/>
            <a:ext cx="47529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3" name="Přímá spojovací čára 76"/>
          <p:cNvCxnSpPr/>
          <p:nvPr/>
        </p:nvCxnSpPr>
        <p:spPr>
          <a:xfrm rot="5400000" flipH="1" flipV="1">
            <a:off x="1061118" y="3617830"/>
            <a:ext cx="47529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4" name="Přímá spojovací čára 103"/>
          <p:cNvCxnSpPr/>
          <p:nvPr/>
        </p:nvCxnSpPr>
        <p:spPr>
          <a:xfrm rot="10800000">
            <a:off x="2862931" y="1673142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5" name="Přímá spojovací čára 105"/>
          <p:cNvCxnSpPr/>
          <p:nvPr/>
        </p:nvCxnSpPr>
        <p:spPr>
          <a:xfrm rot="5400000" flipH="1" flipV="1">
            <a:off x="2718468" y="1817605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66" name="text 60"/>
          <p:cNvSpPr txBox="1">
            <a:spLocks noChangeArrowheads="1"/>
          </p:cNvSpPr>
          <p:nvPr/>
        </p:nvSpPr>
        <p:spPr bwMode="auto">
          <a:xfrm>
            <a:off x="2136482" y="1622341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kumimoji="0" lang="cs-CZ" alt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0</a:t>
            </a:r>
            <a:r>
              <a:rPr kumimoji="0" lang="cs-CZ" altLang="cs-CZ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kumimoji="0" lang="cs-CZ" alt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cxnSp>
        <p:nvCxnSpPr>
          <p:cNvPr id="67" name="Přímá spojovací čára 141"/>
          <p:cNvCxnSpPr/>
          <p:nvPr/>
        </p:nvCxnSpPr>
        <p:spPr>
          <a:xfrm>
            <a:off x="7326981" y="3689267"/>
            <a:ext cx="793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8" name="Přímá spojovací čára 143"/>
          <p:cNvCxnSpPr/>
          <p:nvPr/>
        </p:nvCxnSpPr>
        <p:spPr>
          <a:xfrm rot="5400000" flipH="1" flipV="1">
            <a:off x="7577806" y="3870242"/>
            <a:ext cx="361950" cy="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69" name="text 60"/>
          <p:cNvSpPr txBox="1">
            <a:spLocks noChangeArrowheads="1"/>
          </p:cNvSpPr>
          <p:nvPr/>
        </p:nvSpPr>
        <p:spPr bwMode="auto">
          <a:xfrm>
            <a:off x="7901654" y="3678392"/>
            <a:ext cx="801142" cy="4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kumimoji="0" lang="cs-CZ" altLang="cs-CZ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</a:t>
            </a:r>
            <a:r>
              <a:rPr kumimoji="0" lang="cs-CZ" alt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kumimoji="0" lang="cs-CZ" altLang="cs-CZ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</a:t>
            </a: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71" name="Přímá spojovací čára 152"/>
          <p:cNvCxnSpPr>
            <a:cxnSpLocks/>
          </p:cNvCxnSpPr>
          <p:nvPr/>
        </p:nvCxnSpPr>
        <p:spPr>
          <a:xfrm flipH="1" flipV="1">
            <a:off x="7758780" y="1728702"/>
            <a:ext cx="1" cy="196056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72" name="text 60"/>
          <p:cNvSpPr txBox="1">
            <a:spLocks noChangeArrowheads="1"/>
          </p:cNvSpPr>
          <p:nvPr/>
        </p:nvSpPr>
        <p:spPr bwMode="auto">
          <a:xfrm>
            <a:off x="4098697" y="1038201"/>
            <a:ext cx="6096848" cy="4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EH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=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energetický horizont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=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ČE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čára mechanické energie</a:t>
            </a:r>
          </a:p>
        </p:txBody>
      </p:sp>
      <p:sp>
        <p:nvSpPr>
          <p:cNvPr id="76" name="text 60"/>
          <p:cNvSpPr txBox="1">
            <a:spLocks noChangeArrowheads="1"/>
          </p:cNvSpPr>
          <p:nvPr/>
        </p:nvSpPr>
        <p:spPr bwMode="auto">
          <a:xfrm>
            <a:off x="5029323" y="3097130"/>
            <a:ext cx="1873250" cy="431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TČ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=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tlaková čára</a:t>
            </a:r>
          </a:p>
        </p:txBody>
      </p:sp>
      <p:cxnSp>
        <p:nvCxnSpPr>
          <p:cNvPr id="77" name="Přímá spojovací šipka 183"/>
          <p:cNvCxnSpPr/>
          <p:nvPr/>
        </p:nvCxnSpPr>
        <p:spPr>
          <a:xfrm rot="5400000">
            <a:off x="3816028" y="1495403"/>
            <a:ext cx="288925" cy="317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78" name="Přímá spojovací šipka 185"/>
          <p:cNvCxnSpPr/>
          <p:nvPr/>
        </p:nvCxnSpPr>
        <p:spPr>
          <a:xfrm rot="5400000" flipH="1" flipV="1">
            <a:off x="3714774" y="2463715"/>
            <a:ext cx="434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3" name="text 60"/>
          <p:cNvSpPr txBox="1">
            <a:spLocks noChangeArrowheads="1"/>
          </p:cNvSpPr>
          <p:nvPr/>
        </p:nvSpPr>
        <p:spPr bwMode="auto">
          <a:xfrm>
            <a:off x="3625599" y="1751838"/>
            <a:ext cx="1016001" cy="43497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v</a:t>
            </a:r>
            <a:r>
              <a:rPr kumimoji="0" 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1</a:t>
            </a:r>
            <a:r>
              <a:rPr kumimoji="0" lang="cs-CZ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2</a:t>
            </a:r>
            <a:r>
              <a:rPr kumimoji="0" 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/2g</a:t>
            </a:r>
          </a:p>
        </p:txBody>
      </p:sp>
      <p:sp>
        <p:nvSpPr>
          <p:cNvPr id="85" name="text 60"/>
          <p:cNvSpPr txBox="1">
            <a:spLocks noChangeArrowheads="1"/>
          </p:cNvSpPr>
          <p:nvPr/>
        </p:nvSpPr>
        <p:spPr bwMode="auto">
          <a:xfrm>
            <a:off x="7790531" y="2393867"/>
            <a:ext cx="1231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kumimoji="0" lang="cs-CZ" alt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kumimoji="0" lang="cs-CZ" altLang="cs-CZ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kumimoji="0" lang="cs-CZ" alt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sp>
        <p:nvSpPr>
          <p:cNvPr id="86" name="TextovéPole 153"/>
          <p:cNvSpPr txBox="1">
            <a:spLocks noChangeArrowheads="1"/>
          </p:cNvSpPr>
          <p:nvPr/>
        </p:nvSpPr>
        <p:spPr bwMode="auto">
          <a:xfrm>
            <a:off x="3328068" y="520617"/>
            <a:ext cx="5870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vynesení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ČE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TČ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88" name="Přímá spojnice 87"/>
          <p:cNvCxnSpPr/>
          <p:nvPr/>
        </p:nvCxnSpPr>
        <p:spPr bwMode="auto">
          <a:xfrm>
            <a:off x="3423389" y="2246227"/>
            <a:ext cx="1095304" cy="0"/>
          </a:xfrm>
          <a:prstGeom prst="line">
            <a:avLst/>
          </a:prstGeom>
          <a:ln w="38100">
            <a:prstDash val="dash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1" name="Přímá spojnice se šipkou 90"/>
          <p:cNvCxnSpPr/>
          <p:nvPr/>
        </p:nvCxnSpPr>
        <p:spPr bwMode="auto">
          <a:xfrm flipV="1">
            <a:off x="3129380" y="4121067"/>
            <a:ext cx="308225" cy="469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3" name="Přímá spojnice se šipkou 92"/>
          <p:cNvCxnSpPr/>
          <p:nvPr/>
        </p:nvCxnSpPr>
        <p:spPr bwMode="auto">
          <a:xfrm flipH="1">
            <a:off x="7253955" y="4590967"/>
            <a:ext cx="220271" cy="561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Přímá spojnice 94"/>
          <p:cNvCxnSpPr>
            <a:cxnSpLocks/>
          </p:cNvCxnSpPr>
          <p:nvPr/>
        </p:nvCxnSpPr>
        <p:spPr bwMode="auto">
          <a:xfrm flipH="1">
            <a:off x="4518694" y="3689266"/>
            <a:ext cx="2735261" cy="0"/>
          </a:xfrm>
          <a:prstGeom prst="line">
            <a:avLst/>
          </a:prstGeom>
          <a:ln w="38100">
            <a:prstDash val="dash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 bwMode="auto">
          <a:xfrm>
            <a:off x="4518693" y="2246227"/>
            <a:ext cx="0" cy="1443039"/>
          </a:xfrm>
          <a:prstGeom prst="line">
            <a:avLst/>
          </a:prstGeom>
          <a:ln w="38100">
            <a:prstDash val="dash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 bwMode="auto">
          <a:xfrm>
            <a:off x="3437605" y="1673142"/>
            <a:ext cx="723494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2C546BBF-75F9-7359-7830-5B4D02AC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7BDCA2-6A30-3422-18E1-DAF4F9429D47}"/>
              </a:ext>
            </a:extLst>
          </p:cNvPr>
          <p:cNvSpPr txBox="1"/>
          <p:nvPr/>
        </p:nvSpPr>
        <p:spPr>
          <a:xfrm>
            <a:off x="3899848" y="61770"/>
            <a:ext cx="467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BERNOULLIHO ROVNICE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 ideální kapalina)</a:t>
            </a:r>
          </a:p>
        </p:txBody>
      </p:sp>
    </p:spTree>
    <p:extLst>
      <p:ext uri="{BB962C8B-B14F-4D97-AF65-F5344CB8AC3E}">
        <p14:creationId xmlns:p14="http://schemas.microsoft.com/office/powerpoint/2010/main" val="636833511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7" y="6576820"/>
            <a:ext cx="338378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62050" y="180072"/>
            <a:ext cx="9179874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DĚLENÍ PROUDĚNÍ </a:t>
            </a:r>
            <a:endParaRPr lang="cs-CZ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-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dle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fyzikálních</a:t>
            </a:r>
            <a:r>
              <a:rPr lang="en-US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vlastností</a:t>
            </a:r>
            <a:endParaRPr lang="cs-CZ" alt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cs-CZ" alt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ideální</a:t>
            </a:r>
            <a:r>
              <a:rPr lang="en-US" alt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kapaliny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... </a:t>
            </a:r>
            <a:r>
              <a:rPr lang="en-US" altLang="cs-CZ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vířivé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x </a:t>
            </a:r>
            <a:r>
              <a:rPr lang="en-US" altLang="cs-CZ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nevířivé</a:t>
            </a:r>
            <a:endParaRPr lang="cs-CZ" altLang="cs-CZ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cs-CZ" alt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skutečné</a:t>
            </a:r>
            <a:r>
              <a:rPr lang="en-US" alt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</a:t>
            </a: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aliny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... </a:t>
            </a:r>
            <a:r>
              <a:rPr lang="en-US" altLang="cs-CZ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laminární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x </a:t>
            </a:r>
            <a:r>
              <a:rPr lang="en-US" altLang="cs-CZ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turbulentní</a:t>
            </a:r>
            <a:endParaRPr lang="cs-CZ" altLang="cs-CZ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None/>
            </a:pP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kinematická</a:t>
            </a:r>
            <a:r>
              <a:rPr lang="en-US" alt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hlediska</a:t>
            </a:r>
            <a:endParaRPr lang="cs-CZ" alt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dle</a:t>
            </a:r>
            <a:r>
              <a:rPr lang="en-US" altLang="cs-CZ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uspořádání</a:t>
            </a:r>
            <a:r>
              <a:rPr lang="en-US" altLang="cs-CZ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 </a:t>
            </a:r>
            <a:r>
              <a:rPr lang="en-US" altLang="cs-CZ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prostoru</a:t>
            </a:r>
            <a:r>
              <a:rPr lang="en-US" altLang="cs-CZ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(1,2,3 </a:t>
            </a:r>
            <a:r>
              <a:rPr lang="en-US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rozměr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.)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dle </a:t>
            </a:r>
            <a:r>
              <a:rPr lang="en-US" altLang="cs-CZ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závislost</a:t>
            </a:r>
            <a:r>
              <a:rPr lang="cs-CZ" altLang="cs-C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čase</a:t>
            </a:r>
            <a:r>
              <a:rPr lang="en-US" altLang="cs-C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cs-CZ" altLang="cs-CZ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	a) </a:t>
            </a:r>
            <a:r>
              <a:rPr lang="en-US" altLang="cs-CZ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ustálené</a:t>
            </a:r>
            <a:endParaRPr lang="cs-CZ" altLang="cs-CZ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b) </a:t>
            </a:r>
            <a:r>
              <a:rPr lang="en-US" altLang="cs-CZ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neustálené</a:t>
            </a:r>
            <a:endParaRPr lang="cs-CZ" altLang="cs-CZ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ustálené proudění dle </a:t>
            </a:r>
            <a:r>
              <a:rPr lang="en-US" altLang="cs-CZ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rozdělení</a:t>
            </a:r>
            <a:r>
              <a:rPr lang="en-US" altLang="cs-CZ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rychlosti</a:t>
            </a:r>
            <a:r>
              <a:rPr lang="en-US" altLang="cs-CZ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 </a:t>
            </a:r>
            <a:r>
              <a:rPr lang="en-US" altLang="cs-CZ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prostoru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altLang="cs-CZ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rovnoměrné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x  </a:t>
            </a:r>
            <a:r>
              <a:rPr lang="en-US" altLang="cs-CZ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nerovnoměrné</a:t>
            </a:r>
            <a:endParaRPr lang="cs-CZ" altLang="cs-CZ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dle</a:t>
            </a:r>
            <a:r>
              <a:rPr lang="en-US" altLang="cs-C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vedení</a:t>
            </a:r>
            <a:r>
              <a:rPr lang="en-US" altLang="cs-CZ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proudu</a:t>
            </a:r>
            <a:endParaRPr lang="cs-CZ" altLang="cs-CZ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 </a:t>
            </a:r>
            <a:r>
              <a:rPr lang="en-US" alt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volnou</a:t>
            </a:r>
            <a:r>
              <a:rPr lang="en-US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hladinou</a:t>
            </a:r>
            <a:r>
              <a:rPr lang="en-US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  </a:t>
            </a:r>
            <a:r>
              <a:rPr lang="en-US" alt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tlakové</a:t>
            </a:r>
            <a:r>
              <a:rPr lang="en-US" alt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x  </a:t>
            </a:r>
            <a:r>
              <a:rPr lang="en-US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 </a:t>
            </a:r>
            <a:r>
              <a:rPr lang="en-US" altLang="cs-CZ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paprscích</a:t>
            </a:r>
            <a:endParaRPr lang="en-US" altLang="cs-CZ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A1D854-6B11-1926-5BDA-9065B2D7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Volný tvar: obrazec 92"/>
          <p:cNvSpPr/>
          <p:nvPr/>
        </p:nvSpPr>
        <p:spPr bwMode="auto">
          <a:xfrm>
            <a:off x="7254240" y="4046220"/>
            <a:ext cx="2514600" cy="1508760"/>
          </a:xfrm>
          <a:custGeom>
            <a:avLst/>
            <a:gdLst>
              <a:gd name="connsiteX0" fmla="*/ 7620 w 2514600"/>
              <a:gd name="connsiteY0" fmla="*/ 15240 h 1508760"/>
              <a:gd name="connsiteX1" fmla="*/ 0 w 2514600"/>
              <a:gd name="connsiteY1" fmla="*/ 1501140 h 1508760"/>
              <a:gd name="connsiteX2" fmla="*/ 2514600 w 2514600"/>
              <a:gd name="connsiteY2" fmla="*/ 1508760 h 1508760"/>
              <a:gd name="connsiteX3" fmla="*/ 2506980 w 2514600"/>
              <a:gd name="connsiteY3" fmla="*/ 0 h 1508760"/>
              <a:gd name="connsiteX4" fmla="*/ 7620 w 2514600"/>
              <a:gd name="connsiteY4" fmla="*/ 1524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1508760">
                <a:moveTo>
                  <a:pt x="7620" y="15240"/>
                </a:moveTo>
                <a:lnTo>
                  <a:pt x="0" y="1501140"/>
                </a:lnTo>
                <a:lnTo>
                  <a:pt x="2514600" y="1508760"/>
                </a:lnTo>
                <a:lnTo>
                  <a:pt x="2506980" y="0"/>
                </a:lnTo>
                <a:lnTo>
                  <a:pt x="7620" y="1524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92" name="Volný tvar: obrazec 91"/>
          <p:cNvSpPr/>
          <p:nvPr/>
        </p:nvSpPr>
        <p:spPr bwMode="auto">
          <a:xfrm>
            <a:off x="5836920" y="5048166"/>
            <a:ext cx="1490061" cy="240113"/>
          </a:xfrm>
          <a:custGeom>
            <a:avLst/>
            <a:gdLst>
              <a:gd name="connsiteX0" fmla="*/ 0 w 1501140"/>
              <a:gd name="connsiteY0" fmla="*/ 22860 h 243840"/>
              <a:gd name="connsiteX1" fmla="*/ 7620 w 1501140"/>
              <a:gd name="connsiteY1" fmla="*/ 220980 h 243840"/>
              <a:gd name="connsiteX2" fmla="*/ 1493520 w 1501140"/>
              <a:gd name="connsiteY2" fmla="*/ 243840 h 243840"/>
              <a:gd name="connsiteX3" fmla="*/ 1501140 w 1501140"/>
              <a:gd name="connsiteY3" fmla="*/ 0 h 243840"/>
              <a:gd name="connsiteX4" fmla="*/ 0 w 1501140"/>
              <a:gd name="connsiteY4" fmla="*/ 2286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140" h="243840">
                <a:moveTo>
                  <a:pt x="0" y="22860"/>
                </a:moveTo>
                <a:lnTo>
                  <a:pt x="7620" y="220980"/>
                </a:lnTo>
                <a:lnTo>
                  <a:pt x="1493520" y="243840"/>
                </a:lnTo>
                <a:lnTo>
                  <a:pt x="1501140" y="0"/>
                </a:lnTo>
                <a:lnTo>
                  <a:pt x="0" y="2286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89" name="Volný tvar: obrazec 88"/>
          <p:cNvSpPr/>
          <p:nvPr/>
        </p:nvSpPr>
        <p:spPr bwMode="auto">
          <a:xfrm>
            <a:off x="5669280" y="4145280"/>
            <a:ext cx="236220" cy="1127760"/>
          </a:xfrm>
          <a:custGeom>
            <a:avLst/>
            <a:gdLst>
              <a:gd name="connsiteX0" fmla="*/ 15240 w 236220"/>
              <a:gd name="connsiteY0" fmla="*/ 0 h 1127760"/>
              <a:gd name="connsiteX1" fmla="*/ 0 w 236220"/>
              <a:gd name="connsiteY1" fmla="*/ 1112520 h 1127760"/>
              <a:gd name="connsiteX2" fmla="*/ 236220 w 236220"/>
              <a:gd name="connsiteY2" fmla="*/ 1127760 h 1127760"/>
              <a:gd name="connsiteX3" fmla="*/ 213360 w 236220"/>
              <a:gd name="connsiteY3" fmla="*/ 0 h 1127760"/>
              <a:gd name="connsiteX4" fmla="*/ 15240 w 236220"/>
              <a:gd name="connsiteY4" fmla="*/ 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" h="1127760">
                <a:moveTo>
                  <a:pt x="15240" y="0"/>
                </a:moveTo>
                <a:lnTo>
                  <a:pt x="0" y="1112520"/>
                </a:lnTo>
                <a:lnTo>
                  <a:pt x="236220" y="1127760"/>
                </a:lnTo>
                <a:lnTo>
                  <a:pt x="213360" y="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88" name="Volný tvar: obrazec 87"/>
          <p:cNvSpPr/>
          <p:nvPr/>
        </p:nvSpPr>
        <p:spPr bwMode="auto">
          <a:xfrm>
            <a:off x="4450080" y="3977640"/>
            <a:ext cx="1432560" cy="213360"/>
          </a:xfrm>
          <a:custGeom>
            <a:avLst/>
            <a:gdLst>
              <a:gd name="connsiteX0" fmla="*/ 45720 w 1432560"/>
              <a:gd name="connsiteY0" fmla="*/ 0 h 213360"/>
              <a:gd name="connsiteX1" fmla="*/ 1432560 w 1432560"/>
              <a:gd name="connsiteY1" fmla="*/ 7620 h 213360"/>
              <a:gd name="connsiteX2" fmla="*/ 1432560 w 1432560"/>
              <a:gd name="connsiteY2" fmla="*/ 213360 h 213360"/>
              <a:gd name="connsiteX3" fmla="*/ 0 w 1432560"/>
              <a:gd name="connsiteY3" fmla="*/ 213360 h 213360"/>
              <a:gd name="connsiteX4" fmla="*/ 45720 w 1432560"/>
              <a:gd name="connsiteY4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560" h="213360">
                <a:moveTo>
                  <a:pt x="45720" y="0"/>
                </a:moveTo>
                <a:lnTo>
                  <a:pt x="1432560" y="7620"/>
                </a:lnTo>
                <a:lnTo>
                  <a:pt x="1432560" y="213360"/>
                </a:lnTo>
                <a:lnTo>
                  <a:pt x="0" y="213360"/>
                </a:lnTo>
                <a:lnTo>
                  <a:pt x="4572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3" name="Volný tvar: obrazec 2"/>
          <p:cNvSpPr/>
          <p:nvPr/>
        </p:nvSpPr>
        <p:spPr bwMode="auto">
          <a:xfrm>
            <a:off x="3406140" y="3909060"/>
            <a:ext cx="1120140" cy="358140"/>
          </a:xfrm>
          <a:custGeom>
            <a:avLst/>
            <a:gdLst>
              <a:gd name="connsiteX0" fmla="*/ 0 w 1120140"/>
              <a:gd name="connsiteY0" fmla="*/ 0 h 358140"/>
              <a:gd name="connsiteX1" fmla="*/ 1120140 w 1120140"/>
              <a:gd name="connsiteY1" fmla="*/ 0 h 358140"/>
              <a:gd name="connsiteX2" fmla="*/ 1120140 w 1120140"/>
              <a:gd name="connsiteY2" fmla="*/ 358140 h 358140"/>
              <a:gd name="connsiteX3" fmla="*/ 15240 w 1120140"/>
              <a:gd name="connsiteY3" fmla="*/ 350520 h 358140"/>
              <a:gd name="connsiteX4" fmla="*/ 0 w 1120140"/>
              <a:gd name="connsiteY4" fmla="*/ 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40" h="358140">
                <a:moveTo>
                  <a:pt x="0" y="0"/>
                </a:moveTo>
                <a:lnTo>
                  <a:pt x="1120140" y="0"/>
                </a:lnTo>
                <a:lnTo>
                  <a:pt x="1120140" y="358140"/>
                </a:lnTo>
                <a:lnTo>
                  <a:pt x="15240" y="3505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2" name="Volný tvar: obrazec 1"/>
          <p:cNvSpPr/>
          <p:nvPr/>
        </p:nvSpPr>
        <p:spPr bwMode="auto">
          <a:xfrm>
            <a:off x="1818355" y="1958340"/>
            <a:ext cx="1610645" cy="3025140"/>
          </a:xfrm>
          <a:custGeom>
            <a:avLst/>
            <a:gdLst>
              <a:gd name="connsiteX0" fmla="*/ 0 w 1447800"/>
              <a:gd name="connsiteY0" fmla="*/ 0 h 3025140"/>
              <a:gd name="connsiteX1" fmla="*/ 1447800 w 1447800"/>
              <a:gd name="connsiteY1" fmla="*/ 7620 h 3025140"/>
              <a:gd name="connsiteX2" fmla="*/ 1447800 w 1447800"/>
              <a:gd name="connsiteY2" fmla="*/ 3025140 h 3025140"/>
              <a:gd name="connsiteX3" fmla="*/ 228600 w 1447800"/>
              <a:gd name="connsiteY3" fmla="*/ 3017520 h 3025140"/>
              <a:gd name="connsiteX4" fmla="*/ 251460 w 1447800"/>
              <a:gd name="connsiteY4" fmla="*/ 7620 h 30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3025140">
                <a:moveTo>
                  <a:pt x="0" y="0"/>
                </a:moveTo>
                <a:lnTo>
                  <a:pt x="1447800" y="7620"/>
                </a:lnTo>
                <a:lnTo>
                  <a:pt x="1447800" y="3025140"/>
                </a:lnTo>
                <a:lnTo>
                  <a:pt x="228600" y="3017520"/>
                </a:lnTo>
                <a:lnTo>
                  <a:pt x="251460" y="762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5" name="Přímá spojovací čára 69"/>
          <p:cNvCxnSpPr/>
          <p:nvPr/>
        </p:nvCxnSpPr>
        <p:spPr>
          <a:xfrm rot="5400000" flipH="1" flipV="1">
            <a:off x="3350294" y="3671804"/>
            <a:ext cx="4895850" cy="349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7" name="Přímá spojovací čára 12"/>
          <p:cNvCxnSpPr/>
          <p:nvPr/>
        </p:nvCxnSpPr>
        <p:spPr>
          <a:xfrm rot="5400000">
            <a:off x="2105693" y="2573255"/>
            <a:ext cx="266382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Přímá spojovací čára 13"/>
          <p:cNvCxnSpPr/>
          <p:nvPr/>
        </p:nvCxnSpPr>
        <p:spPr>
          <a:xfrm rot="5400000">
            <a:off x="3078831" y="4625892"/>
            <a:ext cx="71755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Přímá spojovací čára 14"/>
          <p:cNvCxnSpPr>
            <a:cxnSpLocks/>
          </p:cNvCxnSpPr>
          <p:nvPr/>
        </p:nvCxnSpPr>
        <p:spPr>
          <a:xfrm flipH="1" flipV="1">
            <a:off x="1927860" y="4983480"/>
            <a:ext cx="1509746" cy="118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Přímá spojovací čára 15"/>
          <p:cNvCxnSpPr/>
          <p:nvPr/>
        </p:nvCxnSpPr>
        <p:spPr>
          <a:xfrm rot="10800000">
            <a:off x="1999331" y="1962067"/>
            <a:ext cx="1438275" cy="0"/>
          </a:xfrm>
          <a:prstGeom prst="line">
            <a:avLst/>
          </a:prstGeom>
          <a:noFill/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11" name="Přímá spojovací šipka 16"/>
          <p:cNvCxnSpPr/>
          <p:nvPr/>
        </p:nvCxnSpPr>
        <p:spPr>
          <a:xfrm rot="5400000">
            <a:off x="2035843" y="1925555"/>
            <a:ext cx="7302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2" name="Přímá spojovací čára 17"/>
          <p:cNvCxnSpPr/>
          <p:nvPr/>
        </p:nvCxnSpPr>
        <p:spPr>
          <a:xfrm>
            <a:off x="3437606" y="3905167"/>
            <a:ext cx="108267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18"/>
          <p:cNvCxnSpPr/>
          <p:nvPr/>
        </p:nvCxnSpPr>
        <p:spPr>
          <a:xfrm>
            <a:off x="3437606" y="4267117"/>
            <a:ext cx="108267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ovací čára 19"/>
          <p:cNvCxnSpPr/>
          <p:nvPr/>
        </p:nvCxnSpPr>
        <p:spPr>
          <a:xfrm rot="5400000">
            <a:off x="4483768" y="3941680"/>
            <a:ext cx="730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Přímá spojovací čára 20"/>
          <p:cNvCxnSpPr/>
          <p:nvPr/>
        </p:nvCxnSpPr>
        <p:spPr>
          <a:xfrm rot="5400000" flipH="1" flipV="1">
            <a:off x="4483768" y="4230605"/>
            <a:ext cx="730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Přímá spojovací čára 21"/>
          <p:cNvCxnSpPr/>
          <p:nvPr/>
        </p:nvCxnSpPr>
        <p:spPr>
          <a:xfrm>
            <a:off x="4520281" y="3978192"/>
            <a:ext cx="13684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Přímá spojovací čára 22"/>
          <p:cNvCxnSpPr/>
          <p:nvPr/>
        </p:nvCxnSpPr>
        <p:spPr>
          <a:xfrm>
            <a:off x="4520281" y="4194092"/>
            <a:ext cx="114935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Přímá spojovací čára 23"/>
          <p:cNvCxnSpPr/>
          <p:nvPr/>
        </p:nvCxnSpPr>
        <p:spPr>
          <a:xfrm rot="5400000">
            <a:off x="5129881" y="4733842"/>
            <a:ext cx="10795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Přímá spojovací čára 24"/>
          <p:cNvCxnSpPr/>
          <p:nvPr/>
        </p:nvCxnSpPr>
        <p:spPr>
          <a:xfrm rot="5400000">
            <a:off x="5348956" y="4517942"/>
            <a:ext cx="10795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Přímá spojovací čára 25"/>
          <p:cNvCxnSpPr/>
          <p:nvPr/>
        </p:nvCxnSpPr>
        <p:spPr>
          <a:xfrm>
            <a:off x="5888706" y="5057692"/>
            <a:ext cx="136525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Přímá spojovací čára 26"/>
          <p:cNvCxnSpPr/>
          <p:nvPr/>
        </p:nvCxnSpPr>
        <p:spPr>
          <a:xfrm>
            <a:off x="5669631" y="5273592"/>
            <a:ext cx="15843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ovací čára 27"/>
          <p:cNvCxnSpPr/>
          <p:nvPr/>
        </p:nvCxnSpPr>
        <p:spPr>
          <a:xfrm rot="5400000">
            <a:off x="7109493" y="5418055"/>
            <a:ext cx="2889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Přímá spojovací čára 28"/>
          <p:cNvCxnSpPr/>
          <p:nvPr/>
        </p:nvCxnSpPr>
        <p:spPr>
          <a:xfrm>
            <a:off x="7253956" y="5562517"/>
            <a:ext cx="24511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Přímá spojovací čára 29"/>
          <p:cNvCxnSpPr/>
          <p:nvPr/>
        </p:nvCxnSpPr>
        <p:spPr>
          <a:xfrm rot="5400000" flipH="1" flipV="1">
            <a:off x="6245893" y="4049630"/>
            <a:ext cx="20161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Přímá spojovací čára 30"/>
          <p:cNvCxnSpPr/>
          <p:nvPr/>
        </p:nvCxnSpPr>
        <p:spPr>
          <a:xfrm>
            <a:off x="7253956" y="3041567"/>
            <a:ext cx="280987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Přímá spojovací čára 31"/>
          <p:cNvCxnSpPr/>
          <p:nvPr/>
        </p:nvCxnSpPr>
        <p:spPr>
          <a:xfrm>
            <a:off x="7253956" y="4051217"/>
            <a:ext cx="28098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šipka 32"/>
          <p:cNvCxnSpPr>
            <a:cxnSpLocks/>
          </p:cNvCxnSpPr>
          <p:nvPr/>
        </p:nvCxnSpPr>
        <p:spPr>
          <a:xfrm rot="5400000">
            <a:off x="9051323" y="4007003"/>
            <a:ext cx="7302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29" name="text 60"/>
          <p:cNvSpPr txBox="1">
            <a:spLocks noChangeArrowheads="1"/>
          </p:cNvSpPr>
          <p:nvPr/>
        </p:nvSpPr>
        <p:spPr bwMode="auto">
          <a:xfrm>
            <a:off x="2509377" y="1068184"/>
            <a:ext cx="577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kumimoji="0" lang="cs-CZ" alt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AT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30" name="Přímá spojovací čára 34"/>
          <p:cNvCxnSpPr/>
          <p:nvPr/>
        </p:nvCxnSpPr>
        <p:spPr>
          <a:xfrm>
            <a:off x="2789906" y="4076617"/>
            <a:ext cx="2952750" cy="0"/>
          </a:xfrm>
          <a:prstGeom prst="line">
            <a:avLst/>
          </a:prstGeom>
          <a:noFill/>
          <a:ln w="22225" cap="flat" cmpd="sng" algn="ctr">
            <a:solidFill>
              <a:srgbClr val="1F497D"/>
            </a:solidFill>
            <a:prstDash val="lgDashDot"/>
          </a:ln>
          <a:effectLst/>
        </p:spPr>
      </p:cxnSp>
      <p:cxnSp>
        <p:nvCxnSpPr>
          <p:cNvPr id="31" name="Přímá spojovací čára 36"/>
          <p:cNvCxnSpPr/>
          <p:nvPr/>
        </p:nvCxnSpPr>
        <p:spPr>
          <a:xfrm>
            <a:off x="5742656" y="5156117"/>
            <a:ext cx="25939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32" name="Přímá spojovací čára 37"/>
          <p:cNvCxnSpPr/>
          <p:nvPr/>
        </p:nvCxnSpPr>
        <p:spPr>
          <a:xfrm rot="5400000" flipH="1" flipV="1">
            <a:off x="7219031" y="4590967"/>
            <a:ext cx="10795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3" name="Přímá spojovací čára 38"/>
          <p:cNvCxnSpPr/>
          <p:nvPr/>
        </p:nvCxnSpPr>
        <p:spPr>
          <a:xfrm rot="5400000" flipH="1" flipV="1">
            <a:off x="1780256" y="3017755"/>
            <a:ext cx="2159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4" name="text 60"/>
          <p:cNvSpPr txBox="1">
            <a:spLocks noChangeArrowheads="1"/>
          </p:cNvSpPr>
          <p:nvPr/>
        </p:nvSpPr>
        <p:spPr bwMode="auto">
          <a:xfrm>
            <a:off x="2553369" y="29222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</a:p>
        </p:txBody>
      </p:sp>
      <p:sp>
        <p:nvSpPr>
          <p:cNvPr id="35" name="text 60"/>
          <p:cNvSpPr txBox="1">
            <a:spLocks noChangeArrowheads="1"/>
          </p:cNvSpPr>
          <p:nvPr/>
        </p:nvSpPr>
        <p:spPr bwMode="auto">
          <a:xfrm>
            <a:off x="8955755" y="32007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kumimoji="0" lang="cs-CZ" alt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6" name="text 60"/>
          <p:cNvSpPr txBox="1">
            <a:spLocks noChangeArrowheads="1"/>
          </p:cNvSpPr>
          <p:nvPr/>
        </p:nvSpPr>
        <p:spPr bwMode="auto">
          <a:xfrm>
            <a:off x="3933541" y="342282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7" name="text 60"/>
          <p:cNvSpPr txBox="1">
            <a:spLocks noChangeArrowheads="1"/>
          </p:cNvSpPr>
          <p:nvPr/>
        </p:nvSpPr>
        <p:spPr bwMode="auto">
          <a:xfrm>
            <a:off x="6171279" y="4483017"/>
            <a:ext cx="796927" cy="4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uzávěr</a:t>
            </a:r>
          </a:p>
        </p:txBody>
      </p:sp>
      <p:sp>
        <p:nvSpPr>
          <p:cNvPr id="38" name="Obdélník 44"/>
          <p:cNvSpPr>
            <a:spLocks noChangeArrowheads="1"/>
          </p:cNvSpPr>
          <p:nvPr/>
        </p:nvSpPr>
        <p:spPr bwMode="auto">
          <a:xfrm>
            <a:off x="2144245" y="4226053"/>
            <a:ext cx="7216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kumimoji="0" lang="cs-CZ" altLang="cs-CZ" sz="1600" b="1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kumimoji="0" lang="en-US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≠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9" name="Přímá spojovací čára 45"/>
          <p:cNvCxnSpPr/>
          <p:nvPr/>
        </p:nvCxnSpPr>
        <p:spPr>
          <a:xfrm rot="5400000" flipH="1" flipV="1">
            <a:off x="6498306" y="4940217"/>
            <a:ext cx="2159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0" name="Přímá spojovací čára 46"/>
          <p:cNvCxnSpPr/>
          <p:nvPr/>
        </p:nvCxnSpPr>
        <p:spPr>
          <a:xfrm>
            <a:off x="6428456" y="4841792"/>
            <a:ext cx="35877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1" name="Přímá spojovací čára 47"/>
          <p:cNvCxnSpPr/>
          <p:nvPr/>
        </p:nvCxnSpPr>
        <p:spPr>
          <a:xfrm rot="5400000">
            <a:off x="3728118" y="3760705"/>
            <a:ext cx="2889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 w="med" len="lg"/>
          </a:ln>
          <a:effectLst/>
        </p:spPr>
      </p:cxnSp>
      <p:cxnSp>
        <p:nvCxnSpPr>
          <p:cNvPr id="42" name="Přímá spojovací čára 48"/>
          <p:cNvCxnSpPr/>
          <p:nvPr/>
        </p:nvCxnSpPr>
        <p:spPr>
          <a:xfrm rot="5400000" flipH="1" flipV="1">
            <a:off x="3729706" y="4409992"/>
            <a:ext cx="2857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triangle" w="med" len="lg"/>
          </a:ln>
          <a:effectLst/>
        </p:spPr>
      </p:cxnSp>
      <p:cxnSp>
        <p:nvCxnSpPr>
          <p:cNvPr id="43" name="Přímá spojovací čára 49"/>
          <p:cNvCxnSpPr/>
          <p:nvPr/>
        </p:nvCxnSpPr>
        <p:spPr>
          <a:xfrm rot="5400000">
            <a:off x="4987006" y="3870242"/>
            <a:ext cx="2159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 w="med" len="lg"/>
          </a:ln>
          <a:effectLst/>
        </p:spPr>
      </p:cxnSp>
      <p:cxnSp>
        <p:nvCxnSpPr>
          <p:cNvPr id="44" name="Přímá spojovací čára 50"/>
          <p:cNvCxnSpPr/>
          <p:nvPr/>
        </p:nvCxnSpPr>
        <p:spPr>
          <a:xfrm rot="5400000" flipH="1" flipV="1">
            <a:off x="4950493" y="4338555"/>
            <a:ext cx="2889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 w="med" len="lg"/>
          </a:ln>
          <a:effectLst/>
        </p:spPr>
      </p:cxnSp>
      <p:sp>
        <p:nvSpPr>
          <p:cNvPr id="45" name="text 60"/>
          <p:cNvSpPr txBox="1">
            <a:spLocks noChangeArrowheads="1"/>
          </p:cNvSpPr>
          <p:nvPr/>
        </p:nvSpPr>
        <p:spPr bwMode="auto">
          <a:xfrm>
            <a:off x="5094956" y="347336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46" name="text 60"/>
          <p:cNvSpPr txBox="1">
            <a:spLocks noChangeArrowheads="1"/>
          </p:cNvSpPr>
          <p:nvPr/>
        </p:nvSpPr>
        <p:spPr bwMode="auto">
          <a:xfrm>
            <a:off x="4151056" y="4194092"/>
            <a:ext cx="801026" cy="4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zúžení</a:t>
            </a:r>
          </a:p>
        </p:txBody>
      </p:sp>
      <p:sp>
        <p:nvSpPr>
          <p:cNvPr id="47" name="text 60"/>
          <p:cNvSpPr txBox="1">
            <a:spLocks noChangeArrowheads="1"/>
          </p:cNvSpPr>
          <p:nvPr/>
        </p:nvSpPr>
        <p:spPr bwMode="auto">
          <a:xfrm>
            <a:off x="5742656" y="3689267"/>
            <a:ext cx="577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ohyb</a:t>
            </a:r>
          </a:p>
        </p:txBody>
      </p:sp>
      <p:sp>
        <p:nvSpPr>
          <p:cNvPr id="48" name="text 60"/>
          <p:cNvSpPr txBox="1">
            <a:spLocks noChangeArrowheads="1"/>
          </p:cNvSpPr>
          <p:nvPr/>
        </p:nvSpPr>
        <p:spPr bwMode="auto">
          <a:xfrm>
            <a:off x="7253956" y="5130717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výtok</a:t>
            </a:r>
          </a:p>
        </p:txBody>
      </p:sp>
      <p:sp>
        <p:nvSpPr>
          <p:cNvPr id="49" name="text 60"/>
          <p:cNvSpPr txBox="1">
            <a:spLocks noChangeArrowheads="1"/>
          </p:cNvSpPr>
          <p:nvPr/>
        </p:nvSpPr>
        <p:spPr bwMode="auto">
          <a:xfrm>
            <a:off x="2862931" y="3689267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vtok</a:t>
            </a:r>
          </a:p>
        </p:txBody>
      </p:sp>
      <p:sp>
        <p:nvSpPr>
          <p:cNvPr id="50" name="text 60"/>
          <p:cNvSpPr txBox="1">
            <a:spLocks noChangeArrowheads="1"/>
          </p:cNvSpPr>
          <p:nvPr/>
        </p:nvSpPr>
        <p:spPr bwMode="auto">
          <a:xfrm>
            <a:off x="7831806" y="426711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</a:p>
        </p:txBody>
      </p:sp>
      <p:cxnSp>
        <p:nvCxnSpPr>
          <p:cNvPr id="51" name="Přímá spojovací čára 57"/>
          <p:cNvCxnSpPr/>
          <p:nvPr/>
        </p:nvCxnSpPr>
        <p:spPr>
          <a:xfrm rot="10800000">
            <a:off x="5094956" y="5130717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" name="Přímá spojovací čára 58"/>
          <p:cNvCxnSpPr/>
          <p:nvPr/>
        </p:nvCxnSpPr>
        <p:spPr>
          <a:xfrm rot="5400000">
            <a:off x="4842543" y="4662405"/>
            <a:ext cx="9366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53" name="text 60"/>
          <p:cNvSpPr txBox="1">
            <a:spLocks noChangeArrowheads="1"/>
          </p:cNvSpPr>
          <p:nvPr/>
        </p:nvSpPr>
        <p:spPr bwMode="auto">
          <a:xfrm>
            <a:off x="4952081" y="455286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dh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54" name="Přímá spojovací čára 60"/>
          <p:cNvCxnSpPr/>
          <p:nvPr/>
        </p:nvCxnSpPr>
        <p:spPr>
          <a:xfrm rot="10800000">
            <a:off x="2142206" y="5152942"/>
            <a:ext cx="7921625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lgDashDot"/>
          </a:ln>
          <a:effectLst/>
        </p:spPr>
      </p:cxnSp>
      <p:sp>
        <p:nvSpPr>
          <p:cNvPr id="55" name="text 60"/>
          <p:cNvSpPr txBox="1">
            <a:spLocks noChangeArrowheads="1"/>
          </p:cNvSpPr>
          <p:nvPr/>
        </p:nvSpPr>
        <p:spPr bwMode="auto">
          <a:xfrm>
            <a:off x="9847931" y="5200567"/>
            <a:ext cx="431800" cy="4349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GH</a:t>
            </a:r>
          </a:p>
        </p:txBody>
      </p:sp>
      <p:cxnSp>
        <p:nvCxnSpPr>
          <p:cNvPr id="56" name="Přímá spojovací šipka 62"/>
          <p:cNvCxnSpPr/>
          <p:nvPr/>
        </p:nvCxnSpPr>
        <p:spPr>
          <a:xfrm rot="5400000">
            <a:off x="7219031" y="4733842"/>
            <a:ext cx="358775" cy="1428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7" name="text 60"/>
          <p:cNvSpPr txBox="1">
            <a:spLocks noChangeArrowheads="1"/>
          </p:cNvSpPr>
          <p:nvPr/>
        </p:nvSpPr>
        <p:spPr bwMode="auto">
          <a:xfrm>
            <a:off x="7326981" y="4336967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!!!</a:t>
            </a:r>
          </a:p>
        </p:txBody>
      </p:sp>
      <p:cxnSp>
        <p:nvCxnSpPr>
          <p:cNvPr id="58" name="Přímá spojovací čára 65"/>
          <p:cNvCxnSpPr/>
          <p:nvPr/>
        </p:nvCxnSpPr>
        <p:spPr>
          <a:xfrm>
            <a:off x="3510631" y="1673142"/>
            <a:ext cx="6985000" cy="0"/>
          </a:xfrm>
          <a:prstGeom prst="line">
            <a:avLst/>
          </a:prstGeom>
          <a:noFill/>
          <a:ln w="19050" cap="flat" cmpd="sng" algn="ctr">
            <a:solidFill>
              <a:srgbClr val="CC0066"/>
            </a:solidFill>
            <a:prstDash val="lgDash"/>
          </a:ln>
          <a:effectLst/>
        </p:spPr>
      </p:cxnSp>
      <p:cxnSp>
        <p:nvCxnSpPr>
          <p:cNvPr id="59" name="Přímá spojovací čára 67"/>
          <p:cNvCxnSpPr/>
          <p:nvPr/>
        </p:nvCxnSpPr>
        <p:spPr>
          <a:xfrm rot="5400000" flipH="1" flipV="1">
            <a:off x="1999331" y="3689267"/>
            <a:ext cx="5041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0" name="Přímá spojovací čára 35"/>
          <p:cNvCxnSpPr/>
          <p:nvPr/>
        </p:nvCxnSpPr>
        <p:spPr>
          <a:xfrm rot="5400000">
            <a:off x="5241006" y="4590967"/>
            <a:ext cx="1079500" cy="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75000"/>
              </a:srgbClr>
            </a:solidFill>
            <a:prstDash val="lgDashDot"/>
          </a:ln>
          <a:effectLst/>
        </p:spPr>
      </p:cxnSp>
      <p:cxnSp>
        <p:nvCxnSpPr>
          <p:cNvPr id="61" name="Přímá spojovací čára 71"/>
          <p:cNvCxnSpPr/>
          <p:nvPr/>
        </p:nvCxnSpPr>
        <p:spPr>
          <a:xfrm rot="5400000" flipH="1" flipV="1">
            <a:off x="4158331" y="3689267"/>
            <a:ext cx="48958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2" name="Přímá spojovací čára 73"/>
          <p:cNvCxnSpPr/>
          <p:nvPr/>
        </p:nvCxnSpPr>
        <p:spPr>
          <a:xfrm rot="5400000" flipH="1" flipV="1">
            <a:off x="4877468" y="3760705"/>
            <a:ext cx="47529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3" name="Přímá spojovací čára 76"/>
          <p:cNvCxnSpPr/>
          <p:nvPr/>
        </p:nvCxnSpPr>
        <p:spPr>
          <a:xfrm rot="5400000" flipH="1" flipV="1">
            <a:off x="1061118" y="3617830"/>
            <a:ext cx="47529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4" name="Přímá spojovací čára 103"/>
          <p:cNvCxnSpPr/>
          <p:nvPr/>
        </p:nvCxnSpPr>
        <p:spPr>
          <a:xfrm rot="10800000">
            <a:off x="2862931" y="1673142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5" name="Přímá spojovací čára 105"/>
          <p:cNvCxnSpPr/>
          <p:nvPr/>
        </p:nvCxnSpPr>
        <p:spPr>
          <a:xfrm rot="5400000" flipH="1" flipV="1">
            <a:off x="2718468" y="1817605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66" name="text 60"/>
          <p:cNvSpPr txBox="1">
            <a:spLocks noChangeArrowheads="1"/>
          </p:cNvSpPr>
          <p:nvPr/>
        </p:nvSpPr>
        <p:spPr bwMode="auto">
          <a:xfrm>
            <a:off x="2023912" y="1499856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kumimoji="0" lang="cs-CZ" alt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0</a:t>
            </a:r>
            <a:r>
              <a:rPr kumimoji="0" lang="cs-CZ" altLang="cs-CZ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kumimoji="0" lang="cs-CZ" altLang="cs-CZ" sz="1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cxnSp>
        <p:nvCxnSpPr>
          <p:cNvPr id="67" name="Přímá spojovací čára 141"/>
          <p:cNvCxnSpPr/>
          <p:nvPr/>
        </p:nvCxnSpPr>
        <p:spPr>
          <a:xfrm>
            <a:off x="7326981" y="3689267"/>
            <a:ext cx="79375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8" name="Přímá spojovací čára 143"/>
          <p:cNvCxnSpPr/>
          <p:nvPr/>
        </p:nvCxnSpPr>
        <p:spPr>
          <a:xfrm rot="5400000" flipH="1" flipV="1">
            <a:off x="7577806" y="3870242"/>
            <a:ext cx="361950" cy="0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69" name="text 60"/>
          <p:cNvSpPr txBox="1">
            <a:spLocks noChangeArrowheads="1"/>
          </p:cNvSpPr>
          <p:nvPr/>
        </p:nvSpPr>
        <p:spPr bwMode="auto">
          <a:xfrm>
            <a:off x="7831806" y="3689267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kumimoji="0" lang="cs-CZ" alt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70" name="Přímá spojovací čára 150"/>
          <p:cNvCxnSpPr/>
          <p:nvPr/>
        </p:nvCxnSpPr>
        <p:spPr>
          <a:xfrm>
            <a:off x="7253956" y="3257467"/>
            <a:ext cx="57785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1" name="Přímá spojovací čára 152"/>
          <p:cNvCxnSpPr/>
          <p:nvPr/>
        </p:nvCxnSpPr>
        <p:spPr>
          <a:xfrm rot="5400000" flipH="1" flipV="1">
            <a:off x="7542881" y="3473367"/>
            <a:ext cx="4318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72" name="text 60"/>
          <p:cNvSpPr txBox="1">
            <a:spLocks noChangeArrowheads="1"/>
          </p:cNvSpPr>
          <p:nvPr/>
        </p:nvSpPr>
        <p:spPr bwMode="auto">
          <a:xfrm>
            <a:off x="7974681" y="1314367"/>
            <a:ext cx="3311524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EH= energetický horizont</a:t>
            </a:r>
          </a:p>
        </p:txBody>
      </p:sp>
      <p:sp>
        <p:nvSpPr>
          <p:cNvPr id="73" name="text 60"/>
          <p:cNvSpPr txBox="1">
            <a:spLocks noChangeArrowheads="1"/>
          </p:cNvSpPr>
          <p:nvPr/>
        </p:nvSpPr>
        <p:spPr bwMode="auto">
          <a:xfrm>
            <a:off x="5587082" y="2022322"/>
            <a:ext cx="3717551" cy="74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ČE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=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čára mechanické energie</a:t>
            </a:r>
          </a:p>
        </p:txBody>
      </p:sp>
      <p:sp>
        <p:nvSpPr>
          <p:cNvPr id="74" name="Volný tvar 74"/>
          <p:cNvSpPr/>
          <p:nvPr/>
        </p:nvSpPr>
        <p:spPr>
          <a:xfrm>
            <a:off x="3453481" y="1676317"/>
            <a:ext cx="3829050" cy="1600200"/>
          </a:xfrm>
          <a:custGeom>
            <a:avLst/>
            <a:gdLst>
              <a:gd name="connsiteX0" fmla="*/ 0 w 3826933"/>
              <a:gd name="connsiteY0" fmla="*/ 0 h 1603023"/>
              <a:gd name="connsiteX1" fmla="*/ 11289 w 3826933"/>
              <a:gd name="connsiteY1" fmla="*/ 169334 h 1603023"/>
              <a:gd name="connsiteX2" fmla="*/ 1072444 w 3826933"/>
              <a:gd name="connsiteY2" fmla="*/ 270934 h 1603023"/>
              <a:gd name="connsiteX3" fmla="*/ 1072444 w 3826933"/>
              <a:gd name="connsiteY3" fmla="*/ 440267 h 1603023"/>
              <a:gd name="connsiteX4" fmla="*/ 2325511 w 3826933"/>
              <a:gd name="connsiteY4" fmla="*/ 790223 h 1603023"/>
              <a:gd name="connsiteX5" fmla="*/ 2325511 w 3826933"/>
              <a:gd name="connsiteY5" fmla="*/ 993423 h 1603023"/>
              <a:gd name="connsiteX6" fmla="*/ 3149600 w 3826933"/>
              <a:gd name="connsiteY6" fmla="*/ 1207911 h 1603023"/>
              <a:gd name="connsiteX7" fmla="*/ 3149600 w 3826933"/>
              <a:gd name="connsiteY7" fmla="*/ 1422400 h 1603023"/>
              <a:gd name="connsiteX8" fmla="*/ 3826933 w 3826933"/>
              <a:gd name="connsiteY8" fmla="*/ 1603023 h 1603023"/>
              <a:gd name="connsiteX9" fmla="*/ 3804355 w 3826933"/>
              <a:gd name="connsiteY9" fmla="*/ 1591734 h 16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6933" h="1603023">
                <a:moveTo>
                  <a:pt x="0" y="0"/>
                </a:moveTo>
                <a:lnTo>
                  <a:pt x="11289" y="169334"/>
                </a:lnTo>
                <a:lnTo>
                  <a:pt x="1072444" y="270934"/>
                </a:lnTo>
                <a:lnTo>
                  <a:pt x="1072444" y="440267"/>
                </a:lnTo>
                <a:lnTo>
                  <a:pt x="2325511" y="790223"/>
                </a:lnTo>
                <a:lnTo>
                  <a:pt x="2325511" y="993423"/>
                </a:lnTo>
                <a:lnTo>
                  <a:pt x="3149600" y="1207911"/>
                </a:lnTo>
                <a:lnTo>
                  <a:pt x="3149600" y="1422400"/>
                </a:lnTo>
                <a:lnTo>
                  <a:pt x="3826933" y="1603023"/>
                </a:lnTo>
                <a:lnTo>
                  <a:pt x="3804355" y="1591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dashDot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5" name="Volný tvar 75"/>
          <p:cNvSpPr/>
          <p:nvPr/>
        </p:nvSpPr>
        <p:spPr>
          <a:xfrm>
            <a:off x="3431256" y="2012867"/>
            <a:ext cx="3829050" cy="1670050"/>
          </a:xfrm>
          <a:custGeom>
            <a:avLst/>
            <a:gdLst>
              <a:gd name="connsiteX0" fmla="*/ 0 w 3826933"/>
              <a:gd name="connsiteY0" fmla="*/ 0 h 1670756"/>
              <a:gd name="connsiteX1" fmla="*/ 1095022 w 3826933"/>
              <a:gd name="connsiteY1" fmla="*/ 124178 h 1670756"/>
              <a:gd name="connsiteX2" fmla="*/ 1083733 w 3826933"/>
              <a:gd name="connsiteY2" fmla="*/ 474133 h 1670756"/>
              <a:gd name="connsiteX3" fmla="*/ 2348089 w 3826933"/>
              <a:gd name="connsiteY3" fmla="*/ 824089 h 1670756"/>
              <a:gd name="connsiteX4" fmla="*/ 2348089 w 3826933"/>
              <a:gd name="connsiteY4" fmla="*/ 1016000 h 1670756"/>
              <a:gd name="connsiteX5" fmla="*/ 3183467 w 3826933"/>
              <a:gd name="connsiteY5" fmla="*/ 1230489 h 1670756"/>
              <a:gd name="connsiteX6" fmla="*/ 3160889 w 3826933"/>
              <a:gd name="connsiteY6" fmla="*/ 1512711 h 1670756"/>
              <a:gd name="connsiteX7" fmla="*/ 3826933 w 3826933"/>
              <a:gd name="connsiteY7" fmla="*/ 1670756 h 167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6933" h="1670756">
                <a:moveTo>
                  <a:pt x="0" y="0"/>
                </a:moveTo>
                <a:lnTo>
                  <a:pt x="1095022" y="124178"/>
                </a:lnTo>
                <a:lnTo>
                  <a:pt x="1083733" y="474133"/>
                </a:lnTo>
                <a:lnTo>
                  <a:pt x="2348089" y="824089"/>
                </a:lnTo>
                <a:lnTo>
                  <a:pt x="2348089" y="1016000"/>
                </a:lnTo>
                <a:lnTo>
                  <a:pt x="3183467" y="1230489"/>
                </a:lnTo>
                <a:lnTo>
                  <a:pt x="3160889" y="1512711"/>
                </a:lnTo>
                <a:lnTo>
                  <a:pt x="3826933" y="1670756"/>
                </a:lnTo>
              </a:path>
            </a:pathLst>
          </a:custGeom>
          <a:noFill/>
          <a:ln w="38100" cap="flat" cmpd="sng" algn="ctr">
            <a:solidFill>
              <a:srgbClr val="1F497D">
                <a:lumMod val="75000"/>
              </a:srgbClr>
            </a:solidFill>
            <a:prstDash val="dashDot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6" name="text 60"/>
          <p:cNvSpPr txBox="1">
            <a:spLocks noChangeArrowheads="1"/>
          </p:cNvSpPr>
          <p:nvPr/>
        </p:nvSpPr>
        <p:spPr bwMode="auto">
          <a:xfrm>
            <a:off x="3851768" y="2754031"/>
            <a:ext cx="1873250" cy="431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TČ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=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tlaková čára</a:t>
            </a:r>
          </a:p>
        </p:txBody>
      </p:sp>
      <p:cxnSp>
        <p:nvCxnSpPr>
          <p:cNvPr id="77" name="Přímá spojovací šipka 183"/>
          <p:cNvCxnSpPr/>
          <p:nvPr/>
        </p:nvCxnSpPr>
        <p:spPr>
          <a:xfrm rot="5400000">
            <a:off x="3799556" y="1742992"/>
            <a:ext cx="288925" cy="317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78" name="Přímá spojovací šipka 185"/>
          <p:cNvCxnSpPr/>
          <p:nvPr/>
        </p:nvCxnSpPr>
        <p:spPr>
          <a:xfrm rot="5400000" flipH="1" flipV="1">
            <a:off x="3724943" y="2322430"/>
            <a:ext cx="434975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79" name="Přímá spojovací šipka 187"/>
          <p:cNvCxnSpPr/>
          <p:nvPr/>
        </p:nvCxnSpPr>
        <p:spPr>
          <a:xfrm rot="5400000">
            <a:off x="6033169" y="2608179"/>
            <a:ext cx="285750" cy="317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80" name="Přímá spojovací šipka 189"/>
          <p:cNvCxnSpPr/>
          <p:nvPr/>
        </p:nvCxnSpPr>
        <p:spPr>
          <a:xfrm rot="5400000" flipH="1" flipV="1">
            <a:off x="5996656" y="3292392"/>
            <a:ext cx="358775" cy="317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1" name="Přímá spojovací čára 191"/>
          <p:cNvCxnSpPr/>
          <p:nvPr/>
        </p:nvCxnSpPr>
        <p:spPr>
          <a:xfrm rot="5400000" flipH="1" flipV="1">
            <a:off x="5958556" y="2968542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/>
        </p:spPr>
      </p:cxnSp>
      <p:cxnSp>
        <p:nvCxnSpPr>
          <p:cNvPr id="82" name="Přímá spojovací čára 193"/>
          <p:cNvCxnSpPr/>
          <p:nvPr/>
        </p:nvCxnSpPr>
        <p:spPr>
          <a:xfrm rot="5400000" flipH="1" flipV="1">
            <a:off x="3834481" y="1996992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/>
        </p:spPr>
      </p:cxnSp>
      <p:sp>
        <p:nvSpPr>
          <p:cNvPr id="83" name="text 60"/>
          <p:cNvSpPr txBox="1">
            <a:spLocks noChangeArrowheads="1"/>
          </p:cNvSpPr>
          <p:nvPr/>
        </p:nvSpPr>
        <p:spPr bwMode="auto">
          <a:xfrm>
            <a:off x="2990268" y="2202331"/>
            <a:ext cx="967773" cy="43497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Times New Roman CE" pitchFamily="18" charset="0"/>
              </a:rPr>
              <a:t>a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v</a:t>
            </a:r>
            <a:r>
              <a:rPr kumimoji="0" 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1</a:t>
            </a:r>
            <a:r>
              <a:rPr kumimoji="0" lang="cs-CZ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2</a:t>
            </a:r>
            <a:r>
              <a:rPr kumimoji="0" 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/2g</a:t>
            </a:r>
          </a:p>
        </p:txBody>
      </p:sp>
      <p:sp>
        <p:nvSpPr>
          <p:cNvPr id="84" name="text 60"/>
          <p:cNvSpPr txBox="1">
            <a:spLocks noChangeArrowheads="1"/>
          </p:cNvSpPr>
          <p:nvPr/>
        </p:nvSpPr>
        <p:spPr bwMode="auto">
          <a:xfrm>
            <a:off x="5780756" y="2787810"/>
            <a:ext cx="1199503" cy="696912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Times New Roman CE" pitchFamily="18" charset="0"/>
              </a:rPr>
              <a:t>a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v</a:t>
            </a:r>
            <a:r>
              <a:rPr kumimoji="0" 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2</a:t>
            </a:r>
            <a:r>
              <a:rPr kumimoji="0" lang="cs-CZ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2</a:t>
            </a:r>
            <a:r>
              <a:rPr kumimoji="0" 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/2g</a:t>
            </a:r>
          </a:p>
        </p:txBody>
      </p:sp>
      <p:sp>
        <p:nvSpPr>
          <p:cNvPr id="85" name="text 60"/>
          <p:cNvSpPr txBox="1">
            <a:spLocks noChangeArrowheads="1"/>
          </p:cNvSpPr>
          <p:nvPr/>
        </p:nvSpPr>
        <p:spPr bwMode="auto">
          <a:xfrm>
            <a:off x="7758780" y="3276517"/>
            <a:ext cx="1231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kumimoji="0" lang="cs-CZ" altLang="cs-CZ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sp>
        <p:nvSpPr>
          <p:cNvPr id="86" name="TextovéPole 153"/>
          <p:cNvSpPr txBox="1">
            <a:spLocks noChangeArrowheads="1"/>
          </p:cNvSpPr>
          <p:nvPr/>
        </p:nvSpPr>
        <p:spPr bwMode="auto">
          <a:xfrm>
            <a:off x="4395533" y="663336"/>
            <a:ext cx="2225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vynesení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ČE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TČ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91" name="Přímá spojnice se šipkou 90"/>
          <p:cNvCxnSpPr>
            <a:cxnSpLocks/>
          </p:cNvCxnSpPr>
          <p:nvPr/>
        </p:nvCxnSpPr>
        <p:spPr bwMode="auto">
          <a:xfrm flipV="1">
            <a:off x="3606319" y="1968418"/>
            <a:ext cx="320236" cy="2562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0" name="Ovál 89"/>
          <p:cNvSpPr/>
          <p:nvPr/>
        </p:nvSpPr>
        <p:spPr bwMode="auto">
          <a:xfrm>
            <a:off x="2933700" y="2224648"/>
            <a:ext cx="978130" cy="348607"/>
          </a:xfrm>
          <a:prstGeom prst="ellipse">
            <a:avLst/>
          </a:prstGeom>
          <a:solidFill>
            <a:schemeClr val="bg2">
              <a:lumMod val="60000"/>
              <a:lumOff val="40000"/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94" name="Ovál 93"/>
          <p:cNvSpPr/>
          <p:nvPr/>
        </p:nvSpPr>
        <p:spPr bwMode="auto">
          <a:xfrm>
            <a:off x="5791756" y="2780594"/>
            <a:ext cx="978130" cy="348607"/>
          </a:xfrm>
          <a:prstGeom prst="ellipse">
            <a:avLst/>
          </a:prstGeom>
          <a:solidFill>
            <a:schemeClr val="bg2">
              <a:lumMod val="60000"/>
              <a:lumOff val="40000"/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sp>
        <p:nvSpPr>
          <p:cNvPr id="95" name="Ovál 94"/>
          <p:cNvSpPr/>
          <p:nvPr/>
        </p:nvSpPr>
        <p:spPr bwMode="auto">
          <a:xfrm>
            <a:off x="1992037" y="1499985"/>
            <a:ext cx="835390" cy="348607"/>
          </a:xfrm>
          <a:prstGeom prst="ellipse">
            <a:avLst/>
          </a:prstGeom>
          <a:solidFill>
            <a:schemeClr val="bg2">
              <a:lumMod val="60000"/>
              <a:lumOff val="40000"/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7EA1E1-191E-2F0A-AD34-53C52A21F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87" name="TextovéPole 86">
            <a:extLst>
              <a:ext uri="{FF2B5EF4-FFF2-40B4-BE49-F238E27FC236}">
                <a16:creationId xmlns:a16="http://schemas.microsoft.com/office/drawing/2014/main" id="{56B3AE3E-7CBD-4245-2948-5F2B50C6C89E}"/>
              </a:ext>
            </a:extLst>
          </p:cNvPr>
          <p:cNvSpPr txBox="1"/>
          <p:nvPr/>
        </p:nvSpPr>
        <p:spPr>
          <a:xfrm>
            <a:off x="3351266" y="118079"/>
            <a:ext cx="5789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BERNOULLIHO ROVNICE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– (skutečná kapalina)</a:t>
            </a:r>
          </a:p>
        </p:txBody>
      </p:sp>
    </p:spTree>
    <p:extLst>
      <p:ext uri="{BB962C8B-B14F-4D97-AF65-F5344CB8AC3E}">
        <p14:creationId xmlns:p14="http://schemas.microsoft.com/office/powerpoint/2010/main" val="274913431"/>
      </p:ext>
    </p:extLst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EBE47C-9E1A-C205-BE1B-3931893C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FC617F-DEB7-3528-C258-F841C70D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31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EDCF0F-685F-0CD7-2846-909410DE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1373"/>
            <a:ext cx="5776494" cy="36191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C30A938-B6FE-288F-8299-8F0BC406CF76}"/>
              </a:ext>
            </a:extLst>
          </p:cNvPr>
          <p:cNvSpPr txBox="1"/>
          <p:nvPr/>
        </p:nvSpPr>
        <p:spPr>
          <a:xfrm>
            <a:off x="1717518" y="987034"/>
            <a:ext cx="3313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Aplikace B.R.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ideální kapalina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2E6AE63-DD0A-374A-EA9D-0CCA14A34B69}"/>
              </a:ext>
            </a:extLst>
          </p:cNvPr>
          <p:cNvSpPr txBox="1"/>
          <p:nvPr/>
        </p:nvSpPr>
        <p:spPr>
          <a:xfrm>
            <a:off x="7678186" y="987034"/>
            <a:ext cx="3313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Aplikace B.R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. - 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skutečná kapalina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D1BCE3-627D-632D-78BC-29B540D0D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B33F75D-7383-5E7D-DBC4-D9724E9F4BC0}"/>
              </a:ext>
            </a:extLst>
          </p:cNvPr>
          <p:cNvSpPr txBox="1"/>
          <p:nvPr/>
        </p:nvSpPr>
        <p:spPr>
          <a:xfrm>
            <a:off x="3974216" y="189068"/>
            <a:ext cx="563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Porovnání 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TČ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ČE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pro ideální a skutečnou kapalinu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D1CEEC2-0271-0591-1C3D-8FC6D6A7F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66" y="2098547"/>
            <a:ext cx="5181600" cy="35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93399"/>
      </p:ext>
    </p:extLst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33794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867" y="588949"/>
            <a:ext cx="7309068" cy="35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D56C60F-2107-4E00-980B-C136C9A313DD}"/>
              </a:ext>
            </a:extLst>
          </p:cNvPr>
          <p:cNvSpPr txBox="1"/>
          <p:nvPr/>
        </p:nvSpPr>
        <p:spPr>
          <a:xfrm>
            <a:off x="7716644" y="3424497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GH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9301D05-B850-447D-AAD4-B9097620C2D4}"/>
              </a:ext>
            </a:extLst>
          </p:cNvPr>
          <p:cNvSpPr txBox="1"/>
          <p:nvPr/>
        </p:nvSpPr>
        <p:spPr>
          <a:xfrm>
            <a:off x="3496410" y="1924916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(1)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C0924A2-4B9E-4AA0-A367-4512D77FE315}"/>
              </a:ext>
            </a:extLst>
          </p:cNvPr>
          <p:cNvSpPr txBox="1"/>
          <p:nvPr/>
        </p:nvSpPr>
        <p:spPr>
          <a:xfrm>
            <a:off x="8048223" y="2652206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1FAA68E-66B6-40FF-920A-6032B0D2D773}"/>
                  </a:ext>
                </a:extLst>
              </p:cNvPr>
              <p:cNvSpPr txBox="1"/>
              <p:nvPr/>
            </p:nvSpPr>
            <p:spPr>
              <a:xfrm>
                <a:off x="1485611" y="4618797"/>
                <a:ext cx="5902755" cy="5422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𝑨𝑻</m:t>
                            </m:r>
                          </m:sub>
                        </m:sSub>
                      </m:num>
                      <m:den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cs-CZ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𝑨𝑻</m:t>
                            </m:r>
                          </m:sub>
                        </m:sSub>
                      </m:num>
                      <m:den>
                        <m:r>
                          <a:rPr lang="cs-CZ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r>
                          <a:rPr lang="cs-CZ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cs-CZ" sz="20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endParaRPr lang="cs-CZ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1FAA68E-66B6-40FF-920A-6032B0D2D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11" y="4618797"/>
                <a:ext cx="5902755" cy="542264"/>
              </a:xfrm>
              <a:prstGeom prst="rect">
                <a:avLst/>
              </a:prstGeom>
              <a:blipFill>
                <a:blip r:embed="rId4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9E131B6F-B8D6-425C-B1C7-600C57E61B5C}"/>
              </a:ext>
            </a:extLst>
          </p:cNvPr>
          <p:cNvSpPr txBox="1"/>
          <p:nvPr/>
        </p:nvSpPr>
        <p:spPr>
          <a:xfrm>
            <a:off x="2702201" y="2652206"/>
            <a:ext cx="53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DEC9828B-9103-4B0A-BD66-39BF7DEB6727}"/>
                  </a:ext>
                </a:extLst>
              </p:cNvPr>
              <p:cNvSpPr txBox="1"/>
              <p:nvPr/>
            </p:nvSpPr>
            <p:spPr>
              <a:xfrm>
                <a:off x="2327821" y="5593758"/>
                <a:ext cx="2337178" cy="611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𝐩</m:t>
                          </m:r>
                        </m:num>
                        <m:den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𝛒</m:t>
                          </m:r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</m:den>
                      </m:f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p>
                              <m:r>
                                <a:rPr lang="cs-CZ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𝟐𝐠</m:t>
                          </m:r>
                        </m:den>
                      </m:f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𝐤𝐨𝐧𝐬𝐭</m:t>
                      </m:r>
                      <m:r>
                        <a:rPr lang="cs-CZ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DEC9828B-9103-4B0A-BD66-39BF7DEB6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821" y="5593758"/>
                <a:ext cx="2337178" cy="611514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9A173C80-031D-433F-BDBE-E656B4B571FF}"/>
              </a:ext>
            </a:extLst>
          </p:cNvPr>
          <p:cNvSpPr/>
          <p:nvPr/>
        </p:nvSpPr>
        <p:spPr bwMode="auto">
          <a:xfrm>
            <a:off x="8276502" y="4346596"/>
            <a:ext cx="2076866" cy="473298"/>
          </a:xfrm>
          <a:prstGeom prst="round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468FA43C-1B33-438D-BB7E-6933712099EE}"/>
              </a:ext>
            </a:extLst>
          </p:cNvPr>
          <p:cNvSpPr/>
          <p:nvPr/>
        </p:nvSpPr>
        <p:spPr bwMode="auto">
          <a:xfrm>
            <a:off x="2327820" y="5731974"/>
            <a:ext cx="320041" cy="47329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C575B7F7-1F65-4E95-A4CA-12E33ED1D533}"/>
              </a:ext>
            </a:extLst>
          </p:cNvPr>
          <p:cNvSpPr/>
          <p:nvPr/>
        </p:nvSpPr>
        <p:spPr bwMode="auto">
          <a:xfrm>
            <a:off x="2804560" y="4700851"/>
            <a:ext cx="1063584" cy="47329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1B1DB25B-51E2-4F83-B9B5-BC2D9C11D640}"/>
              </a:ext>
            </a:extLst>
          </p:cNvPr>
          <p:cNvSpPr/>
          <p:nvPr/>
        </p:nvSpPr>
        <p:spPr bwMode="auto">
          <a:xfrm>
            <a:off x="4020544" y="4648319"/>
            <a:ext cx="422786" cy="5192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78B15D6B-2D81-4E6D-A6D7-2ECEF011AC14}"/>
              </a:ext>
            </a:extLst>
          </p:cNvPr>
          <p:cNvSpPr/>
          <p:nvPr/>
        </p:nvSpPr>
        <p:spPr bwMode="auto">
          <a:xfrm>
            <a:off x="4595730" y="4661987"/>
            <a:ext cx="201562" cy="473298"/>
          </a:xfrm>
          <a:prstGeom prst="round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E6769DE-BBD0-4C13-AB5C-5DBB74DA4A30}"/>
              </a:ext>
            </a:extLst>
          </p:cNvPr>
          <p:cNvSpPr/>
          <p:nvPr/>
        </p:nvSpPr>
        <p:spPr bwMode="auto">
          <a:xfrm>
            <a:off x="5032416" y="4674586"/>
            <a:ext cx="1063584" cy="51922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B97C43AE-E082-41BD-9392-EF363761AAEA}"/>
              </a:ext>
            </a:extLst>
          </p:cNvPr>
          <p:cNvSpPr/>
          <p:nvPr/>
        </p:nvSpPr>
        <p:spPr bwMode="auto">
          <a:xfrm>
            <a:off x="6209901" y="4674586"/>
            <a:ext cx="422786" cy="5192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6017C36-37D4-42B6-9693-C94C2395F9AC}"/>
              </a:ext>
            </a:extLst>
          </p:cNvPr>
          <p:cNvSpPr txBox="1"/>
          <p:nvPr/>
        </p:nvSpPr>
        <p:spPr>
          <a:xfrm>
            <a:off x="3974216" y="189068"/>
            <a:ext cx="467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BERNOULLIHO ROVNICE 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(ideální kapalina)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BD3DB399-23E3-481C-A333-9CE634D1B94F}"/>
              </a:ext>
            </a:extLst>
          </p:cNvPr>
          <p:cNvSpPr/>
          <p:nvPr/>
        </p:nvSpPr>
        <p:spPr bwMode="auto">
          <a:xfrm>
            <a:off x="1466522" y="4720516"/>
            <a:ext cx="1063584" cy="473298"/>
          </a:xfrm>
          <a:prstGeom prst="round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F6C0C0AC-8594-4F0F-A599-1725B970E382}"/>
              </a:ext>
            </a:extLst>
          </p:cNvPr>
          <p:cNvSpPr/>
          <p:nvPr/>
        </p:nvSpPr>
        <p:spPr bwMode="auto">
          <a:xfrm>
            <a:off x="8276502" y="5004902"/>
            <a:ext cx="2165355" cy="47329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5CCF7081-CB96-471A-ADA8-E306079DE0DD}"/>
              </a:ext>
            </a:extLst>
          </p:cNvPr>
          <p:cNvSpPr/>
          <p:nvPr/>
        </p:nvSpPr>
        <p:spPr bwMode="auto">
          <a:xfrm>
            <a:off x="8314143" y="5641757"/>
            <a:ext cx="2127714" cy="51922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6" name="text 60">
            <a:extLst>
              <a:ext uri="{FF2B5EF4-FFF2-40B4-BE49-F238E27FC236}">
                <a16:creationId xmlns:a16="http://schemas.microsoft.com/office/drawing/2014/main" id="{634EC5FD-30A4-47C7-A293-8FC37D75D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957" y="4358968"/>
            <a:ext cx="2411163" cy="431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polohová výška</a:t>
            </a:r>
          </a:p>
        </p:txBody>
      </p:sp>
      <p:sp>
        <p:nvSpPr>
          <p:cNvPr id="27" name="text 60">
            <a:extLst>
              <a:ext uri="{FF2B5EF4-FFF2-40B4-BE49-F238E27FC236}">
                <a16:creationId xmlns:a16="http://schemas.microsoft.com/office/drawing/2014/main" id="{0241FB0B-640F-462F-867A-80BD0F3D7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958" y="4991510"/>
            <a:ext cx="2411163" cy="431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tlaková výška</a:t>
            </a:r>
          </a:p>
        </p:txBody>
      </p:sp>
      <p:sp>
        <p:nvSpPr>
          <p:cNvPr id="28" name="text 60">
            <a:extLst>
              <a:ext uri="{FF2B5EF4-FFF2-40B4-BE49-F238E27FC236}">
                <a16:creationId xmlns:a16="http://schemas.microsoft.com/office/drawing/2014/main" id="{21A2A645-75D2-4FED-B365-E33FB468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354" y="5683615"/>
            <a:ext cx="2411163" cy="431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rychlostní výška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E37D104-B680-41EC-94F1-AEBEF1534D75}"/>
                  </a:ext>
                </a:extLst>
              </p:cNvPr>
              <p:cNvSpPr txBox="1"/>
              <p:nvPr/>
            </p:nvSpPr>
            <p:spPr>
              <a:xfrm>
                <a:off x="3146428" y="574200"/>
                <a:ext cx="379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𝒂𝒕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E37D104-B680-41EC-94F1-AEBEF1534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428" y="574200"/>
                <a:ext cx="379848" cy="276999"/>
              </a:xfrm>
              <a:prstGeom prst="rect">
                <a:avLst/>
              </a:prstGeom>
              <a:blipFill>
                <a:blip r:embed="rId7"/>
                <a:stretch>
                  <a:fillRect l="-16129" r="-12903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970DA225-AD38-4599-9DC7-690B50E725F9}"/>
                  </a:ext>
                </a:extLst>
              </p:cNvPr>
              <p:cNvSpPr txBox="1"/>
              <p:nvPr/>
            </p:nvSpPr>
            <p:spPr>
              <a:xfrm>
                <a:off x="8646238" y="1102801"/>
                <a:ext cx="379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𝒂𝒕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970DA225-AD38-4599-9DC7-690B50E7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238" y="1102801"/>
                <a:ext cx="379848" cy="276999"/>
              </a:xfrm>
              <a:prstGeom prst="rect">
                <a:avLst/>
              </a:prstGeom>
              <a:blipFill>
                <a:blip r:embed="rId8"/>
                <a:stretch>
                  <a:fillRect l="-14286" r="-12698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nak plus 2">
            <a:extLst>
              <a:ext uri="{FF2B5EF4-FFF2-40B4-BE49-F238E27FC236}">
                <a16:creationId xmlns:a16="http://schemas.microsoft.com/office/drawing/2014/main" id="{F3A66D4F-2775-5881-C4CC-92CE96E8B83A}"/>
              </a:ext>
            </a:extLst>
          </p:cNvPr>
          <p:cNvSpPr/>
          <p:nvPr/>
        </p:nvSpPr>
        <p:spPr bwMode="auto">
          <a:xfrm>
            <a:off x="3732814" y="2267371"/>
            <a:ext cx="241402" cy="226703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" name="Znak plus 4">
            <a:extLst>
              <a:ext uri="{FF2B5EF4-FFF2-40B4-BE49-F238E27FC236}">
                <a16:creationId xmlns:a16="http://schemas.microsoft.com/office/drawing/2014/main" id="{0FD3A8C7-5C7F-271E-E07E-AF944F19A548}"/>
              </a:ext>
            </a:extLst>
          </p:cNvPr>
          <p:cNvSpPr/>
          <p:nvPr/>
        </p:nvSpPr>
        <p:spPr bwMode="auto">
          <a:xfrm>
            <a:off x="8168616" y="3050840"/>
            <a:ext cx="241402" cy="226703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39D72F8-4D27-3F52-146C-B2A89BB27F44}"/>
              </a:ext>
            </a:extLst>
          </p:cNvPr>
          <p:cNvSpPr txBox="1"/>
          <p:nvPr/>
        </p:nvSpPr>
        <p:spPr>
          <a:xfrm>
            <a:off x="2077511" y="4109356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(1)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0C95B290-70A1-C0BB-ABB0-CC4FB4D52FB8}"/>
              </a:ext>
            </a:extLst>
          </p:cNvPr>
          <p:cNvSpPr txBox="1"/>
          <p:nvPr/>
        </p:nvSpPr>
        <p:spPr>
          <a:xfrm>
            <a:off x="4748060" y="3977264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(2)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8232D3-DF39-133E-D458-A46381779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1479"/>
      </p:ext>
    </p:extLst>
  </p:cSld>
  <p:clrMapOvr>
    <a:masterClrMapping/>
  </p:clrMapOvr>
  <p:transition spd="slow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34818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3" y="1380010"/>
            <a:ext cx="7920456" cy="368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2F09B3B-E1CB-D4E1-1F3F-0CBF3DBC1DFA}"/>
              </a:ext>
            </a:extLst>
          </p:cNvPr>
          <p:cNvSpPr txBox="1"/>
          <p:nvPr/>
        </p:nvSpPr>
        <p:spPr>
          <a:xfrm>
            <a:off x="3853515" y="359834"/>
            <a:ext cx="467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BERNOULLIHO ROVNICE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– ideální kapalina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FBA295-72E6-CD97-6C57-81693AC81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54990"/>
      </p:ext>
    </p:extLst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972234" y="6609259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38914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78" y="699330"/>
            <a:ext cx="6752971" cy="381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645229" y="4086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6249F5-F8A0-4BE4-8E21-E42EE2FC4537}"/>
              </a:ext>
            </a:extLst>
          </p:cNvPr>
          <p:cNvSpPr txBox="1"/>
          <p:nvPr/>
        </p:nvSpPr>
        <p:spPr>
          <a:xfrm>
            <a:off x="3735394" y="105754"/>
            <a:ext cx="5332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BERNOULLIHO ROVNICE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– skutečná kapalina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A406BCF-D923-46FF-95C0-CF413E01148B}"/>
                  </a:ext>
                </a:extLst>
              </p:cNvPr>
              <p:cNvSpPr/>
              <p:nvPr/>
            </p:nvSpPr>
            <p:spPr>
              <a:xfrm>
                <a:off x="4756132" y="675868"/>
                <a:ext cx="4562596" cy="580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cs-CZ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𝛒</m:t>
                        </m:r>
                        <m:r>
                          <a:rPr lang="cs-CZ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𝐠</m:t>
                        </m:r>
                      </m:den>
                    </m:f>
                    <m:r>
                      <a:rPr lang="cs-CZ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sSubSup>
                          <m:sSubSup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𝟐𝐠</m:t>
                        </m:r>
                      </m:den>
                    </m:f>
                    <m:r>
                      <a:rPr lang="cs-CZ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cs-CZ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cs-CZ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1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cs-CZ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𝛒</m:t>
                        </m:r>
                        <m:r>
                          <a:rPr lang="cs-CZ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b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𝐠</m:t>
                        </m:r>
                      </m:den>
                    </m:f>
                    <m:r>
                      <a:rPr lang="cs-CZ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sSubSup>
                          <m:sSubSupPr>
                            <m:ctrlPr>
                              <a:rPr lang="cs-CZ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𝟐𝐠</m:t>
                        </m:r>
                      </m:den>
                    </m:f>
                  </m:oMath>
                </a14:m>
                <a:r>
                  <a:rPr lang="cs-CZ" dirty="0"/>
                  <a:t> 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dirty="0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cs-CZ" b="1" i="1" dirty="0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</m:e>
                    </m:nary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cs-CZ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dirty="0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cs-CZ" b="1" i="1" dirty="0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</m:nary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A406BCF-D923-46FF-95C0-CF413E011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32" y="675868"/>
                <a:ext cx="4562596" cy="580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351A985A-9D6A-49AA-B193-7D2F826A72D2}"/>
              </a:ext>
            </a:extLst>
          </p:cNvPr>
          <p:cNvSpPr/>
          <p:nvPr/>
        </p:nvSpPr>
        <p:spPr bwMode="auto">
          <a:xfrm>
            <a:off x="3568290" y="2508566"/>
            <a:ext cx="1187842" cy="373598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50B82BB-3EC3-4C85-A50A-CCDE9BA917A4}"/>
              </a:ext>
            </a:extLst>
          </p:cNvPr>
          <p:cNvSpPr/>
          <p:nvPr/>
        </p:nvSpPr>
        <p:spPr bwMode="auto">
          <a:xfrm>
            <a:off x="4756132" y="2577392"/>
            <a:ext cx="1396615" cy="202811"/>
          </a:xfrm>
          <a:prstGeom prst="rect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28F595B-09DA-4FB2-A1C3-8B94FE236E2E}"/>
              </a:ext>
            </a:extLst>
          </p:cNvPr>
          <p:cNvSpPr/>
          <p:nvPr/>
        </p:nvSpPr>
        <p:spPr bwMode="auto">
          <a:xfrm rot="5400000">
            <a:off x="5464490" y="3265648"/>
            <a:ext cx="1173701" cy="202811"/>
          </a:xfrm>
          <a:prstGeom prst="rect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FFD35D5-E474-4D52-9E6F-2E16A818ADF7}"/>
              </a:ext>
            </a:extLst>
          </p:cNvPr>
          <p:cNvSpPr/>
          <p:nvPr/>
        </p:nvSpPr>
        <p:spPr bwMode="auto">
          <a:xfrm>
            <a:off x="6152746" y="3723399"/>
            <a:ext cx="1471751" cy="230499"/>
          </a:xfrm>
          <a:prstGeom prst="rect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E7010F0A-556E-4EED-BFED-FE79D29A38C5}"/>
                  </a:ext>
                </a:extLst>
              </p:cNvPr>
              <p:cNvSpPr txBox="1"/>
              <p:nvPr/>
            </p:nvSpPr>
            <p:spPr>
              <a:xfrm>
                <a:off x="1950245" y="4534034"/>
                <a:ext cx="10922212" cy="1084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𝒅𝒉</m:t>
                        </m:r>
                      </m:e>
                    </m:d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𝑨𝑻</m:t>
                            </m:r>
                          </m:sub>
                        </m:sSub>
                      </m:num>
                      <m:den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cs-CZ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endParaRPr lang="cs-CZ" sz="2000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num>
                      <m:den>
                        <m:r>
                          <a:rPr lang="cs-CZ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r>
                          <a:rPr lang="cs-CZ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sSubSup>
                          <m:sSubSupPr>
                            <m:ctrlPr>
                              <a:rPr lang="cs-C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r>
                  <a:rPr lang="cs-CZ" sz="20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cs-CZ" sz="20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cs-CZ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𝒗𝒕𝒐𝒌</m:t>
                        </m:r>
                      </m:sub>
                    </m:sSub>
                    <m:r>
                      <a:rPr lang="cs-CZ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cs-CZ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cs-CZ" sz="2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cs-CZ" sz="2000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cs-CZ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cs-CZ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úž</m:t>
                        </m:r>
                      </m:sub>
                    </m:sSub>
                    <m:r>
                      <a:rPr lang="cs-CZ" sz="2000" b="1" i="1" dirty="0" smtClean="0">
                        <a:solidFill>
                          <a:srgbClr val="D5D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2000" b="1" i="1" dirty="0" smtClean="0">
                        <a:solidFill>
                          <a:srgbClr val="D5D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cs-CZ" sz="2000" b="1" i="1" dirty="0" smtClean="0">
                        <a:solidFill>
                          <a:srgbClr val="D5D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cs-CZ" sz="2000" b="1" i="1" dirty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dirty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𝒐𝒉</m:t>
                        </m:r>
                      </m:sub>
                    </m:sSub>
                    <m:r>
                      <a:rPr lang="cs-CZ" sz="2000" b="1" i="1" dirty="0" smtClean="0">
                        <a:solidFill>
                          <a:srgbClr val="D5D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1" i="1" dirty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dirty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𝒖𝒛</m:t>
                        </m:r>
                      </m:sub>
                    </m:sSub>
                    <m:r>
                      <a:rPr lang="cs-CZ" sz="2000" b="1" i="1" dirty="0" smtClean="0">
                        <a:solidFill>
                          <a:srgbClr val="D5D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b="1" i="1" dirty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dirty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f>
                      <m:fPr>
                        <m:ctrlP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 dirty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dirty="0" smtClean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sz="2000" b="1" i="1" dirty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cs-CZ" sz="2000" b="1" i="1" dirty="0" smtClean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𝒅𝒉</m:t>
                        </m:r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2000" b="1" i="1" dirty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dirty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cs-CZ" sz="2000" b="1" i="1" dirty="0" smtClean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cs-CZ" sz="2000" b="1" i="1" dirty="0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cs-CZ" sz="2000" b="1" i="1" dirty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dirty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cs-CZ" sz="2000" b="1" i="1" dirty="0" smtClean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cs-CZ" sz="2000" b="1" i="1" dirty="0" smtClean="0">
                        <a:solidFill>
                          <a:srgbClr val="D5D52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2000" b="1" i="1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b="1" i="1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cs-CZ" sz="2000" b="1" i="1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sz="2000" b="1" i="1">
                                <a:solidFill>
                                  <a:srgbClr val="D5D52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sz="2000" b="1" i="1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2000" b="1" i="1">
                            <a:solidFill>
                              <a:srgbClr val="D5D52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endParaRPr lang="cs-CZ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E7010F0A-556E-4EED-BFED-FE79D29A3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5" y="4534034"/>
                <a:ext cx="10922212" cy="1084528"/>
              </a:xfrm>
              <a:prstGeom prst="rect">
                <a:avLst/>
              </a:prstGeom>
              <a:blipFill>
                <a:blip r:embed="rId5"/>
                <a:stretch>
                  <a:fillRect b="-2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BE9789-0BF6-4ED1-B4F3-65EE85E7A2E5}"/>
              </a:ext>
            </a:extLst>
          </p:cNvPr>
          <p:cNvSpPr txBox="1"/>
          <p:nvPr/>
        </p:nvSpPr>
        <p:spPr>
          <a:xfrm>
            <a:off x="2348747" y="3796762"/>
            <a:ext cx="51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GH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913949A-F41B-4EF7-B48C-71393749738F}"/>
              </a:ext>
            </a:extLst>
          </p:cNvPr>
          <p:cNvSpPr txBox="1"/>
          <p:nvPr/>
        </p:nvSpPr>
        <p:spPr>
          <a:xfrm>
            <a:off x="2094878" y="5944188"/>
            <a:ext cx="106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=?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2E8C9F0-8462-4EFA-8000-54E787F39463}"/>
              </a:ext>
            </a:extLst>
          </p:cNvPr>
          <p:cNvSpPr txBox="1"/>
          <p:nvPr/>
        </p:nvSpPr>
        <p:spPr>
          <a:xfrm>
            <a:off x="2989082" y="5972426"/>
            <a:ext cx="106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=?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8956C81-E152-4F8D-8976-8B356A90BD2E}"/>
              </a:ext>
            </a:extLst>
          </p:cNvPr>
          <p:cNvSpPr txBox="1"/>
          <p:nvPr/>
        </p:nvSpPr>
        <p:spPr>
          <a:xfrm>
            <a:off x="3864211" y="5972426"/>
            <a:ext cx="106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=?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8FFA706-501C-4E02-8702-CB927184C6D9}"/>
              </a:ext>
            </a:extLst>
          </p:cNvPr>
          <p:cNvSpPr txBox="1"/>
          <p:nvPr/>
        </p:nvSpPr>
        <p:spPr>
          <a:xfrm>
            <a:off x="5633544" y="5958571"/>
            <a:ext cx="199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Q = v</a:t>
            </a:r>
            <a:r>
              <a:rPr 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S</a:t>
            </a:r>
            <a:r>
              <a:rPr 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v</a:t>
            </a:r>
            <a:r>
              <a:rPr lang="cs-CZ" b="1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S</a:t>
            </a:r>
            <a:r>
              <a:rPr lang="cs-CZ" b="1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endParaRPr lang="cs-CZ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D4042129-E382-4A2F-A3FC-DD5D7594D84C}"/>
              </a:ext>
            </a:extLst>
          </p:cNvPr>
          <p:cNvSpPr/>
          <p:nvPr/>
        </p:nvSpPr>
        <p:spPr bwMode="auto">
          <a:xfrm>
            <a:off x="7933813" y="6128854"/>
            <a:ext cx="395010" cy="134616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7A1A8518-EC24-4444-9955-1057E8B1AEFB}"/>
                  </a:ext>
                </a:extLst>
              </p:cNvPr>
              <p:cNvSpPr txBox="1"/>
              <p:nvPr/>
            </p:nvSpPr>
            <p:spPr>
              <a:xfrm>
                <a:off x="8938471" y="5906506"/>
                <a:ext cx="1093056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7A1A8518-EC24-4444-9955-1057E8B1A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71" y="5906506"/>
                <a:ext cx="1093056" cy="565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E77674E0-225F-025B-3CA7-950B039F1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80454"/>
      </p:ext>
    </p:extLst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39938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1" y="435905"/>
            <a:ext cx="8877670" cy="600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27C3D31-D881-7D22-D0AD-A581CF215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DFC33AF-859F-1961-3A50-ED9BF0003ED8}"/>
              </a:ext>
            </a:extLst>
          </p:cNvPr>
          <p:cNvSpPr txBox="1"/>
          <p:nvPr/>
        </p:nvSpPr>
        <p:spPr>
          <a:xfrm>
            <a:off x="4324350" y="111117"/>
            <a:ext cx="401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TČ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ČE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skutečná kapalina </a:t>
            </a:r>
          </a:p>
        </p:txBody>
      </p:sp>
    </p:spTree>
    <p:extLst>
      <p:ext uri="{BB962C8B-B14F-4D97-AF65-F5344CB8AC3E}">
        <p14:creationId xmlns:p14="http://schemas.microsoft.com/office/powerpoint/2010/main" val="1021786320"/>
      </p:ext>
    </p:extLst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3174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05" y="409495"/>
            <a:ext cx="9163390" cy="5008047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094514" y="5698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kt 2"/>
              <p:cNvSpPr txBox="1"/>
              <p:nvPr/>
            </p:nvSpPr>
            <p:spPr bwMode="auto">
              <a:xfrm>
                <a:off x="4597400" y="5118101"/>
                <a:ext cx="2900363" cy="103822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 + 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b="1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cs-CZ" b="1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" name="Objek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7400" y="5118101"/>
                <a:ext cx="2900363" cy="1038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BB7AF63B-5869-424C-BB59-3A8FEA42497F}"/>
              </a:ext>
            </a:extLst>
          </p:cNvPr>
          <p:cNvSpPr txBox="1"/>
          <p:nvPr/>
        </p:nvSpPr>
        <p:spPr>
          <a:xfrm>
            <a:off x="2850964" y="789681"/>
            <a:ext cx="4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</a:t>
            </a:r>
            <a:r>
              <a:rPr lang="cs-CZ" baseline="-25000" dirty="0" err="1"/>
              <a:t>v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EE6BB8-4A0E-A82E-94E0-028E34DA3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8F2AC3C-5A6E-61AD-BCF8-88C12F7ADD2D}"/>
              </a:ext>
            </a:extLst>
          </p:cNvPr>
          <p:cNvSpPr txBox="1"/>
          <p:nvPr/>
        </p:nvSpPr>
        <p:spPr>
          <a:xfrm>
            <a:off x="5295900" y="6077373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01DC11-E0DF-4061-D2F1-7EA0FB2701F4}"/>
              </a:ext>
            </a:extLst>
          </p:cNvPr>
          <p:cNvSpPr txBox="1"/>
          <p:nvPr/>
        </p:nvSpPr>
        <p:spPr>
          <a:xfrm>
            <a:off x="3162300" y="238147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01E0652-75EE-E3D2-3B87-046C85545281}"/>
              </a:ext>
            </a:extLst>
          </p:cNvPr>
          <p:cNvSpPr txBox="1"/>
          <p:nvPr/>
        </p:nvSpPr>
        <p:spPr>
          <a:xfrm>
            <a:off x="6769100" y="6077374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(B)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A8E1422-24AB-97C8-724C-2D880BEC13FB}"/>
              </a:ext>
            </a:extLst>
          </p:cNvPr>
          <p:cNvSpPr txBox="1"/>
          <p:nvPr/>
        </p:nvSpPr>
        <p:spPr>
          <a:xfrm>
            <a:off x="9505950" y="3816350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(B)</a:t>
            </a:r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80890A15-3C77-508F-1657-D66D7EBFA46D}"/>
              </a:ext>
            </a:extLst>
          </p:cNvPr>
          <p:cNvSpPr/>
          <p:nvPr/>
        </p:nvSpPr>
        <p:spPr bwMode="auto">
          <a:xfrm>
            <a:off x="3532414" y="2596920"/>
            <a:ext cx="144236" cy="184666"/>
          </a:xfrm>
          <a:prstGeom prst="mathPlus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6" name="Znak plus 15">
            <a:extLst>
              <a:ext uri="{FF2B5EF4-FFF2-40B4-BE49-F238E27FC236}">
                <a16:creationId xmlns:a16="http://schemas.microsoft.com/office/drawing/2014/main" id="{1B6B3F70-66BE-6FC8-83DE-8E2866B50F95}"/>
              </a:ext>
            </a:extLst>
          </p:cNvPr>
          <p:cNvSpPr/>
          <p:nvPr/>
        </p:nvSpPr>
        <p:spPr bwMode="auto">
          <a:xfrm>
            <a:off x="9763125" y="4308852"/>
            <a:ext cx="144236" cy="184666"/>
          </a:xfrm>
          <a:prstGeom prst="mathPlus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19A826B-38E8-A3B2-9656-CB1A8176C5A6}"/>
              </a:ext>
            </a:extLst>
          </p:cNvPr>
          <p:cNvSpPr txBox="1"/>
          <p:nvPr/>
        </p:nvSpPr>
        <p:spPr>
          <a:xfrm>
            <a:off x="3853515" y="359834"/>
            <a:ext cx="467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BERNOULLIHO ROVNICE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– ideální kapalina</a:t>
            </a:r>
          </a:p>
        </p:txBody>
      </p:sp>
    </p:spTree>
    <p:extLst>
      <p:ext uri="{BB962C8B-B14F-4D97-AF65-F5344CB8AC3E}">
        <p14:creationId xmlns:p14="http://schemas.microsoft.com/office/powerpoint/2010/main" val="770282514"/>
      </p:ext>
    </p:extLst>
  </p:cSld>
  <p:clrMapOvr>
    <a:masterClrMapping/>
  </p:clrMapOvr>
  <p:transition spd="slow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32770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37" y="800914"/>
            <a:ext cx="10075428" cy="49667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F6A15F5-72BD-4890-8CDF-53335198981E}"/>
              </a:ext>
            </a:extLst>
          </p:cNvPr>
          <p:cNvSpPr txBox="1"/>
          <p:nvPr/>
        </p:nvSpPr>
        <p:spPr>
          <a:xfrm>
            <a:off x="4121150" y="311150"/>
            <a:ext cx="401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TČ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ČE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ideální kapalina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4183F1-6BF0-796F-F2FA-FAD74F164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2940"/>
      </p:ext>
    </p:extLst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82400" y="6568590"/>
            <a:ext cx="321931" cy="26383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alt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4198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59" y="883301"/>
            <a:ext cx="10533884" cy="47628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19A52D7-A141-42C9-868B-FE5FABD8806F}"/>
              </a:ext>
            </a:extLst>
          </p:cNvPr>
          <p:cNvSpPr txBox="1"/>
          <p:nvPr/>
        </p:nvSpPr>
        <p:spPr>
          <a:xfrm>
            <a:off x="4121150" y="311150"/>
            <a:ext cx="401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TČ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ČE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– skutečná kapalina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5C4C6B0-2FDA-35FD-3A56-A54AC9369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43BCA36-6901-FF65-8B3E-E0AEC67C8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83" y="0"/>
            <a:ext cx="12208565" cy="6858000"/>
          </a:xfrm>
          <a:prstGeom prst="rect">
            <a:avLst/>
          </a:prstGeom>
        </p:spPr>
      </p:pic>
      <p:sp>
        <p:nvSpPr>
          <p:cNvPr id="5" name="TextovéPole 2">
            <a:extLst>
              <a:ext uri="{FF2B5EF4-FFF2-40B4-BE49-F238E27FC236}">
                <a16:creationId xmlns:a16="http://schemas.microsoft.com/office/drawing/2014/main" id="{231A44DD-39D5-6CF6-4E6C-626D699BF94C}"/>
              </a:ext>
            </a:extLst>
          </p:cNvPr>
          <p:cNvSpPr txBox="1"/>
          <p:nvPr/>
        </p:nvSpPr>
        <p:spPr>
          <a:xfrm>
            <a:off x="4185921" y="3371793"/>
            <a:ext cx="362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      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Konec </a:t>
            </a:r>
          </a:p>
        </p:txBody>
      </p:sp>
    </p:spTree>
    <p:extLst>
      <p:ext uri="{BB962C8B-B14F-4D97-AF65-F5344CB8AC3E}">
        <p14:creationId xmlns:p14="http://schemas.microsoft.com/office/powerpoint/2010/main" val="2943654666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7" y="6576820"/>
            <a:ext cx="353876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4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19525" y="207211"/>
            <a:ext cx="502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POJMY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 HYDRODYNAMICE</a:t>
            </a:r>
            <a:endParaRPr lang="en-US" alt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30834" y="807376"/>
            <a:ext cx="11261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Průtočný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plošný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obsah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S(m</a:t>
            </a:r>
            <a:r>
              <a:rPr lang="en-US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řezu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plochou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kolmou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v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každém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bodě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směr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Lichoběžník 8"/>
          <p:cNvSpPr/>
          <p:nvPr/>
        </p:nvSpPr>
        <p:spPr>
          <a:xfrm rot="10800000">
            <a:off x="2117975" y="2021843"/>
            <a:ext cx="1801550" cy="935038"/>
          </a:xfrm>
          <a:prstGeom prst="trapezoi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Lichoběžník 9"/>
          <p:cNvSpPr/>
          <p:nvPr/>
        </p:nvSpPr>
        <p:spPr>
          <a:xfrm rot="10800000">
            <a:off x="5862887" y="1445580"/>
            <a:ext cx="1801550" cy="936625"/>
          </a:xfrm>
          <a:prstGeom prst="trapezoi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Přímá spojovací čára 17"/>
          <p:cNvCxnSpPr/>
          <p:nvPr/>
        </p:nvCxnSpPr>
        <p:spPr>
          <a:xfrm flipV="1">
            <a:off x="2117976" y="1445581"/>
            <a:ext cx="3744912" cy="5762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19"/>
          <p:cNvCxnSpPr/>
          <p:nvPr/>
        </p:nvCxnSpPr>
        <p:spPr>
          <a:xfrm flipV="1">
            <a:off x="3846763" y="1445581"/>
            <a:ext cx="3816350" cy="57626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20"/>
          <p:cNvCxnSpPr/>
          <p:nvPr/>
        </p:nvCxnSpPr>
        <p:spPr>
          <a:xfrm flipH="1">
            <a:off x="2333876" y="2382206"/>
            <a:ext cx="3744912" cy="50323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15" name="Přímá spojovací čára 21"/>
          <p:cNvCxnSpPr/>
          <p:nvPr/>
        </p:nvCxnSpPr>
        <p:spPr>
          <a:xfrm flipH="1">
            <a:off x="3630863" y="2382206"/>
            <a:ext cx="3816350" cy="5746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Přímá spojovací šipka 22"/>
          <p:cNvCxnSpPr/>
          <p:nvPr/>
        </p:nvCxnSpPr>
        <p:spPr>
          <a:xfrm flipH="1">
            <a:off x="4781802" y="2021843"/>
            <a:ext cx="936625" cy="144463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17" name="TextovéPole 25"/>
          <p:cNvSpPr txBox="1">
            <a:spLocks noChangeArrowheads="1"/>
          </p:cNvSpPr>
          <p:nvPr/>
        </p:nvSpPr>
        <p:spPr bwMode="auto">
          <a:xfrm>
            <a:off x="5286625" y="2093281"/>
            <a:ext cx="6481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</a:p>
        </p:txBody>
      </p:sp>
      <p:cxnSp>
        <p:nvCxnSpPr>
          <p:cNvPr id="18" name="Přímá spojovací šipka 24"/>
          <p:cNvCxnSpPr/>
          <p:nvPr/>
        </p:nvCxnSpPr>
        <p:spPr>
          <a:xfrm>
            <a:off x="3486401" y="2525081"/>
            <a:ext cx="2303462" cy="5048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Přímá spojovací šipka 25"/>
          <p:cNvCxnSpPr/>
          <p:nvPr/>
        </p:nvCxnSpPr>
        <p:spPr>
          <a:xfrm flipH="1">
            <a:off x="6078788" y="2093281"/>
            <a:ext cx="1295400" cy="8636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0" name="TextovéPole 30"/>
          <p:cNvSpPr txBox="1">
            <a:spLocks noChangeArrowheads="1"/>
          </p:cNvSpPr>
          <p:nvPr/>
        </p:nvSpPr>
        <p:spPr bwMode="auto">
          <a:xfrm>
            <a:off x="5862887" y="2956881"/>
            <a:ext cx="64817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942277" y="3380743"/>
            <a:ext cx="112497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Omočený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obvod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(m) je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délka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části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obvodu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průtok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,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které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kapalina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stýká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pevným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vedením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Přímá spojovací čára 28"/>
          <p:cNvCxnSpPr/>
          <p:nvPr/>
        </p:nvCxnSpPr>
        <p:spPr>
          <a:xfrm>
            <a:off x="1882159" y="4247378"/>
            <a:ext cx="1008063" cy="7921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Přímá spojovací čára 29"/>
          <p:cNvCxnSpPr/>
          <p:nvPr/>
        </p:nvCxnSpPr>
        <p:spPr>
          <a:xfrm>
            <a:off x="2890222" y="5039540"/>
            <a:ext cx="64817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Přímá spojovací čára 30"/>
          <p:cNvCxnSpPr/>
          <p:nvPr/>
        </p:nvCxnSpPr>
        <p:spPr>
          <a:xfrm flipV="1">
            <a:off x="3537922" y="4247378"/>
            <a:ext cx="647700" cy="7921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Přímá spojovací čára 31"/>
          <p:cNvCxnSpPr/>
          <p:nvPr/>
        </p:nvCxnSpPr>
        <p:spPr>
          <a:xfrm>
            <a:off x="2240934" y="4534715"/>
            <a:ext cx="173006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čára 32"/>
          <p:cNvCxnSpPr/>
          <p:nvPr/>
        </p:nvCxnSpPr>
        <p:spPr>
          <a:xfrm>
            <a:off x="5338147" y="4318815"/>
            <a:ext cx="0" cy="9715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Přímá spojovací čára 33"/>
          <p:cNvCxnSpPr/>
          <p:nvPr/>
        </p:nvCxnSpPr>
        <p:spPr>
          <a:xfrm>
            <a:off x="5338147" y="4966515"/>
            <a:ext cx="108029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čára 34"/>
          <p:cNvCxnSpPr/>
          <p:nvPr/>
        </p:nvCxnSpPr>
        <p:spPr>
          <a:xfrm flipV="1">
            <a:off x="6417647" y="3778272"/>
            <a:ext cx="0" cy="118824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Přímá spojovací čára 35"/>
          <p:cNvCxnSpPr/>
          <p:nvPr/>
        </p:nvCxnSpPr>
        <p:spPr>
          <a:xfrm>
            <a:off x="5338147" y="4463278"/>
            <a:ext cx="108029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Přímá spojovací čára 36"/>
          <p:cNvCxnSpPr/>
          <p:nvPr/>
        </p:nvCxnSpPr>
        <p:spPr>
          <a:xfrm>
            <a:off x="7425709" y="4391840"/>
            <a:ext cx="1008063" cy="6477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Přímá spojovací čára 37"/>
          <p:cNvCxnSpPr/>
          <p:nvPr/>
        </p:nvCxnSpPr>
        <p:spPr>
          <a:xfrm flipV="1">
            <a:off x="8433772" y="4174354"/>
            <a:ext cx="792162" cy="8651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" name="Přímá spojovací čára 38"/>
          <p:cNvCxnSpPr/>
          <p:nvPr/>
        </p:nvCxnSpPr>
        <p:spPr>
          <a:xfrm>
            <a:off x="7641609" y="4534715"/>
            <a:ext cx="129794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3" name="Volný tvar 32"/>
          <p:cNvSpPr/>
          <p:nvPr/>
        </p:nvSpPr>
        <p:spPr>
          <a:xfrm>
            <a:off x="2282209" y="4529953"/>
            <a:ext cx="1677634" cy="508000"/>
          </a:xfrm>
          <a:custGeom>
            <a:avLst/>
            <a:gdLst>
              <a:gd name="connsiteX0" fmla="*/ 0 w 1676400"/>
              <a:gd name="connsiteY0" fmla="*/ 0 h 508000"/>
              <a:gd name="connsiteX1" fmla="*/ 626534 w 1676400"/>
              <a:gd name="connsiteY1" fmla="*/ 508000 h 508000"/>
              <a:gd name="connsiteX2" fmla="*/ 1253067 w 1676400"/>
              <a:gd name="connsiteY2" fmla="*/ 508000 h 508000"/>
              <a:gd name="connsiteX3" fmla="*/ 1676400 w 1676400"/>
              <a:gd name="connsiteY3" fmla="*/ 0 h 508000"/>
              <a:gd name="connsiteX4" fmla="*/ 0 w 1676400"/>
              <a:gd name="connsiteY4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508000">
                <a:moveTo>
                  <a:pt x="0" y="0"/>
                </a:moveTo>
                <a:lnTo>
                  <a:pt x="626534" y="508000"/>
                </a:lnTo>
                <a:lnTo>
                  <a:pt x="1253067" y="508000"/>
                </a:lnTo>
                <a:lnTo>
                  <a:pt x="1676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4" name="Přímá spojovací čára 40"/>
          <p:cNvCxnSpPr>
            <a:stCxn id="33" idx="0"/>
            <a:endCxn id="33" idx="1"/>
          </p:cNvCxnSpPr>
          <p:nvPr/>
        </p:nvCxnSpPr>
        <p:spPr>
          <a:xfrm>
            <a:off x="2282209" y="4529953"/>
            <a:ext cx="626995" cy="508000"/>
          </a:xfrm>
          <a:prstGeom prst="line">
            <a:avLst/>
          </a:prstGeom>
          <a:noFill/>
          <a:ln w="25400" cap="flat" cmpd="sng" algn="ctr">
            <a:solidFill>
              <a:srgbClr val="B41C97"/>
            </a:solidFill>
            <a:prstDash val="solid"/>
          </a:ln>
          <a:effectLst/>
        </p:spPr>
      </p:cxnSp>
      <p:cxnSp>
        <p:nvCxnSpPr>
          <p:cNvPr id="35" name="Přímá spojovací čára 41"/>
          <p:cNvCxnSpPr>
            <a:stCxn id="33" idx="1"/>
            <a:endCxn id="33" idx="2"/>
          </p:cNvCxnSpPr>
          <p:nvPr/>
        </p:nvCxnSpPr>
        <p:spPr>
          <a:xfrm>
            <a:off x="2909204" y="5037953"/>
            <a:ext cx="626994" cy="0"/>
          </a:xfrm>
          <a:prstGeom prst="line">
            <a:avLst/>
          </a:prstGeom>
          <a:noFill/>
          <a:ln w="25400" cap="flat" cmpd="sng" algn="ctr">
            <a:solidFill>
              <a:srgbClr val="B41C97"/>
            </a:solidFill>
            <a:prstDash val="solid"/>
          </a:ln>
          <a:effectLst/>
        </p:spPr>
      </p:cxnSp>
      <p:cxnSp>
        <p:nvCxnSpPr>
          <p:cNvPr id="36" name="Přímá spojovací čára 42"/>
          <p:cNvCxnSpPr>
            <a:stCxn id="33" idx="2"/>
            <a:endCxn id="33" idx="3"/>
          </p:cNvCxnSpPr>
          <p:nvPr/>
        </p:nvCxnSpPr>
        <p:spPr>
          <a:xfrm flipV="1">
            <a:off x="3536198" y="4529953"/>
            <a:ext cx="423645" cy="508000"/>
          </a:xfrm>
          <a:prstGeom prst="line">
            <a:avLst/>
          </a:prstGeom>
          <a:noFill/>
          <a:ln w="25400" cap="flat" cmpd="sng" algn="ctr">
            <a:solidFill>
              <a:srgbClr val="B41C97"/>
            </a:solidFill>
            <a:prstDash val="solid"/>
          </a:ln>
          <a:effectLst/>
        </p:spPr>
      </p:cxnSp>
      <p:cxnSp>
        <p:nvCxnSpPr>
          <p:cNvPr id="37" name="Přímá spojovací šipka 43"/>
          <p:cNvCxnSpPr/>
          <p:nvPr/>
        </p:nvCxnSpPr>
        <p:spPr>
          <a:xfrm>
            <a:off x="3682384" y="4823640"/>
            <a:ext cx="1727200" cy="719138"/>
          </a:xfrm>
          <a:prstGeom prst="straightConnector1">
            <a:avLst/>
          </a:prstGeom>
          <a:noFill/>
          <a:ln w="9525" cap="flat" cmpd="sng" algn="ctr">
            <a:solidFill>
              <a:srgbClr val="B41C97"/>
            </a:solidFill>
            <a:prstDash val="solid"/>
            <a:tailEnd type="arrow"/>
          </a:ln>
          <a:effectLst/>
        </p:spPr>
      </p:cxnSp>
      <p:sp>
        <p:nvSpPr>
          <p:cNvPr id="38" name="Volný tvar 37"/>
          <p:cNvSpPr/>
          <p:nvPr/>
        </p:nvSpPr>
        <p:spPr>
          <a:xfrm>
            <a:off x="5330209" y="4461690"/>
            <a:ext cx="1083472" cy="492125"/>
          </a:xfrm>
          <a:custGeom>
            <a:avLst/>
            <a:gdLst>
              <a:gd name="connsiteX0" fmla="*/ 0 w 1083734"/>
              <a:gd name="connsiteY0" fmla="*/ 0 h 491066"/>
              <a:gd name="connsiteX1" fmla="*/ 0 w 1083734"/>
              <a:gd name="connsiteY1" fmla="*/ 491066 h 491066"/>
              <a:gd name="connsiteX2" fmla="*/ 1083734 w 1083734"/>
              <a:gd name="connsiteY2" fmla="*/ 491066 h 491066"/>
              <a:gd name="connsiteX3" fmla="*/ 1083734 w 1083734"/>
              <a:gd name="connsiteY3" fmla="*/ 0 h 491066"/>
              <a:gd name="connsiteX4" fmla="*/ 0 w 1083734"/>
              <a:gd name="connsiteY4" fmla="*/ 0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734" h="491066">
                <a:moveTo>
                  <a:pt x="0" y="0"/>
                </a:moveTo>
                <a:lnTo>
                  <a:pt x="0" y="491066"/>
                </a:lnTo>
                <a:lnTo>
                  <a:pt x="1083734" y="491066"/>
                </a:lnTo>
                <a:lnTo>
                  <a:pt x="1083734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Volný tvar 38"/>
          <p:cNvSpPr/>
          <p:nvPr/>
        </p:nvSpPr>
        <p:spPr>
          <a:xfrm>
            <a:off x="7682883" y="4512490"/>
            <a:ext cx="1220097" cy="525463"/>
          </a:xfrm>
          <a:custGeom>
            <a:avLst/>
            <a:gdLst>
              <a:gd name="connsiteX0" fmla="*/ 0 w 1219200"/>
              <a:gd name="connsiteY0" fmla="*/ 16933 h 524933"/>
              <a:gd name="connsiteX1" fmla="*/ 745066 w 1219200"/>
              <a:gd name="connsiteY1" fmla="*/ 524933 h 524933"/>
              <a:gd name="connsiteX2" fmla="*/ 1219200 w 1219200"/>
              <a:gd name="connsiteY2" fmla="*/ 0 h 524933"/>
              <a:gd name="connsiteX3" fmla="*/ 0 w 1219200"/>
              <a:gd name="connsiteY3" fmla="*/ 16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524933">
                <a:moveTo>
                  <a:pt x="0" y="16933"/>
                </a:moveTo>
                <a:lnTo>
                  <a:pt x="745066" y="524933"/>
                </a:lnTo>
                <a:lnTo>
                  <a:pt x="121920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0" name="Přímá spojovací čára 46"/>
          <p:cNvCxnSpPr>
            <a:stCxn id="38" idx="0"/>
            <a:endCxn id="38" idx="1"/>
          </p:cNvCxnSpPr>
          <p:nvPr/>
        </p:nvCxnSpPr>
        <p:spPr>
          <a:xfrm>
            <a:off x="5330209" y="4461690"/>
            <a:ext cx="0" cy="492125"/>
          </a:xfrm>
          <a:prstGeom prst="line">
            <a:avLst/>
          </a:prstGeom>
          <a:noFill/>
          <a:ln w="25400" cap="flat" cmpd="sng" algn="ctr">
            <a:solidFill>
              <a:srgbClr val="B41C97"/>
            </a:solidFill>
            <a:prstDash val="solid"/>
          </a:ln>
          <a:effectLst/>
        </p:spPr>
      </p:cxnSp>
      <p:cxnSp>
        <p:nvCxnSpPr>
          <p:cNvPr id="41" name="Přímá spojovací čára 47"/>
          <p:cNvCxnSpPr/>
          <p:nvPr/>
        </p:nvCxnSpPr>
        <p:spPr>
          <a:xfrm>
            <a:off x="6417647" y="4463278"/>
            <a:ext cx="0" cy="490537"/>
          </a:xfrm>
          <a:prstGeom prst="line">
            <a:avLst/>
          </a:prstGeom>
          <a:noFill/>
          <a:ln w="25400" cap="flat" cmpd="sng" algn="ctr">
            <a:solidFill>
              <a:srgbClr val="B41C97"/>
            </a:solidFill>
            <a:prstDash val="solid"/>
          </a:ln>
          <a:effectLst/>
        </p:spPr>
      </p:cxnSp>
      <p:cxnSp>
        <p:nvCxnSpPr>
          <p:cNvPr id="42" name="Přímá spojovací čára 48"/>
          <p:cNvCxnSpPr>
            <a:stCxn id="39" idx="0"/>
            <a:endCxn id="39" idx="1"/>
          </p:cNvCxnSpPr>
          <p:nvPr/>
        </p:nvCxnSpPr>
        <p:spPr>
          <a:xfrm>
            <a:off x="7682883" y="4529440"/>
            <a:ext cx="745614" cy="508513"/>
          </a:xfrm>
          <a:prstGeom prst="line">
            <a:avLst/>
          </a:prstGeom>
          <a:noFill/>
          <a:ln w="25400" cap="flat" cmpd="sng" algn="ctr">
            <a:solidFill>
              <a:srgbClr val="B41C97"/>
            </a:solidFill>
            <a:prstDash val="solid"/>
          </a:ln>
          <a:effectLst/>
        </p:spPr>
      </p:cxnSp>
      <p:cxnSp>
        <p:nvCxnSpPr>
          <p:cNvPr id="43" name="Přímá spojovací čára 49"/>
          <p:cNvCxnSpPr>
            <a:stCxn id="39" idx="1"/>
            <a:endCxn id="39" idx="2"/>
          </p:cNvCxnSpPr>
          <p:nvPr/>
        </p:nvCxnSpPr>
        <p:spPr>
          <a:xfrm flipV="1">
            <a:off x="8428497" y="4512490"/>
            <a:ext cx="474483" cy="525463"/>
          </a:xfrm>
          <a:prstGeom prst="line">
            <a:avLst/>
          </a:prstGeom>
          <a:noFill/>
          <a:ln w="25400" cap="flat" cmpd="sng" algn="ctr">
            <a:solidFill>
              <a:srgbClr val="B41C97"/>
            </a:solidFill>
            <a:prstDash val="solid"/>
          </a:ln>
          <a:effectLst/>
        </p:spPr>
      </p:cxnSp>
      <p:cxnSp>
        <p:nvCxnSpPr>
          <p:cNvPr id="44" name="Přímá spojovací čára 50"/>
          <p:cNvCxnSpPr>
            <a:stCxn id="38" idx="1"/>
            <a:endCxn id="38" idx="2"/>
          </p:cNvCxnSpPr>
          <p:nvPr/>
        </p:nvCxnSpPr>
        <p:spPr>
          <a:xfrm>
            <a:off x="5330209" y="4953815"/>
            <a:ext cx="1083472" cy="0"/>
          </a:xfrm>
          <a:prstGeom prst="line">
            <a:avLst/>
          </a:prstGeom>
          <a:noFill/>
          <a:ln w="25400" cap="flat" cmpd="sng" algn="ctr">
            <a:solidFill>
              <a:srgbClr val="B41C97"/>
            </a:solidFill>
            <a:prstDash val="solid"/>
          </a:ln>
          <a:effectLst/>
        </p:spPr>
      </p:cxnSp>
      <p:cxnSp>
        <p:nvCxnSpPr>
          <p:cNvPr id="45" name="Přímá spojovací šipka 51"/>
          <p:cNvCxnSpPr/>
          <p:nvPr/>
        </p:nvCxnSpPr>
        <p:spPr>
          <a:xfrm flipH="1">
            <a:off x="6274772" y="4966515"/>
            <a:ext cx="1943100" cy="433388"/>
          </a:xfrm>
          <a:prstGeom prst="straightConnector1">
            <a:avLst/>
          </a:prstGeom>
          <a:noFill/>
          <a:ln w="9525" cap="flat" cmpd="sng" algn="ctr">
            <a:solidFill>
              <a:srgbClr val="B41C97"/>
            </a:solidFill>
            <a:prstDash val="solid"/>
            <a:tailEnd type="arrow"/>
          </a:ln>
          <a:effectLst/>
        </p:spPr>
      </p:cxnSp>
      <p:cxnSp>
        <p:nvCxnSpPr>
          <p:cNvPr id="46" name="Přímá spojovací šipka 52"/>
          <p:cNvCxnSpPr/>
          <p:nvPr/>
        </p:nvCxnSpPr>
        <p:spPr>
          <a:xfrm flipH="1">
            <a:off x="5914409" y="4966515"/>
            <a:ext cx="71438" cy="360363"/>
          </a:xfrm>
          <a:prstGeom prst="straightConnector1">
            <a:avLst/>
          </a:prstGeom>
          <a:noFill/>
          <a:ln w="9525" cap="flat" cmpd="sng" algn="ctr">
            <a:solidFill>
              <a:srgbClr val="B41C97"/>
            </a:solidFill>
            <a:prstDash val="solid"/>
            <a:tailEnd type="arrow"/>
          </a:ln>
          <a:effectLst/>
        </p:spPr>
      </p:cxnSp>
      <p:cxnSp>
        <p:nvCxnSpPr>
          <p:cNvPr id="47" name="Přímá spojovací šipka 53"/>
          <p:cNvCxnSpPr/>
          <p:nvPr/>
        </p:nvCxnSpPr>
        <p:spPr>
          <a:xfrm>
            <a:off x="3199064" y="1805943"/>
            <a:ext cx="0" cy="216695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48" name="Přímá spojovací šipka 54"/>
          <p:cNvCxnSpPr/>
          <p:nvPr/>
        </p:nvCxnSpPr>
        <p:spPr>
          <a:xfrm>
            <a:off x="6512176" y="1301118"/>
            <a:ext cx="1" cy="216698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49" name="Přímá spojovací šipka 55"/>
          <p:cNvCxnSpPr/>
          <p:nvPr/>
        </p:nvCxnSpPr>
        <p:spPr>
          <a:xfrm>
            <a:off x="3179147" y="4391840"/>
            <a:ext cx="1" cy="21431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50" name="Přímá spojovací šipka 56"/>
          <p:cNvCxnSpPr/>
          <p:nvPr/>
        </p:nvCxnSpPr>
        <p:spPr>
          <a:xfrm>
            <a:off x="5842972" y="4318815"/>
            <a:ext cx="1" cy="216698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51" name="Přímá spojovací šipka 57"/>
          <p:cNvCxnSpPr/>
          <p:nvPr/>
        </p:nvCxnSpPr>
        <p:spPr>
          <a:xfrm>
            <a:off x="8219460" y="4391840"/>
            <a:ext cx="0" cy="214313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52" name="TextovéPole 82"/>
          <p:cNvSpPr txBox="1">
            <a:spLocks noChangeArrowheads="1"/>
          </p:cNvSpPr>
          <p:nvPr/>
        </p:nvSpPr>
        <p:spPr bwMode="auto">
          <a:xfrm>
            <a:off x="5554046" y="5225278"/>
            <a:ext cx="6481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1099108" y="5892554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Hydraulický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poloměr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  R = S/O  </a:t>
            </a:r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E819D8E8-9BE3-4FD9-B06E-80F1887A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625" y="5822313"/>
            <a:ext cx="3400175" cy="36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Kruhový profil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cs-CZ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  R = S/O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7B4C15-F010-CA0E-6EED-79374E45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22879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311333" y="1848917"/>
          <a:ext cx="2552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552700" imgH="482600" progId="Equation.3">
                  <p:embed/>
                </p:oleObj>
              </mc:Choice>
              <mc:Fallback>
                <p:oleObj name="Rovnice" r:id="rId3" imgW="2552700" imgH="4826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1333" y="1848917"/>
                        <a:ext cx="2552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13782" y="1238260"/>
            <a:ext cx="8135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Průtok</a:t>
            </a:r>
            <a:r>
              <a:rPr lang="en-US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objemový</a:t>
            </a:r>
            <a:r>
              <a:rPr lang="en-US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kapaliny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který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proteče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průtočným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průřezem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jednotku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času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</a:t>
            </a:r>
            <a:endParaRPr lang="en-US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57439" y="3678763"/>
            <a:ext cx="6840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Bodová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(ms</a:t>
            </a:r>
            <a:r>
              <a:rPr lang="en-US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 = ds/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dt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;  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US" altLang="cs-CZ" sz="2000" baseline="-30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x/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; 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cs-CZ" sz="2000" baseline="-30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y/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 ; ….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2" name="Obdélník 13"/>
          <p:cNvSpPr>
            <a:spLocks noChangeArrowheads="1"/>
          </p:cNvSpPr>
          <p:nvPr/>
        </p:nvSpPr>
        <p:spPr bwMode="auto">
          <a:xfrm>
            <a:off x="1463337" y="4951198"/>
            <a:ext cx="10083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Průřezová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rychlost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(ms</a:t>
            </a:r>
            <a:r>
              <a:rPr lang="en-US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 =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střední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hodnota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rychlosti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průtočném</a:t>
            </a:r>
            <a:r>
              <a:rPr lang="en-US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průřezu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4"/>
          <p:cNvSpPr txBox="1">
            <a:spLocks noChangeArrowheads="1"/>
          </p:cNvSpPr>
          <p:nvPr/>
        </p:nvSpPr>
        <p:spPr bwMode="auto">
          <a:xfrm>
            <a:off x="1492976" y="429279"/>
            <a:ext cx="4248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Průtok: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hmotnostní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(kg.s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objemový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(m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.s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5" name="Lichoběžník 14"/>
          <p:cNvSpPr/>
          <p:nvPr/>
        </p:nvSpPr>
        <p:spPr>
          <a:xfrm rot="10800000">
            <a:off x="4285558" y="2137842"/>
            <a:ext cx="2160587" cy="647700"/>
          </a:xfrm>
          <a:prstGeom prst="trapezoi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Přímá spojovací šipka 22"/>
          <p:cNvCxnSpPr/>
          <p:nvPr/>
        </p:nvCxnSpPr>
        <p:spPr>
          <a:xfrm rot="5400000">
            <a:off x="5151539" y="2065611"/>
            <a:ext cx="142875" cy="1587"/>
          </a:xfrm>
          <a:prstGeom prst="straightConnector1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7" name="Přímá spojovací čára 23"/>
          <p:cNvCxnSpPr/>
          <p:nvPr/>
        </p:nvCxnSpPr>
        <p:spPr>
          <a:xfrm rot="16200000" flipH="1">
            <a:off x="4033939" y="2389461"/>
            <a:ext cx="647700" cy="144462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Přímá spojovací čára 24"/>
          <p:cNvCxnSpPr/>
          <p:nvPr/>
        </p:nvCxnSpPr>
        <p:spPr>
          <a:xfrm>
            <a:off x="4430020" y="2785542"/>
            <a:ext cx="1873250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Přímá spojovací čára 25"/>
          <p:cNvCxnSpPr/>
          <p:nvPr/>
        </p:nvCxnSpPr>
        <p:spPr>
          <a:xfrm rot="5400000" flipH="1" flipV="1">
            <a:off x="6050858" y="2390254"/>
            <a:ext cx="647700" cy="142875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Přímá spojovací šipka 26"/>
          <p:cNvCxnSpPr/>
          <p:nvPr/>
        </p:nvCxnSpPr>
        <p:spPr>
          <a:xfrm rot="10800000" flipV="1">
            <a:off x="4861820" y="2425179"/>
            <a:ext cx="431800" cy="144463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430020" y="2282304"/>
            <a:ext cx="54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798445" y="2353742"/>
            <a:ext cx="71438" cy="71437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Přímá spojovací šipka 29"/>
          <p:cNvCxnSpPr>
            <a:stCxn id="22" idx="3"/>
          </p:cNvCxnSpPr>
          <p:nvPr/>
        </p:nvCxnSpPr>
        <p:spPr>
          <a:xfrm>
            <a:off x="5869883" y="2390254"/>
            <a:ext cx="1441450" cy="32385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311333" y="2569642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ds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94">
            <a:extLst>
              <a:ext uri="{FF2B5EF4-FFF2-40B4-BE49-F238E27FC236}">
                <a16:creationId xmlns:a16="http://schemas.microsoft.com/office/drawing/2014/main" id="{7FED31DE-6BF2-4C2C-973E-4A3C2D6E9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782" y="6017836"/>
            <a:ext cx="7311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Rychlost maximální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  -   největší rychlost v daném profilu. </a:t>
            </a:r>
          </a:p>
        </p:txBody>
      </p:sp>
      <p:sp>
        <p:nvSpPr>
          <p:cNvPr id="5" name="AutoShape 195" descr="{\displaystyle v_{max}}">
            <a:extLst>
              <a:ext uri="{FF2B5EF4-FFF2-40B4-BE49-F238E27FC236}">
                <a16:creationId xmlns:a16="http://schemas.microsoft.com/office/drawing/2014/main" id="{C330D613-177B-4415-9D6C-D8B617A72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74753" y="6076643"/>
            <a:ext cx="18278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9C263A5-C6B7-4786-971A-65653DC6D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558" y="37528"/>
            <a:ext cx="502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POJMY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 HYDRODYNAMICE</a:t>
            </a:r>
            <a:endParaRPr lang="en-US" alt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82BCC32-38EB-549A-CF88-CDCB60585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61453" cy="255609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6" name="TextovéPole 23"/>
          <p:cNvSpPr txBox="1">
            <a:spLocks noChangeArrowheads="1"/>
          </p:cNvSpPr>
          <p:nvPr/>
        </p:nvSpPr>
        <p:spPr bwMode="auto">
          <a:xfrm>
            <a:off x="4436822" y="342355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20" name="Přímá spojovací čára 26"/>
          <p:cNvCxnSpPr/>
          <p:nvPr/>
        </p:nvCxnSpPr>
        <p:spPr>
          <a:xfrm flipV="1">
            <a:off x="2205590" y="3231461"/>
            <a:ext cx="3529012" cy="792163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2" name="Přímá spojovací čára 28"/>
          <p:cNvCxnSpPr/>
          <p:nvPr/>
        </p:nvCxnSpPr>
        <p:spPr>
          <a:xfrm rot="5400000" flipH="1" flipV="1">
            <a:off x="5193265" y="3626749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3" name="TextovéPole 35"/>
          <p:cNvSpPr txBox="1">
            <a:spLocks noChangeArrowheads="1"/>
          </p:cNvSpPr>
          <p:nvPr/>
        </p:nvSpPr>
        <p:spPr bwMode="auto">
          <a:xfrm>
            <a:off x="5722987" y="3390421"/>
            <a:ext cx="6477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dh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Přímá spojovací čára 30"/>
          <p:cNvCxnSpPr/>
          <p:nvPr/>
        </p:nvCxnSpPr>
        <p:spPr>
          <a:xfrm rot="5400000">
            <a:off x="5300421" y="4383193"/>
            <a:ext cx="43338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Přímá spojovací čára 31"/>
          <p:cNvCxnSpPr/>
          <p:nvPr/>
        </p:nvCxnSpPr>
        <p:spPr>
          <a:xfrm rot="5400000">
            <a:off x="2133358" y="4383193"/>
            <a:ext cx="287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čára 32"/>
          <p:cNvCxnSpPr/>
          <p:nvPr/>
        </p:nvCxnSpPr>
        <p:spPr>
          <a:xfrm>
            <a:off x="2277027" y="4526861"/>
            <a:ext cx="32400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7" name="TextovéPole 43"/>
          <p:cNvSpPr txBox="1">
            <a:spLocks noChangeArrowheads="1"/>
          </p:cNvSpPr>
          <p:nvPr/>
        </p:nvSpPr>
        <p:spPr bwMode="auto">
          <a:xfrm>
            <a:off x="3645452" y="4166499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8" name="TextovéPole 44"/>
          <p:cNvSpPr txBox="1">
            <a:spLocks noChangeArrowheads="1"/>
          </p:cNvSpPr>
          <p:nvPr/>
        </p:nvSpPr>
        <p:spPr bwMode="auto">
          <a:xfrm>
            <a:off x="3213652" y="2871099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</a:p>
        </p:txBody>
      </p:sp>
      <p:cxnSp>
        <p:nvCxnSpPr>
          <p:cNvPr id="29" name="Přímá spojovací čára 35"/>
          <p:cNvCxnSpPr/>
          <p:nvPr/>
        </p:nvCxnSpPr>
        <p:spPr>
          <a:xfrm rot="16200000" flipV="1">
            <a:off x="1918252" y="3663262"/>
            <a:ext cx="358775" cy="2159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Přímá spojovací čára 36"/>
          <p:cNvCxnSpPr/>
          <p:nvPr/>
        </p:nvCxnSpPr>
        <p:spPr>
          <a:xfrm rot="16200000" flipV="1">
            <a:off x="5121033" y="2906818"/>
            <a:ext cx="504825" cy="1444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Přímá spojovací čára 37"/>
          <p:cNvCxnSpPr/>
          <p:nvPr/>
        </p:nvCxnSpPr>
        <p:spPr>
          <a:xfrm flipV="1">
            <a:off x="2061127" y="2871099"/>
            <a:ext cx="3240088" cy="7921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4" name="TextovéPole 55"/>
          <p:cNvSpPr txBox="1">
            <a:spLocks noChangeArrowheads="1"/>
          </p:cNvSpPr>
          <p:nvPr/>
        </p:nvSpPr>
        <p:spPr bwMode="auto">
          <a:xfrm>
            <a:off x="7481074" y="4097564"/>
            <a:ext cx="38162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 malé úhly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a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(cca 8-10°… 20°)</a:t>
            </a:r>
          </a:p>
        </p:txBody>
      </p:sp>
      <p:sp>
        <p:nvSpPr>
          <p:cNvPr id="35" name="Obdélník 41"/>
          <p:cNvSpPr>
            <a:spLocks noChangeArrowheads="1"/>
          </p:cNvSpPr>
          <p:nvPr/>
        </p:nvSpPr>
        <p:spPr bwMode="auto">
          <a:xfrm>
            <a:off x="2415367" y="697706"/>
            <a:ext cx="2244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SKLON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– i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(I,J, i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)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ovéPole 2"/>
          <p:cNvSpPr txBox="1">
            <a:spLocks noChangeArrowheads="1"/>
          </p:cNvSpPr>
          <p:nvPr/>
        </p:nvSpPr>
        <p:spPr bwMode="auto">
          <a:xfrm>
            <a:off x="3213652" y="3677549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7CD8D4D-0449-4FCF-BE12-1FA0EAFB2907}"/>
                  </a:ext>
                </a:extLst>
              </p:cNvPr>
              <p:cNvSpPr txBox="1"/>
              <p:nvPr/>
            </p:nvSpPr>
            <p:spPr>
              <a:xfrm>
                <a:off x="8581353" y="3386413"/>
                <a:ext cx="1857945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𝒊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𝒅𝒉</m:t>
                          </m:r>
                        </m:num>
                        <m:den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𝑳</m:t>
                          </m:r>
                        </m:den>
                      </m:f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…… </m:t>
                      </m:r>
                      <m:func>
                        <m:func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cs-CZ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𝐬𝐢𝐧</m:t>
                          </m:r>
                        </m:fName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7CD8D4D-0449-4FCF-BE12-1FA0EAFB2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353" y="3386413"/>
                <a:ext cx="1857945" cy="524118"/>
              </a:xfrm>
              <a:prstGeom prst="rect">
                <a:avLst/>
              </a:prstGeom>
              <a:blipFill>
                <a:blip r:embed="rId3"/>
                <a:stretch>
                  <a:fillRect r="-987" b="-8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6BB1743-9013-4714-AC0D-2DACB715A8C3}"/>
                  </a:ext>
                </a:extLst>
              </p:cNvPr>
              <p:cNvSpPr txBox="1"/>
              <p:nvPr/>
            </p:nvSpPr>
            <p:spPr>
              <a:xfrm>
                <a:off x="8656370" y="4883179"/>
                <a:ext cx="12618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cs-CZ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sin</m:t>
                          </m:r>
                        </m:fName>
                        <m:e>
                          <m:r>
                            <a:rPr kumimoji="0" lang="cs-CZ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</m:func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𝑡𝑔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cs-CZ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𝛼</m:t>
                      </m:r>
                    </m:oMath>
                  </m:oMathPara>
                </a14:m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6BB1743-9013-4714-AC0D-2DACB715A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70" y="4883179"/>
                <a:ext cx="1261884" cy="276999"/>
              </a:xfrm>
              <a:prstGeom prst="rect">
                <a:avLst/>
              </a:prstGeom>
              <a:blipFill>
                <a:blip r:embed="rId5"/>
                <a:stretch>
                  <a:fillRect l="-3865" r="-1932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28A81CC8-0F7F-44E9-A1D4-F9C3358E6B60}"/>
                  </a:ext>
                </a:extLst>
              </p:cNvPr>
              <p:cNvSpPr txBox="1"/>
              <p:nvPr/>
            </p:nvSpPr>
            <p:spPr>
              <a:xfrm>
                <a:off x="8357882" y="5666538"/>
                <a:ext cx="1795363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𝒊</m:t>
                      </m:r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𝒅𝒉</m:t>
                          </m:r>
                        </m:num>
                        <m:den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𝒍</m:t>
                          </m:r>
                        </m:den>
                      </m:f>
                      <m:r>
                        <a:rPr kumimoji="0" lang="cs-CZ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…… </m:t>
                      </m:r>
                      <m:func>
                        <m:funcPr>
                          <m:ctrlP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𝒕𝒈</m:t>
                          </m:r>
                        </m:fName>
                        <m:e>
                          <m:r>
                            <a:rPr kumimoji="0" lang="cs-CZ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28A81CC8-0F7F-44E9-A1D4-F9C3358E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82" y="5666538"/>
                <a:ext cx="1795363" cy="526106"/>
              </a:xfrm>
              <a:prstGeom prst="rect">
                <a:avLst/>
              </a:prstGeom>
              <a:blipFill>
                <a:blip r:embed="rId6"/>
                <a:stretch>
                  <a:fillRect r="-339" b="-8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blouk 39">
            <a:extLst>
              <a:ext uri="{FF2B5EF4-FFF2-40B4-BE49-F238E27FC236}">
                <a16:creationId xmlns:a16="http://schemas.microsoft.com/office/drawing/2014/main" id="{88AC857C-5400-4BA9-95E7-87DE4622EF1A}"/>
              </a:ext>
            </a:extLst>
          </p:cNvPr>
          <p:cNvSpPr/>
          <p:nvPr/>
        </p:nvSpPr>
        <p:spPr bwMode="auto">
          <a:xfrm>
            <a:off x="3734713" y="3640244"/>
            <a:ext cx="285750" cy="706436"/>
          </a:xfrm>
          <a:prstGeom prst="arc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cxnSp>
        <p:nvCxnSpPr>
          <p:cNvPr id="21" name="Přímá spojovací čára 27"/>
          <p:cNvCxnSpPr/>
          <p:nvPr/>
        </p:nvCxnSpPr>
        <p:spPr>
          <a:xfrm flipV="1">
            <a:off x="2134152" y="3950599"/>
            <a:ext cx="3382963" cy="73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41" name="Picture 2">
            <a:extLst>
              <a:ext uri="{FF2B5EF4-FFF2-40B4-BE49-F238E27FC236}">
                <a16:creationId xmlns:a16="http://schemas.microsoft.com/office/drawing/2014/main" id="{95AFA076-E504-40A1-95AB-953AF2FD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29" y="459563"/>
            <a:ext cx="41433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ovéPole 55">
            <a:extLst>
              <a:ext uri="{FF2B5EF4-FFF2-40B4-BE49-F238E27FC236}">
                <a16:creationId xmlns:a16="http://schemas.microsoft.com/office/drawing/2014/main" id="{92B052EF-1B0C-48B7-B867-324DEF7A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074" y="3031055"/>
            <a:ext cx="1100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Sklon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Šipka dolů 2"/>
          <p:cNvSpPr/>
          <p:nvPr/>
        </p:nvSpPr>
        <p:spPr bwMode="auto">
          <a:xfrm>
            <a:off x="3861352" y="2276581"/>
            <a:ext cx="360362" cy="594518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F59252-940F-B084-B4A9-8656414DE1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792676E7-F588-1950-285A-579CC089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014" y="89355"/>
            <a:ext cx="5026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POJMY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 HYDRODYNAMICE</a:t>
            </a:r>
            <a:endParaRPr lang="en-US" alt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1"/>
            <a:ext cx="397013" cy="1559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" name="Zástupný symbol pro číslo snímku 12"/>
          <p:cNvSpPr txBox="1">
            <a:spLocks/>
          </p:cNvSpPr>
          <p:nvPr/>
        </p:nvSpPr>
        <p:spPr bwMode="auto">
          <a:xfrm>
            <a:off x="11688306" y="6568590"/>
            <a:ext cx="411957" cy="26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7F00770E-4EA8-4EED-8F7A-B97043FC2983}" type="slidenum">
              <a:rPr lang="cs-CZ" altLang="cs-CZ" sz="1000" b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/>
              <a:t>7</a:t>
            </a:fld>
            <a:endParaRPr lang="cs-CZ" altLang="cs-CZ" sz="1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87006" y="105314"/>
            <a:ext cx="4337967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TEČNÉ NAPĚTÍ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– TEČNÁ SÍLA </a:t>
            </a:r>
            <a:endParaRPr lang="en-US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dalus" pitchFamily="18" charset="-78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379037"/>
              </p:ext>
            </p:extLst>
          </p:nvPr>
        </p:nvGraphicFramePr>
        <p:xfrm>
          <a:off x="8877300" y="1550988"/>
          <a:ext cx="10715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418918" progId="Equation.COEE2">
                  <p:embed/>
                </p:oleObj>
              </mc:Choice>
              <mc:Fallback>
                <p:oleObj name="Equation" r:id="rId3" imgW="583947" imgH="418918" progId="Equation.COEE2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1550988"/>
                        <a:ext cx="10715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285972"/>
              </p:ext>
            </p:extLst>
          </p:nvPr>
        </p:nvGraphicFramePr>
        <p:xfrm>
          <a:off x="1684338" y="2319338"/>
          <a:ext cx="476691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COEE2">
                  <p:embed/>
                </p:oleObj>
              </mc:Choice>
              <mc:Fallback>
                <p:oleObj name="Equation" r:id="rId5" imgW="152268" imgH="164957" progId="Equation.COEE2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2319338"/>
                        <a:ext cx="476691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12615" y="2190265"/>
            <a:ext cx="5756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Dynamická viskozita</a:t>
            </a:r>
            <a:r>
              <a:rPr lang="en-US" altLang="cs-CZ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 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(</a:t>
            </a: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koef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. d. viskozity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826990" y="4919177"/>
            <a:ext cx="34290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826990" y="3699977"/>
            <a:ext cx="3429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4198590" y="3699977"/>
            <a:ext cx="0" cy="1219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198590" y="4614377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198590" y="4309577"/>
            <a:ext cx="304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198590" y="4004777"/>
            <a:ext cx="533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274790" y="3699977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951190" y="4919177"/>
            <a:ext cx="317500" cy="381000"/>
          </a:xfrm>
          <a:custGeom>
            <a:avLst/>
            <a:gdLst>
              <a:gd name="T0" fmla="*/ 2147483646 w 200"/>
              <a:gd name="T1" fmla="*/ 0 h 240"/>
              <a:gd name="T2" fmla="*/ 2147483646 w 200"/>
              <a:gd name="T3" fmla="*/ 2147483646 h 240"/>
              <a:gd name="T4" fmla="*/ 2147483646 w 200"/>
              <a:gd name="T5" fmla="*/ 2147483646 h 240"/>
              <a:gd name="T6" fmla="*/ 2147483646 w 20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240"/>
              <a:gd name="T14" fmla="*/ 200 w 20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240">
                <a:moveTo>
                  <a:pt x="8" y="0"/>
                </a:moveTo>
                <a:cubicBezTo>
                  <a:pt x="80" y="36"/>
                  <a:pt x="152" y="72"/>
                  <a:pt x="152" y="96"/>
                </a:cubicBezTo>
                <a:cubicBezTo>
                  <a:pt x="152" y="120"/>
                  <a:pt x="0" y="120"/>
                  <a:pt x="8" y="144"/>
                </a:cubicBezTo>
                <a:cubicBezTo>
                  <a:pt x="16" y="168"/>
                  <a:pt x="168" y="224"/>
                  <a:pt x="200" y="240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255990" y="5047765"/>
            <a:ext cx="3156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pevná část v klidu v=0</a:t>
            </a:r>
            <a:endParaRPr lang="en-US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ndalus" pitchFamily="18" charset="-78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263632" y="1600751"/>
            <a:ext cx="7294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Tečné napětí způsobené viskozitou mezi vrstvami</a:t>
            </a: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:</a:t>
            </a: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198590" y="3699977"/>
            <a:ext cx="1143000" cy="1219200"/>
          </a:xfrm>
          <a:custGeom>
            <a:avLst/>
            <a:gdLst>
              <a:gd name="T0" fmla="*/ 2147483646 w 720"/>
              <a:gd name="T1" fmla="*/ 0 h 768"/>
              <a:gd name="T2" fmla="*/ 2147483646 w 720"/>
              <a:gd name="T3" fmla="*/ 2147483646 h 768"/>
              <a:gd name="T4" fmla="*/ 2147483646 w 720"/>
              <a:gd name="T5" fmla="*/ 2147483646 h 768"/>
              <a:gd name="T6" fmla="*/ 0 w 720"/>
              <a:gd name="T7" fmla="*/ 2147483646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768"/>
              <a:gd name="T14" fmla="*/ 720 w 720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768">
                <a:moveTo>
                  <a:pt x="720" y="0"/>
                </a:moveTo>
                <a:cubicBezTo>
                  <a:pt x="580" y="52"/>
                  <a:pt x="440" y="104"/>
                  <a:pt x="336" y="192"/>
                </a:cubicBezTo>
                <a:cubicBezTo>
                  <a:pt x="232" y="280"/>
                  <a:pt x="152" y="432"/>
                  <a:pt x="96" y="528"/>
                </a:cubicBezTo>
                <a:cubicBezTo>
                  <a:pt x="40" y="624"/>
                  <a:pt x="16" y="728"/>
                  <a:pt x="0" y="768"/>
                </a:cubicBezTo>
              </a:path>
            </a:pathLst>
          </a:cu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826990" y="3333265"/>
            <a:ext cx="4084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pohybující se povrch kapaliny</a:t>
            </a:r>
            <a:endParaRPr lang="en-US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ndalus" pitchFamily="18" charset="-78"/>
            </a:endParaRPr>
          </a:p>
        </p:txBody>
      </p:sp>
      <p:graphicFrame>
        <p:nvGraphicFramePr>
          <p:cNvPr id="27" name="Object 30"/>
          <p:cNvGraphicFramePr>
            <a:graphicFrameLocks noChangeAspect="1"/>
          </p:cNvGraphicFramePr>
          <p:nvPr/>
        </p:nvGraphicFramePr>
        <p:xfrm>
          <a:off x="6899275" y="2519363"/>
          <a:ext cx="9429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100" imgH="419100" progId="Equation.COEE2">
                  <p:embed/>
                </p:oleObj>
              </mc:Choice>
              <mc:Fallback>
                <p:oleObj name="Equation" r:id="rId7" imgW="419100" imgH="419100" progId="Equation.COEE2">
                  <p:embed/>
                  <p:pic>
                    <p:nvPicPr>
                      <p:cNvPr id="2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2519363"/>
                        <a:ext cx="9429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979220" y="2687153"/>
            <a:ext cx="3245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</a:t>
            </a:r>
            <a:r>
              <a:rPr lang="cs-CZ" altLang="cs-CZ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inematická viskozita</a:t>
            </a:r>
            <a:endParaRPr lang="en-US" altLang="cs-CZ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ndalus" pitchFamily="18" charset="-78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3055590" y="4309577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" name="Object 33"/>
          <p:cNvGraphicFramePr>
            <a:graphicFrameLocks noChangeAspect="1"/>
          </p:cNvGraphicFramePr>
          <p:nvPr/>
        </p:nvGraphicFramePr>
        <p:xfrm>
          <a:off x="2750790" y="4193690"/>
          <a:ext cx="2428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80" imgH="164814" progId="Equation.COEE2">
                  <p:embed/>
                </p:oleObj>
              </mc:Choice>
              <mc:Fallback>
                <p:oleObj name="Equation" r:id="rId9" imgW="126780" imgH="164814" progId="Equation.COEE2">
                  <p:embed/>
                  <p:pic>
                    <p:nvPicPr>
                      <p:cNvPr id="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790" y="4193690"/>
                        <a:ext cx="2428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Přímá spojovací šipka 37"/>
          <p:cNvCxnSpPr/>
          <p:nvPr/>
        </p:nvCxnSpPr>
        <p:spPr>
          <a:xfrm rot="10800000">
            <a:off x="5112990" y="3904765"/>
            <a:ext cx="1143000" cy="35718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Přímá spojovací čára 39"/>
          <p:cNvCxnSpPr/>
          <p:nvPr/>
        </p:nvCxnSpPr>
        <p:spPr>
          <a:xfrm rot="5400000">
            <a:off x="4327177" y="4547702"/>
            <a:ext cx="285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3" name="Přímá spojovací čára 41"/>
          <p:cNvCxnSpPr/>
          <p:nvPr/>
        </p:nvCxnSpPr>
        <p:spPr>
          <a:xfrm rot="5400000">
            <a:off x="4541489" y="4476265"/>
            <a:ext cx="4286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Přímá spojovací čára 43"/>
          <p:cNvCxnSpPr/>
          <p:nvPr/>
        </p:nvCxnSpPr>
        <p:spPr>
          <a:xfrm>
            <a:off x="4470052" y="4690577"/>
            <a:ext cx="28575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5" name="Přímá spojovací čára 45"/>
          <p:cNvCxnSpPr/>
          <p:nvPr/>
        </p:nvCxnSpPr>
        <p:spPr>
          <a:xfrm>
            <a:off x="4612927" y="4333390"/>
            <a:ext cx="5715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Přímá spojovací čára 47"/>
          <p:cNvCxnSpPr/>
          <p:nvPr/>
        </p:nvCxnSpPr>
        <p:spPr>
          <a:xfrm>
            <a:off x="4827240" y="4047640"/>
            <a:ext cx="285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Přímá spojovací čára 49"/>
          <p:cNvCxnSpPr/>
          <p:nvPr/>
        </p:nvCxnSpPr>
        <p:spPr>
          <a:xfrm rot="5400000" flipH="1" flipV="1">
            <a:off x="4827240" y="4190515"/>
            <a:ext cx="28575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8" name="TextovéPole 50"/>
          <p:cNvSpPr txBox="1">
            <a:spLocks noChangeArrowheads="1"/>
          </p:cNvSpPr>
          <p:nvPr/>
        </p:nvSpPr>
        <p:spPr bwMode="auto">
          <a:xfrm>
            <a:off x="4404965" y="4647715"/>
            <a:ext cx="650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du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ndalus" pitchFamily="18" charset="-78"/>
            </a:endParaRPr>
          </a:p>
        </p:txBody>
      </p:sp>
      <p:sp>
        <p:nvSpPr>
          <p:cNvPr id="39" name="TextovéPole 51"/>
          <p:cNvSpPr txBox="1">
            <a:spLocks noChangeArrowheads="1"/>
          </p:cNvSpPr>
          <p:nvPr/>
        </p:nvSpPr>
        <p:spPr bwMode="auto">
          <a:xfrm>
            <a:off x="5112989" y="4047640"/>
            <a:ext cx="628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dy</a:t>
            </a:r>
            <a:endParaRPr lang="cs-CZ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ndalus" pitchFamily="18" charset="-78"/>
            </a:endParaRPr>
          </a:p>
        </p:txBody>
      </p:sp>
      <p:sp>
        <p:nvSpPr>
          <p:cNvPr id="40" name="TextovéPole 52"/>
          <p:cNvSpPr txBox="1">
            <a:spLocks noChangeArrowheads="1"/>
          </p:cNvSpPr>
          <p:nvPr/>
        </p:nvSpPr>
        <p:spPr bwMode="auto">
          <a:xfrm>
            <a:off x="1178058" y="384645"/>
            <a:ext cx="2857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VISKOZITA</a:t>
            </a:r>
          </a:p>
        </p:txBody>
      </p:sp>
      <p:sp>
        <p:nvSpPr>
          <p:cNvPr id="41" name="Obdélník 2"/>
          <p:cNvSpPr>
            <a:spLocks noChangeArrowheads="1"/>
          </p:cNvSpPr>
          <p:nvPr/>
        </p:nvSpPr>
        <p:spPr bwMode="auto">
          <a:xfrm>
            <a:off x="2284065" y="5865313"/>
            <a:ext cx="1543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Tečná síla</a:t>
            </a:r>
          </a:p>
        </p:txBody>
      </p:sp>
      <p:sp>
        <p:nvSpPr>
          <p:cNvPr id="43" name="Obdélník 2"/>
          <p:cNvSpPr>
            <a:spLocks noChangeArrowheads="1"/>
          </p:cNvSpPr>
          <p:nvPr/>
        </p:nvSpPr>
        <p:spPr bwMode="auto">
          <a:xfrm>
            <a:off x="1826865" y="792632"/>
            <a:ext cx="84105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Viskozita je mírou  odolnosti kapaliny k deformaci vlivem tečného napětí</a:t>
            </a:r>
            <a:r>
              <a:rPr lang="en-US" altLang="cs-CZ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Volný tvar: obrazec 1"/>
          <p:cNvSpPr/>
          <p:nvPr/>
        </p:nvSpPr>
        <p:spPr bwMode="auto">
          <a:xfrm>
            <a:off x="2826990" y="3698240"/>
            <a:ext cx="3441730" cy="1220936"/>
          </a:xfrm>
          <a:custGeom>
            <a:avLst/>
            <a:gdLst>
              <a:gd name="connsiteX0" fmla="*/ 0 w 3423920"/>
              <a:gd name="connsiteY0" fmla="*/ 0 h 1239520"/>
              <a:gd name="connsiteX1" fmla="*/ 10160 w 3423920"/>
              <a:gd name="connsiteY1" fmla="*/ 1239520 h 1239520"/>
              <a:gd name="connsiteX2" fmla="*/ 3413760 w 3423920"/>
              <a:gd name="connsiteY2" fmla="*/ 1209040 h 1239520"/>
              <a:gd name="connsiteX3" fmla="*/ 3423920 w 3423920"/>
              <a:gd name="connsiteY3" fmla="*/ 10160 h 1239520"/>
              <a:gd name="connsiteX4" fmla="*/ 0 w 3423920"/>
              <a:gd name="connsiteY4" fmla="*/ 0 h 123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920" h="1239520">
                <a:moveTo>
                  <a:pt x="0" y="0"/>
                </a:moveTo>
                <a:cubicBezTo>
                  <a:pt x="3387" y="413173"/>
                  <a:pt x="6773" y="826347"/>
                  <a:pt x="10160" y="1239520"/>
                </a:cubicBezTo>
                <a:lnTo>
                  <a:pt x="3413760" y="1209040"/>
                </a:lnTo>
                <a:cubicBezTo>
                  <a:pt x="3417147" y="809413"/>
                  <a:pt x="3420533" y="409787"/>
                  <a:pt x="3423920" y="101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714E9277-C4AC-4F6C-8256-9CD071F3B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7552" y="4143635"/>
            <a:ext cx="342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u(y)</a:t>
            </a:r>
            <a:r>
              <a:rPr lang="cs-CZ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dalus" pitchFamily="18" charset="-78"/>
              </a:rPr>
              <a:t> …(rychlostní profil)</a:t>
            </a:r>
            <a:endParaRPr lang="en-US" altLang="cs-CZ" sz="2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ndalus" pitchFamily="18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4011C499-6537-43E6-9F38-22393FDB6163}"/>
                  </a:ext>
                </a:extLst>
              </p:cNvPr>
              <p:cNvSpPr txBox="1"/>
              <p:nvPr/>
            </p:nvSpPr>
            <p:spPr>
              <a:xfrm>
                <a:off x="5411211" y="5769938"/>
                <a:ext cx="1952842" cy="63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4011C499-6537-43E6-9F38-22393FDB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11" y="5769938"/>
                <a:ext cx="1952842" cy="637290"/>
              </a:xfrm>
              <a:prstGeom prst="rect">
                <a:avLst/>
              </a:prstGeom>
              <a:blipFill>
                <a:blip r:embed="rId11"/>
                <a:stretch>
                  <a:fillRect r="-938" b="-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FB2579B-2340-4229-BABA-2BB365DE5EA2}"/>
              </a:ext>
            </a:extLst>
          </p:cNvPr>
          <p:cNvCxnSpPr/>
          <p:nvPr/>
        </p:nvCxnSpPr>
        <p:spPr bwMode="auto">
          <a:xfrm flipH="1">
            <a:off x="6032152" y="2062416"/>
            <a:ext cx="2844883" cy="38028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4B2E6D95-BEC1-C723-8075-C17B2C0A4D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688306" y="6576820"/>
            <a:ext cx="346127" cy="255609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8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2/19/2025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CB1E71F-D9C7-4500-BB47-4AF9752B20FD}"/>
              </a:ext>
            </a:extLst>
          </p:cNvPr>
          <p:cNvSpPr txBox="1"/>
          <p:nvPr/>
        </p:nvSpPr>
        <p:spPr>
          <a:xfrm>
            <a:off x="4127104" y="520529"/>
            <a:ext cx="445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VISKOZITA – vliv teploty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18BAB78-00B3-4A42-83C2-59DF614030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F6"/>
              </a:clrFrom>
              <a:clrTo>
                <a:srgbClr val="EEE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184" y="1513071"/>
            <a:ext cx="9880731" cy="447384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DCF5DD9-F675-4D42-8045-FBC196D60DD1}"/>
              </a:ext>
            </a:extLst>
          </p:cNvPr>
          <p:cNvSpPr txBox="1"/>
          <p:nvPr/>
        </p:nvSpPr>
        <p:spPr>
          <a:xfrm>
            <a:off x="3676650" y="1917700"/>
            <a:ext cx="9017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voda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6816767-23A7-40C7-8CEC-262D9A870BCC}"/>
              </a:ext>
            </a:extLst>
          </p:cNvPr>
          <p:cNvSpPr txBox="1"/>
          <p:nvPr/>
        </p:nvSpPr>
        <p:spPr>
          <a:xfrm>
            <a:off x="7607782" y="1860550"/>
            <a:ext cx="12758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vzduch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C75AA2E-5DF1-4265-B6A9-60A286932BC8}"/>
              </a:ext>
            </a:extLst>
          </p:cNvPr>
          <p:cNvSpPr txBox="1"/>
          <p:nvPr/>
        </p:nvSpPr>
        <p:spPr>
          <a:xfrm>
            <a:off x="3489566" y="2594627"/>
            <a:ext cx="16983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viskozita,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" panose="02040503050406030204" pitchFamily="18" charset="0"/>
              </a:rPr>
              <a:t>m</a:t>
            </a:r>
          </a:p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(x 10</a:t>
            </a:r>
            <a:r>
              <a: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Pa.s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088C96F-CF40-4AB1-B906-8024954D0631}"/>
              </a:ext>
            </a:extLst>
          </p:cNvPr>
          <p:cNvSpPr txBox="1"/>
          <p:nvPr/>
        </p:nvSpPr>
        <p:spPr>
          <a:xfrm>
            <a:off x="1463337" y="2576409"/>
            <a:ext cx="12228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teplota</a:t>
            </a:r>
          </a:p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86ACD0F-C0B7-40D7-8E84-AC0B56A335BD}"/>
              </a:ext>
            </a:extLst>
          </p:cNvPr>
          <p:cNvSpPr txBox="1"/>
          <p:nvPr/>
        </p:nvSpPr>
        <p:spPr>
          <a:xfrm>
            <a:off x="5259310" y="2539825"/>
            <a:ext cx="21936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kinematická viskozita,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" panose="02040503050406030204" pitchFamily="18" charset="0"/>
              </a:rPr>
              <a:t>n 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(x 10</a:t>
            </a:r>
            <a:r>
              <a: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356E932-36DC-4284-BBF5-B335BC14664C}"/>
              </a:ext>
            </a:extLst>
          </p:cNvPr>
          <p:cNvSpPr txBox="1"/>
          <p:nvPr/>
        </p:nvSpPr>
        <p:spPr>
          <a:xfrm>
            <a:off x="7524354" y="2608139"/>
            <a:ext cx="16983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viskozita,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" panose="02040503050406030204" pitchFamily="18" charset="0"/>
              </a:rPr>
              <a:t>m</a:t>
            </a:r>
          </a:p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(x 10</a:t>
            </a:r>
            <a:r>
              <a: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Pa.s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15288C-06D7-4D3F-85F1-F4F0C4889076}"/>
              </a:ext>
            </a:extLst>
          </p:cNvPr>
          <p:cNvSpPr txBox="1"/>
          <p:nvPr/>
        </p:nvSpPr>
        <p:spPr>
          <a:xfrm>
            <a:off x="9416591" y="2576409"/>
            <a:ext cx="21936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kinematická viskozita,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" panose="02040503050406030204" pitchFamily="18" charset="0"/>
              </a:rPr>
              <a:t>n 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(x 10</a:t>
            </a:r>
            <a:r>
              <a: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37B1EA-81AF-365F-F496-5D3FB86C1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CD606C3-A87D-7EB4-1E95-6E285642C7BC}"/>
              </a:ext>
            </a:extLst>
          </p:cNvPr>
          <p:cNvCxnSpPr/>
          <p:nvPr/>
        </p:nvCxnSpPr>
        <p:spPr bwMode="auto">
          <a:xfrm>
            <a:off x="5051021" y="3887239"/>
            <a:ext cx="0" cy="145472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C3FCC73-8FA7-609E-16EB-E08E157FCD9B}"/>
              </a:ext>
            </a:extLst>
          </p:cNvPr>
          <p:cNvCxnSpPr>
            <a:cxnSpLocks/>
          </p:cNvCxnSpPr>
          <p:nvPr/>
        </p:nvCxnSpPr>
        <p:spPr bwMode="auto">
          <a:xfrm flipV="1">
            <a:off x="9112481" y="3887239"/>
            <a:ext cx="0" cy="171039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1916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93EF26-A0D7-4FA6-97DB-3ADD5DC8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2/19/2025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151E56-D213-4400-8DB1-0DF03968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C5E3EB7-B2B9-4076-A26E-8C7DA6397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72119"/>
              </p:ext>
            </p:extLst>
          </p:nvPr>
        </p:nvGraphicFramePr>
        <p:xfrm>
          <a:off x="2151017" y="1974850"/>
          <a:ext cx="8066133" cy="333713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02133">
                  <a:extLst>
                    <a:ext uri="{9D8B030D-6E8A-4147-A177-3AD203B41FA5}">
                      <a16:colId xmlns:a16="http://schemas.microsoft.com/office/drawing/2014/main" val="41446563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31390055"/>
                    </a:ext>
                  </a:extLst>
                </a:gridCol>
              </a:tblGrid>
              <a:tr h="38565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kapalina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dynamická </a:t>
                      </a:r>
                      <a:r>
                        <a:rPr lang="cs-CZ" dirty="0" err="1"/>
                        <a:t>vikozita</a:t>
                      </a:r>
                      <a:r>
                        <a:rPr lang="cs-CZ" dirty="0"/>
                        <a:t> (10</a:t>
                      </a:r>
                      <a:r>
                        <a:rPr lang="cs-CZ" baseline="30000" dirty="0"/>
                        <a:t>-3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Pa.s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38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9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benzín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68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krev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50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7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voda (25°C)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0,8937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4073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rtuť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0388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vajíčko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06070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olivový olej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38072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1A5023F7-8E25-44E2-B9C5-C2EE097804D1}"/>
              </a:ext>
            </a:extLst>
          </p:cNvPr>
          <p:cNvSpPr txBox="1"/>
          <p:nvPr/>
        </p:nvSpPr>
        <p:spPr>
          <a:xfrm>
            <a:off x="4031854" y="723729"/>
            <a:ext cx="445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VISKOZITA – různé kapaliny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EF7F9C-ABB6-B730-FF48-5F50A820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7922"/>
      </p:ext>
    </p:extLst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4795</TotalTime>
  <Words>2159</Words>
  <Application>Microsoft Office PowerPoint</Application>
  <PresentationFormat>Širokoúhlá obrazovka</PresentationFormat>
  <Paragraphs>497</Paragraphs>
  <Slides>38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Monotype Corsiva</vt:lpstr>
      <vt:lpstr>Symbol</vt:lpstr>
      <vt:lpstr>Times New Roman</vt:lpstr>
      <vt:lpstr>Výchozí návrh</vt:lpstr>
      <vt:lpstr>Rovnice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499</cp:revision>
  <cp:lastPrinted>2016-10-12T05:01:14Z</cp:lastPrinted>
  <dcterms:created xsi:type="dcterms:W3CDTF">2015-09-29T09:21:54Z</dcterms:created>
  <dcterms:modified xsi:type="dcterms:W3CDTF">2025-02-19T18:42:51Z</dcterms:modified>
</cp:coreProperties>
</file>