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4" r:id="rId1"/>
    <p:sldMasterId id="2147483766" r:id="rId2"/>
  </p:sldMasterIdLst>
  <p:notesMasterIdLst>
    <p:notesMasterId r:id="rId59"/>
  </p:notesMasterIdLst>
  <p:sldIdLst>
    <p:sldId id="605" r:id="rId3"/>
    <p:sldId id="365" r:id="rId4"/>
    <p:sldId id="592" r:id="rId5"/>
    <p:sldId id="609" r:id="rId6"/>
    <p:sldId id="577" r:id="rId7"/>
    <p:sldId id="587" r:id="rId8"/>
    <p:sldId id="588" r:id="rId9"/>
    <p:sldId id="589" r:id="rId10"/>
    <p:sldId id="590" r:id="rId11"/>
    <p:sldId id="604" r:id="rId12"/>
    <p:sldId id="409" r:id="rId13"/>
    <p:sldId id="460" r:id="rId14"/>
    <p:sldId id="594" r:id="rId15"/>
    <p:sldId id="608" r:id="rId16"/>
    <p:sldId id="607" r:id="rId17"/>
    <p:sldId id="368" r:id="rId18"/>
    <p:sldId id="453" r:id="rId19"/>
    <p:sldId id="447" r:id="rId20"/>
    <p:sldId id="458" r:id="rId21"/>
    <p:sldId id="459" r:id="rId22"/>
    <p:sldId id="456" r:id="rId23"/>
    <p:sldId id="387" r:id="rId24"/>
    <p:sldId id="455" r:id="rId25"/>
    <p:sldId id="454" r:id="rId26"/>
    <p:sldId id="595" r:id="rId27"/>
    <p:sldId id="388" r:id="rId28"/>
    <p:sldId id="461" r:id="rId29"/>
    <p:sldId id="386" r:id="rId30"/>
    <p:sldId id="385" r:id="rId31"/>
    <p:sldId id="384" r:id="rId32"/>
    <p:sldId id="383" r:id="rId33"/>
    <p:sldId id="382" r:id="rId34"/>
    <p:sldId id="379" r:id="rId35"/>
    <p:sldId id="381" r:id="rId36"/>
    <p:sldId id="380" r:id="rId37"/>
    <p:sldId id="378" r:id="rId38"/>
    <p:sldId id="377" r:id="rId39"/>
    <p:sldId id="376" r:id="rId40"/>
    <p:sldId id="375" r:id="rId41"/>
    <p:sldId id="374" r:id="rId42"/>
    <p:sldId id="462" r:id="rId43"/>
    <p:sldId id="373" r:id="rId44"/>
    <p:sldId id="372" r:id="rId45"/>
    <p:sldId id="463" r:id="rId46"/>
    <p:sldId id="371" r:id="rId47"/>
    <p:sldId id="370" r:id="rId48"/>
    <p:sldId id="398" r:id="rId49"/>
    <p:sldId id="397" r:id="rId50"/>
    <p:sldId id="396" r:id="rId51"/>
    <p:sldId id="395" r:id="rId52"/>
    <p:sldId id="394" r:id="rId53"/>
    <p:sldId id="393" r:id="rId54"/>
    <p:sldId id="392" r:id="rId55"/>
    <p:sldId id="391" r:id="rId56"/>
    <p:sldId id="464" r:id="rId57"/>
    <p:sldId id="606" r:id="rId58"/>
  </p:sldIdLst>
  <p:sldSz cx="12192000" cy="6858000"/>
  <p:notesSz cx="6735763" cy="98663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BC2E3"/>
    <a:srgbClr val="72D9EE"/>
    <a:srgbClr val="2176AB"/>
    <a:srgbClr val="C2FEF8"/>
    <a:srgbClr val="A3F9FB"/>
    <a:srgbClr val="DCDCDC"/>
    <a:srgbClr val="7FF6F9"/>
    <a:srgbClr val="FFFF99"/>
    <a:srgbClr val="C6D5E4"/>
    <a:srgbClr val="E5EC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D083AE6-46FA-4A59-8FB0-9F97EB10719F}" styleName="Světlý styl 3 – zvýraznění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6D9F66E-5EB9-4882-86FB-DCBF35E3C3E4}" styleName="Střední styl 4 – zvýraznění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687" autoAdjust="0"/>
    <p:restoredTop sz="94434" autoAdjust="0"/>
  </p:normalViewPr>
  <p:slideViewPr>
    <p:cSldViewPr snapToGrid="0">
      <p:cViewPr varScale="1">
        <p:scale>
          <a:sx n="134" d="100"/>
          <a:sy n="134" d="100"/>
        </p:scale>
        <p:origin x="104" y="8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5" Type="http://schemas.openxmlformats.org/officeDocument/2006/relationships/slide" Target="slides/slide3.xml"/><Relationship Id="rId61" Type="http://schemas.openxmlformats.org/officeDocument/2006/relationships/viewProps" Target="viewProp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C801E0-3765-40F7-9630-D1B4E0FBC8EC}" type="datetimeFigureOut">
              <a:rPr lang="cs-CZ" smtClean="0"/>
              <a:t>30.09.2026</a:t>
            </a:fld>
            <a:endParaRPr lang="cs-CZ" dirty="0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05F816-D89C-4916-8C6E-FB87C3D300BC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62479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cs-CZ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4073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73872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cs-CZ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55338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cs-CZ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06381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92585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cs-CZ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12384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cs-CZ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78845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cs-CZ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89031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cs-CZ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1593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cs-CZ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92136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cs-CZ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5047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cs-CZ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37266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cs-CZ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1403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cs-CZ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77115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cs-CZ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82716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cs-CZ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3563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cs-CZ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99296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cs-CZ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2158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cs-CZ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21981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cs-CZ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46834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cs-CZ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54284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cs-CZ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145662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cs-CZ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83802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cs-CZ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38194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cs-CZ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59873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cs-CZ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590469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cs-CZ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48865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cs-CZ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875036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cs-CZ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201407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cs-CZ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800064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cs-CZ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343826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cs-CZ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08148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cs-CZ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177375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cs-CZ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53253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98AEE3-940E-419E-8FB9-E959029E39CC}" type="datetime1">
              <a:rPr lang="en-US" smtClean="0">
                <a:solidFill>
                  <a:srgbClr val="000000"/>
                </a:solidFill>
              </a:rPr>
              <a:t>9/30/2026</a:t>
            </a:fld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CFA095-B559-42EF-B8CB-295BFABA6E05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0279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7936B3-CD8D-41A5-B010-B1C597359303}" type="datetime1">
              <a:rPr lang="en-US" smtClean="0">
                <a:solidFill>
                  <a:srgbClr val="000000"/>
                </a:solidFill>
              </a:rPr>
              <a:t>9/30/2026</a:t>
            </a:fld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83AEBF-CEC4-4AC1-BDF8-4F87E57256A7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2158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2DD94C-8511-4F58-935E-AC09328C63BF}" type="datetime1">
              <a:rPr lang="en-US" smtClean="0">
                <a:solidFill>
                  <a:srgbClr val="000000"/>
                </a:solidFill>
              </a:rPr>
              <a:t>9/30/2026</a:t>
            </a:fld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08E6B9-561F-46D4-9354-E985C0699C88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982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A86987-B275-4AFA-BE64-E66EE8B066A0}" type="datetime1">
              <a:rPr lang="en-US" smtClean="0">
                <a:solidFill>
                  <a:srgbClr val="000000"/>
                </a:solidFill>
              </a:rPr>
              <a:t>9/30/2026</a:t>
            </a:fld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43A4EE-0C6E-42DC-8643-862999D41F1F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4629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F2AA8D-A724-41A4-8755-BAEE119B5A1F}" type="datetime1">
              <a:rPr lang="en-US" smtClean="0">
                <a:solidFill>
                  <a:srgbClr val="000000"/>
                </a:solidFill>
              </a:rPr>
              <a:t>9/30/2026</a:t>
            </a:fld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06343E-C5E9-4605-83CB-4ADB20B414F1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585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11C7EB-3F53-461F-AF34-0547893B69EB}" type="datetime1">
              <a:rPr lang="en-US" smtClean="0">
                <a:solidFill>
                  <a:srgbClr val="000000"/>
                </a:solidFill>
              </a:rPr>
              <a:t>9/30/2026</a:t>
            </a:fld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D91DAC-2397-4030-B891-733128AD3B36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680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17CEBF-C08A-491D-94D3-ADF75E33E9DA}" type="datetime1">
              <a:rPr lang="en-US" smtClean="0">
                <a:solidFill>
                  <a:srgbClr val="000000"/>
                </a:solidFill>
              </a:rPr>
              <a:t>9/30/2026</a:t>
            </a:fld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00770E-4EA8-4EED-8F7A-B97043FC2983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0672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97AF7C-8337-4E57-8267-5F5F2D69CC24}" type="datetime1">
              <a:rPr lang="en-US" smtClean="0">
                <a:solidFill>
                  <a:srgbClr val="000000"/>
                </a:solidFill>
              </a:rPr>
              <a:t>9/30/2026</a:t>
            </a:fld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20C031-0461-48CD-8E8C-0BF8BADE8660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6348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F61789-93D6-43B5-93BA-90D73E07148C}" type="datetime1">
              <a:rPr lang="en-US" smtClean="0">
                <a:solidFill>
                  <a:srgbClr val="000000"/>
                </a:solidFill>
              </a:rPr>
              <a:t>9/30/2026</a:t>
            </a:fld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F9971-BD67-4803-9046-D6876146D2DF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9833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70F9D9-8DD7-4954-9356-FA222B70D8A1}" type="datetime1">
              <a:rPr lang="en-US" smtClean="0">
                <a:solidFill>
                  <a:srgbClr val="000000"/>
                </a:solidFill>
              </a:rPr>
              <a:t>9/30/2026</a:t>
            </a:fld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B04997-5353-4C37-BD31-C104D6C3FBE8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2020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D0BAC5-4CA4-4DD4-B6F5-1384AEFB9679}" type="datetime1">
              <a:rPr lang="en-US" smtClean="0">
                <a:solidFill>
                  <a:srgbClr val="000000"/>
                </a:solidFill>
              </a:rPr>
              <a:t>9/30/2026</a:t>
            </a:fld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92D0CF-AE9F-4C67-B88A-7D41E047FFD2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1134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98AEE3-940E-419E-8FB9-E959029E39CC}" type="datetime1">
              <a:rPr lang="en-US" smtClean="0">
                <a:solidFill>
                  <a:srgbClr val="000000"/>
                </a:solidFill>
              </a:rPr>
              <a:t>9/30/2026</a:t>
            </a:fld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CFA095-B559-42EF-B8CB-295BFABA6E05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0838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7936B3-CD8D-41A5-B010-B1C597359303}" type="datetime1">
              <a:rPr lang="en-US" smtClean="0">
                <a:solidFill>
                  <a:srgbClr val="000000"/>
                </a:solidFill>
              </a:rPr>
              <a:t>9/30/2026</a:t>
            </a:fld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83AEBF-CEC4-4AC1-BDF8-4F87E57256A7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7151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2DD94C-8511-4F58-935E-AC09328C63BF}" type="datetime1">
              <a:rPr lang="en-US" smtClean="0">
                <a:solidFill>
                  <a:srgbClr val="000000"/>
                </a:solidFill>
              </a:rPr>
              <a:t>9/30/2026</a:t>
            </a:fld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08E6B9-561F-46D4-9354-E985C0699C88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8122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A86987-B275-4AFA-BE64-E66EE8B066A0}" type="datetime1">
              <a:rPr lang="en-US" smtClean="0">
                <a:solidFill>
                  <a:srgbClr val="000000"/>
                </a:solidFill>
              </a:rPr>
              <a:t>9/30/2026</a:t>
            </a:fld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43A4EE-0C6E-42DC-8643-862999D41F1F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766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F2AA8D-A724-41A4-8755-BAEE119B5A1F}" type="datetime1">
              <a:rPr lang="en-US" smtClean="0">
                <a:solidFill>
                  <a:srgbClr val="000000"/>
                </a:solidFill>
              </a:rPr>
              <a:t>9/30/2026</a:t>
            </a:fld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06343E-C5E9-4605-83CB-4ADB20B414F1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2291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11C7EB-3F53-461F-AF34-0547893B69EB}" type="datetime1">
              <a:rPr lang="en-US" smtClean="0">
                <a:solidFill>
                  <a:srgbClr val="000000"/>
                </a:solidFill>
              </a:rPr>
              <a:t>9/30/2026</a:t>
            </a:fld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D91DAC-2397-4030-B891-733128AD3B36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4215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17CEBF-C08A-491D-94D3-ADF75E33E9DA}" type="datetime1">
              <a:rPr lang="en-US" smtClean="0">
                <a:solidFill>
                  <a:srgbClr val="000000"/>
                </a:solidFill>
              </a:rPr>
              <a:t>9/30/2026</a:t>
            </a:fld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00770E-4EA8-4EED-8F7A-B97043FC2983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155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97AF7C-8337-4E57-8267-5F5F2D69CC24}" type="datetime1">
              <a:rPr lang="en-US" smtClean="0">
                <a:solidFill>
                  <a:srgbClr val="000000"/>
                </a:solidFill>
              </a:rPr>
              <a:t>9/30/2026</a:t>
            </a:fld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20C031-0461-48CD-8E8C-0BF8BADE8660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2658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F61789-93D6-43B5-93BA-90D73E07148C}" type="datetime1">
              <a:rPr lang="en-US" smtClean="0">
                <a:solidFill>
                  <a:srgbClr val="000000"/>
                </a:solidFill>
              </a:rPr>
              <a:t>9/30/2026</a:t>
            </a:fld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F9971-BD67-4803-9046-D6876146D2DF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7724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70F9D9-8DD7-4954-9356-FA222B70D8A1}" type="datetime1">
              <a:rPr lang="en-US" smtClean="0">
                <a:solidFill>
                  <a:srgbClr val="000000"/>
                </a:solidFill>
              </a:rPr>
              <a:t>9/30/2026</a:t>
            </a:fld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B04997-5353-4C37-BD31-C104D6C3FBE8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2646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D0BAC5-4CA4-4DD4-B6F5-1384AEFB9679}" type="datetime1">
              <a:rPr lang="en-US" smtClean="0">
                <a:solidFill>
                  <a:srgbClr val="000000"/>
                </a:solidFill>
              </a:rPr>
              <a:t>9/30/2026</a:t>
            </a:fld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92D0CF-AE9F-4C67-B88A-7D41E047FFD2}" type="slidenum">
              <a:rPr lang="cs-CZ" altLang="cs-CZ">
                <a:solidFill>
                  <a:srgbClr val="000000"/>
                </a:solidFill>
              </a:rPr>
              <a:pPr/>
              <a:t>‹#›</a:t>
            </a:fld>
            <a:endParaRPr lang="cs-CZ" altLang="cs-CZ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746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 předlohy nadpisů.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styly předlohy textu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-18"/>
              </a:defRPr>
            </a:lvl1pPr>
          </a:lstStyle>
          <a:p>
            <a:pPr>
              <a:defRPr/>
            </a:pPr>
            <a:fld id="{36226A07-5CA1-4368-A7D9-EF361D0F36A0}" type="datetime1">
              <a:rPr lang="en-US" smtClean="0">
                <a:solidFill>
                  <a:srgbClr val="000000"/>
                </a:solidFill>
                <a:cs typeface="Arial" charset="0"/>
              </a:rPr>
              <a:t>9/30/2026</a:t>
            </a:fld>
            <a:endParaRPr lang="cs-CZ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-18"/>
              </a:defRPr>
            </a:lvl1pPr>
          </a:lstStyle>
          <a:p>
            <a:pPr>
              <a:defRPr/>
            </a:pPr>
            <a:endParaRPr lang="cs-CZ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D34DE6A-F5EB-4AE8-A837-06D6DEE26D97}" type="slidenum">
              <a:rPr lang="cs-CZ" altLang="cs-CZ">
                <a:solidFill>
                  <a:srgbClr val="000000"/>
                </a:solidFill>
                <a:latin typeface="Times New Roman" panose="02020603050405020304" pitchFamily="18" charset="0"/>
                <a:cs typeface="Arial" charset="0"/>
              </a:rPr>
              <a:pPr/>
              <a:t>‹#›</a:t>
            </a:fld>
            <a:endParaRPr lang="cs-CZ" altLang="cs-CZ" dirty="0">
              <a:solidFill>
                <a:srgbClr val="000000"/>
              </a:solidFill>
              <a:latin typeface="Times New Roman" panose="020206030504050203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2711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</p:sldLayoutIdLst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-1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-1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-1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-1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-18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-18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-18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-1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 předlohy nadpisů.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styly předlohy textu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-18"/>
              </a:defRPr>
            </a:lvl1pPr>
          </a:lstStyle>
          <a:p>
            <a:pPr>
              <a:defRPr/>
            </a:pPr>
            <a:fld id="{36226A07-5CA1-4368-A7D9-EF361D0F36A0}" type="datetime1">
              <a:rPr lang="en-US" smtClean="0">
                <a:solidFill>
                  <a:srgbClr val="000000"/>
                </a:solidFill>
                <a:cs typeface="Arial" charset="0"/>
              </a:rPr>
              <a:t>9/30/2026</a:t>
            </a:fld>
            <a:endParaRPr lang="cs-CZ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-18"/>
              </a:defRPr>
            </a:lvl1pPr>
          </a:lstStyle>
          <a:p>
            <a:pPr>
              <a:defRPr/>
            </a:pPr>
            <a:endParaRPr lang="cs-CZ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D34DE6A-F5EB-4AE8-A837-06D6DEE26D97}" type="slidenum">
              <a:rPr lang="cs-CZ" altLang="cs-CZ">
                <a:solidFill>
                  <a:srgbClr val="000000"/>
                </a:solidFill>
                <a:latin typeface="Times New Roman" panose="02020603050405020304" pitchFamily="18" charset="0"/>
                <a:cs typeface="Arial" charset="0"/>
              </a:rPr>
              <a:pPr/>
              <a:t>‹#›</a:t>
            </a:fld>
            <a:endParaRPr lang="cs-CZ" altLang="cs-CZ" dirty="0">
              <a:solidFill>
                <a:srgbClr val="000000"/>
              </a:solidFill>
              <a:latin typeface="Times New Roman" panose="02020603050405020304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7110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</p:sldLayoutIdLst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-1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-1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-1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-1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-18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-18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-18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-1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home.czu.cz/pech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microsoft.com/office/2007/relationships/hdphoto" Target="../media/hdphoto4.wdp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tvedt.b.uib.no/files/2011/10/terje_s_h.jpg" TargetMode="External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microsoft.com/office/2007/relationships/hdphoto" Target="../media/hdphoto9.wdp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0.jpe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49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png"/><Relationship Id="rId5" Type="http://schemas.openxmlformats.org/officeDocument/2006/relationships/image" Target="../media/image71.jpeg"/><Relationship Id="rId4" Type="http://schemas.openxmlformats.org/officeDocument/2006/relationships/image" Target="../media/image70.jpeg"/><Relationship Id="rId9" Type="http://schemas.openxmlformats.org/officeDocument/2006/relationships/image" Target="../media/image6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6.png"/><Relationship Id="rId7" Type="http://schemas.openxmlformats.org/officeDocument/2006/relationships/image" Target="../media/image80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jpeg"/><Relationship Id="rId5" Type="http://schemas.openxmlformats.org/officeDocument/2006/relationships/image" Target="../media/image83.jpeg"/><Relationship Id="rId4" Type="http://schemas.openxmlformats.org/officeDocument/2006/relationships/image" Target="../media/image82.jpe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85.png"/><Relationship Id="rId7" Type="http://schemas.openxmlformats.org/officeDocument/2006/relationships/image" Target="../media/image8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8.jpeg"/><Relationship Id="rId5" Type="http://schemas.openxmlformats.org/officeDocument/2006/relationships/image" Target="../media/image87.jpeg"/><Relationship Id="rId4" Type="http://schemas.openxmlformats.org/officeDocument/2006/relationships/image" Target="../media/image86.jpe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91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92.png"/><Relationship Id="rId7" Type="http://schemas.openxmlformats.org/officeDocument/2006/relationships/image" Target="../media/image9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98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99.jpeg"/><Relationship Id="rId7" Type="http://schemas.openxmlformats.org/officeDocument/2006/relationships/image" Target="../media/image10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2.jpeg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105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10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10.png"/><Relationship Id="rId4" Type="http://schemas.openxmlformats.org/officeDocument/2006/relationships/image" Target="../media/image109.jp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11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114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gif"/><Relationship Id="rId7" Type="http://schemas.openxmlformats.org/officeDocument/2006/relationships/image" Target="../media/image6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0.png"/><Relationship Id="rId5" Type="http://schemas.openxmlformats.org/officeDocument/2006/relationships/image" Target="../media/image119.png"/><Relationship Id="rId4" Type="http://schemas.openxmlformats.org/officeDocument/2006/relationships/image" Target="../media/image118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25317C8-66ED-3484-E156-4FBE7F797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77936B3-CD8D-41A5-B010-B1C597359303}" type="datetime1">
              <a:rPr lang="en-US" smtClean="0">
                <a:solidFill>
                  <a:srgbClr val="000000"/>
                </a:solidFill>
              </a:rPr>
              <a:t>9/30/2026</a:t>
            </a:fld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702CA246-6446-C797-1D47-3F69A89CD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3AEBF-CEC4-4AC1-BDF8-4F87E57256A7}" type="slidenum">
              <a:rPr lang="cs-CZ" altLang="cs-CZ" smtClean="0">
                <a:solidFill>
                  <a:srgbClr val="000000"/>
                </a:solidFill>
              </a:rPr>
              <a:pPr/>
              <a:t>1</a:t>
            </a:fld>
            <a:endParaRPr lang="cs-CZ" altLang="cs-CZ" dirty="0">
              <a:solidFill>
                <a:srgbClr val="000000"/>
              </a:solidFill>
            </a:endParaRP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57A67F98-48AA-3072-B8A8-427D750BE8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226"/>
            <a:ext cx="12192000" cy="6839547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3CFD3B4C-C886-D326-A122-5A8259988E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13769" y="20580"/>
            <a:ext cx="4683014" cy="341441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703B97A8-BB6D-491E-C17E-BC7AB0D5D0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5900"/>
                    </a14:imgEffect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78297" y="3913257"/>
            <a:ext cx="3640065" cy="271968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12FC51DC-2FDC-FFFF-1072-BA962FD08A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11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72064" y="234758"/>
            <a:ext cx="4346488" cy="315078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Obdélník 18">
            <a:extLst>
              <a:ext uri="{FF2B5EF4-FFF2-40B4-BE49-F238E27FC236}">
                <a16:creationId xmlns:a16="http://schemas.microsoft.com/office/drawing/2014/main" id="{0A303E33-0FF8-6A77-7F31-A76BE056B0BB}"/>
              </a:ext>
            </a:extLst>
          </p:cNvPr>
          <p:cNvSpPr/>
          <p:nvPr/>
        </p:nvSpPr>
        <p:spPr>
          <a:xfrm>
            <a:off x="818430" y="3610197"/>
            <a:ext cx="817646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cs-CZ" sz="4800" b="1" dirty="0">
                <a:ln/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Environmentální hydraulika</a:t>
            </a:r>
            <a:endParaRPr lang="cs-CZ" sz="4800" b="1" dirty="0">
              <a:ln/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F20ABB82-5BE2-8EFC-D62A-5AC1E4737185}"/>
              </a:ext>
            </a:extLst>
          </p:cNvPr>
          <p:cNvSpPr/>
          <p:nvPr/>
        </p:nvSpPr>
        <p:spPr>
          <a:xfrm>
            <a:off x="3492815" y="4746469"/>
            <a:ext cx="282769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cs-CZ" sz="3600" b="1" dirty="0">
                <a:ln/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Přednáška 1</a:t>
            </a:r>
            <a:endParaRPr lang="cs-CZ" sz="3600" b="1" dirty="0">
              <a:ln/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Obdélník 22">
            <a:extLst>
              <a:ext uri="{FF2B5EF4-FFF2-40B4-BE49-F238E27FC236}">
                <a16:creationId xmlns:a16="http://schemas.microsoft.com/office/drawing/2014/main" id="{CEB68C50-B7D4-17A3-DB56-E8EFF6FBB87A}"/>
              </a:ext>
            </a:extLst>
          </p:cNvPr>
          <p:cNvSpPr/>
          <p:nvPr/>
        </p:nvSpPr>
        <p:spPr>
          <a:xfrm>
            <a:off x="3719893" y="5597566"/>
            <a:ext cx="202331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cs-CZ" sz="2800" b="1" dirty="0">
                <a:ln/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2026_2027</a:t>
            </a:r>
            <a:endParaRPr lang="cs-CZ" sz="2800" b="1" dirty="0">
              <a:ln/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27777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číslo snímku 12"/>
          <p:cNvSpPr>
            <a:spLocks noGrp="1"/>
          </p:cNvSpPr>
          <p:nvPr>
            <p:ph type="sldNum" sz="quarter" idx="12"/>
          </p:nvPr>
        </p:nvSpPr>
        <p:spPr>
          <a:xfrm>
            <a:off x="11688307" y="6576820"/>
            <a:ext cx="216024" cy="255609"/>
          </a:xfrm>
        </p:spPr>
        <p:txBody>
          <a:bodyPr/>
          <a:lstStyle/>
          <a:p>
            <a:fld id="{7F00770E-4EA8-4EED-8F7A-B97043FC2983}" type="slidenum">
              <a:rPr lang="cs-CZ" altLang="cs-CZ" sz="1000" b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pPr/>
              <a:t>2</a:t>
            </a:fld>
            <a:endParaRPr lang="cs-CZ" altLang="cs-CZ" sz="1000" b="1" dirty="0">
              <a:solidFill>
                <a:srgbClr val="0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930834" y="6568590"/>
            <a:ext cx="1065007" cy="164210"/>
          </a:xfrm>
        </p:spPr>
        <p:txBody>
          <a:bodyPr/>
          <a:lstStyle/>
          <a:p>
            <a:pPr>
              <a:defRPr/>
            </a:pPr>
            <a:fld id="{7C7609CF-14AD-4F5A-8280-B7A9704699E4}" type="datetime1">
              <a:rPr lang="en-US" sz="1000" b="1" smtClean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pPr>
                <a:defRPr/>
              </a:pPr>
              <a:t>9/30/2026</a:t>
            </a:fld>
            <a:endParaRPr lang="cs-CZ" sz="1000" b="1" dirty="0">
              <a:solidFill>
                <a:srgbClr val="0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7" name="Obdélník 6"/>
          <p:cNvSpPr/>
          <p:nvPr/>
        </p:nvSpPr>
        <p:spPr>
          <a:xfrm>
            <a:off x="1293145" y="633454"/>
            <a:ext cx="10028769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cs-CZ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Environmentální hydraulika (ZVZ115E; ZVZ 140E); Hydraulika (ZVZ129E)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cs-CZ" sz="20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Rozsah: 2</a:t>
            </a:r>
            <a:r>
              <a:rPr lang="en-US" sz="20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/</a:t>
            </a:r>
            <a:r>
              <a:rPr lang="cs-CZ" sz="20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           z, </a:t>
            </a:r>
            <a:r>
              <a:rPr lang="cs-CZ" sz="2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zk                                                                     Semestr: </a:t>
            </a:r>
            <a:r>
              <a:rPr lang="cs-CZ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zimní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cs-CZ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Katedra vodního hospodářství a environmentálního modelování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cs-CZ" sz="20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Garant předmětu : </a:t>
            </a:r>
            <a:r>
              <a:rPr lang="cs-C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cs-CZ" sz="2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Pavel Pech </a:t>
            </a:r>
            <a:r>
              <a:rPr lang="cs-CZ" sz="2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- + garant studijního programu:</a:t>
            </a:r>
            <a:r>
              <a:rPr lang="cs-CZ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Vodní hospodářství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cs-CZ" sz="2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MCEV  2 –  </a:t>
            </a:r>
            <a:r>
              <a:rPr lang="cs-CZ" sz="2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4. </a:t>
            </a:r>
            <a:r>
              <a:rPr lang="cs-CZ" sz="2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patro </a:t>
            </a:r>
            <a:r>
              <a:rPr lang="cs-CZ" sz="2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–</a:t>
            </a:r>
            <a:r>
              <a:rPr lang="cs-CZ" sz="2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cs-CZ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č. dv. 432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cs-CZ" sz="20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Tel. </a:t>
            </a:r>
            <a:r>
              <a:rPr lang="cs-CZ" sz="2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224 </a:t>
            </a:r>
            <a:r>
              <a:rPr lang="cs-CZ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38</a:t>
            </a:r>
            <a:r>
              <a:rPr lang="cs-CZ" sz="2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2 132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cs-CZ" sz="20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E-mail:  </a:t>
            </a:r>
            <a:r>
              <a:rPr lang="cs-CZ" sz="2000" b="1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pech@fzp.czu.cz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cs-CZ" sz="20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www</a:t>
            </a:r>
            <a:r>
              <a:rPr lang="cs-CZ" sz="20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  </a:t>
            </a:r>
            <a:r>
              <a:rPr lang="cs-CZ" sz="2000" b="1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http://home.czu.cz/pech</a:t>
            </a:r>
            <a:r>
              <a:rPr lang="cs-CZ" sz="2000" b="1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 </a:t>
            </a: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srgbClr val="2D2DB9">
                    <a:lumMod val="75000"/>
                  </a:srgb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+ https://moodle.czu.cz/</a:t>
            </a:r>
            <a:endParaRPr lang="cs-CZ" sz="20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  <a:defRPr/>
            </a:pPr>
            <a:r>
              <a:rPr lang="cs-CZ" sz="20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Konzultační hodiny</a:t>
            </a:r>
            <a:r>
              <a:rPr lang="cs-CZ" sz="2000" b="1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 </a:t>
            </a:r>
            <a:r>
              <a:rPr lang="cs-CZ" sz="2000" b="1" dirty="0">
                <a:solidFill>
                  <a:srgbClr val="B41C97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    </a:t>
            </a:r>
            <a:r>
              <a:rPr lang="cs-CZ" sz="20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pondělí: </a:t>
            </a:r>
            <a:r>
              <a:rPr lang="cs-CZ" sz="2000" b="1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8:45 – 10:15  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cs-CZ" sz="20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Cvičení: garant </a:t>
            </a:r>
            <a:r>
              <a:rPr lang="cs-CZ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- </a:t>
            </a:r>
            <a:r>
              <a:rPr lang="cs-CZ" sz="2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Ing. Radek Roub, Ph.D.  </a:t>
            </a:r>
          </a:p>
          <a:p>
            <a:pPr eaLnBrk="1" hangingPunct="1">
              <a:spcBef>
                <a:spcPct val="50000"/>
              </a:spcBef>
              <a:defRPr/>
            </a:pPr>
            <a:endParaRPr lang="cs-CZ" sz="2000" b="1" dirty="0">
              <a:solidFill>
                <a:prstClr val="black"/>
              </a:solidFill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BA8DB27B-A5C3-4ABB-B1A8-C5A64EE72BCD}"/>
              </a:ext>
            </a:extLst>
          </p:cNvPr>
          <p:cNvSpPr txBox="1"/>
          <p:nvPr/>
        </p:nvSpPr>
        <p:spPr>
          <a:xfrm>
            <a:off x="1463337" y="5623164"/>
            <a:ext cx="94355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000" b="1" dirty="0">
                <a:latin typeface="Cambria" panose="02040503050406030204" pitchFamily="18" charset="0"/>
                <a:ea typeface="Cambria" panose="02040503050406030204" pitchFamily="18" charset="0"/>
              </a:rPr>
              <a:t>Prerekvizity</a:t>
            </a:r>
            <a:r>
              <a:rPr lang="cs-CZ" sz="2000" dirty="0">
                <a:latin typeface="Cambria" panose="02040503050406030204" pitchFamily="18" charset="0"/>
                <a:ea typeface="Cambria" panose="02040503050406030204" pitchFamily="18" charset="0"/>
              </a:rPr>
              <a:t>:  Pro studium tohoto předmětu se předpokládá absolvování předmětu </a:t>
            </a:r>
            <a:r>
              <a:rPr lang="cs-CZ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fyzika</a:t>
            </a:r>
            <a:r>
              <a:rPr lang="cs-CZ" sz="2000" dirty="0">
                <a:latin typeface="Cambria" panose="02040503050406030204" pitchFamily="18" charset="0"/>
                <a:ea typeface="Cambria" panose="02040503050406030204" pitchFamily="18" charset="0"/>
              </a:rPr>
              <a:t> a </a:t>
            </a:r>
            <a:r>
              <a:rPr lang="cs-CZ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matematika</a:t>
            </a:r>
            <a:r>
              <a:rPr lang="cs-CZ" sz="20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CC21E756-55AC-083E-6459-592EA0A7ED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Texturizer/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54134" y="3099188"/>
            <a:ext cx="1562068" cy="165036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</p:spPr>
      </p:pic>
      <p:pic>
        <p:nvPicPr>
          <p:cNvPr id="17" name="Obrázek 16">
            <a:extLst>
              <a:ext uri="{FF2B5EF4-FFF2-40B4-BE49-F238E27FC236}">
                <a16:creationId xmlns:a16="http://schemas.microsoft.com/office/drawing/2014/main" id="{B7CA5A3D-468E-FFF8-49F5-0B81E125C5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870086" cy="6832429"/>
          </a:xfrm>
          <a:prstGeom prst="rect">
            <a:avLst/>
          </a:prstGeom>
        </p:spPr>
      </p:pic>
      <p:pic>
        <p:nvPicPr>
          <p:cNvPr id="19" name="Obrázek 18">
            <a:extLst>
              <a:ext uri="{FF2B5EF4-FFF2-40B4-BE49-F238E27FC236}">
                <a16:creationId xmlns:a16="http://schemas.microsoft.com/office/drawing/2014/main" id="{C9C4D45D-C2D4-F775-05FA-03F8B1403D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09930" y="-12772"/>
            <a:ext cx="870086" cy="683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614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79277790-4695-4950-B6EC-3C13688DB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17CEBF-C08A-491D-94D3-ADF75E33E9DA}" type="datetime1">
              <a:rPr lang="en-US" smtClean="0">
                <a:solidFill>
                  <a:srgbClr val="000000"/>
                </a:solidFill>
              </a:rPr>
              <a:t>9/30/2026</a:t>
            </a:fld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54B35F7A-9DE8-4EA9-A994-FD2C4256B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0770E-4EA8-4EED-8F7A-B97043FC2983}" type="slidenum">
              <a:rPr lang="cs-CZ" altLang="cs-CZ" smtClean="0">
                <a:solidFill>
                  <a:srgbClr val="000000"/>
                </a:solidFill>
              </a:rPr>
              <a:pPr/>
              <a:t>3</a:t>
            </a:fld>
            <a:endParaRPr lang="cs-CZ" altLang="cs-CZ" dirty="0">
              <a:solidFill>
                <a:srgbClr val="000000"/>
              </a:solidFill>
            </a:endParaRP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2C861738-6E3E-453C-815D-044E8F104C6B}"/>
              </a:ext>
            </a:extLst>
          </p:cNvPr>
          <p:cNvSpPr txBox="1"/>
          <p:nvPr/>
        </p:nvSpPr>
        <p:spPr>
          <a:xfrm>
            <a:off x="4265500" y="224490"/>
            <a:ext cx="4110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Rozvrh – ZS 2026/2027</a:t>
            </a:r>
          </a:p>
        </p:txBody>
      </p:sp>
      <p:sp>
        <p:nvSpPr>
          <p:cNvPr id="5" name="TextovéPole 2">
            <a:extLst>
              <a:ext uri="{FF2B5EF4-FFF2-40B4-BE49-F238E27FC236}">
                <a16:creationId xmlns:a16="http://schemas.microsoft.com/office/drawing/2014/main" id="{7A4ABFF0-3545-95A2-132B-777E4688FAD4}"/>
              </a:ext>
            </a:extLst>
          </p:cNvPr>
          <p:cNvSpPr txBox="1"/>
          <p:nvPr/>
        </p:nvSpPr>
        <p:spPr>
          <a:xfrm>
            <a:off x="2109741" y="4568972"/>
            <a:ext cx="84216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eaLnBrk="1" hangingPunct="1"/>
            <a:r>
              <a:rPr lang="cs-CZ" sz="20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ZVZ115E  Environmentální hydraulika  (BVH)  2/2 zk  (13 studentů)</a:t>
            </a:r>
          </a:p>
          <a:p>
            <a:pPr eaLnBrk="1" hangingPunct="1"/>
            <a:r>
              <a:rPr lang="cs-CZ" sz="20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ZVZ140E Environmentální hydraulika (ENV)   2/2  zk  (4 studenti)</a:t>
            </a:r>
          </a:p>
          <a:p>
            <a:pPr eaLnBrk="1" hangingPunct="1"/>
            <a:r>
              <a:rPr lang="cs-CZ" sz="20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charset="0"/>
              </a:rPr>
              <a:t>ZVZ129E Hydraulika  (BKRAJ) 2/2 zk  (12 studentů)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7AC756B1-1A87-DA79-58EA-6ACB0EC1BF28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64036" y="882196"/>
            <a:ext cx="9785051" cy="3041734"/>
          </a:xfrm>
          <a:prstGeom prst="rect">
            <a:avLst/>
          </a:prstGeom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11" name="TextovéPole 10">
            <a:extLst>
              <a:ext uri="{FF2B5EF4-FFF2-40B4-BE49-F238E27FC236}">
                <a16:creationId xmlns:a16="http://schemas.microsoft.com/office/drawing/2014/main" id="{BC72F05D-2024-6974-E082-4B47B584F30C}"/>
              </a:ext>
            </a:extLst>
          </p:cNvPr>
          <p:cNvSpPr txBox="1"/>
          <p:nvPr/>
        </p:nvSpPr>
        <p:spPr>
          <a:xfrm>
            <a:off x="2559941" y="1648366"/>
            <a:ext cx="2402676" cy="2154436"/>
          </a:xfrm>
          <a:prstGeom prst="rect">
            <a:avLst/>
          </a:prstGeom>
          <a:noFill/>
          <a:ln>
            <a:noFill/>
            <a:prstDash val="lgDash"/>
          </a:ln>
        </p:spPr>
        <p:txBody>
          <a:bodyPr wrap="square" rtlCol="0">
            <a:spAutoFit/>
          </a:bodyPr>
          <a:lstStyle/>
          <a:p>
            <a:endParaRPr lang="cs-CZ" dirty="0"/>
          </a:p>
          <a:p>
            <a:r>
              <a:rPr lang="cs-CZ" sz="1200" b="1" dirty="0"/>
              <a:t>     </a:t>
            </a:r>
            <a:r>
              <a:rPr lang="cs-CZ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Konzultační hodiny:</a:t>
            </a:r>
          </a:p>
          <a:p>
            <a:endParaRPr lang="cs-CZ" sz="1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cs-CZ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  <a:r>
              <a:rPr lang="cs-CZ" sz="1400" b="1" i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Po:  8:45-10:15</a:t>
            </a:r>
          </a:p>
          <a:p>
            <a:endParaRPr lang="cs-CZ" sz="1400" b="1" i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cs-CZ" sz="1400" b="1" i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P. Pech</a:t>
            </a:r>
          </a:p>
          <a:p>
            <a:endParaRPr lang="cs-CZ" sz="1400" b="1" i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cs-CZ" sz="1400" b="1" i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MCEV2 - 432 </a:t>
            </a:r>
            <a:endParaRPr lang="cs-CZ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cs-CZ" dirty="0"/>
          </a:p>
        </p:txBody>
      </p:sp>
      <p:pic>
        <p:nvPicPr>
          <p:cNvPr id="20" name="Obrázek 19">
            <a:extLst>
              <a:ext uri="{FF2B5EF4-FFF2-40B4-BE49-F238E27FC236}">
                <a16:creationId xmlns:a16="http://schemas.microsoft.com/office/drawing/2014/main" id="{60105CEB-F800-5A6D-90A3-DB6B94EFDC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870086" cy="6832429"/>
          </a:xfrm>
          <a:prstGeom prst="rect">
            <a:avLst/>
          </a:prstGeom>
        </p:spPr>
      </p:pic>
      <p:pic>
        <p:nvPicPr>
          <p:cNvPr id="22" name="Obrázek 21">
            <a:extLst>
              <a:ext uri="{FF2B5EF4-FFF2-40B4-BE49-F238E27FC236}">
                <a16:creationId xmlns:a16="http://schemas.microsoft.com/office/drawing/2014/main" id="{0C4C6A68-4B65-CCC8-2F8B-B4F8CA2730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21914" y="-1"/>
            <a:ext cx="870086" cy="683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321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6D89623C-8DD7-BC28-5A76-9AAD828A2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17CEBF-C08A-491D-94D3-ADF75E33E9DA}" type="datetime1">
              <a:rPr lang="en-US" smtClean="0">
                <a:solidFill>
                  <a:srgbClr val="000000"/>
                </a:solidFill>
              </a:rPr>
              <a:t>9/30/2026</a:t>
            </a:fld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1F0501F9-2B64-EFF8-ECA9-E08BC5CC9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0770E-4EA8-4EED-8F7A-B97043FC2983}" type="slidenum">
              <a:rPr lang="cs-CZ" altLang="cs-CZ" smtClean="0">
                <a:solidFill>
                  <a:srgbClr val="000000"/>
                </a:solidFill>
              </a:rPr>
              <a:pPr/>
              <a:t>4</a:t>
            </a:fld>
            <a:endParaRPr lang="cs-CZ" altLang="cs-CZ" dirty="0">
              <a:solidFill>
                <a:srgbClr val="000000"/>
              </a:solidFill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8B2E539A-07C4-5986-5DBA-A903F8D9C2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204" y="213616"/>
            <a:ext cx="6339828" cy="6491984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72E261FB-D03B-FCAF-7D7A-71C25278827D}"/>
              </a:ext>
            </a:extLst>
          </p:cNvPr>
          <p:cNvSpPr txBox="1"/>
          <p:nvPr/>
        </p:nvSpPr>
        <p:spPr>
          <a:xfrm>
            <a:off x="1048038" y="732388"/>
            <a:ext cx="3048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https://moodle.czu.cz/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4B000607-95BF-F16A-848C-A84ABFB76DE4}"/>
              </a:ext>
            </a:extLst>
          </p:cNvPr>
          <p:cNvSpPr txBox="1"/>
          <p:nvPr/>
        </p:nvSpPr>
        <p:spPr>
          <a:xfrm>
            <a:off x="1312430" y="5198509"/>
            <a:ext cx="17439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4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Přednášky ke stažení</a:t>
            </a:r>
          </a:p>
        </p:txBody>
      </p:sp>
      <p:cxnSp>
        <p:nvCxnSpPr>
          <p:cNvPr id="11" name="Přímá spojnice se šipkou 10">
            <a:extLst>
              <a:ext uri="{FF2B5EF4-FFF2-40B4-BE49-F238E27FC236}">
                <a16:creationId xmlns:a16="http://schemas.microsoft.com/office/drawing/2014/main" id="{6EF1E940-1861-0824-A658-E251DB80E0D9}"/>
              </a:ext>
            </a:extLst>
          </p:cNvPr>
          <p:cNvCxnSpPr>
            <a:stCxn id="9" idx="3"/>
          </p:cNvCxnSpPr>
          <p:nvPr/>
        </p:nvCxnSpPr>
        <p:spPr bwMode="auto">
          <a:xfrm>
            <a:off x="3056369" y="5352398"/>
            <a:ext cx="1039669" cy="8412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13" name="Obrázek 12">
            <a:extLst>
              <a:ext uri="{FF2B5EF4-FFF2-40B4-BE49-F238E27FC236}">
                <a16:creationId xmlns:a16="http://schemas.microsoft.com/office/drawing/2014/main" id="{A9492B49-5EF0-594C-D5E2-3EC621D3BC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870086" cy="6832429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AF27D7FB-9366-D2FA-7EDF-50385EF717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21867" y="0"/>
            <a:ext cx="870086" cy="683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657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číslo snímku 12"/>
          <p:cNvSpPr>
            <a:spLocks noGrp="1"/>
          </p:cNvSpPr>
          <p:nvPr>
            <p:ph type="sldNum" sz="quarter" idx="12"/>
          </p:nvPr>
        </p:nvSpPr>
        <p:spPr>
          <a:xfrm>
            <a:off x="11688307" y="6576820"/>
            <a:ext cx="216024" cy="255609"/>
          </a:xfrm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00770E-4EA8-4EED-8F7A-B97043FC2983}" type="slidenum">
              <a:rPr kumimoji="0" lang="cs-CZ" altLang="cs-CZ" sz="1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cs-CZ" altLang="cs-CZ" sz="1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  <a:cs typeface="+mn-cs"/>
            </a:endParaRP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930834" y="6568590"/>
            <a:ext cx="1065007" cy="164210"/>
          </a:xfr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C7609CF-14AD-4F5A-8280-B7A9704699E4}" type="datetime1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9/30/2026</a:t>
            </a:fld>
            <a:endParaRPr kumimoji="0" lang="cs-CZ" sz="1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  <a:cs typeface="+mn-cs"/>
            </a:endParaRPr>
          </a:p>
        </p:txBody>
      </p:sp>
      <p:sp>
        <p:nvSpPr>
          <p:cNvPr id="7" name="Obdélník 6"/>
          <p:cNvSpPr/>
          <p:nvPr/>
        </p:nvSpPr>
        <p:spPr>
          <a:xfrm>
            <a:off x="4310020" y="339569"/>
            <a:ext cx="39742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https://moodle.czu.cz/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EAB4A607-162D-48CD-A3DB-945D32804630}"/>
              </a:ext>
            </a:extLst>
          </p:cNvPr>
          <p:cNvSpPr/>
          <p:nvPr/>
        </p:nvSpPr>
        <p:spPr>
          <a:xfrm>
            <a:off x="5481650" y="5419576"/>
            <a:ext cx="293370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 </a:t>
            </a:r>
            <a:r>
              <a:rPr kumimoji="0" lang="cs-CZ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!!! Heslo !!!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   </a:t>
            </a:r>
            <a:r>
              <a:rPr kumimoji="0" lang="cs-CZ" sz="20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Hydra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8F4D05A1-E1F3-42F0-AE8B-5512DDDEFCCE}"/>
              </a:ext>
            </a:extLst>
          </p:cNvPr>
          <p:cNvSpPr txBox="1"/>
          <p:nvPr/>
        </p:nvSpPr>
        <p:spPr>
          <a:xfrm>
            <a:off x="1609640" y="875929"/>
            <a:ext cx="69775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Přednášky</a:t>
            </a:r>
            <a:r>
              <a:rPr kumimoji="0" lang="cs-CZ" sz="2000" b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– </a:t>
            </a:r>
            <a:r>
              <a:rPr kumimoji="0" lang="cs-CZ" sz="20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soubory - </a:t>
            </a:r>
            <a:r>
              <a:rPr kumimoji="0" lang="cs-CZ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pdf</a:t>
            </a:r>
            <a:r>
              <a:rPr kumimoji="0" lang="cs-CZ" sz="20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- zaheslované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cs-CZ" sz="2000" b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Přednáška_?.pdf  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E7739FCB-9AEC-268F-8DF9-2A0F0E73B7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2323" y="2407864"/>
            <a:ext cx="4272356" cy="2492808"/>
          </a:xfrm>
          <a:prstGeom prst="rect">
            <a:avLst/>
          </a:prstGeom>
          <a:ln w="22225">
            <a:solidFill>
              <a:srgbClr val="002060"/>
            </a:solidFill>
          </a:ln>
        </p:spPr>
      </p:pic>
      <p:sp>
        <p:nvSpPr>
          <p:cNvPr id="3" name="Obdélník 2">
            <a:extLst>
              <a:ext uri="{FF2B5EF4-FFF2-40B4-BE49-F238E27FC236}">
                <a16:creationId xmlns:a16="http://schemas.microsoft.com/office/drawing/2014/main" id="{1168A267-E385-6682-77F7-69A86594E3D6}"/>
              </a:ext>
            </a:extLst>
          </p:cNvPr>
          <p:cNvSpPr/>
          <p:nvPr/>
        </p:nvSpPr>
        <p:spPr>
          <a:xfrm>
            <a:off x="5131556" y="3744443"/>
            <a:ext cx="116561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Hydra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A789C8DE-9F2B-39AC-CEF8-C2197D66026F}"/>
              </a:ext>
            </a:extLst>
          </p:cNvPr>
          <p:cNvSpPr/>
          <p:nvPr/>
        </p:nvSpPr>
        <p:spPr>
          <a:xfrm>
            <a:off x="1196176" y="2730938"/>
            <a:ext cx="29337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 </a:t>
            </a:r>
            <a:r>
              <a:rPr kumimoji="0" lang="cs-CZ" sz="20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?</a:t>
            </a:r>
            <a:r>
              <a:rPr kumimoji="0" lang="cs-CZ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– </a:t>
            </a:r>
            <a:r>
              <a:rPr kumimoji="0" lang="cs-CZ" sz="20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číslo přednášky</a:t>
            </a:r>
          </a:p>
        </p:txBody>
      </p:sp>
      <p:cxnSp>
        <p:nvCxnSpPr>
          <p:cNvPr id="14" name="Přímá spojnice se šipkou 13">
            <a:extLst>
              <a:ext uri="{FF2B5EF4-FFF2-40B4-BE49-F238E27FC236}">
                <a16:creationId xmlns:a16="http://schemas.microsoft.com/office/drawing/2014/main" id="{28DBA660-988C-077F-48B9-F7B1746D9F5D}"/>
              </a:ext>
            </a:extLst>
          </p:cNvPr>
          <p:cNvCxnSpPr/>
          <p:nvPr/>
        </p:nvCxnSpPr>
        <p:spPr bwMode="auto">
          <a:xfrm flipH="1">
            <a:off x="1817077" y="1834662"/>
            <a:ext cx="1254369" cy="101404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stealth"/>
          </a:ln>
          <a:effectLst/>
        </p:spPr>
      </p:cxnSp>
      <p:pic>
        <p:nvPicPr>
          <p:cNvPr id="21" name="Obrázek 20">
            <a:extLst>
              <a:ext uri="{FF2B5EF4-FFF2-40B4-BE49-F238E27FC236}">
                <a16:creationId xmlns:a16="http://schemas.microsoft.com/office/drawing/2014/main" id="{E7725EF2-1DA5-1388-3971-9C21104363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870086" cy="6832429"/>
          </a:xfrm>
          <a:prstGeom prst="rect">
            <a:avLst/>
          </a:prstGeom>
        </p:spPr>
      </p:pic>
      <p:pic>
        <p:nvPicPr>
          <p:cNvPr id="23" name="Obrázek 22">
            <a:extLst>
              <a:ext uri="{FF2B5EF4-FFF2-40B4-BE49-F238E27FC236}">
                <a16:creationId xmlns:a16="http://schemas.microsoft.com/office/drawing/2014/main" id="{6F523542-89EB-F917-178C-9539F4D1A4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89206" y="0"/>
            <a:ext cx="870086" cy="683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485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17CEBF-C08A-491D-94D3-ADF75E33E9DA}" type="datetime1">
              <a:rPr lang="en-US" smtClean="0">
                <a:solidFill>
                  <a:srgbClr val="000000"/>
                </a:solidFill>
              </a:rPr>
              <a:t>9/30/2026</a:t>
            </a:fld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>
          <a:xfrm>
            <a:off x="11499742" y="6460210"/>
            <a:ext cx="521776" cy="245390"/>
          </a:xfrm>
        </p:spPr>
        <p:txBody>
          <a:bodyPr/>
          <a:lstStyle/>
          <a:p>
            <a:pPr algn="ctr"/>
            <a:fld id="{7F00770E-4EA8-4EED-8F7A-B97043FC2983}" type="slidenum">
              <a:rPr lang="cs-CZ" altLang="cs-CZ" smtClean="0">
                <a:solidFill>
                  <a:srgbClr val="000000"/>
                </a:solidFill>
              </a:rPr>
              <a:pPr algn="ctr"/>
              <a:t>6</a:t>
            </a:fld>
            <a:endParaRPr lang="cs-CZ" altLang="cs-CZ" dirty="0">
              <a:solidFill>
                <a:srgbClr val="000000"/>
              </a:solidFill>
            </a:endParaRP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3380D6C5-D80E-44E1-ADBC-2EE24EF1C4A9}"/>
              </a:ext>
            </a:extLst>
          </p:cNvPr>
          <p:cNvSpPr/>
          <p:nvPr/>
        </p:nvSpPr>
        <p:spPr>
          <a:xfrm>
            <a:off x="934565" y="181568"/>
            <a:ext cx="10391022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Studijní a zkušební řád…..  – platný od 23.9.2025</a:t>
            </a:r>
          </a:p>
          <a:p>
            <a:r>
              <a:rPr lang="cs-CZ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Článek 7</a:t>
            </a:r>
          </a:p>
          <a:p>
            <a:r>
              <a:rPr lang="cs-CZ" b="1" dirty="0">
                <a:latin typeface="Cambria Math" panose="02040503050406030204" pitchFamily="18" charset="0"/>
                <a:ea typeface="Cambria Math" panose="02040503050406030204" pitchFamily="18" charset="0"/>
              </a:rPr>
              <a:t>Organizace výuky</a:t>
            </a:r>
          </a:p>
          <a:p>
            <a:r>
              <a:rPr lang="cs-CZ" dirty="0">
                <a:latin typeface="Cambria Math" panose="02040503050406030204" pitchFamily="18" charset="0"/>
                <a:ea typeface="Cambria Math" panose="02040503050406030204" pitchFamily="18" charset="0"/>
              </a:rPr>
              <a:t> (4) </a:t>
            </a:r>
            <a:r>
              <a:rPr lang="cs-CZ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Přednášky zajišťují akademičtí pracovníci uvedení v § 70 odst. 1 a 2 zákona s vědeckou hodností nebo akademickým titulem „doktor“, odborníci z jiného pracoviště než ČZU, hostující profesoři a další zahraniční vyučující.</a:t>
            </a:r>
          </a:p>
          <a:p>
            <a:r>
              <a:rPr lang="cs-CZ" dirty="0">
                <a:latin typeface="Cambria Math" panose="02040503050406030204" pitchFamily="18" charset="0"/>
                <a:ea typeface="Cambria Math" panose="02040503050406030204" pitchFamily="18" charset="0"/>
              </a:rPr>
              <a:t>(5) Semináře a cvičení vedou akademičtí pracovníci uvedení v § 70 odst. 1 a 2 zákona, odborníci z jiného pracoviště než ČZU, hostující profesoři a další zahraniční vyučující. Pod vedením akademických pracovníků mohou vést semináře a cvičení rovněž studenti v doktorských studijních programech a odborníci z praxe.</a:t>
            </a:r>
          </a:p>
          <a:p>
            <a:r>
              <a:rPr lang="cs-CZ" dirty="0">
                <a:latin typeface="Cambria Math" panose="02040503050406030204" pitchFamily="18" charset="0"/>
                <a:ea typeface="Cambria Math" panose="02040503050406030204" pitchFamily="18" charset="0"/>
              </a:rPr>
              <a:t>(6) </a:t>
            </a:r>
            <a:r>
              <a:rPr lang="cs-CZ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Akademičtí pracovníci organizují pro studenty konzultace. Konzultační hodiny musí být zveřejněny</a:t>
            </a:r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.</a:t>
            </a:r>
          </a:p>
          <a:p>
            <a:r>
              <a:rPr lang="cs-CZ" dirty="0">
                <a:latin typeface="Cambria Math" panose="02040503050406030204" pitchFamily="18" charset="0"/>
                <a:ea typeface="Cambria Math" panose="02040503050406030204" pitchFamily="18" charset="0"/>
              </a:rPr>
              <a:t>(7) </a:t>
            </a:r>
            <a:r>
              <a:rPr lang="cs-CZ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Garant</a:t>
            </a:r>
            <a:r>
              <a:rPr lang="cs-CZ" dirty="0">
                <a:latin typeface="Cambria Math" panose="02040503050406030204" pitchFamily="18" charset="0"/>
                <a:ea typeface="Cambria Math" panose="02040503050406030204" pitchFamily="18" charset="0"/>
              </a:rPr>
              <a:t> předmětu </a:t>
            </a:r>
            <a:r>
              <a:rPr lang="cs-CZ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zpracuje a zveřejní studentům v prvním týdnu semestru konkrétní informaci o výuce předmětu, a to zejména program přednášek </a:t>
            </a:r>
            <a:r>
              <a:rPr lang="cs-CZ" dirty="0">
                <a:latin typeface="Cambria Math" panose="02040503050406030204" pitchFamily="18" charset="0"/>
                <a:ea typeface="Cambria Math" panose="02040503050406030204" pitchFamily="18" charset="0"/>
              </a:rPr>
              <a:t>a cvičení, </a:t>
            </a:r>
            <a:r>
              <a:rPr lang="cs-CZ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časový harmonogram</a:t>
            </a:r>
            <a:r>
              <a:rPr lang="cs-CZ" dirty="0">
                <a:latin typeface="Cambria Math" panose="02040503050406030204" pitchFamily="18" charset="0"/>
                <a:ea typeface="Cambria Math" panose="02040503050406030204" pitchFamily="18" charset="0"/>
              </a:rPr>
              <a:t>, podmínky pro udělení zápočtu </a:t>
            </a:r>
            <a:r>
              <a:rPr lang="cs-CZ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a </a:t>
            </a:r>
            <a:r>
              <a:rPr lang="cs-CZ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požadavky ke zkoušce</a:t>
            </a:r>
            <a:r>
              <a:rPr lang="cs-CZ" dirty="0">
                <a:latin typeface="Cambria Math" panose="02040503050406030204" pitchFamily="18" charset="0"/>
                <a:ea typeface="Cambria Math" panose="02040503050406030204" pitchFamily="18" charset="0"/>
              </a:rPr>
              <a:t>.</a:t>
            </a:r>
          </a:p>
          <a:p>
            <a:r>
              <a:rPr lang="cs-CZ" dirty="0">
                <a:latin typeface="Cambria Math" panose="02040503050406030204" pitchFamily="18" charset="0"/>
                <a:ea typeface="Cambria Math" panose="02040503050406030204" pitchFamily="18" charset="0"/>
              </a:rPr>
              <a:t>(8) </a:t>
            </a:r>
            <a:r>
              <a:rPr lang="cs-CZ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Účast studentů na výuce je </a:t>
            </a:r>
            <a:r>
              <a:rPr lang="cs-CZ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povinná!!!</a:t>
            </a:r>
            <a:r>
              <a:rPr lang="cs-CZ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. </a:t>
            </a:r>
            <a:r>
              <a:rPr lang="cs-CZ" b="1" i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Garant předmětu </a:t>
            </a:r>
            <a:r>
              <a:rPr lang="cs-CZ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stanoví způsob kontroly účasti. Kontrola účasti může být prováděna též elektronicky pomocí studentských karet. Garant předmětu může stanovit nepovinnou účast na některé výuce.</a:t>
            </a:r>
          </a:p>
          <a:p>
            <a:r>
              <a:rPr lang="cs-CZ" dirty="0">
                <a:latin typeface="Cambria Math" panose="02040503050406030204" pitchFamily="18" charset="0"/>
                <a:ea typeface="Cambria Math" panose="02040503050406030204" pitchFamily="18" charset="0"/>
              </a:rPr>
              <a:t>(9) Pokud se student z vážných důvodů nemůže účastnit výuky, může mu garant předmětu na základě jeho žádosti stanovit náhradní způsob splnění předepsaných podmínek pro udělení zápočtu a složení zkoušky.</a:t>
            </a: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108D0996-B34D-9EFE-CD83-C3803555B1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309930" y="0"/>
            <a:ext cx="870086" cy="6832429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6A522E4B-DFDF-3FBF-5106-F26E2ABB57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42763" y="-1"/>
            <a:ext cx="870086" cy="683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604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17CEBF-C08A-491D-94D3-ADF75E33E9DA}" type="datetime1">
              <a:rPr lang="en-US" smtClean="0">
                <a:solidFill>
                  <a:srgbClr val="000000"/>
                </a:solidFill>
              </a:rPr>
              <a:t>9/30/2026</a:t>
            </a:fld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>
          <a:xfrm>
            <a:off x="11460996" y="6281980"/>
            <a:ext cx="643180" cy="457200"/>
          </a:xfrm>
        </p:spPr>
        <p:txBody>
          <a:bodyPr/>
          <a:lstStyle/>
          <a:p>
            <a:fld id="{7F00770E-4EA8-4EED-8F7A-B97043FC2983}" type="slidenum">
              <a:rPr lang="cs-CZ" altLang="cs-CZ" smtClean="0">
                <a:solidFill>
                  <a:srgbClr val="000000"/>
                </a:solidFill>
              </a:rPr>
              <a:pPr/>
              <a:t>7</a:t>
            </a:fld>
            <a:endParaRPr lang="cs-CZ" altLang="cs-CZ" dirty="0">
              <a:solidFill>
                <a:srgbClr val="000000"/>
              </a:solidFill>
            </a:endParaRP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EF4C3F5A-0968-4851-B33D-5D8F3562ECB0}"/>
              </a:ext>
            </a:extLst>
          </p:cNvPr>
          <p:cNvSpPr/>
          <p:nvPr/>
        </p:nvSpPr>
        <p:spPr>
          <a:xfrm>
            <a:off x="965580" y="339090"/>
            <a:ext cx="10399922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Článek 8</a:t>
            </a:r>
          </a:p>
          <a:p>
            <a:endParaRPr lang="cs-CZ" b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cs-CZ" b="1" dirty="0">
                <a:latin typeface="Cambria Math" panose="02040503050406030204" pitchFamily="18" charset="0"/>
                <a:ea typeface="Cambria Math" panose="02040503050406030204" pitchFamily="18" charset="0"/>
              </a:rPr>
              <a:t>Zápočty a zkoušky</a:t>
            </a:r>
          </a:p>
          <a:p>
            <a:r>
              <a:rPr lang="cs-CZ" dirty="0">
                <a:latin typeface="Cambria Math" panose="02040503050406030204" pitchFamily="18" charset="0"/>
                <a:ea typeface="Cambria Math" panose="02040503050406030204" pitchFamily="18" charset="0"/>
              </a:rPr>
              <a:t>(2</a:t>
            </a:r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) </a:t>
            </a:r>
            <a:r>
              <a:rPr lang="cs-CZ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Zápočet</a:t>
            </a:r>
            <a:r>
              <a:rPr lang="cs-CZ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cs-CZ" dirty="0">
                <a:latin typeface="Cambria Math" panose="02040503050406030204" pitchFamily="18" charset="0"/>
                <a:ea typeface="Cambria Math" panose="02040503050406030204" pitchFamily="18" charset="0"/>
              </a:rPr>
              <a:t>je udělován za splnění předepsaných podmínek podle čl. 7 odst. 7 a 8. Udělení zápočtu je vyučující povinen zaznamenat bezodkladně, nejpozději však </a:t>
            </a:r>
            <a:r>
              <a:rPr lang="cs-CZ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do 3 pracovních dnů od jeho udělení</a:t>
            </a:r>
            <a:r>
              <a:rPr lang="cs-CZ" dirty="0">
                <a:latin typeface="Cambria Math" panose="02040503050406030204" pitchFamily="18" charset="0"/>
                <a:ea typeface="Cambria Math" panose="02040503050406030204" pitchFamily="18" charset="0"/>
              </a:rPr>
              <a:t>, do informačního systému ČZU. V případě, že je na fakultě vydáván studentům výkaz o studiu, zaznamená vyučující udělení zápočtu také do tohoto výkazu zápisem „započteno“, datem získání zápočtu a svým podpisem. </a:t>
            </a:r>
            <a:r>
              <a:rPr lang="cs-CZ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Pro udělování zápočtů je vyhrazen zejména poslední týden období výuky příslušného semestru</a:t>
            </a:r>
            <a:r>
              <a:rPr lang="cs-CZ" dirty="0">
                <a:latin typeface="Cambria Math" panose="02040503050406030204" pitchFamily="18" charset="0"/>
                <a:ea typeface="Cambria Math" panose="02040503050406030204" pitchFamily="18" charset="0"/>
              </a:rPr>
              <a:t>. Pokud je uzavření předmětu podmíněno složením zápočtu a následně zkouškou, </a:t>
            </a:r>
            <a:r>
              <a:rPr lang="cs-CZ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není student bez uděleného zápočtu v daném předmětu oprávněn skládat zkoušku</a:t>
            </a:r>
            <a:r>
              <a:rPr lang="cs-CZ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.</a:t>
            </a:r>
            <a:r>
              <a:rPr lang="cs-CZ" dirty="0">
                <a:latin typeface="Cambria Math" panose="02040503050406030204" pitchFamily="18" charset="0"/>
                <a:ea typeface="Cambria Math" panose="02040503050406030204" pitchFamily="18" charset="0"/>
              </a:rPr>
              <a:t> vyhrazen zejména poslední týden období výuky příslušného semestru. </a:t>
            </a:r>
          </a:p>
          <a:p>
            <a:r>
              <a:rPr lang="cs-CZ" dirty="0">
                <a:latin typeface="Cambria Math" panose="02040503050406030204" pitchFamily="18" charset="0"/>
                <a:ea typeface="Cambria Math" panose="02040503050406030204" pitchFamily="18" charset="0"/>
              </a:rPr>
              <a:t>(3) Zkouškou se prověřuje úroveň znalostí, vědomostí a dovedností studenta. </a:t>
            </a:r>
            <a:r>
              <a:rPr lang="cs-CZ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Zkouška</a:t>
            </a:r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cs-CZ" dirty="0">
                <a:latin typeface="Cambria Math" panose="02040503050406030204" pitchFamily="18" charset="0"/>
                <a:ea typeface="Cambria Math" panose="02040503050406030204" pitchFamily="18" charset="0"/>
              </a:rPr>
              <a:t>může být ústní, písemná, praktická nebo kombinovaná. Písemná zkouška může být splněna i formou elektronického testu. </a:t>
            </a:r>
            <a:r>
              <a:rPr lang="cs-CZ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Do výsledku zkoušky je možné zahrnout i výsledky průběžného studia</a:t>
            </a:r>
            <a:r>
              <a:rPr lang="cs-CZ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.</a:t>
            </a:r>
          </a:p>
          <a:p>
            <a:r>
              <a:rPr lang="cs-CZ" dirty="0">
                <a:latin typeface="Cambria Math" panose="02040503050406030204" pitchFamily="18" charset="0"/>
                <a:ea typeface="Cambria Math" panose="02040503050406030204" pitchFamily="18" charset="0"/>
              </a:rPr>
              <a:t>(4) </a:t>
            </a:r>
            <a:r>
              <a:rPr lang="cs-CZ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Zkoušky skládají studenti zpravidla u garantů předmětů</a:t>
            </a:r>
            <a:r>
              <a:rPr lang="cs-CZ" dirty="0">
                <a:latin typeface="Cambria Math" panose="02040503050406030204" pitchFamily="18" charset="0"/>
                <a:ea typeface="Cambria Math" panose="02040503050406030204" pitchFamily="18" charset="0"/>
              </a:rPr>
              <a:t>, popřípadě vyučujících, kteří jim předmět přednášeli, nebo u jiných akademických pracovníků se souhlasem vedoucího katedry.</a:t>
            </a:r>
          </a:p>
          <a:p>
            <a:r>
              <a:rPr lang="cs-CZ" dirty="0">
                <a:latin typeface="Cambria Math" panose="02040503050406030204" pitchFamily="18" charset="0"/>
                <a:ea typeface="Cambria Math" panose="02040503050406030204" pitchFamily="18" charset="0"/>
              </a:rPr>
              <a:t>(5) Termíny zkoušek jsou soustředěny především do zkouškového období příslušného semestru. </a:t>
            </a:r>
            <a:r>
              <a:rPr lang="cs-CZ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Zkoušky mohou být realizovány garantem předmětu zpravidla nejdříve 2 týdny před ukončením období výuky v příslušném semestru</a:t>
            </a:r>
            <a:r>
              <a:rPr lang="cs-CZ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.</a:t>
            </a:r>
          </a:p>
          <a:p>
            <a:endParaRPr lang="cs-CZ" dirty="0">
              <a:latin typeface="Times-Roman"/>
            </a:endParaRPr>
          </a:p>
          <a:p>
            <a:r>
              <a:rPr lang="cs-CZ" dirty="0">
                <a:latin typeface="Times-Roman"/>
              </a:rPr>
              <a:t> </a:t>
            </a:r>
            <a:endParaRPr lang="cs-CZ" dirty="0"/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C36DB3DC-47D3-AEFF-5311-A90EBDA536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309930" y="0"/>
            <a:ext cx="870086" cy="6832429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5F3462C5-C951-51DC-C3D4-F900CC4086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43588" y="0"/>
            <a:ext cx="870086" cy="683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544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17CEBF-C08A-491D-94D3-ADF75E33E9DA}" type="datetime1">
              <a:rPr lang="en-US" smtClean="0">
                <a:solidFill>
                  <a:srgbClr val="000000"/>
                </a:solidFill>
              </a:rPr>
              <a:t>9/30/2026</a:t>
            </a:fld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>
          <a:xfrm>
            <a:off x="11460996" y="6281980"/>
            <a:ext cx="643180" cy="457200"/>
          </a:xfrm>
        </p:spPr>
        <p:txBody>
          <a:bodyPr/>
          <a:lstStyle/>
          <a:p>
            <a:fld id="{7F00770E-4EA8-4EED-8F7A-B97043FC2983}" type="slidenum">
              <a:rPr lang="cs-CZ" altLang="cs-CZ" smtClean="0">
                <a:solidFill>
                  <a:srgbClr val="000000"/>
                </a:solidFill>
              </a:rPr>
              <a:pPr/>
              <a:t>8</a:t>
            </a:fld>
            <a:endParaRPr lang="cs-CZ" altLang="cs-CZ" dirty="0">
              <a:solidFill>
                <a:srgbClr val="000000"/>
              </a:solidFill>
            </a:endParaRP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90A6C8EC-7FBD-4DAA-8AB8-0EC96C5325D9}"/>
              </a:ext>
            </a:extLst>
          </p:cNvPr>
          <p:cNvSpPr/>
          <p:nvPr/>
        </p:nvSpPr>
        <p:spPr>
          <a:xfrm>
            <a:off x="1345661" y="1443841"/>
            <a:ext cx="9639759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>
                <a:latin typeface="Cambria Math" panose="02040503050406030204" pitchFamily="18" charset="0"/>
                <a:ea typeface="Cambria Math" panose="02040503050406030204" pitchFamily="18" charset="0"/>
              </a:rPr>
              <a:t>(6) Studenti se závazně přihlašují prostřednictvím informačního systému ČZU ke zkoušce na předem vypsané termíny. </a:t>
            </a:r>
            <a:r>
              <a:rPr lang="cs-CZ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Nejpozději 2 týdny před začátkem zkouškového období musí být vypsán a otevřen k zápisu dostatečný, pokud možno rovnoměrný počet zkouškových termínů s potřebnou kapacitou,</a:t>
            </a:r>
            <a:r>
              <a:rPr lang="cs-CZ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cs-CZ" dirty="0">
                <a:latin typeface="Cambria Math" panose="02040503050406030204" pitchFamily="18" charset="0"/>
                <a:ea typeface="Cambria Math" panose="02040503050406030204" pitchFamily="18" charset="0"/>
              </a:rPr>
              <a:t>zahrnující obvyklý podíl opakování v jednotlivých předmětech. Garant předmětu může omezit možnost odhlášení studenta z termínu zkoušky.</a:t>
            </a:r>
          </a:p>
          <a:p>
            <a:endParaRPr lang="cs-CZ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cs-CZ" dirty="0">
                <a:latin typeface="Cambria Math" panose="02040503050406030204" pitchFamily="18" charset="0"/>
                <a:ea typeface="Cambria Math" panose="02040503050406030204" pitchFamily="18" charset="0"/>
              </a:rPr>
              <a:t>(8</a:t>
            </a:r>
            <a: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) </a:t>
            </a:r>
            <a:r>
              <a:rPr lang="cs-CZ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Složení zkoušky je zkoušející povinen bezodkladně, nejpozději však do 3 pracovních dnů po dni vykonání zkoušky, zaznamenat datem vykonání zkoušky, zápisem příslušného klasifikačního stupně podle odstavce 7 do informačního systému ČZU</a:t>
            </a:r>
            <a:r>
              <a:rPr lang="cs-CZ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. </a:t>
            </a:r>
          </a:p>
          <a:p>
            <a:endParaRPr lang="cs-CZ" b="1" dirty="0">
              <a:solidFill>
                <a:srgbClr val="00206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cs-CZ" dirty="0">
                <a:latin typeface="Cambria Math" panose="02040503050406030204" pitchFamily="18" charset="0"/>
                <a:ea typeface="Cambria Math" panose="02040503050406030204" pitchFamily="18" charset="0"/>
              </a:rPr>
              <a:t>(9) </a:t>
            </a:r>
            <a:r>
              <a:rPr lang="cs-CZ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Evidence zápočtů a zkoušek je minimálně po dobu 5 let vedena katedrou garantující daný předmět v tištěné formě a zároveň trvale v informačním systému ČZU</a:t>
            </a:r>
            <a:r>
              <a:rPr lang="cs-CZ" dirty="0">
                <a:latin typeface="Cambria Math" panose="02040503050406030204" pitchFamily="18" charset="0"/>
                <a:ea typeface="Cambria Math" panose="02040503050406030204" pitchFamily="18" charset="0"/>
              </a:rPr>
              <a:t>. Písemné práce studentů a další písemné podklady pro udělení zápočtu nebo zkoušky archivuje vyučující, respektive zkoušející.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F64A0E0D-29EB-5344-D664-0CEC7754D0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70086" cy="6832429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D7A281EB-9F0A-5667-495D-543F7629E8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1914" y="0"/>
            <a:ext cx="870086" cy="683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077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17CEBF-C08A-491D-94D3-ADF75E33E9DA}" type="datetime1">
              <a:rPr lang="en-US" smtClean="0">
                <a:solidFill>
                  <a:srgbClr val="000000"/>
                </a:solidFill>
              </a:rPr>
              <a:t>9/30/2026</a:t>
            </a:fld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>
          <a:xfrm>
            <a:off x="11460996" y="6281980"/>
            <a:ext cx="643180" cy="457200"/>
          </a:xfrm>
        </p:spPr>
        <p:txBody>
          <a:bodyPr/>
          <a:lstStyle/>
          <a:p>
            <a:fld id="{7F00770E-4EA8-4EED-8F7A-B97043FC2983}" type="slidenum">
              <a:rPr lang="cs-CZ" altLang="cs-CZ" smtClean="0">
                <a:solidFill>
                  <a:srgbClr val="000000"/>
                </a:solidFill>
              </a:rPr>
              <a:pPr/>
              <a:t>9</a:t>
            </a:fld>
            <a:endParaRPr lang="cs-CZ" altLang="cs-CZ" dirty="0">
              <a:solidFill>
                <a:srgbClr val="000000"/>
              </a:solidFill>
            </a:endParaRP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65A85317-DEA4-4D96-9DF5-D389EB04D302}"/>
              </a:ext>
            </a:extLst>
          </p:cNvPr>
          <p:cNvSpPr/>
          <p:nvPr/>
        </p:nvSpPr>
        <p:spPr>
          <a:xfrm>
            <a:off x="914400" y="339090"/>
            <a:ext cx="1063495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>
                <a:latin typeface="Cambria Math" panose="02040503050406030204" pitchFamily="18" charset="0"/>
                <a:ea typeface="Cambria Math" panose="02040503050406030204" pitchFamily="18" charset="0"/>
              </a:rPr>
              <a:t>(10) Zkouška je </a:t>
            </a:r>
            <a:r>
              <a:rPr lang="cs-CZ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klasifikována známkou </a:t>
            </a:r>
            <a:r>
              <a:rPr lang="cs-CZ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„nevyhověl</a:t>
            </a:r>
            <a:r>
              <a:rPr lang="cs-CZ" dirty="0">
                <a:latin typeface="Cambria Math" panose="02040503050406030204" pitchFamily="18" charset="0"/>
                <a:ea typeface="Cambria Math" panose="02040503050406030204" pitchFamily="18" charset="0"/>
              </a:rPr>
              <a:t>“, jestliže student:</a:t>
            </a:r>
          </a:p>
          <a:p>
            <a:r>
              <a:rPr lang="cs-CZ" dirty="0">
                <a:latin typeface="Cambria Math" panose="02040503050406030204" pitchFamily="18" charset="0"/>
                <a:ea typeface="Cambria Math" panose="02040503050406030204" pitchFamily="18" charset="0"/>
              </a:rPr>
              <a:t>a) neuspěje u zkoušky;</a:t>
            </a:r>
          </a:p>
          <a:p>
            <a:r>
              <a:rPr lang="cs-CZ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r>
              <a:rPr lang="cs-CZ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) od zkoušky odstoupí</a:t>
            </a:r>
            <a:r>
              <a:rPr lang="cs-CZ" dirty="0">
                <a:latin typeface="Cambria Math" panose="02040503050406030204" pitchFamily="18" charset="0"/>
                <a:ea typeface="Cambria Math" panose="02040503050406030204" pitchFamily="18" charset="0"/>
              </a:rPr>
              <a:t>, </a:t>
            </a:r>
            <a:r>
              <a:rPr lang="cs-CZ" i="1" dirty="0">
                <a:latin typeface="Cambria Math" panose="02040503050406030204" pitchFamily="18" charset="0"/>
                <a:ea typeface="Cambria Math" panose="02040503050406030204" pitchFamily="18" charset="0"/>
              </a:rPr>
              <a:t>s výjimkou odhlášení studenta z termínu zkoušky za podmínek stanovených</a:t>
            </a:r>
          </a:p>
          <a:p>
            <a:r>
              <a:rPr lang="cs-CZ" i="1" dirty="0">
                <a:latin typeface="Cambria Math" panose="02040503050406030204" pitchFamily="18" charset="0"/>
                <a:ea typeface="Cambria Math" panose="02040503050406030204" pitchFamily="18" charset="0"/>
              </a:rPr>
              <a:t>garantem předmětu;</a:t>
            </a:r>
          </a:p>
          <a:p>
            <a:r>
              <a:rPr lang="cs-CZ" dirty="0">
                <a:latin typeface="Cambria Math" panose="02040503050406030204" pitchFamily="18" charset="0"/>
                <a:ea typeface="Cambria Math" panose="02040503050406030204" pitchFamily="18" charset="0"/>
              </a:rPr>
              <a:t>c) </a:t>
            </a:r>
            <a:r>
              <a:rPr lang="cs-CZ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odmítne výsledek zkoušky</a:t>
            </a:r>
            <a:r>
              <a:rPr lang="cs-CZ" dirty="0">
                <a:latin typeface="Cambria Math" panose="02040503050406030204" pitchFamily="18" charset="0"/>
                <a:ea typeface="Cambria Math" panose="02040503050406030204" pitchFamily="18" charset="0"/>
              </a:rPr>
              <a:t>;</a:t>
            </a:r>
          </a:p>
          <a:p>
            <a:r>
              <a:rPr lang="cs-CZ" dirty="0">
                <a:latin typeface="Cambria Math" panose="02040503050406030204" pitchFamily="18" charset="0"/>
                <a:ea typeface="Cambria Math" panose="02040503050406030204" pitchFamily="18" charset="0"/>
              </a:rPr>
              <a:t>d) </a:t>
            </a:r>
            <a:r>
              <a:rPr lang="cs-CZ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se ke zkoušce nedostaví bez uznatelné omluvy.</a:t>
            </a:r>
          </a:p>
          <a:p>
            <a:r>
              <a:rPr lang="cs-CZ" dirty="0">
                <a:latin typeface="Cambria Math" panose="02040503050406030204" pitchFamily="18" charset="0"/>
                <a:ea typeface="Cambria Math" panose="02040503050406030204" pitchFamily="18" charset="0"/>
              </a:rPr>
              <a:t>(11) </a:t>
            </a:r>
            <a:r>
              <a:rPr lang="cs-CZ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Ve zkouškovém období daného semestru je student povinen absolvovat alespoň jeden termín zkoušky</a:t>
            </a:r>
          </a:p>
          <a:p>
            <a:r>
              <a:rPr lang="cs-CZ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z každého předmětu, u kterého má v daném semestru zkoušku předepsanou</a:t>
            </a:r>
            <a:r>
              <a:rPr lang="cs-CZ" dirty="0">
                <a:latin typeface="Cambria Math" panose="02040503050406030204" pitchFamily="18" charset="0"/>
                <a:ea typeface="Cambria Math" panose="02040503050406030204" pitchFamily="18" charset="0"/>
              </a:rPr>
              <a:t>. Student, který neabsolvuje alespoň jeden z termínů zkoušky ve zkouškovém období daného semestru, může být v daném předmětu klasifikován známkou „nevyhověl“.</a:t>
            </a:r>
          </a:p>
          <a:p>
            <a:r>
              <a:rPr lang="cs-CZ" b="1" dirty="0">
                <a:latin typeface="Cambria Math" panose="02040503050406030204" pitchFamily="18" charset="0"/>
                <a:ea typeface="Cambria Math" panose="02040503050406030204" pitchFamily="18" charset="0"/>
              </a:rPr>
              <a:t>Článek 9</a:t>
            </a:r>
          </a:p>
          <a:p>
            <a:r>
              <a:rPr lang="cs-CZ" b="1" dirty="0">
                <a:latin typeface="Cambria Math" panose="02040503050406030204" pitchFamily="18" charset="0"/>
                <a:ea typeface="Cambria Math" panose="02040503050406030204" pitchFamily="18" charset="0"/>
              </a:rPr>
              <a:t>Opravné zkoušky a zápočty</a:t>
            </a:r>
          </a:p>
          <a:p>
            <a:r>
              <a:rPr lang="cs-CZ" dirty="0">
                <a:latin typeface="Cambria Math" panose="02040503050406030204" pitchFamily="18" charset="0"/>
                <a:ea typeface="Cambria Math" panose="02040503050406030204" pitchFamily="18" charset="0"/>
              </a:rPr>
              <a:t>(1) Pokud je student u zkoušky klasifikován stupněm </a:t>
            </a:r>
            <a:r>
              <a:rPr lang="cs-CZ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„nevyhověl“</a:t>
            </a:r>
            <a:r>
              <a:rPr lang="cs-CZ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,</a:t>
            </a:r>
            <a:r>
              <a:rPr lang="cs-CZ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cs-CZ" dirty="0">
                <a:latin typeface="Cambria Math" panose="02040503050406030204" pitchFamily="18" charset="0"/>
                <a:ea typeface="Cambria Math" panose="02040503050406030204" pitchFamily="18" charset="0"/>
              </a:rPr>
              <a:t>může ji </a:t>
            </a:r>
            <a:r>
              <a:rPr lang="cs-CZ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opakovat nejvýše ve dvou opravných termínech</a:t>
            </a:r>
            <a:r>
              <a:rPr lang="cs-CZ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cs-CZ" dirty="0">
                <a:latin typeface="Cambria Math" panose="02040503050406030204" pitchFamily="18" charset="0"/>
                <a:ea typeface="Cambria Math" panose="02040503050406030204" pitchFamily="18" charset="0"/>
              </a:rPr>
              <a:t>v rámci kapacity harmonogramu termínů zkoušek zveřejněného před zahájením zkouškového období. </a:t>
            </a:r>
            <a:r>
              <a:rPr lang="cs-CZ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Při opakování zkoušky lze uznat dílčí úspěšně splněnou část zkoušky absolvované v předchozím termínu.</a:t>
            </a:r>
          </a:p>
          <a:p>
            <a:r>
              <a:rPr lang="cs-CZ" dirty="0">
                <a:latin typeface="Cambria Math" panose="02040503050406030204" pitchFamily="18" charset="0"/>
                <a:ea typeface="Cambria Math" panose="02040503050406030204" pitchFamily="18" charset="0"/>
              </a:rPr>
              <a:t>(2) Vykonanou zkoušku klasifikovanou stupněm „dobře“ a „velmi dobře“ lze na základě povolení děkana</a:t>
            </a:r>
          </a:p>
          <a:p>
            <a:r>
              <a:rPr lang="cs-CZ" dirty="0">
                <a:latin typeface="Cambria Math" panose="02040503050406030204" pitchFamily="18" charset="0"/>
                <a:ea typeface="Cambria Math" panose="02040503050406030204" pitchFamily="18" charset="0"/>
              </a:rPr>
              <a:t>výjimečně opakovat za účelem zlepšení známky.</a:t>
            </a:r>
          </a:p>
          <a:p>
            <a:r>
              <a:rPr lang="cs-CZ" dirty="0">
                <a:latin typeface="Cambria Math" panose="02040503050406030204" pitchFamily="18" charset="0"/>
                <a:ea typeface="Cambria Math" panose="02040503050406030204" pitchFamily="18" charset="0"/>
              </a:rPr>
              <a:t>(3) </a:t>
            </a:r>
            <a:r>
              <a:rPr lang="cs-CZ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Na základě žádosti studenta nebo zkoušejícího se může opravná zkouška konat před komisí</a:t>
            </a:r>
            <a:r>
              <a:rPr lang="cs-CZ" dirty="0">
                <a:latin typeface="Cambria Math" panose="02040503050406030204" pitchFamily="18" charset="0"/>
                <a:ea typeface="Cambria Math" panose="02040503050406030204" pitchFamily="18" charset="0"/>
              </a:rPr>
              <a:t>. Složení komise určuje vedoucí katedry a podléhá schválení děkana fakulty, na které je student zapsán ke studiu. Přezkoušení před komisí je možné pouze v rámci některého ze dvou opravných termínů. 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0A6E5E23-E844-0A01-B456-C8774FBAEE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70086" cy="6832429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E9453643-D822-F766-271C-D8BCAAAB33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1914" y="-1"/>
            <a:ext cx="870086" cy="683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339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A3617140-2B70-9E15-B613-BA0B4C4BA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17CEBF-C08A-491D-94D3-ADF75E33E9DA}" type="datetime1">
              <a:rPr lang="en-US" smtClean="0">
                <a:solidFill>
                  <a:srgbClr val="000000"/>
                </a:solidFill>
              </a:rPr>
              <a:t>9/30/2026</a:t>
            </a:fld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C0E5A5AD-71F1-C6CC-8AF6-45B8F8FFF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0770E-4EA8-4EED-8F7A-B97043FC2983}" type="slidenum">
              <a:rPr lang="cs-CZ" altLang="cs-CZ" smtClean="0">
                <a:solidFill>
                  <a:srgbClr val="000000"/>
                </a:solidFill>
              </a:rPr>
              <a:pPr/>
              <a:t>10</a:t>
            </a:fld>
            <a:endParaRPr lang="cs-CZ" altLang="cs-CZ" dirty="0">
              <a:solidFill>
                <a:srgbClr val="000000"/>
              </a:solidFill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17714870-CADE-554B-A419-3F927929B245}"/>
              </a:ext>
            </a:extLst>
          </p:cNvPr>
          <p:cNvSpPr txBox="1"/>
          <p:nvPr/>
        </p:nvSpPr>
        <p:spPr>
          <a:xfrm>
            <a:off x="2043793" y="400645"/>
            <a:ext cx="8104414" cy="5847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Článek  20</a:t>
            </a:r>
          </a:p>
          <a:p>
            <a:endParaRPr lang="cs-CZ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endParaRPr lang="cs-CZ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cs-CZ" sz="2000" b="0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(5) </a:t>
            </a:r>
            <a:r>
              <a:rPr lang="cs-CZ" sz="2000" b="1" i="0" u="none" strike="noStrike" baseline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Student je povinen komunikovat elektronicky prostřednictvím informačního systému ČZU nebo e-mailové schránky zřízené na ČZU. </a:t>
            </a:r>
          </a:p>
          <a:p>
            <a:endParaRPr lang="cs-CZ" sz="20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cs-CZ" sz="2000" b="0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10) </a:t>
            </a:r>
            <a:r>
              <a:rPr lang="cs-CZ" sz="2000" b="1" i="0" u="none" strike="noStrike" baseline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Student je povinen průběžně sledovat záznamy o svém studiu v informačním systému ČZU</a:t>
            </a:r>
            <a:r>
              <a:rPr lang="cs-CZ" sz="2000" b="0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zejména stav studia a výsledky vykonaných zkoušek. Případné nesrovnalosti řešit neprodleně prostřednictvím vyučujícího předmětu, garanta předmětu, garanta studijního programu, popřípadě příslušného proděkana.</a:t>
            </a:r>
          </a:p>
          <a:p>
            <a:r>
              <a:rPr lang="cs-CZ" sz="2000" b="0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  <a:p>
            <a:r>
              <a:rPr lang="cs-CZ" sz="2000" b="0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(11) </a:t>
            </a:r>
            <a:r>
              <a:rPr lang="cs-CZ" sz="2000" b="1" i="0" u="none" strike="noStrike" baseline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Student je povinen pravidelně kontrolovat e-mailovou schránku</a:t>
            </a:r>
            <a:r>
              <a:rPr lang="cs-CZ" sz="2000" b="0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kterou má na ČZU zřízenou, a informace zveřejňované prostřednictvím informačního systému ČZU. </a:t>
            </a:r>
          </a:p>
          <a:p>
            <a:endParaRPr lang="cs-CZ" sz="20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cs-CZ" sz="2000" b="0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(12) Student je povinen mít v </a:t>
            </a:r>
            <a:r>
              <a:rPr lang="cs-CZ" sz="2000" b="1" i="0" u="none" strike="noStrike" baseline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informačním systému ČZU vloženu aktuální fotografii</a:t>
            </a:r>
            <a:r>
              <a:rPr lang="cs-CZ" sz="2000" b="0" i="0" u="none" strike="noStrike" baseline="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podle které ho lze jednoznačně identifikovat. </a:t>
            </a:r>
            <a:endParaRPr lang="cs-CZ" sz="20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5C1719AB-D9F3-15F0-7177-F45CC9F64C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70086" cy="6832429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EDBA8385-FA3F-08F3-E7E7-EBA7D50042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1914" y="-1"/>
            <a:ext cx="870086" cy="683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105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číslo snímku 12"/>
          <p:cNvSpPr>
            <a:spLocks noGrp="1"/>
          </p:cNvSpPr>
          <p:nvPr>
            <p:ph type="sldNum" sz="quarter" idx="12"/>
          </p:nvPr>
        </p:nvSpPr>
        <p:spPr>
          <a:xfrm>
            <a:off x="11688306" y="6576820"/>
            <a:ext cx="400229" cy="255609"/>
          </a:xfrm>
        </p:spPr>
        <p:txBody>
          <a:bodyPr/>
          <a:lstStyle/>
          <a:p>
            <a:fld id="{7F00770E-4EA8-4EED-8F7A-B97043FC2983}" type="slidenum">
              <a:rPr lang="cs-CZ" altLang="cs-CZ" sz="1000" b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pPr/>
              <a:t>11</a:t>
            </a:fld>
            <a:endParaRPr lang="cs-CZ" altLang="cs-CZ" sz="1000" b="1" dirty="0">
              <a:solidFill>
                <a:srgbClr val="0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930834" y="6568590"/>
            <a:ext cx="1065007" cy="164210"/>
          </a:xfrm>
        </p:spPr>
        <p:txBody>
          <a:bodyPr/>
          <a:lstStyle/>
          <a:p>
            <a:pPr>
              <a:defRPr/>
            </a:pPr>
            <a:fld id="{7C7609CF-14AD-4F5A-8280-B7A9704699E4}" type="datetime1">
              <a:rPr lang="en-US" sz="1000" b="1" smtClean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pPr>
                <a:defRPr/>
              </a:pPr>
              <a:t>9/30/2026</a:t>
            </a:fld>
            <a:endParaRPr lang="cs-CZ" sz="1000" b="1" dirty="0">
              <a:solidFill>
                <a:srgbClr val="0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8FBD91CF-B5D3-454E-B6B6-6557178F3F5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bg2">
                <a:lumMod val="20000"/>
                <a:lumOff val="80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096000" y="2160417"/>
            <a:ext cx="4736075" cy="3716410"/>
          </a:xfrm>
          <a:prstGeom prst="rect">
            <a:avLst/>
          </a:prstGeom>
        </p:spPr>
      </p:pic>
      <p:sp>
        <p:nvSpPr>
          <p:cNvPr id="2" name="Obdélník: se zakulacenými rohy 1">
            <a:extLst>
              <a:ext uri="{FF2B5EF4-FFF2-40B4-BE49-F238E27FC236}">
                <a16:creationId xmlns:a16="http://schemas.microsoft.com/office/drawing/2014/main" id="{F5FD710F-E8D7-450E-A0C3-9A0653642BC4}"/>
              </a:ext>
            </a:extLst>
          </p:cNvPr>
          <p:cNvSpPr/>
          <p:nvPr/>
        </p:nvSpPr>
        <p:spPr bwMode="auto">
          <a:xfrm>
            <a:off x="6095999" y="1997612"/>
            <a:ext cx="4736075" cy="3879215"/>
          </a:xfrm>
          <a:prstGeom prst="roundRect">
            <a:avLst/>
          </a:prstGeom>
          <a:noFill/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D9866879-5862-4FA9-885B-DC11820BC280}"/>
              </a:ext>
            </a:extLst>
          </p:cNvPr>
          <p:cNvSpPr txBox="1"/>
          <p:nvPr/>
        </p:nvSpPr>
        <p:spPr>
          <a:xfrm>
            <a:off x="3327563" y="444981"/>
            <a:ext cx="4579308" cy="5777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cs-CZ" sz="2400" b="1" dirty="0">
                <a:solidFill>
                  <a:srgbClr val="1BC2E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Studentská poradna - FŽP</a:t>
            </a:r>
          </a:p>
        </p:txBody>
      </p:sp>
      <p:pic>
        <p:nvPicPr>
          <p:cNvPr id="19" name="Obrázek 18">
            <a:extLst>
              <a:ext uri="{FF2B5EF4-FFF2-40B4-BE49-F238E27FC236}">
                <a16:creationId xmlns:a16="http://schemas.microsoft.com/office/drawing/2014/main" id="{EEAD19F5-08B4-4525-B7F3-59D10A2AD6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9925" y="2790736"/>
            <a:ext cx="4201354" cy="222522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0" name="Obdélník: se zakulacenými rohy 19">
            <a:extLst>
              <a:ext uri="{FF2B5EF4-FFF2-40B4-BE49-F238E27FC236}">
                <a16:creationId xmlns:a16="http://schemas.microsoft.com/office/drawing/2014/main" id="{6F1F372A-1564-4C46-ACA6-1721F1CBD417}"/>
              </a:ext>
            </a:extLst>
          </p:cNvPr>
          <p:cNvSpPr/>
          <p:nvPr/>
        </p:nvSpPr>
        <p:spPr bwMode="auto">
          <a:xfrm>
            <a:off x="6171486" y="2951748"/>
            <a:ext cx="4585099" cy="1592117"/>
          </a:xfrm>
          <a:prstGeom prst="round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DEB6A841-84B4-4039-B5B4-626ED684F94C}"/>
              </a:ext>
            </a:extLst>
          </p:cNvPr>
          <p:cNvSpPr txBox="1"/>
          <p:nvPr/>
        </p:nvSpPr>
        <p:spPr>
          <a:xfrm>
            <a:off x="1995841" y="2108606"/>
            <a:ext cx="3268380" cy="496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cs-CZ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Poradce pro studenty: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69CAD1D5-A66F-B66D-590A-277F6EC76AC6}"/>
              </a:ext>
            </a:extLst>
          </p:cNvPr>
          <p:cNvSpPr txBox="1"/>
          <p:nvPr/>
        </p:nvSpPr>
        <p:spPr>
          <a:xfrm>
            <a:off x="2305800" y="5201158"/>
            <a:ext cx="23096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cs-CZ" b="1" i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MCEVII/328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1DA5E71D-570A-7C61-D4EC-2C5FC5C1D5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70086" cy="6832429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5A16F288-D476-9B99-B797-442AE520C9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21914" y="-23363"/>
            <a:ext cx="870086" cy="683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809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D22ED36E-D743-4347-B291-F1ED5EAF30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17CEBF-C08A-491D-94D3-ADF75E33E9DA}" type="datetime1">
              <a:rPr lang="en-US" smtClean="0">
                <a:solidFill>
                  <a:srgbClr val="000000"/>
                </a:solidFill>
              </a:rPr>
              <a:t>9/30/2026</a:t>
            </a:fld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22F76B75-3073-41D0-AF71-947526B80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0770E-4EA8-4EED-8F7A-B97043FC2983}" type="slidenum">
              <a:rPr lang="cs-CZ" altLang="cs-CZ" smtClean="0">
                <a:solidFill>
                  <a:srgbClr val="000000"/>
                </a:solidFill>
              </a:rPr>
              <a:pPr/>
              <a:t>12</a:t>
            </a:fld>
            <a:endParaRPr lang="cs-CZ" altLang="cs-CZ" dirty="0">
              <a:solidFill>
                <a:srgbClr val="000000"/>
              </a:solidFill>
            </a:endParaRP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15E5E69F-D269-4331-B8B8-07CC418572F9}"/>
              </a:ext>
            </a:extLst>
          </p:cNvPr>
          <p:cNvSpPr/>
          <p:nvPr/>
        </p:nvSpPr>
        <p:spPr>
          <a:xfrm>
            <a:off x="914400" y="489116"/>
            <a:ext cx="10837984" cy="4508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cs-CZ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Požadavky ke zkoušce (2026_2027 ZS):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cs-CZ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   </a:t>
            </a:r>
            <a:r>
              <a:rPr lang="cs-CZ" sz="2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- </a:t>
            </a:r>
            <a:r>
              <a:rPr lang="cs-C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zápočet  </a:t>
            </a:r>
            <a:r>
              <a:rPr lang="cs-CZ" sz="20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– </a:t>
            </a:r>
            <a:r>
              <a:rPr lang="cs-CZ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podrobnosti sdělí garant cvičení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cs-CZ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   </a:t>
            </a:r>
            <a:r>
              <a:rPr lang="cs-C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- kontrolní testy na přednáškách – 3x/semestr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cs-C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- zkouška: písemný test  </a:t>
            </a:r>
            <a:r>
              <a:rPr lang="cs-CZ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60 bodů</a:t>
            </a:r>
            <a:r>
              <a:rPr lang="cs-C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 cca 60 min) +  </a:t>
            </a:r>
            <a:r>
              <a:rPr lang="cs-CZ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ev.  ústní </a:t>
            </a:r>
            <a:r>
              <a:rPr lang="cs-C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 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cs-CZ" sz="20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      (</a:t>
            </a:r>
            <a:r>
              <a:rPr lang="cs-CZ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studenti</a:t>
            </a:r>
            <a:r>
              <a:rPr lang="cs-C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cs-CZ" sz="20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- kontrola zapsání známky v UISu !!!)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cs-CZ" sz="20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     -  </a:t>
            </a:r>
            <a:r>
              <a:rPr lang="cs-CZ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předtermín</a:t>
            </a:r>
            <a:r>
              <a:rPr lang="cs-CZ" sz="20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cs-CZ" sz="20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– poslední výukový týden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cs-CZ" sz="20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      </a:t>
            </a:r>
            <a:r>
              <a:rPr lang="cs-CZ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- přihlášení ke zkoušce přes UIS – nezbytný zápočet (kromě </a:t>
            </a:r>
            <a:r>
              <a:rPr lang="cs-CZ" sz="2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předtermínu</a:t>
            </a:r>
            <a:r>
              <a:rPr lang="cs-CZ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cs-CZ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    </a:t>
            </a:r>
            <a:r>
              <a:rPr lang="cs-C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Součást zkoušky (body)</a:t>
            </a:r>
            <a:r>
              <a:rPr lang="cs-CZ" sz="20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  cvičení (max. </a:t>
            </a:r>
            <a:r>
              <a:rPr lang="cs-CZ" sz="2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30</a:t>
            </a:r>
            <a:r>
              <a:rPr lang="cs-C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</a:t>
            </a:r>
            <a:r>
              <a:rPr lang="cs-CZ" sz="20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 + průběžné  kontrolní testy  na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cs-CZ" sz="20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       přednáškách (max. </a:t>
            </a:r>
            <a:r>
              <a:rPr lang="cs-CZ" sz="2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6</a:t>
            </a:r>
            <a:r>
              <a:rPr lang="cs-C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</a:t>
            </a:r>
            <a:r>
              <a:rPr lang="cs-CZ" sz="20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 + externista (za účast - </a:t>
            </a:r>
            <a:r>
              <a:rPr lang="cs-CZ" sz="2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4</a:t>
            </a:r>
            <a:r>
              <a:rPr lang="cs-C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</a:t>
            </a:r>
            <a:r>
              <a:rPr lang="cs-CZ" sz="20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)+ zkouškový test (max. 6</a:t>
            </a:r>
            <a:r>
              <a:rPr lang="cs-CZ" sz="2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0</a:t>
            </a:r>
            <a:r>
              <a:rPr lang="cs-C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</a:t>
            </a:r>
            <a:r>
              <a:rPr lang="cs-CZ" sz="2000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 = </a:t>
            </a:r>
            <a:r>
              <a:rPr lang="cs-CZ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100 b</a:t>
            </a:r>
          </a:p>
          <a:p>
            <a:pPr eaLnBrk="1" hangingPunct="1">
              <a:spcBef>
                <a:spcPct val="50000"/>
              </a:spcBef>
              <a:defRPr/>
            </a:pPr>
            <a:endParaRPr lang="cs-CZ" b="1" dirty="0">
              <a:solidFill>
                <a:prstClr val="black"/>
              </a:solidFill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ovéPole 2">
            <a:extLst>
              <a:ext uri="{FF2B5EF4-FFF2-40B4-BE49-F238E27FC236}">
                <a16:creationId xmlns:a16="http://schemas.microsoft.com/office/drawing/2014/main" id="{B797AE2C-4635-4DA5-8548-01953C511E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0464" y="5115390"/>
            <a:ext cx="10184781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cs-CZ" altLang="cs-CZ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Výsledná známka dle získaných bodů</a:t>
            </a:r>
          </a:p>
          <a:p>
            <a:pPr>
              <a:spcBef>
                <a:spcPct val="0"/>
              </a:spcBef>
              <a:buFontTx/>
              <a:buNone/>
            </a:pPr>
            <a:endParaRPr lang="cs-CZ" altLang="cs-CZ" sz="2000" b="1" dirty="0">
              <a:solidFill>
                <a:srgbClr val="C00000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(51-66 bodů)</a:t>
            </a:r>
            <a:r>
              <a:rPr lang="cs-CZ" altLang="cs-CZ" sz="20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- </a:t>
            </a:r>
            <a:r>
              <a:rPr lang="cs-CZ" altLang="cs-CZ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dobře </a:t>
            </a:r>
            <a:r>
              <a:rPr lang="cs-CZ" altLang="cs-CZ" sz="20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          </a:t>
            </a:r>
            <a:r>
              <a:rPr lang="cs-CZ" altLang="cs-CZ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(67-83 bodů) </a:t>
            </a:r>
            <a:r>
              <a:rPr lang="cs-CZ" altLang="cs-CZ" sz="20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- </a:t>
            </a:r>
            <a:r>
              <a:rPr lang="cs-CZ" altLang="cs-CZ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velmi dobře         </a:t>
            </a:r>
            <a:r>
              <a:rPr lang="cs-CZ" altLang="cs-CZ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(84-100 bodů)  </a:t>
            </a:r>
            <a:r>
              <a:rPr lang="cs-CZ" altLang="cs-CZ" sz="20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- </a:t>
            </a:r>
            <a:r>
              <a:rPr lang="cs-CZ" altLang="cs-CZ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výborně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F271515B-F192-3B13-6DE3-3C4831232E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70086" cy="683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544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9F8CFAFA-E7E7-46ED-BE01-4627DAA40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17CEBF-C08A-491D-94D3-ADF75E33E9DA}" type="datetime1">
              <a:rPr lang="en-US" smtClean="0">
                <a:solidFill>
                  <a:srgbClr val="000000"/>
                </a:solidFill>
              </a:rPr>
              <a:t>9/30/2026</a:t>
            </a:fld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336AC68E-7BFF-452C-954C-D7D51D4DD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0770E-4EA8-4EED-8F7A-B97043FC2983}" type="slidenum">
              <a:rPr lang="cs-CZ" altLang="cs-CZ" smtClean="0">
                <a:solidFill>
                  <a:srgbClr val="000000"/>
                </a:solidFill>
              </a:rPr>
              <a:pPr/>
              <a:t>13</a:t>
            </a:fld>
            <a:endParaRPr lang="cs-CZ" altLang="cs-CZ" dirty="0">
              <a:solidFill>
                <a:srgbClr val="000000"/>
              </a:solidFill>
            </a:endParaRPr>
          </a:p>
        </p:txBody>
      </p:sp>
      <p:sp>
        <p:nvSpPr>
          <p:cNvPr id="6" name="Zástupný symbol pro datum 1">
            <a:extLst>
              <a:ext uri="{FF2B5EF4-FFF2-40B4-BE49-F238E27FC236}">
                <a16:creationId xmlns:a16="http://schemas.microsoft.com/office/drawing/2014/main" id="{628C1572-D2B5-4469-9666-67EA566E2270}"/>
              </a:ext>
            </a:extLst>
          </p:cNvPr>
          <p:cNvSpPr txBox="1">
            <a:spLocks/>
          </p:cNvSpPr>
          <p:nvPr/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itchFamily="18" charset="-18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0817CEBF-C08A-491D-94D3-ADF75E33E9DA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9/30/2026</a:t>
            </a:fld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7" name="Zástupný symbol pro číslo snímku 2">
            <a:extLst>
              <a:ext uri="{FF2B5EF4-FFF2-40B4-BE49-F238E27FC236}">
                <a16:creationId xmlns:a16="http://schemas.microsoft.com/office/drawing/2014/main" id="{C1C7F1D4-5603-40C1-A8E3-6CA2D44590D5}"/>
              </a:ext>
            </a:extLst>
          </p:cNvPr>
          <p:cNvSpPr txBox="1">
            <a:spLocks/>
          </p:cNvSpPr>
          <p:nvPr/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fld id="{7F00770E-4EA8-4EED-8F7A-B97043FC2983}" type="slidenum">
              <a:rPr lang="cs-CZ" altLang="cs-CZ" smtClean="0">
                <a:solidFill>
                  <a:srgbClr val="000000"/>
                </a:solidFill>
              </a:rPr>
              <a:pPr/>
              <a:t>13</a:t>
            </a:fld>
            <a:endParaRPr lang="cs-CZ" altLang="cs-CZ" dirty="0">
              <a:solidFill>
                <a:srgbClr val="000000"/>
              </a:solidFill>
            </a:endParaRP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F3011DD5-734E-4705-A6EC-F30D027529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88128" y="1040697"/>
            <a:ext cx="5152893" cy="3890531"/>
          </a:xfrm>
          <a:prstGeom prst="rect">
            <a:avLst/>
          </a:prstGeom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id="{EAB6CE60-C650-4060-B21D-D8B029B05A8A}"/>
              </a:ext>
            </a:extLst>
          </p:cNvPr>
          <p:cNvSpPr txBox="1"/>
          <p:nvPr/>
        </p:nvSpPr>
        <p:spPr>
          <a:xfrm>
            <a:off x="6575368" y="369868"/>
            <a:ext cx="5367688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Přednášky:</a:t>
            </a:r>
          </a:p>
          <a:p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cs-CZ" dirty="0">
                <a:latin typeface="Cambria Math" panose="02040503050406030204" pitchFamily="18" charset="0"/>
                <a:ea typeface="Cambria Math" panose="02040503050406030204" pitchFamily="18" charset="0"/>
              </a:rPr>
              <a:t>-    </a:t>
            </a:r>
            <a:r>
              <a:rPr lang="cs-CZ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buďte v posluchárně včas,  připraveni </a:t>
            </a:r>
          </a:p>
          <a:p>
            <a:pPr marL="342900" indent="-342900">
              <a:buFontTx/>
              <a:buChar char="-"/>
            </a:pPr>
            <a:r>
              <a:rPr lang="cs-CZ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nespěte během přednášky na posluchárně</a:t>
            </a:r>
            <a:r>
              <a:rPr lang="cs-CZ" sz="2000" b="1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</a:p>
          <a:p>
            <a:pPr marL="342900" indent="-342900">
              <a:buFontTx/>
              <a:buChar char="-"/>
            </a:pPr>
            <a:r>
              <a:rPr lang="cs-CZ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mějte – psací potřeby + blok </a:t>
            </a:r>
            <a:r>
              <a:rPr lang="cs-CZ" sz="2000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???</a:t>
            </a:r>
          </a:p>
          <a:p>
            <a:pPr marL="342900" indent="-342900">
              <a:buFontTx/>
              <a:buChar char="-"/>
            </a:pPr>
            <a:r>
              <a:rPr lang="cs-CZ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vypněte mobily (alespoň hlasitost)</a:t>
            </a:r>
          </a:p>
          <a:p>
            <a:pPr marL="285750" indent="-285750">
              <a:buFontTx/>
              <a:buChar char="-"/>
            </a:pPr>
            <a:r>
              <a:rPr lang="cs-CZ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 nevstupujte do posluchárny po začátku    přednášky </a:t>
            </a:r>
            <a:r>
              <a:rPr lang="cs-CZ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(???)</a:t>
            </a:r>
          </a:p>
          <a:p>
            <a:pPr marL="285750" indent="-285750">
              <a:buFontTx/>
              <a:buChar char="-"/>
            </a:pPr>
            <a:r>
              <a:rPr lang="cs-CZ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 neodcházejte dokud přednáška neskončí</a:t>
            </a:r>
          </a:p>
          <a:p>
            <a:pPr marL="285750" indent="-285750">
              <a:buFontTx/>
              <a:buChar char="-"/>
            </a:pPr>
            <a:r>
              <a:rPr lang="cs-CZ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s jídlem počkejte až po přednášce (ev. zdržet se hlasitého doprovodu)</a:t>
            </a:r>
          </a:p>
          <a:p>
            <a:r>
              <a:rPr lang="cs-CZ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     (netýká se pitného režimu)</a:t>
            </a:r>
          </a:p>
          <a:p>
            <a:pPr marL="285750" indent="-285750">
              <a:buFontTx/>
              <a:buChar char="-"/>
            </a:pPr>
            <a:r>
              <a:rPr lang="cs-CZ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ptejte se během přednášky – hydraulika</a:t>
            </a:r>
          </a:p>
          <a:p>
            <a:pPr marL="285750" indent="-285750">
              <a:buFontTx/>
              <a:buChar char="-"/>
            </a:pPr>
            <a:r>
              <a:rPr lang="cs-CZ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na začátku přednášky – cca 10 min – dotazy, nejasnosti, aktuality z vodohospodářské oblasti</a:t>
            </a:r>
          </a:p>
          <a:p>
            <a:pPr marL="285750" indent="-285750">
              <a:buFontTx/>
              <a:buChar char="-"/>
            </a:pPr>
            <a:r>
              <a:rPr lang="cs-CZ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přednášky budou umisťovány na „</a:t>
            </a:r>
            <a:r>
              <a:rPr lang="cs-CZ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moodle.czu.cz</a:t>
            </a:r>
            <a:r>
              <a:rPr lang="cs-CZ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“  včas</a:t>
            </a:r>
          </a:p>
        </p:txBody>
      </p:sp>
      <p:sp>
        <p:nvSpPr>
          <p:cNvPr id="4" name="Obdélník: se zakulacenými rohy 3">
            <a:extLst>
              <a:ext uri="{FF2B5EF4-FFF2-40B4-BE49-F238E27FC236}">
                <a16:creationId xmlns:a16="http://schemas.microsoft.com/office/drawing/2014/main" id="{57FE0A54-3C03-4067-846F-FA16043F6240}"/>
              </a:ext>
            </a:extLst>
          </p:cNvPr>
          <p:cNvSpPr/>
          <p:nvPr/>
        </p:nvSpPr>
        <p:spPr bwMode="auto">
          <a:xfrm>
            <a:off x="5642250" y="3652366"/>
            <a:ext cx="774879" cy="745463"/>
          </a:xfrm>
          <a:prstGeom prst="roundRect">
            <a:avLst/>
          </a:prstGeom>
          <a:noFill/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  <p:sp>
        <p:nvSpPr>
          <p:cNvPr id="13" name="Rectangle 17">
            <a:extLst>
              <a:ext uri="{FF2B5EF4-FFF2-40B4-BE49-F238E27FC236}">
                <a16:creationId xmlns:a16="http://schemas.microsoft.com/office/drawing/2014/main" id="{B986165E-63E1-444E-B008-D28DD2F266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3709" y="5247393"/>
            <a:ext cx="2701381" cy="297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aseline="30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aseline="30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aseline="30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aseline="30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aseline="30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cs-CZ" sz="2000" b="1" i="0" u="none" strike="noStrike" kern="0" cap="none" spc="0" normalizeH="0" baseline="3000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</a:rPr>
              <a:t>Dr . Ercan Kahya</a:t>
            </a:r>
            <a:r>
              <a:rPr kumimoji="0" lang="cs-CZ" altLang="cs-CZ" sz="2000" b="1" i="0" u="none" strike="noStrike" kern="0" cap="none" spc="0" normalizeH="0" baseline="3000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</a:rPr>
              <a:t> (Fluid Mechanics)</a:t>
            </a:r>
            <a:endParaRPr kumimoji="0" lang="en-GB" altLang="cs-CZ" sz="2000" b="1" i="0" u="none" strike="noStrike" kern="0" cap="none" spc="0" normalizeH="0" baseline="3000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10" name="Přímá spojnice se šipkou 9">
            <a:extLst>
              <a:ext uri="{FF2B5EF4-FFF2-40B4-BE49-F238E27FC236}">
                <a16:creationId xmlns:a16="http://schemas.microsoft.com/office/drawing/2014/main" id="{BDB11C50-2D88-19C6-842B-CAB9D79A03D3}"/>
              </a:ext>
            </a:extLst>
          </p:cNvPr>
          <p:cNvCxnSpPr>
            <a:cxnSpLocks/>
          </p:cNvCxnSpPr>
          <p:nvPr/>
        </p:nvCxnSpPr>
        <p:spPr bwMode="auto">
          <a:xfrm flipH="1">
            <a:off x="6417129" y="1416478"/>
            <a:ext cx="565690" cy="2235888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12" name="Obrázek 11">
            <a:extLst>
              <a:ext uri="{FF2B5EF4-FFF2-40B4-BE49-F238E27FC236}">
                <a16:creationId xmlns:a16="http://schemas.microsoft.com/office/drawing/2014/main" id="{91D6B802-CB5A-3CFF-9792-7816DD2DB1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870086" cy="683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365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197351F9-966F-C56E-CE99-C3D3819BAC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17CEBF-C08A-491D-94D3-ADF75E33E9DA}" type="datetime1">
              <a:rPr lang="en-US" smtClean="0">
                <a:solidFill>
                  <a:srgbClr val="000000"/>
                </a:solidFill>
              </a:rPr>
              <a:t>9/30/2026</a:t>
            </a:fld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1C0ABA73-81D3-E878-A727-07B4B31FD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0770E-4EA8-4EED-8F7A-B97043FC2983}" type="slidenum">
              <a:rPr lang="cs-CZ" altLang="cs-CZ" smtClean="0">
                <a:solidFill>
                  <a:srgbClr val="000000"/>
                </a:solidFill>
              </a:rPr>
              <a:pPr/>
              <a:t>14</a:t>
            </a:fld>
            <a:endParaRPr lang="cs-CZ" altLang="cs-CZ" dirty="0">
              <a:solidFill>
                <a:srgbClr val="000000"/>
              </a:solidFill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7447819B-EF78-1B6E-21F0-36D6D88A1092}"/>
              </a:ext>
            </a:extLst>
          </p:cNvPr>
          <p:cNvSpPr txBox="1"/>
          <p:nvPr/>
        </p:nvSpPr>
        <p:spPr>
          <a:xfrm>
            <a:off x="4632325" y="176988"/>
            <a:ext cx="20768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Seznam studentů</a:t>
            </a: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27CD64AA-5E75-D186-08A6-F4D08A9769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6863" y="955328"/>
            <a:ext cx="2133710" cy="4667490"/>
          </a:xfrm>
          <a:prstGeom prst="rect">
            <a:avLst/>
          </a:prstGeom>
          <a:ln w="44450">
            <a:solidFill>
              <a:srgbClr val="002060"/>
            </a:solidFill>
          </a:ln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64D4A7EC-7F87-BEBD-F428-B9AF43D4BE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1175" y="939686"/>
            <a:ext cx="2425825" cy="4426177"/>
          </a:xfrm>
          <a:prstGeom prst="rect">
            <a:avLst/>
          </a:prstGeom>
          <a:ln w="34925">
            <a:solidFill>
              <a:srgbClr val="002060"/>
            </a:solidFill>
          </a:ln>
        </p:spPr>
      </p:pic>
      <p:pic>
        <p:nvPicPr>
          <p:cNvPr id="18" name="Obrázek 17">
            <a:extLst>
              <a:ext uri="{FF2B5EF4-FFF2-40B4-BE49-F238E27FC236}">
                <a16:creationId xmlns:a16="http://schemas.microsoft.com/office/drawing/2014/main" id="{7B5D8359-CDD3-6564-1809-BCB6CAB76B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0958" y="2224035"/>
            <a:ext cx="2406774" cy="2019404"/>
          </a:xfrm>
          <a:prstGeom prst="rect">
            <a:avLst/>
          </a:prstGeom>
          <a:solidFill>
            <a:schemeClr val="bg1"/>
          </a:solidFill>
          <a:ln w="31750">
            <a:solidFill>
              <a:srgbClr val="002060"/>
            </a:solidFill>
          </a:ln>
        </p:spPr>
      </p:pic>
      <p:pic>
        <p:nvPicPr>
          <p:cNvPr id="20" name="Obrázek 19">
            <a:extLst>
              <a:ext uri="{FF2B5EF4-FFF2-40B4-BE49-F238E27FC236}">
                <a16:creationId xmlns:a16="http://schemas.microsoft.com/office/drawing/2014/main" id="{47C3BDC2-B9D1-08F1-8AF2-1AEA717408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70086" cy="6832429"/>
          </a:xfrm>
          <a:prstGeom prst="rect">
            <a:avLst/>
          </a:prstGeom>
        </p:spPr>
      </p:pic>
      <p:pic>
        <p:nvPicPr>
          <p:cNvPr id="22" name="Obrázek 21">
            <a:extLst>
              <a:ext uri="{FF2B5EF4-FFF2-40B4-BE49-F238E27FC236}">
                <a16:creationId xmlns:a16="http://schemas.microsoft.com/office/drawing/2014/main" id="{59B03C55-0B1B-3881-1D2B-620AF29F2B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21914" y="-9577"/>
            <a:ext cx="870086" cy="683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670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A7DE1BB0-437F-71CA-58DF-2A5A41A595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17CEBF-C08A-491D-94D3-ADF75E33E9DA}" type="datetime1">
              <a:rPr lang="en-US" smtClean="0">
                <a:solidFill>
                  <a:srgbClr val="000000"/>
                </a:solidFill>
              </a:rPr>
              <a:t>9/30/2026</a:t>
            </a:fld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BDE4BE9A-FC41-89EB-8F79-7383C0BBB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0770E-4EA8-4EED-8F7A-B97043FC2983}" type="slidenum">
              <a:rPr lang="cs-CZ" altLang="cs-CZ" smtClean="0">
                <a:solidFill>
                  <a:srgbClr val="000000"/>
                </a:solidFill>
              </a:rPr>
              <a:pPr/>
              <a:t>15</a:t>
            </a:fld>
            <a:endParaRPr lang="cs-CZ" altLang="cs-CZ" dirty="0">
              <a:solidFill>
                <a:srgbClr val="000000"/>
              </a:solidFill>
            </a:endParaRPr>
          </a:p>
        </p:txBody>
      </p:sp>
      <p:graphicFrame>
        <p:nvGraphicFramePr>
          <p:cNvPr id="5" name="Tabulka 4">
            <a:extLst>
              <a:ext uri="{FF2B5EF4-FFF2-40B4-BE49-F238E27FC236}">
                <a16:creationId xmlns:a16="http://schemas.microsoft.com/office/drawing/2014/main" id="{02D3B15B-76ED-E88A-B710-F6C0C73467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6848016"/>
              </p:ext>
            </p:extLst>
          </p:nvPr>
        </p:nvGraphicFramePr>
        <p:xfrm>
          <a:off x="1185488" y="661713"/>
          <a:ext cx="7295124" cy="5543791"/>
        </p:xfrm>
        <a:graphic>
          <a:graphicData uri="http://schemas.openxmlformats.org/drawingml/2006/table">
            <a:tbl>
              <a:tblPr firstRow="1" firstCol="1" bandRow="1"/>
              <a:tblGrid>
                <a:gridCol w="816456">
                  <a:extLst>
                    <a:ext uri="{9D8B030D-6E8A-4147-A177-3AD203B41FA5}">
                      <a16:colId xmlns:a16="http://schemas.microsoft.com/office/drawing/2014/main" val="2818917905"/>
                    </a:ext>
                  </a:extLst>
                </a:gridCol>
                <a:gridCol w="6478668">
                  <a:extLst>
                    <a:ext uri="{9D8B030D-6E8A-4147-A177-3AD203B41FA5}">
                      <a16:colId xmlns:a16="http://schemas.microsoft.com/office/drawing/2014/main" val="3718623469"/>
                    </a:ext>
                  </a:extLst>
                </a:gridCol>
              </a:tblGrid>
              <a:tr h="444837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cs-CZ" sz="1600" b="1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Týden   </a:t>
                      </a:r>
                      <a:endParaRPr lang="cs-CZ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09" marR="7609" marT="7609" marB="76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cs-CZ" sz="1600" b="1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 Přednáška</a:t>
                      </a:r>
                      <a:endParaRPr lang="cs-CZ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09" marR="7609" marT="76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9560590"/>
                  </a:ext>
                </a:extLst>
              </a:tr>
              <a:tr h="438907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cs-CZ" sz="1600" b="1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1.   </a:t>
                      </a:r>
                      <a:endParaRPr lang="cs-CZ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09" marR="7609" marT="7609" marB="76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cs-CZ" sz="1600" b="1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cs-CZ" sz="1600" b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St. svátek</a:t>
                      </a:r>
                      <a:endParaRPr lang="cs-CZ" sz="16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09" marR="7609" marT="76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7024912"/>
                  </a:ext>
                </a:extLst>
              </a:tr>
              <a:tr h="438907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cs-CZ" sz="1600" b="1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cs-CZ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09" marR="7609" marT="7609" marB="76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27305" algn="just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cs-CZ" sz="1600" b="1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 Úvod.</a:t>
                      </a:r>
                      <a:endParaRPr lang="cs-CZ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09" marR="7609" marT="7609" marB="76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4364072"/>
                  </a:ext>
                </a:extLst>
              </a:tr>
              <a:tr h="438907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cs-CZ" sz="1600" b="1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cs-CZ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09" marR="7609" marT="7609" marB="76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7305" algn="just">
                        <a:lnSpc>
                          <a:spcPct val="106000"/>
                        </a:lnSpc>
                        <a:spcAft>
                          <a:spcPts val="600"/>
                        </a:spcAft>
                      </a:pPr>
                      <a:r>
                        <a:rPr lang="cs-CZ" sz="1600" b="1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 Hydrostatika. Eulerova rovnice. Tlak.  Spojité nádoby.</a:t>
                      </a:r>
                      <a:endParaRPr lang="cs-CZ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09" marR="7609" marT="7609" marB="76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9512642"/>
                  </a:ext>
                </a:extLst>
              </a:tr>
              <a:tr h="438907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cs-CZ" sz="1600" b="1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cs-CZ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09" marR="7609" marT="7609" marB="76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27305" marR="0" lvl="0" indent="0" algn="just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1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  Hydrostatické síly (zatěžovací obrazce).</a:t>
                      </a:r>
                      <a:endParaRPr lang="cs-CZ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09" marR="7609" marT="7609" marB="76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6093167"/>
                  </a:ext>
                </a:extLst>
              </a:tr>
              <a:tr h="438907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cs-CZ" sz="1600" b="1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cs-CZ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09" marR="7609" marT="7609" marB="76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7305" algn="just">
                        <a:lnSpc>
                          <a:spcPct val="106000"/>
                        </a:lnSpc>
                        <a:spcAft>
                          <a:spcPts val="600"/>
                        </a:spcAft>
                      </a:pPr>
                      <a:r>
                        <a:rPr lang="cs-CZ" sz="1600" b="1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 Hydrodynamika. Rovnice – kontinuity, Eulerova a </a:t>
                      </a:r>
                      <a:r>
                        <a:rPr lang="cs-CZ" sz="1600" b="1" kern="1200" dirty="0" err="1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Bernoulliho</a:t>
                      </a:r>
                      <a:r>
                        <a:rPr lang="cs-CZ" sz="1600" b="1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cs-CZ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09" marR="7609" marT="7609" marB="76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961579"/>
                  </a:ext>
                </a:extLst>
              </a:tr>
              <a:tr h="438907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cs-CZ" sz="1600" b="1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cs-CZ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09" marR="7609" marT="7609" marB="76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27305" algn="just">
                        <a:lnSpc>
                          <a:spcPct val="106000"/>
                        </a:lnSpc>
                        <a:spcAft>
                          <a:spcPts val="600"/>
                        </a:spcAft>
                      </a:pPr>
                      <a:r>
                        <a:rPr lang="cs-CZ" sz="1600" b="1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 Laminární a turbulentní proudění. Kritický, říční a bystřinný režim. </a:t>
                      </a:r>
                      <a:endParaRPr lang="cs-CZ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09" marR="7609" marT="7609" marB="76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0928878"/>
                  </a:ext>
                </a:extLst>
              </a:tr>
              <a:tr h="438907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cs-CZ" sz="1600" b="1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cs-CZ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09" marR="7609" marT="7609" marB="76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7305" algn="just">
                        <a:lnSpc>
                          <a:spcPct val="106000"/>
                        </a:lnSpc>
                        <a:spcAft>
                          <a:spcPts val="600"/>
                        </a:spcAft>
                      </a:pPr>
                      <a:r>
                        <a:rPr lang="cs-CZ" sz="1600" b="1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 Hydraulika potrubí. </a:t>
                      </a:r>
                      <a:endParaRPr lang="cs-CZ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09" marR="7609" marT="7609" marB="76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3355403"/>
                  </a:ext>
                </a:extLst>
              </a:tr>
              <a:tr h="438907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cs-CZ" sz="1600" b="1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cs-CZ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09" marR="7609" marT="7609" marB="76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27305" algn="l">
                        <a:lnSpc>
                          <a:spcPct val="106000"/>
                        </a:lnSpc>
                        <a:spcAft>
                          <a:spcPts val="600"/>
                        </a:spcAft>
                      </a:pPr>
                      <a:r>
                        <a:rPr lang="cs-CZ" sz="1600" b="1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 Proudění s volnou hladinou – základní rovnice.</a:t>
                      </a:r>
                      <a:endParaRPr lang="cs-CZ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09" marR="7609" marT="7609" marB="76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3271605"/>
                  </a:ext>
                </a:extLst>
              </a:tr>
              <a:tr h="270977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cs-CZ" sz="1600" b="1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cs-CZ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09" marR="7609" marT="7609" marB="76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7305" marR="0" lvl="0" indent="0" algn="just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cs-CZ" sz="1600" b="1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 Ustálené proudění s volnou hladinou (rovnoměrné, nerovnoměrné).</a:t>
                      </a:r>
                      <a:endParaRPr lang="cs-CZ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09" marR="7609" marT="7609" marB="76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9575891"/>
                  </a:ext>
                </a:extLst>
              </a:tr>
              <a:tr h="438907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cs-CZ" sz="1600" b="1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cs-CZ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09" marR="7609" marT="7609" marB="76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27305" algn="just">
                        <a:lnSpc>
                          <a:spcPct val="106000"/>
                        </a:lnSpc>
                        <a:spcAft>
                          <a:spcPts val="600"/>
                        </a:spcAft>
                      </a:pPr>
                      <a:r>
                        <a:rPr lang="cs-CZ" sz="1600" b="1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 Výtok otvorem. Plnění a prázdnění nádrží. Podzemní vody.</a:t>
                      </a:r>
                      <a:endParaRPr lang="cs-CZ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09" marR="7609" marT="7609" marB="76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2193353"/>
                  </a:ext>
                </a:extLst>
              </a:tr>
              <a:tr h="438907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cs-CZ" sz="1600" b="1" kern="1200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lang="cs-CZ" sz="1600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09" marR="7609" marT="7609" marB="76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7305" algn="just">
                        <a:lnSpc>
                          <a:spcPct val="106000"/>
                        </a:lnSpc>
                        <a:spcAft>
                          <a:spcPts val="600"/>
                        </a:spcAft>
                      </a:pPr>
                      <a:r>
                        <a:rPr lang="cs-CZ" sz="1600" b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 Externista.</a:t>
                      </a:r>
                      <a:endParaRPr lang="cs-CZ" sz="16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09" marR="7609" marT="7609" marB="76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0717177"/>
                  </a:ext>
                </a:extLst>
              </a:tr>
              <a:tr h="438907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cs-CZ" sz="1600" b="1" kern="1200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12.</a:t>
                      </a:r>
                      <a:endParaRPr lang="cs-CZ" sz="1600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09" marR="7609" marT="7609" marB="76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27305" algn="just">
                        <a:lnSpc>
                          <a:spcPct val="106000"/>
                        </a:lnSpc>
                        <a:spcAft>
                          <a:spcPts val="600"/>
                        </a:spcAft>
                      </a:pPr>
                      <a:r>
                        <a:rPr lang="cs-CZ" sz="1600" b="1" kern="1200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 Závěr - </a:t>
                      </a:r>
                      <a:r>
                        <a:rPr lang="cs-CZ" sz="1600" b="1" kern="1200" dirty="0" err="1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předtermín</a:t>
                      </a:r>
                      <a:r>
                        <a:rPr lang="cs-CZ" sz="1600" b="1" kern="1200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cs-CZ" sz="1600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09" marR="7609" marT="7609" marB="76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1319259"/>
                  </a:ext>
                </a:extLst>
              </a:tr>
            </a:tbl>
          </a:graphicData>
        </a:graphic>
      </p:graphicFrame>
      <p:graphicFrame>
        <p:nvGraphicFramePr>
          <p:cNvPr id="7" name="Tabulka 6">
            <a:extLst>
              <a:ext uri="{FF2B5EF4-FFF2-40B4-BE49-F238E27FC236}">
                <a16:creationId xmlns:a16="http://schemas.microsoft.com/office/drawing/2014/main" id="{F3E43C9E-C975-F4D4-FBC3-559FB586AF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9805537"/>
              </p:ext>
            </p:extLst>
          </p:nvPr>
        </p:nvGraphicFramePr>
        <p:xfrm>
          <a:off x="8737601" y="628767"/>
          <a:ext cx="3149600" cy="5543798"/>
        </p:xfrm>
        <a:graphic>
          <a:graphicData uri="http://schemas.openxmlformats.org/drawingml/2006/table">
            <a:tbl>
              <a:tblPr firstRow="1" firstCol="1" bandRow="1"/>
              <a:tblGrid>
                <a:gridCol w="1188770">
                  <a:extLst>
                    <a:ext uri="{9D8B030D-6E8A-4147-A177-3AD203B41FA5}">
                      <a16:colId xmlns:a16="http://schemas.microsoft.com/office/drawing/2014/main" val="2818917905"/>
                    </a:ext>
                  </a:extLst>
                </a:gridCol>
                <a:gridCol w="1960830">
                  <a:extLst>
                    <a:ext uri="{9D8B030D-6E8A-4147-A177-3AD203B41FA5}">
                      <a16:colId xmlns:a16="http://schemas.microsoft.com/office/drawing/2014/main" val="3718623469"/>
                    </a:ext>
                  </a:extLst>
                </a:gridCol>
              </a:tblGrid>
              <a:tr h="426446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cs-CZ" sz="1600" b="1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Den</a:t>
                      </a:r>
                      <a:endParaRPr lang="cs-CZ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09" marR="7609" marT="7609" marB="76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cs-CZ" sz="1600" b="1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 Přednáška</a:t>
                      </a:r>
                      <a:endParaRPr lang="cs-CZ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09" marR="7609" marT="76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9560590"/>
                  </a:ext>
                </a:extLst>
              </a:tr>
              <a:tr h="426446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cs-CZ" sz="1600" b="1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28.9.2026   </a:t>
                      </a:r>
                      <a:endParaRPr lang="cs-CZ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09" marR="7609" marT="7609" marB="76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cs-CZ" sz="1600" b="1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cs-CZ" sz="1600" b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St. svátek</a:t>
                      </a:r>
                      <a:endParaRPr lang="cs-CZ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09" marR="7609" marT="760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7024912"/>
                  </a:ext>
                </a:extLst>
              </a:tr>
              <a:tr h="426446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cs-CZ" sz="1600" b="1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5.10.2026</a:t>
                      </a:r>
                      <a:endParaRPr lang="cs-CZ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09" marR="7609" marT="7609" marB="76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endParaRPr lang="cs-CZ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09" marR="7609" marT="7609" marB="76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4364072"/>
                  </a:ext>
                </a:extLst>
              </a:tr>
              <a:tr h="426446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cs-CZ" sz="1600" b="1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12.10.2026</a:t>
                      </a:r>
                      <a:endParaRPr lang="cs-CZ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09" marR="7609" marT="7609" marB="76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ct val="106000"/>
                        </a:lnSpc>
                        <a:spcAft>
                          <a:spcPts val="600"/>
                        </a:spcAft>
                      </a:pPr>
                      <a:endParaRPr lang="cs-CZ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09" marR="7609" marT="7609" marB="76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9512642"/>
                  </a:ext>
                </a:extLst>
              </a:tr>
              <a:tr h="426446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cs-CZ" sz="1600" b="1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19.10.2026</a:t>
                      </a:r>
                      <a:endParaRPr lang="cs-CZ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09" marR="7609" marT="7609" marB="76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ct val="106000"/>
                        </a:lnSpc>
                        <a:spcAft>
                          <a:spcPts val="600"/>
                        </a:spcAft>
                      </a:pPr>
                      <a:endParaRPr lang="cs-CZ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09" marR="7609" marT="7609" marB="76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6093167"/>
                  </a:ext>
                </a:extLst>
              </a:tr>
              <a:tr h="426446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cs-CZ" sz="16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26.10.2026</a:t>
                      </a:r>
                      <a:endParaRPr lang="cs-CZ" sz="16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09" marR="7609" marT="7609" marB="76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ct val="106000"/>
                        </a:lnSpc>
                        <a:spcAft>
                          <a:spcPts val="600"/>
                        </a:spcAft>
                      </a:pPr>
                      <a:endParaRPr lang="cs-CZ" sz="16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09" marR="7609" marT="7609" marB="76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961579"/>
                  </a:ext>
                </a:extLst>
              </a:tr>
              <a:tr h="426446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cs-CZ" sz="1600" b="1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2.11.2026</a:t>
                      </a:r>
                      <a:endParaRPr lang="cs-CZ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09" marR="7609" marT="7609" marB="76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ct val="106000"/>
                        </a:lnSpc>
                        <a:spcAft>
                          <a:spcPts val="600"/>
                        </a:spcAft>
                      </a:pPr>
                      <a:endParaRPr lang="cs-CZ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09" marR="7609" marT="7609" marB="76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0928878"/>
                  </a:ext>
                </a:extLst>
              </a:tr>
              <a:tr h="426446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cs-CZ" sz="1600" b="1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9.11.2026</a:t>
                      </a:r>
                      <a:endParaRPr lang="cs-CZ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09" marR="7609" marT="7609" marB="76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ct val="106000"/>
                        </a:lnSpc>
                        <a:spcAft>
                          <a:spcPts val="600"/>
                        </a:spcAft>
                      </a:pPr>
                      <a:endParaRPr lang="cs-CZ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09" marR="7609" marT="7609" marB="76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3355403"/>
                  </a:ext>
                </a:extLst>
              </a:tr>
              <a:tr h="426446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cs-CZ" sz="16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16.11.2026</a:t>
                      </a:r>
                      <a:endParaRPr lang="cs-CZ" sz="16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09" marR="7609" marT="7609" marB="76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ct val="106000"/>
                        </a:lnSpc>
                        <a:spcAft>
                          <a:spcPts val="600"/>
                        </a:spcAft>
                      </a:pPr>
                      <a:endParaRPr lang="cs-CZ" sz="16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09" marR="7609" marT="7609" marB="76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3271605"/>
                  </a:ext>
                </a:extLst>
              </a:tr>
              <a:tr h="426446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cs-CZ" sz="1600" b="1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23.11.2026</a:t>
                      </a:r>
                      <a:endParaRPr lang="cs-CZ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09" marR="7609" marT="7609" marB="76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ct val="106000"/>
                        </a:lnSpc>
                        <a:spcAft>
                          <a:spcPts val="600"/>
                        </a:spcAft>
                      </a:pPr>
                      <a:endParaRPr lang="cs-CZ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09" marR="7609" marT="7609" marB="76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9575891"/>
                  </a:ext>
                </a:extLst>
              </a:tr>
              <a:tr h="426446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cs-CZ" sz="1600" b="1" kern="120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30.11.2026</a:t>
                      </a:r>
                      <a:endParaRPr lang="cs-CZ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09" marR="7609" marT="7609" marB="76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ct val="106000"/>
                        </a:lnSpc>
                        <a:spcAft>
                          <a:spcPts val="600"/>
                        </a:spcAft>
                      </a:pPr>
                      <a:endParaRPr lang="cs-CZ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09" marR="7609" marT="7609" marB="76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2193353"/>
                  </a:ext>
                </a:extLst>
              </a:tr>
              <a:tr h="426446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cs-CZ" sz="1600" b="1" kern="1200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7.12.2026</a:t>
                      </a:r>
                      <a:endParaRPr lang="cs-CZ" sz="16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09" marR="7609" marT="7609" marB="76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ct val="106000"/>
                        </a:lnSpc>
                        <a:spcAft>
                          <a:spcPts val="600"/>
                        </a:spcAft>
                      </a:pPr>
                      <a:endParaRPr lang="cs-CZ" sz="16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09" marR="7609" marT="7609" marB="76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0717177"/>
                  </a:ext>
                </a:extLst>
              </a:tr>
              <a:tr h="426446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cs-CZ" sz="1600" b="1" kern="1200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14.12.2026</a:t>
                      </a:r>
                      <a:endParaRPr lang="cs-CZ" sz="16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09" marR="7609" marT="7609" marB="76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ct val="106000"/>
                        </a:lnSpc>
                        <a:spcAft>
                          <a:spcPts val="600"/>
                        </a:spcAft>
                      </a:pPr>
                      <a:r>
                        <a:rPr lang="cs-CZ" sz="1600" b="1" kern="1200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 Závěr - </a:t>
                      </a:r>
                      <a:r>
                        <a:rPr lang="cs-CZ" sz="1600" b="1" kern="1200" dirty="0" err="1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předtermín</a:t>
                      </a:r>
                      <a:r>
                        <a:rPr lang="cs-CZ" sz="1600" b="1" kern="1200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cs-CZ" sz="16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09" marR="7609" marT="7609" marB="760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1319259"/>
                  </a:ext>
                </a:extLst>
              </a:tr>
            </a:tbl>
          </a:graphicData>
        </a:graphic>
      </p:graphicFrame>
      <p:sp>
        <p:nvSpPr>
          <p:cNvPr id="6" name="TextovéPole 9">
            <a:extLst>
              <a:ext uri="{FF2B5EF4-FFF2-40B4-BE49-F238E27FC236}">
                <a16:creationId xmlns:a16="http://schemas.microsoft.com/office/drawing/2014/main" id="{AE94A1F2-A9B1-D69B-BFCC-8882350CC6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54266" y="70998"/>
            <a:ext cx="4729723" cy="4969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cs-CZ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PŘEDNÁŠKY – 2026/2027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C095AEE8-FD7E-E95C-B80B-5D63F98EF6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70086" cy="683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073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číslo snímku 12"/>
          <p:cNvSpPr>
            <a:spLocks noGrp="1"/>
          </p:cNvSpPr>
          <p:nvPr>
            <p:ph type="sldNum" sz="quarter" idx="12"/>
          </p:nvPr>
        </p:nvSpPr>
        <p:spPr>
          <a:xfrm>
            <a:off x="11409028" y="6576820"/>
            <a:ext cx="495303" cy="255609"/>
          </a:xfrm>
        </p:spPr>
        <p:txBody>
          <a:bodyPr/>
          <a:lstStyle/>
          <a:p>
            <a:fld id="{7F00770E-4EA8-4EED-8F7A-B97043FC2983}" type="slidenum">
              <a:rPr lang="cs-CZ" altLang="cs-CZ" sz="1000" b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pPr/>
              <a:t>16</a:t>
            </a:fld>
            <a:endParaRPr lang="cs-CZ" altLang="cs-CZ" sz="1000" b="1" dirty="0">
              <a:solidFill>
                <a:srgbClr val="0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930834" y="6568590"/>
            <a:ext cx="1065007" cy="164210"/>
          </a:xfrm>
        </p:spPr>
        <p:txBody>
          <a:bodyPr/>
          <a:lstStyle/>
          <a:p>
            <a:pPr>
              <a:defRPr/>
            </a:pPr>
            <a:fld id="{7C7609CF-14AD-4F5A-8280-B7A9704699E4}" type="datetime1">
              <a:rPr lang="en-US" sz="1000" b="1" smtClean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pPr>
                <a:defRPr/>
              </a:pPr>
              <a:t>9/30/2026</a:t>
            </a:fld>
            <a:endParaRPr lang="cs-CZ" sz="1000" b="1" dirty="0">
              <a:solidFill>
                <a:srgbClr val="0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7" name="Obdélník 1"/>
          <p:cNvSpPr>
            <a:spLocks noChangeArrowheads="1"/>
          </p:cNvSpPr>
          <p:nvPr/>
        </p:nvSpPr>
        <p:spPr bwMode="auto">
          <a:xfrm>
            <a:off x="1151779" y="125200"/>
            <a:ext cx="10752551" cy="664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cs-CZ" altLang="cs-CZ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Literatura:</a:t>
            </a:r>
          </a:p>
          <a:p>
            <a:pPr eaLnBrk="1" hangingPunct="1"/>
            <a:r>
              <a:rPr lang="cs-CZ" altLang="cs-CZ" sz="20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Moudrý, M. a kol</a:t>
            </a:r>
            <a:r>
              <a:rPr lang="cs-CZ" altLang="cs-CZ" sz="2000" b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.</a:t>
            </a:r>
            <a:r>
              <a:rPr lang="cs-CZ" altLang="cs-CZ" sz="20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1990. Hydraulika, VŠZ Praha</a:t>
            </a:r>
          </a:p>
          <a:p>
            <a:pPr eaLnBrk="1" hangingPunct="1"/>
            <a:r>
              <a:rPr lang="cs-CZ" altLang="cs-CZ" sz="20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Kolář, V. a kol</a:t>
            </a:r>
            <a:r>
              <a:rPr lang="cs-CZ" altLang="cs-CZ" sz="2000" b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. </a:t>
            </a:r>
            <a:r>
              <a:rPr lang="cs-CZ" altLang="cs-CZ" sz="20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1983 Hydraulika, SNTL.</a:t>
            </a:r>
          </a:p>
          <a:p>
            <a:pPr eaLnBrk="1" hangingPunct="1"/>
            <a:r>
              <a:rPr lang="cs-CZ" altLang="cs-CZ" sz="20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Ježek a kol</a:t>
            </a:r>
            <a:r>
              <a:rPr lang="cs-CZ" altLang="cs-CZ" sz="2000" b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. </a:t>
            </a:r>
            <a:r>
              <a:rPr lang="cs-CZ" altLang="cs-CZ" sz="20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1998. Mechanika tekutin. ČVUT</a:t>
            </a:r>
          </a:p>
          <a:p>
            <a:pPr eaLnBrk="1" hangingPunct="1"/>
            <a:r>
              <a:rPr lang="cs-CZ" altLang="cs-CZ" sz="20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Masiar, E. Kamenský, J. </a:t>
            </a:r>
            <a:r>
              <a:rPr lang="cs-CZ" altLang="cs-CZ" sz="20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1985. Hydraulika pre stavebných inženierov. ALFA. Bratislava.</a:t>
            </a:r>
          </a:p>
          <a:p>
            <a:pPr eaLnBrk="1" hangingPunct="1"/>
            <a:r>
              <a:rPr lang="cs-CZ" altLang="cs-CZ" sz="20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Patočka, C. </a:t>
            </a:r>
            <a:r>
              <a:rPr lang="cs-CZ" altLang="cs-CZ" sz="20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Hydraulika I. a II. ČVUT Praha – 1970. ČVUT</a:t>
            </a:r>
          </a:p>
          <a:p>
            <a:pPr eaLnBrk="1" hangingPunct="1"/>
            <a:r>
              <a:rPr lang="cs-CZ" altLang="cs-CZ" sz="20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Smetana, J</a:t>
            </a:r>
            <a:r>
              <a:rPr lang="cs-CZ" altLang="cs-CZ" sz="2000" b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. </a:t>
            </a:r>
            <a:r>
              <a:rPr lang="cs-CZ" altLang="cs-CZ" sz="20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1957. Hydraulika I . a II. Praha.</a:t>
            </a:r>
          </a:p>
          <a:p>
            <a:pPr eaLnBrk="1" hangingPunct="1">
              <a:defRPr/>
            </a:pPr>
            <a:r>
              <a:rPr lang="cs-CZ" altLang="cs-CZ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Pech, P., Roub, R. 2014. Hydraulika - příklady. Vyd. Rhodos</a:t>
            </a:r>
            <a:r>
              <a:rPr lang="cs-CZ" altLang="cs-CZ" sz="2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defRPr/>
            </a:pPr>
            <a:r>
              <a:rPr lang="cs-CZ" altLang="cs-CZ" sz="20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(finanční podpora OP – Praha Adaptability CZ.2.17/3.1.00/36149)</a:t>
            </a:r>
          </a:p>
          <a:p>
            <a:pPr eaLnBrk="1" hangingPunct="1"/>
            <a:r>
              <a:rPr lang="cs-CZ" altLang="cs-CZ" sz="20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Drábková, S. a kol</a:t>
            </a:r>
            <a:r>
              <a:rPr lang="cs-CZ" altLang="cs-CZ" sz="2000" b="1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. 2007. Mechanika tekutin. VŠB- Technická univerzita </a:t>
            </a:r>
            <a:r>
              <a:rPr lang="cs-CZ" altLang="cs-CZ" sz="2000" b="1" dirty="0" err="1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Ostrava.s</a:t>
            </a:r>
            <a:r>
              <a:rPr lang="cs-CZ" altLang="cs-CZ" sz="2000" b="1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. 257.</a:t>
            </a:r>
          </a:p>
          <a:p>
            <a:pPr eaLnBrk="1" hangingPunct="1"/>
            <a:r>
              <a:rPr lang="cs-CZ" sz="2000" b="1" i="0" u="none" strike="noStrike" baseline="0" dirty="0">
                <a:solidFill>
                  <a:srgbClr val="7030A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   </a:t>
            </a:r>
            <a:r>
              <a:rPr lang="cs-CZ" sz="1800" b="1" i="0" u="none" strike="noStrike" baseline="0" dirty="0">
                <a:latin typeface="Times-Bold"/>
              </a:rPr>
              <a:t> ISBN 978-80-248-1508-4</a:t>
            </a:r>
            <a:endParaRPr lang="cs-CZ" altLang="cs-CZ" sz="2000" dirty="0">
              <a:solidFill>
                <a:srgbClr val="7030A0"/>
              </a:solidFill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cs-CZ" altLang="cs-CZ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Literatura v AJ:</a:t>
            </a:r>
          </a:p>
          <a:p>
            <a:pPr eaLnBrk="1" hangingPunct="1"/>
            <a:r>
              <a:rPr lang="cs-CZ" altLang="cs-CZ" sz="2000" b="1" dirty="0">
                <a:solidFill>
                  <a:srgbClr val="4472C4">
                    <a:lumMod val="75000"/>
                  </a:srgb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Cengel, Y.A., Cimbala, J.M</a:t>
            </a:r>
            <a:r>
              <a:rPr lang="cs-CZ" altLang="cs-CZ" sz="2000" b="1" dirty="0">
                <a:solidFill>
                  <a:srgbClr val="7030A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. </a:t>
            </a:r>
            <a:r>
              <a:rPr lang="cs-CZ" altLang="cs-CZ" sz="20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Fluid Mechanics. Fundamentals and Applications. McGraw-Hill. 2006.</a:t>
            </a:r>
          </a:p>
          <a:p>
            <a:pPr eaLnBrk="1" hangingPunct="1"/>
            <a:r>
              <a:rPr lang="cs-CZ" altLang="cs-CZ" sz="2000" b="1" dirty="0">
                <a:solidFill>
                  <a:srgbClr val="4472C4">
                    <a:lumMod val="75000"/>
                  </a:srgb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White, F.M. </a:t>
            </a:r>
            <a:r>
              <a:rPr lang="cs-CZ" altLang="cs-CZ" sz="20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Fluid Mechanics. McGraw-Hill. 2003</a:t>
            </a:r>
          </a:p>
          <a:p>
            <a:pPr eaLnBrk="1" hangingPunct="1"/>
            <a:r>
              <a:rPr lang="cs-CZ" altLang="cs-CZ" sz="2000" b="1" dirty="0">
                <a:solidFill>
                  <a:srgbClr val="4472C4">
                    <a:lumMod val="75000"/>
                  </a:srgb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Munson, B. R., Young, D. F., Okiishi, T. </a:t>
            </a:r>
            <a:r>
              <a:rPr lang="cs-CZ" altLang="cs-CZ" sz="20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Fundamentals of Fluid Mechanics. Wiley, 2002.</a:t>
            </a:r>
          </a:p>
          <a:p>
            <a:pPr eaLnBrk="1" hangingPunct="1"/>
            <a:r>
              <a:rPr lang="cs-CZ" altLang="cs-CZ" sz="2000" b="1" dirty="0">
                <a:solidFill>
                  <a:srgbClr val="4472C4">
                    <a:lumMod val="75000"/>
                  </a:srgb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Fox, R. W., McDonald, A. T</a:t>
            </a:r>
            <a:r>
              <a:rPr lang="cs-CZ" altLang="cs-CZ" sz="2000" b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. </a:t>
            </a:r>
            <a:r>
              <a:rPr lang="cs-CZ" altLang="cs-CZ" sz="20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Introduction to Fluid Mechanics. Wiley. 1999.</a:t>
            </a:r>
          </a:p>
          <a:p>
            <a:pPr eaLnBrk="1" hangingPunct="1"/>
            <a:r>
              <a:rPr lang="cs-CZ" altLang="cs-CZ" sz="2000" b="1" dirty="0">
                <a:solidFill>
                  <a:srgbClr val="4472C4">
                    <a:lumMod val="75000"/>
                  </a:srgb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Chow, V. T</a:t>
            </a:r>
            <a:r>
              <a:rPr lang="cs-CZ" altLang="cs-CZ" sz="2000" b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. </a:t>
            </a:r>
            <a:r>
              <a:rPr lang="cs-CZ" altLang="cs-CZ" sz="20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Open Channel Hydraulics. McGraw-Hill. 1959.</a:t>
            </a:r>
          </a:p>
          <a:p>
            <a:pPr eaLnBrk="1" hangingPunct="1"/>
            <a:r>
              <a:rPr lang="cs-CZ" altLang="cs-CZ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Hunt, B. Fluid Mechanics for Civil Engineering. Christchurch, N.Z. 1995. (volně stažitelná)</a:t>
            </a:r>
          </a:p>
          <a:p>
            <a:pPr eaLnBrk="1" hangingPunct="1">
              <a:defRPr/>
            </a:pPr>
            <a:endParaRPr lang="cs-CZ" altLang="cs-CZ" sz="2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cs-CZ" altLang="cs-CZ" sz="20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Přednášky + dostupná literatura i v AJ</a:t>
            </a:r>
            <a:r>
              <a:rPr lang="cs-CZ" altLang="cs-CZ" sz="2000" b="1" dirty="0">
                <a:solidFill>
                  <a:srgbClr val="7030A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: </a:t>
            </a:r>
            <a:r>
              <a:rPr lang="cs-CZ" sz="20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cs-CZ" sz="20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moodle.czu.cz</a:t>
            </a:r>
          </a:p>
          <a:p>
            <a:pPr eaLnBrk="1" hangingPunct="1"/>
            <a:r>
              <a:rPr lang="cs-CZ" altLang="cs-CZ" sz="2000" b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Přednášky i literatura v AJ – heslo: </a:t>
            </a:r>
            <a:r>
              <a:rPr lang="cs-CZ" altLang="cs-CZ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Hydra</a:t>
            </a:r>
            <a:endParaRPr lang="cs-CZ" altLang="cs-CZ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420F80B1-FA68-17E4-8DD2-3E77754A6F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870086" cy="683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830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17CEBF-C08A-491D-94D3-ADF75E33E9DA}" type="datetime1">
              <a:rPr lang="en-US" smtClean="0">
                <a:solidFill>
                  <a:srgbClr val="000000"/>
                </a:solidFill>
              </a:rPr>
              <a:t>9/30/2026</a:t>
            </a:fld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0770E-4EA8-4EED-8F7A-B97043FC2983}" type="slidenum">
              <a:rPr lang="cs-CZ" altLang="cs-CZ" smtClean="0">
                <a:solidFill>
                  <a:srgbClr val="000000"/>
                </a:solidFill>
              </a:rPr>
              <a:pPr/>
              <a:t>17</a:t>
            </a:fld>
            <a:endParaRPr lang="cs-CZ" altLang="cs-CZ" dirty="0">
              <a:solidFill>
                <a:srgbClr val="000000"/>
              </a:solidFill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C7D39FC1-1512-48C2-960A-639E0EA8A6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326582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4" name="Obdélník 3"/>
          <p:cNvSpPr/>
          <p:nvPr/>
        </p:nvSpPr>
        <p:spPr>
          <a:xfrm>
            <a:off x="4920588" y="312183"/>
            <a:ext cx="5382051" cy="461665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cs-CZ" sz="2400" b="1" dirty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Voda - 71 procent zemského povrchu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123F344B-7A09-4B50-9E27-22DE93D93737}"/>
              </a:ext>
            </a:extLst>
          </p:cNvPr>
          <p:cNvSpPr/>
          <p:nvPr/>
        </p:nvSpPr>
        <p:spPr>
          <a:xfrm>
            <a:off x="8043719" y="2362200"/>
            <a:ext cx="28729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n-NO" sz="2400" b="1" dirty="0">
                <a:ln w="22225">
                  <a:noFill/>
                  <a:prstDash val="solid"/>
                </a:ln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1 385 989 600 km³</a:t>
            </a:r>
            <a:endParaRPr lang="cs-CZ" sz="2400" b="1" dirty="0">
              <a:ln w="22225">
                <a:noFill/>
                <a:prstDash val="solid"/>
              </a:ln>
              <a:solidFill>
                <a:schemeClr val="bg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6B097761-4A81-4B28-9417-F9D23D7AC1F0}"/>
              </a:ext>
            </a:extLst>
          </p:cNvPr>
          <p:cNvSpPr/>
          <p:nvPr/>
        </p:nvSpPr>
        <p:spPr>
          <a:xfrm>
            <a:off x="5907334" y="6477000"/>
            <a:ext cx="55932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400" b="1" dirty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z toho sladká voda představuje 2,53 %</a:t>
            </a:r>
          </a:p>
        </p:txBody>
      </p:sp>
      <p:cxnSp>
        <p:nvCxnSpPr>
          <p:cNvPr id="9" name="Přímá spojnice se šipkou 8">
            <a:extLst>
              <a:ext uri="{FF2B5EF4-FFF2-40B4-BE49-F238E27FC236}">
                <a16:creationId xmlns:a16="http://schemas.microsoft.com/office/drawing/2014/main" id="{56A474B2-5CF9-46DB-83DF-DAC09C02520A}"/>
              </a:ext>
            </a:extLst>
          </p:cNvPr>
          <p:cNvCxnSpPr>
            <a:cxnSpLocks/>
          </p:cNvCxnSpPr>
          <p:nvPr/>
        </p:nvCxnSpPr>
        <p:spPr bwMode="auto">
          <a:xfrm flipV="1">
            <a:off x="9250296" y="4503123"/>
            <a:ext cx="1328057" cy="1752600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1" name="Přímá spojnice se šipkou 10">
            <a:extLst>
              <a:ext uri="{FF2B5EF4-FFF2-40B4-BE49-F238E27FC236}">
                <a16:creationId xmlns:a16="http://schemas.microsoft.com/office/drawing/2014/main" id="{FCA0A4C0-0745-994F-BD77-4CEDB1A08259}"/>
              </a:ext>
            </a:extLst>
          </p:cNvPr>
          <p:cNvCxnSpPr>
            <a:cxnSpLocks/>
          </p:cNvCxnSpPr>
          <p:nvPr/>
        </p:nvCxnSpPr>
        <p:spPr bwMode="auto">
          <a:xfrm>
            <a:off x="8560636" y="2768948"/>
            <a:ext cx="1056893" cy="1284297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8" name="Ovál 7">
            <a:extLst>
              <a:ext uri="{FF2B5EF4-FFF2-40B4-BE49-F238E27FC236}">
                <a16:creationId xmlns:a16="http://schemas.microsoft.com/office/drawing/2014/main" id="{46CAC984-C9D0-A9B2-4469-23D378504386}"/>
              </a:ext>
            </a:extLst>
          </p:cNvPr>
          <p:cNvSpPr/>
          <p:nvPr/>
        </p:nvSpPr>
        <p:spPr bwMode="auto">
          <a:xfrm>
            <a:off x="10578353" y="4392706"/>
            <a:ext cx="53788" cy="95832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550637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číslo snímku 12"/>
          <p:cNvSpPr>
            <a:spLocks noGrp="1"/>
          </p:cNvSpPr>
          <p:nvPr>
            <p:ph type="sldNum" sz="quarter" idx="12"/>
          </p:nvPr>
        </p:nvSpPr>
        <p:spPr>
          <a:xfrm>
            <a:off x="11688307" y="6576820"/>
            <a:ext cx="348522" cy="281180"/>
          </a:xfrm>
        </p:spPr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00770E-4EA8-4EED-8F7A-B97043FC2983}" type="slidenum">
              <a:rPr kumimoji="0" lang="cs-CZ" altLang="cs-CZ" sz="1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cs-CZ" altLang="cs-CZ" sz="1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  <a:cs typeface="+mn-cs"/>
            </a:endParaRP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930834" y="6568590"/>
            <a:ext cx="1065007" cy="164210"/>
          </a:xfr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C7609CF-14AD-4F5A-8280-B7A9704699E4}" type="datetime1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9/30/2026</a:t>
            </a:fld>
            <a:endParaRPr kumimoji="0" lang="cs-CZ" sz="1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  <a:cs typeface="+mn-cs"/>
            </a:endParaRP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5BD217EC-9E53-4E1C-9DAC-905637F0A2C2}"/>
              </a:ext>
            </a:extLst>
          </p:cNvPr>
          <p:cNvSpPr txBox="1"/>
          <p:nvPr/>
        </p:nvSpPr>
        <p:spPr>
          <a:xfrm>
            <a:off x="1463337" y="489284"/>
            <a:ext cx="95912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Voda </a:t>
            </a:r>
            <a:r>
              <a:rPr lang="cs-CZ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je </a:t>
            </a:r>
            <a:r>
              <a:rPr lang="cs-CZ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mimořádná látka</a:t>
            </a:r>
            <a:r>
              <a:rPr lang="cs-C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, která se </a:t>
            </a:r>
            <a:r>
              <a:rPr lang="cs-CZ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chová anomálně téměř ve všech svých fyzikálně-chemických vlastnostech a zřejmě představuje tu nejvíce složitou z jednoduchých chemických sloučenin</a:t>
            </a:r>
            <a:r>
              <a:rPr lang="cs-CZ" sz="20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.</a:t>
            </a:r>
          </a:p>
          <a:p>
            <a:r>
              <a:rPr lang="cs-CZ" sz="2000" i="1" dirty="0">
                <a:latin typeface="Cambria Math" panose="02040503050406030204" pitchFamily="18" charset="0"/>
                <a:ea typeface="Cambria Math" panose="02040503050406030204" pitchFamily="18" charset="0"/>
              </a:rPr>
              <a:t>Encyclopaedia  Britannica 15, 774.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487275CE-CB52-4DB6-9919-03130C6D1C65}"/>
              </a:ext>
            </a:extLst>
          </p:cNvPr>
          <p:cNvSpPr txBox="1"/>
          <p:nvPr/>
        </p:nvSpPr>
        <p:spPr>
          <a:xfrm>
            <a:off x="1545265" y="2413606"/>
            <a:ext cx="1031993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Voda</a:t>
            </a:r>
            <a:r>
              <a:rPr lang="cs-CZ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– jedna z chemicky nejjednodušších sloučenin ve vesmíru H</a:t>
            </a:r>
            <a:r>
              <a:rPr lang="cs-CZ" sz="2000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2</a:t>
            </a:r>
            <a:r>
              <a:rPr lang="cs-CZ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O </a:t>
            </a:r>
          </a:p>
          <a:p>
            <a:r>
              <a:rPr lang="cs-CZ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         -  představuje jednu z nejméně předvídatelných a </a:t>
            </a:r>
          </a:p>
          <a:p>
            <a:r>
              <a:rPr lang="cs-CZ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            nejsložitěji se chovajících sloučenin.</a:t>
            </a:r>
          </a:p>
          <a:p>
            <a:r>
              <a:rPr lang="cs-CZ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         - v intervalu teplot – 10</a:t>
            </a:r>
            <a:r>
              <a:rPr lang="cs-CZ" sz="2000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o </a:t>
            </a:r>
            <a:r>
              <a:rPr lang="cs-CZ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C až 45</a:t>
            </a:r>
            <a:r>
              <a:rPr lang="cs-CZ" sz="2000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o </a:t>
            </a:r>
            <a:r>
              <a:rPr lang="cs-CZ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C  žijící živé bytosti se</a:t>
            </a:r>
          </a:p>
          <a:p>
            <a:r>
              <a:rPr lang="cs-CZ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            mohou s vodou setkat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ve třech různých skupenství</a:t>
            </a:r>
          </a:p>
          <a:p>
            <a:r>
              <a:rPr lang="cs-CZ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         -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funkce vody v </a:t>
            </a:r>
            <a:r>
              <a:rPr lang="cs-CZ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krajině</a:t>
            </a:r>
            <a:r>
              <a:rPr lang="cs-C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cs-CZ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má obdobu jako krev v lidském    </a:t>
            </a:r>
          </a:p>
          <a:p>
            <a:r>
              <a:rPr lang="cs-CZ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           těle. Vodní roztoky přenášejí látky a energii</a:t>
            </a:r>
          </a:p>
          <a:p>
            <a:r>
              <a:rPr lang="cs-CZ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         - dřevo stromů – 50%</a:t>
            </a:r>
          </a:p>
          <a:p>
            <a:r>
              <a:rPr lang="cs-CZ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           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lidské tělo 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&gt; </a:t>
            </a:r>
            <a:r>
              <a:rPr lang="cs-C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60%</a:t>
            </a:r>
          </a:p>
          <a:p>
            <a:r>
              <a:rPr lang="cs-CZ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            ryby … až 80%  </a:t>
            </a:r>
          </a:p>
          <a:p>
            <a:r>
              <a:rPr lang="cs-CZ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 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640E48C5-1189-3FEA-509E-1D1E99DB25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870086" cy="6832429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221506B6-8178-7D0F-229F-BDA7C45128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94737" y="12785"/>
            <a:ext cx="870086" cy="683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935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C782BB32-FBF8-4771-A153-E771D47DA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17CEBF-C08A-491D-94D3-ADF75E33E9DA}" type="datetime1">
              <a:rPr lang="en-US" smtClean="0">
                <a:solidFill>
                  <a:srgbClr val="000000"/>
                </a:solidFill>
              </a:rPr>
              <a:t>9/30/2026</a:t>
            </a:fld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E2EE6AE7-96E5-427D-AF11-159D9201F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0770E-4EA8-4EED-8F7A-B97043FC2983}" type="slidenum">
              <a:rPr lang="cs-CZ" altLang="cs-CZ" smtClean="0">
                <a:solidFill>
                  <a:srgbClr val="000000"/>
                </a:solidFill>
              </a:rPr>
              <a:pPr/>
              <a:t>19</a:t>
            </a:fld>
            <a:endParaRPr lang="cs-CZ" altLang="cs-CZ" dirty="0">
              <a:solidFill>
                <a:srgbClr val="000000"/>
              </a:solidFill>
            </a:endParaRP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AC46C958-CEB2-42B6-9E0E-3E8721233A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4898" y="1481138"/>
            <a:ext cx="3219450" cy="29622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9563CE18-EEB1-4FE0-828D-5750404171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9160" y="1049268"/>
            <a:ext cx="7200900" cy="5010150"/>
          </a:xfrm>
          <a:prstGeom prst="rect">
            <a:avLst/>
          </a:prstGeom>
        </p:spPr>
      </p:pic>
      <p:sp>
        <p:nvSpPr>
          <p:cNvPr id="16" name="Obdélník 15">
            <a:extLst>
              <a:ext uri="{FF2B5EF4-FFF2-40B4-BE49-F238E27FC236}">
                <a16:creationId xmlns:a16="http://schemas.microsoft.com/office/drawing/2014/main" id="{36D41C60-4A50-4A1A-A2EB-2C778DB26709}"/>
              </a:ext>
            </a:extLst>
          </p:cNvPr>
          <p:cNvSpPr/>
          <p:nvPr/>
        </p:nvSpPr>
        <p:spPr>
          <a:xfrm>
            <a:off x="4859160" y="152400"/>
            <a:ext cx="633843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Voda </a:t>
            </a:r>
            <a:r>
              <a:rPr lang="cs-CZ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na zemském povrchu není stacionární. Neustálý koloběh (cirkulace)  …….   přibližně 525 tisíc km³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D8789571-6E0E-4500-86B1-A6E2BA7192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870086" cy="683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190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F121D92B-24CD-496C-B835-36BD66E0DE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17CEBF-C08A-491D-94D3-ADF75E33E9DA}" type="datetime1">
              <a:rPr lang="en-US" smtClean="0">
                <a:solidFill>
                  <a:srgbClr val="000000"/>
                </a:solidFill>
              </a:rPr>
              <a:t>9/30/2026</a:t>
            </a:fld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81DF6F50-E1C1-4C67-8F4A-73A088236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0770E-4EA8-4EED-8F7A-B97043FC2983}" type="slidenum">
              <a:rPr lang="cs-CZ" altLang="cs-CZ" smtClean="0">
                <a:solidFill>
                  <a:srgbClr val="000000"/>
                </a:solidFill>
              </a:rPr>
              <a:pPr/>
              <a:t>20</a:t>
            </a:fld>
            <a:endParaRPr lang="cs-CZ" altLang="cs-CZ" dirty="0">
              <a:solidFill>
                <a:srgbClr val="000000"/>
              </a:solidFill>
            </a:endParaRPr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E666064C-D81F-4F5C-92E0-A4A0C7F535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6962" y="152400"/>
            <a:ext cx="416465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cs-CZ" altLang="cs-CZ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BILANČNÍ   ROVNICE OBĚHU VODY</a:t>
            </a:r>
          </a:p>
        </p:txBody>
      </p:sp>
      <p:sp>
        <p:nvSpPr>
          <p:cNvPr id="6" name="Text Box 5">
            <a:extLst>
              <a:ext uri="{FF2B5EF4-FFF2-40B4-BE49-F238E27FC236}">
                <a16:creationId xmlns:a16="http://schemas.microsoft.com/office/drawing/2014/main" id="{6DAA2C8E-A19B-40DD-BC72-5A80D34C01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0213" y="648880"/>
            <a:ext cx="3241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cs-CZ" sz="2400" b="1" dirty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Arial" charset="0"/>
              </a:rPr>
              <a:t>W</a:t>
            </a:r>
            <a:r>
              <a:rPr lang="cs-CZ" sz="2400" b="1" baseline="-25000" dirty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Arial" charset="0"/>
              </a:rPr>
              <a:t>S</a:t>
            </a:r>
            <a:r>
              <a:rPr lang="cs-CZ" sz="2400" b="1" dirty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Arial" charset="0"/>
              </a:rPr>
              <a:t> = O + W</a:t>
            </a:r>
            <a:r>
              <a:rPr lang="cs-CZ" sz="2400" b="1" baseline="-25000" dirty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Arial" charset="0"/>
              </a:rPr>
              <a:t>V</a:t>
            </a:r>
            <a:r>
              <a:rPr lang="cs-CZ" sz="2400" b="1" dirty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Arial" charset="0"/>
              </a:rPr>
              <a:t> +(-) R</a:t>
            </a:r>
          </a:p>
        </p:txBody>
      </p:sp>
      <p:sp>
        <p:nvSpPr>
          <p:cNvPr id="7" name="Text Box 6">
            <a:extLst>
              <a:ext uri="{FF2B5EF4-FFF2-40B4-BE49-F238E27FC236}">
                <a16:creationId xmlns:a16="http://schemas.microsoft.com/office/drawing/2014/main" id="{0BED5E95-8DD5-404D-8764-BABB7D023D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3509" y="1250526"/>
            <a:ext cx="4751561" cy="216982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ts val="0"/>
              </a:spcBef>
              <a:defRPr/>
            </a:pPr>
            <a:r>
              <a:rPr lang="cs-CZ" b="1" dirty="0">
                <a:solidFill>
                  <a:srgbClr val="1F497D">
                    <a:lumMod val="75000"/>
                  </a:srgb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cs-CZ" b="1" baseline="-25000" dirty="0">
                <a:solidFill>
                  <a:srgbClr val="1F497D">
                    <a:lumMod val="75000"/>
                  </a:srgb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cs-CZ" b="1" dirty="0">
                <a:solidFill>
                  <a:srgbClr val="1F497D">
                    <a:lumMod val="75000"/>
                  </a:srgb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cs-CZ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– srážky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cs-CZ" b="1" dirty="0">
                <a:solidFill>
                  <a:srgbClr val="1F497D">
                    <a:lumMod val="75000"/>
                  </a:srgb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O </a:t>
            </a:r>
            <a:r>
              <a:rPr lang="cs-CZ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– odtok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cs-CZ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             - povrchový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cs-CZ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             - podzemní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cs-CZ" b="1" dirty="0">
                <a:solidFill>
                  <a:srgbClr val="1F497D">
                    <a:lumMod val="75000"/>
                  </a:srgb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W</a:t>
            </a:r>
            <a:r>
              <a:rPr lang="cs-CZ" b="1" baseline="-25000" dirty="0">
                <a:solidFill>
                  <a:srgbClr val="1F497D">
                    <a:lumMod val="75000"/>
                  </a:srgb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V</a:t>
            </a:r>
            <a:r>
              <a:rPr lang="cs-CZ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– výpar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cs-CZ" b="1" dirty="0">
                <a:solidFill>
                  <a:srgbClr val="1F497D">
                    <a:lumMod val="75000"/>
                  </a:srgb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R</a:t>
            </a:r>
            <a:r>
              <a:rPr lang="cs-CZ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– množství akumulované (uvolněné) vody</a:t>
            </a:r>
          </a:p>
          <a:p>
            <a:pPr eaLnBrk="1" hangingPunct="1">
              <a:spcBef>
                <a:spcPct val="50000"/>
              </a:spcBef>
              <a:defRPr/>
            </a:pPr>
            <a:endParaRPr lang="cs-CZ" dirty="0">
              <a:solidFill>
                <a:prstClr val="black"/>
              </a:solidFill>
              <a:latin typeface="Monotype Corsiva" pitchFamily="66" charset="0"/>
            </a:endParaRPr>
          </a:p>
        </p:txBody>
      </p:sp>
      <p:sp>
        <p:nvSpPr>
          <p:cNvPr id="8" name="Text Box 7">
            <a:extLst>
              <a:ext uri="{FF2B5EF4-FFF2-40B4-BE49-F238E27FC236}">
                <a16:creationId xmlns:a16="http://schemas.microsoft.com/office/drawing/2014/main" id="{BA45FD66-2A41-4224-A7FF-246621E152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9273" y="4862183"/>
            <a:ext cx="10495462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cs-CZ" altLang="cs-CZ" sz="18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Všechny členy bilanční rovnice musí být vztahovány k stejné hydrologické oblasti (povodí) a časovému kroku (hydrologický rok  - </a:t>
            </a:r>
            <a:r>
              <a:rPr lang="cs-CZ" altLang="cs-CZ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1.11.  -  30.10</a:t>
            </a:r>
            <a:r>
              <a:rPr lang="cs-CZ" altLang="cs-CZ" sz="1800" b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.</a:t>
            </a:r>
            <a:r>
              <a:rPr lang="cs-CZ" altLang="cs-CZ" sz="18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)  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1FB945D4-67E6-492A-8E9E-649B749EF4DD}"/>
              </a:ext>
            </a:extLst>
          </p:cNvPr>
          <p:cNvSpPr txBox="1"/>
          <p:nvPr/>
        </p:nvSpPr>
        <p:spPr>
          <a:xfrm>
            <a:off x="1945840" y="5503533"/>
            <a:ext cx="98789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latin typeface="Cambria Math" panose="02040503050406030204" pitchFamily="18" charset="0"/>
                <a:ea typeface="Cambria Math" panose="02040503050406030204" pitchFamily="18" charset="0"/>
              </a:rPr>
              <a:t>V hydrologickém cyklu – </a:t>
            </a:r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významná role PV </a:t>
            </a:r>
            <a:r>
              <a:rPr lang="cs-CZ" dirty="0">
                <a:latin typeface="Cambria Math" panose="02040503050406030204" pitchFamily="18" charset="0"/>
                <a:ea typeface="Cambria Math" panose="02040503050406030204" pitchFamily="18" charset="0"/>
              </a:rPr>
              <a:t>– mokřady, vodní toky)</a:t>
            </a:r>
          </a:p>
          <a:p>
            <a:r>
              <a:rPr lang="cs-CZ" b="1" dirty="0">
                <a:latin typeface="Cambria Math" panose="02040503050406030204" pitchFamily="18" charset="0"/>
                <a:ea typeface="Cambria Math" panose="02040503050406030204" pitchFamily="18" charset="0"/>
              </a:rPr>
              <a:t>PV</a:t>
            </a:r>
            <a:r>
              <a:rPr lang="cs-CZ" dirty="0">
                <a:latin typeface="Cambria Math" panose="02040503050406030204" pitchFamily="18" charset="0"/>
                <a:ea typeface="Cambria Math" panose="02040503050406030204" pitchFamily="18" charset="0"/>
              </a:rPr>
              <a:t> – </a:t>
            </a:r>
            <a:r>
              <a:rPr lang="cs-CZ" b="1" dirty="0">
                <a:latin typeface="Cambria Math" panose="02040503050406030204" pitchFamily="18" charset="0"/>
                <a:ea typeface="Cambria Math" panose="02040503050406030204" pitchFamily="18" charset="0"/>
              </a:rPr>
              <a:t>základní odtok </a:t>
            </a:r>
            <a:r>
              <a:rPr lang="cs-CZ" dirty="0">
                <a:latin typeface="Cambria Math" panose="02040503050406030204" pitchFamily="18" charset="0"/>
                <a:ea typeface="Cambria Math" panose="02040503050406030204" pitchFamily="18" charset="0"/>
              </a:rPr>
              <a:t>–po celý rok dotace vodních toků – základní odtok – v evropských řekách až 50% celkového odtoku – </a:t>
            </a:r>
            <a:r>
              <a:rPr lang="cs-CZ" b="1" dirty="0">
                <a:latin typeface="Cambria Math" panose="02040503050406030204" pitchFamily="18" charset="0"/>
                <a:ea typeface="Cambria Math" panose="02040503050406030204" pitchFamily="18" charset="0"/>
              </a:rPr>
              <a:t>v obdobích sucha nárůst až na 90 %</a:t>
            </a:r>
          </a:p>
          <a:p>
            <a:endParaRPr lang="cs-CZ" dirty="0"/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6820433F-F6F4-4243-AF11-F0778C8F9E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5070" y="58677"/>
            <a:ext cx="4522115" cy="3146339"/>
          </a:xfrm>
          <a:prstGeom prst="rect">
            <a:avLst/>
          </a:prstGeom>
        </p:spPr>
      </p:pic>
      <p:sp>
        <p:nvSpPr>
          <p:cNvPr id="11" name="Obdélník 10">
            <a:extLst>
              <a:ext uri="{FF2B5EF4-FFF2-40B4-BE49-F238E27FC236}">
                <a16:creationId xmlns:a16="http://schemas.microsoft.com/office/drawing/2014/main" id="{6337B065-FAED-48F5-B0D3-1A8021E26E2B}"/>
              </a:ext>
            </a:extLst>
          </p:cNvPr>
          <p:cNvSpPr/>
          <p:nvPr/>
        </p:nvSpPr>
        <p:spPr>
          <a:xfrm>
            <a:off x="1109272" y="3481680"/>
            <a:ext cx="10715486" cy="1277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Marcus Vitrius </a:t>
            </a:r>
            <a:r>
              <a:rPr lang="cs-CZ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popsal v </a:t>
            </a:r>
            <a:r>
              <a:rPr lang="cs-CZ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stol př. n. l</a:t>
            </a:r>
            <a:r>
              <a:rPr lang="cs-CZ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 filosofickou teorii hydrologického cyklu, v kterém jsou </a:t>
            </a:r>
            <a:r>
              <a:rPr lang="cs-CZ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srážky </a:t>
            </a:r>
            <a:r>
              <a:rPr lang="cs-CZ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dopadající </a:t>
            </a:r>
            <a:r>
              <a:rPr lang="cs-CZ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 horách </a:t>
            </a:r>
            <a:r>
              <a:rPr lang="cs-CZ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pohlcovány </a:t>
            </a:r>
            <a:r>
              <a:rPr lang="cs-CZ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zemským povrchem</a:t>
            </a:r>
            <a:r>
              <a:rPr lang="cs-CZ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což vede k vytváření </a:t>
            </a:r>
            <a:r>
              <a:rPr lang="cs-CZ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pramenů </a:t>
            </a:r>
            <a:r>
              <a:rPr lang="cs-CZ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vodních toků. S použitím </a:t>
            </a:r>
            <a:r>
              <a:rPr lang="cs-CZ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vědečtějšího</a:t>
            </a:r>
            <a:r>
              <a:rPr lang="cs-CZ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přístupu dosáhli </a:t>
            </a:r>
            <a:r>
              <a:rPr lang="cs-CZ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Leonardo da Vinci </a:t>
            </a:r>
            <a:r>
              <a:rPr lang="cs-CZ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cs-CZ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Bernard Palissy </a:t>
            </a:r>
            <a:r>
              <a:rPr lang="cs-CZ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nezávisle na sobě přesného výkladu hydrologického cyklu. Hydrologické proměnné byly poprvé vyčísleny v 17. století. </a:t>
            </a:r>
            <a:endParaRPr lang="cs-CZ" sz="1200" i="1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A6240A06-C516-4773-A6D0-F317D46004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633" y="456112"/>
            <a:ext cx="1510027" cy="15366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EFCE196A-7AAD-6A62-295C-F8518A8D66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870086" cy="683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00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0D31F571-EFCC-4725-99F9-29FD89AE8C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17CEBF-C08A-491D-94D3-ADF75E33E9DA}" type="datetime1">
              <a:rPr lang="en-US" smtClean="0">
                <a:solidFill>
                  <a:srgbClr val="000000"/>
                </a:solidFill>
              </a:rPr>
              <a:t>9/30/2026</a:t>
            </a:fld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9FD005A2-0F3F-4A72-BEB6-6D29D38A9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0770E-4EA8-4EED-8F7A-B97043FC2983}" type="slidenum">
              <a:rPr lang="cs-CZ" altLang="cs-CZ" smtClean="0">
                <a:solidFill>
                  <a:srgbClr val="000000"/>
                </a:solidFill>
              </a:rPr>
              <a:pPr/>
              <a:t>21</a:t>
            </a:fld>
            <a:endParaRPr lang="cs-CZ" altLang="cs-CZ" dirty="0">
              <a:solidFill>
                <a:srgbClr val="000000"/>
              </a:solidFill>
            </a:endParaRP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13CF7452-F3C2-42C1-8F20-4550CEAF1E08}"/>
              </a:ext>
            </a:extLst>
          </p:cNvPr>
          <p:cNvSpPr/>
          <p:nvPr/>
        </p:nvSpPr>
        <p:spPr>
          <a:xfrm>
            <a:off x="1392841" y="246757"/>
            <a:ext cx="795478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Evropská vodní charta, 6.květen 1968, Strasbourg</a:t>
            </a:r>
            <a:endParaRPr lang="cs-CZ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tabLst>
                <a:tab pos="457200" algn="l"/>
              </a:tabLst>
            </a:pPr>
            <a:r>
              <a:rPr lang="cs-CZ" dirty="0">
                <a:latin typeface="Times New Roman" panose="02020603050405020304" pitchFamily="18" charset="0"/>
                <a:ea typeface="Times New Roman" panose="02020603050405020304" pitchFamily="18" charset="0"/>
              </a:rPr>
              <a:t>1. </a:t>
            </a:r>
            <a:r>
              <a:rPr lang="cs-CZ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Bez vody není života</a:t>
            </a:r>
            <a:r>
              <a:rPr lang="cs-CZ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Voda je drahocenná a pro člověka ničím nenahraditelná surovina.</a:t>
            </a:r>
          </a:p>
          <a:p>
            <a:pPr marL="342900" lvl="0" indent="-342900">
              <a:tabLst>
                <a:tab pos="457200" algn="l"/>
              </a:tabLst>
            </a:pPr>
            <a:r>
              <a:rPr lang="cs-CZ" dirty="0">
                <a:latin typeface="Times New Roman" panose="02020603050405020304" pitchFamily="18" charset="0"/>
                <a:ea typeface="Times New Roman" panose="02020603050405020304" pitchFamily="18" charset="0"/>
              </a:rPr>
              <a:t>2. </a:t>
            </a:r>
            <a:r>
              <a:rPr lang="cs-CZ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Zásoby sladké vody nejsou nevyčerpatelné</a:t>
            </a:r>
            <a:r>
              <a:rPr lang="cs-CZ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Je proto nezbytné je udržovat, chránit a podle možnosti rozhojňovat.</a:t>
            </a:r>
          </a:p>
          <a:p>
            <a:pPr marL="342900" lvl="0" indent="-342900">
              <a:tabLst>
                <a:tab pos="457200" algn="l"/>
              </a:tabLst>
            </a:pPr>
            <a:r>
              <a:rPr lang="cs-CZ" dirty="0">
                <a:latin typeface="Times New Roman" panose="02020603050405020304" pitchFamily="18" charset="0"/>
                <a:ea typeface="Times New Roman" panose="02020603050405020304" pitchFamily="18" charset="0"/>
              </a:rPr>
              <a:t>3. </a:t>
            </a:r>
            <a:r>
              <a:rPr lang="cs-CZ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Znečišťování vody </a:t>
            </a:r>
            <a:r>
              <a:rPr lang="cs-CZ" dirty="0">
                <a:latin typeface="Times New Roman" panose="02020603050405020304" pitchFamily="18" charset="0"/>
                <a:ea typeface="Times New Roman" panose="02020603050405020304" pitchFamily="18" charset="0"/>
              </a:rPr>
              <a:t>způsobuje škody člověku a ostatním živým organizmům závislých na vodě.</a:t>
            </a:r>
          </a:p>
          <a:p>
            <a:pPr marL="342900" lvl="0" indent="-342900">
              <a:tabLst>
                <a:tab pos="457200" algn="l"/>
              </a:tabLst>
            </a:pPr>
            <a:r>
              <a:rPr lang="cs-CZ" dirty="0">
                <a:latin typeface="Times New Roman" panose="02020603050405020304" pitchFamily="18" charset="0"/>
                <a:ea typeface="Times New Roman" panose="02020603050405020304" pitchFamily="18" charset="0"/>
              </a:rPr>
              <a:t>4. </a:t>
            </a:r>
            <a:r>
              <a:rPr lang="cs-CZ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Jakost vody musí odpovídat </a:t>
            </a:r>
            <a:r>
              <a:rPr lang="cs-CZ" dirty="0">
                <a:latin typeface="Times New Roman" panose="02020603050405020304" pitchFamily="18" charset="0"/>
                <a:ea typeface="Times New Roman" panose="02020603050405020304" pitchFamily="18" charset="0"/>
              </a:rPr>
              <a:t>požadavkům pro různé způsoby jejího využití, zejména musí odpovídat </a:t>
            </a:r>
            <a:r>
              <a:rPr lang="cs-CZ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normám lidského zdraví</a:t>
            </a:r>
            <a:r>
              <a:rPr lang="cs-CZ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342900" lvl="0" indent="-342900">
              <a:tabLst>
                <a:tab pos="457200" algn="l"/>
              </a:tabLst>
            </a:pPr>
            <a:r>
              <a:rPr lang="cs-CZ" dirty="0">
                <a:latin typeface="Times New Roman" panose="02020603050405020304" pitchFamily="18" charset="0"/>
                <a:ea typeface="Times New Roman" panose="02020603050405020304" pitchFamily="18" charset="0"/>
              </a:rPr>
              <a:t>5. </a:t>
            </a:r>
            <a:r>
              <a:rPr lang="cs-CZ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Použitá voda vrácená do zdroje</a:t>
            </a:r>
            <a: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cs-CZ" dirty="0">
                <a:latin typeface="Times New Roman" panose="02020603050405020304" pitchFamily="18" charset="0"/>
                <a:ea typeface="Times New Roman" panose="02020603050405020304" pitchFamily="18" charset="0"/>
              </a:rPr>
              <a:t>nesmí zabránit jeho dalšímu použití pro veřejné či soukromé účely.</a:t>
            </a:r>
          </a:p>
          <a:p>
            <a:pPr marL="342900" lvl="0" indent="-342900">
              <a:tabLst>
                <a:tab pos="457200" algn="l"/>
              </a:tabLst>
            </a:pPr>
            <a:r>
              <a:rPr lang="cs-CZ" dirty="0">
                <a:latin typeface="Times New Roman" panose="02020603050405020304" pitchFamily="18" charset="0"/>
                <a:ea typeface="Times New Roman" panose="02020603050405020304" pitchFamily="18" charset="0"/>
              </a:rPr>
              <a:t>6. Pro </a:t>
            </a:r>
            <a:r>
              <a:rPr lang="cs-CZ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zachování vodních zdrojů </a:t>
            </a:r>
            <a:r>
              <a:rPr lang="cs-CZ" dirty="0">
                <a:latin typeface="Times New Roman" panose="02020603050405020304" pitchFamily="18" charset="0"/>
                <a:ea typeface="Times New Roman" panose="02020603050405020304" pitchFamily="18" charset="0"/>
              </a:rPr>
              <a:t>má zásadní význam </a:t>
            </a:r>
            <a:r>
              <a:rPr lang="cs-CZ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rostlinstvo, především les</a:t>
            </a:r>
            <a:r>
              <a:rPr lang="cs-CZ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342900" lvl="0" indent="-342900">
              <a:tabLst>
                <a:tab pos="457200" algn="l"/>
              </a:tabLst>
            </a:pPr>
            <a:r>
              <a:rPr lang="cs-CZ" dirty="0">
                <a:latin typeface="Times New Roman" panose="02020603050405020304" pitchFamily="18" charset="0"/>
                <a:ea typeface="Times New Roman" panose="02020603050405020304" pitchFamily="18" charset="0"/>
              </a:rPr>
              <a:t>7. </a:t>
            </a:r>
            <a:r>
              <a:rPr lang="cs-CZ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Vodní zdroje musí být zachovány</a:t>
            </a:r>
            <a:r>
              <a:rPr lang="cs-CZ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342900" lvl="0" indent="-342900">
              <a:tabLst>
                <a:tab pos="457200" algn="l"/>
              </a:tabLst>
            </a:pPr>
            <a:r>
              <a:rPr lang="cs-CZ" dirty="0">
                <a:latin typeface="Times New Roman" panose="02020603050405020304" pitchFamily="18" charset="0"/>
                <a:ea typeface="Times New Roman" panose="02020603050405020304" pitchFamily="18" charset="0"/>
              </a:rPr>
              <a:t>8. Příslušné orgány musí plánovat účelné </a:t>
            </a:r>
            <a:r>
              <a:rPr lang="cs-CZ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hospodaření s vodními zdroji</a:t>
            </a:r>
            <a: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342900" lvl="0" indent="-342900">
              <a:tabLst>
                <a:tab pos="457200" algn="l"/>
              </a:tabLst>
            </a:pPr>
            <a:r>
              <a:rPr lang="cs-CZ" dirty="0">
                <a:latin typeface="Times New Roman" panose="02020603050405020304" pitchFamily="18" charset="0"/>
                <a:ea typeface="Times New Roman" panose="02020603050405020304" pitchFamily="18" charset="0"/>
              </a:rPr>
              <a:t>9. </a:t>
            </a:r>
            <a:r>
              <a:rPr lang="cs-CZ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Ochrana vody </a:t>
            </a:r>
            <a:r>
              <a:rPr lang="cs-CZ" dirty="0">
                <a:latin typeface="Times New Roman" panose="02020603050405020304" pitchFamily="18" charset="0"/>
                <a:ea typeface="Times New Roman" panose="02020603050405020304" pitchFamily="18" charset="0"/>
              </a:rPr>
              <a:t>vyžaduje zintenzivnění vědeckého výzkumu, výchovu odborníků a informování veřejnosti.</a:t>
            </a:r>
          </a:p>
          <a:p>
            <a:pPr marL="342900" lvl="0" indent="-342900">
              <a:tabLst>
                <a:tab pos="457200" algn="l"/>
              </a:tabLst>
            </a:pPr>
            <a:r>
              <a:rPr lang="cs-CZ" dirty="0">
                <a:latin typeface="Times New Roman" panose="02020603050405020304" pitchFamily="18" charset="0"/>
                <a:ea typeface="Times New Roman" panose="02020603050405020304" pitchFamily="18" charset="0"/>
              </a:rPr>
              <a:t>10. </a:t>
            </a:r>
            <a:r>
              <a:rPr lang="cs-CZ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Voda je společným majetkem</a:t>
            </a:r>
            <a:r>
              <a:rPr lang="cs-CZ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jehož hodnota musí být všemi uznávaná. Povinností každého je využívat vodu účelně a ekonomicky.</a:t>
            </a:r>
          </a:p>
          <a:p>
            <a:pPr marL="342900" lvl="0" indent="-342900">
              <a:tabLst>
                <a:tab pos="457200" algn="l"/>
              </a:tabLst>
            </a:pPr>
            <a:r>
              <a:rPr lang="cs-CZ" dirty="0">
                <a:latin typeface="Times New Roman" panose="02020603050405020304" pitchFamily="18" charset="0"/>
                <a:ea typeface="Times New Roman" panose="02020603050405020304" pitchFamily="18" charset="0"/>
              </a:rPr>
              <a:t>11. </a:t>
            </a:r>
            <a:r>
              <a:rPr lang="cs-CZ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Hospodaření s vodními zdroji by se mělo provádět v rámci přirozených povodí </a:t>
            </a:r>
            <a:r>
              <a:rPr lang="cs-CZ" dirty="0">
                <a:latin typeface="Times New Roman" panose="02020603050405020304" pitchFamily="18" charset="0"/>
                <a:ea typeface="Times New Roman" panose="02020603050405020304" pitchFamily="18" charset="0"/>
              </a:rPr>
              <a:t>a ne v rámci politických a správních hranic.</a:t>
            </a:r>
          </a:p>
          <a:p>
            <a:pPr marL="342900" lvl="0" indent="-342900">
              <a:tabLst>
                <a:tab pos="457200" algn="l"/>
              </a:tabLst>
            </a:pPr>
            <a:r>
              <a:rPr lang="cs-CZ" dirty="0">
                <a:latin typeface="Times New Roman" panose="02020603050405020304" pitchFamily="18" charset="0"/>
                <a:ea typeface="Times New Roman" panose="02020603050405020304" pitchFamily="18" charset="0"/>
              </a:rPr>
              <a:t>12. </a:t>
            </a:r>
            <a:r>
              <a:rPr lang="cs-CZ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Voda nezná hranic</a:t>
            </a:r>
            <a:r>
              <a:rPr lang="cs-CZ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jako společný zdroj vyžaduje mezinárodní spolupráci.</a:t>
            </a:r>
            <a:endParaRPr lang="cs-CZ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53D3D759-B53A-49E8-BEEA-E05B23C30C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3242" y="609600"/>
            <a:ext cx="2619375" cy="1743075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5447F0E3-4C92-5107-9AAA-917062CC41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870086" cy="683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3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číslo snímku 12"/>
          <p:cNvSpPr>
            <a:spLocks noGrp="1"/>
          </p:cNvSpPr>
          <p:nvPr>
            <p:ph type="sldNum" sz="quarter" idx="12"/>
          </p:nvPr>
        </p:nvSpPr>
        <p:spPr>
          <a:xfrm>
            <a:off x="11543323" y="6576820"/>
            <a:ext cx="361008" cy="255609"/>
          </a:xfrm>
        </p:spPr>
        <p:txBody>
          <a:bodyPr/>
          <a:lstStyle/>
          <a:p>
            <a:fld id="{7F00770E-4EA8-4EED-8F7A-B97043FC2983}" type="slidenum">
              <a:rPr lang="cs-CZ" altLang="cs-CZ" sz="1000" b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pPr/>
              <a:t>22</a:t>
            </a:fld>
            <a:endParaRPr lang="cs-CZ" altLang="cs-CZ" sz="1000" b="1" dirty="0">
              <a:solidFill>
                <a:srgbClr val="0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930834" y="6568590"/>
            <a:ext cx="1065007" cy="164210"/>
          </a:xfrm>
        </p:spPr>
        <p:txBody>
          <a:bodyPr/>
          <a:lstStyle/>
          <a:p>
            <a:pPr>
              <a:defRPr/>
            </a:pPr>
            <a:fld id="{7C7609CF-14AD-4F5A-8280-B7A9704699E4}" type="datetime1">
              <a:rPr lang="en-US" sz="1000" b="1" smtClean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pPr>
                <a:defRPr/>
              </a:pPr>
              <a:t>9/30/2026</a:t>
            </a:fld>
            <a:endParaRPr lang="cs-CZ" sz="1000" b="1" dirty="0">
              <a:solidFill>
                <a:srgbClr val="0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7" name="Obdélník 6"/>
          <p:cNvSpPr/>
          <p:nvPr/>
        </p:nvSpPr>
        <p:spPr>
          <a:xfrm>
            <a:off x="3695242" y="4137668"/>
            <a:ext cx="8209089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““</a:t>
            </a:r>
            <a:r>
              <a:rPr lang="cs-CZ" sz="2800" b="1" i="1" dirty="0">
                <a:solidFill>
                  <a:srgbClr val="7030A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„</a:t>
            </a:r>
            <a:r>
              <a:rPr lang="cs-CZ" sz="2800" i="1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kumimoji="0" lang="cs-CZ" sz="2400" b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Nalezl jsem méně obtíží při určení pohybu nebeských těles, i když nehledíme k jejich neobyčejným vzdálenostem, než při sledování pohybu tekoucí vody, který se přece děje bezprostředně před našima očima</a:t>
            </a:r>
            <a:r>
              <a:rPr kumimoji="0" lang="cs-CZ" sz="2400" b="1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.“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400" b="1" i="1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(r. 1610)</a:t>
            </a:r>
          </a:p>
        </p:txBody>
      </p:sp>
      <p:sp>
        <p:nvSpPr>
          <p:cNvPr id="9" name="Obdélník 8"/>
          <p:cNvSpPr/>
          <p:nvPr/>
        </p:nvSpPr>
        <p:spPr>
          <a:xfrm>
            <a:off x="4189714" y="2294486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cs-CZ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Galileo Galilei </a:t>
            </a:r>
            <a:r>
              <a:rPr lang="cs-CZ" sz="2400" b="1" dirty="0">
                <a:solidFill>
                  <a:srgbClr val="1F497D">
                    <a:lumMod val="75000"/>
                  </a:srgb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(1564 – 1642) - toskánský astronom, matematik, filosof a fyzik</a:t>
            </a: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4002" y="2032792"/>
            <a:ext cx="2324100" cy="3105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Obdélník 9">
            <a:extLst>
              <a:ext uri="{FF2B5EF4-FFF2-40B4-BE49-F238E27FC236}">
                <a16:creationId xmlns:a16="http://schemas.microsoft.com/office/drawing/2014/main" id="{F14E82B2-098E-4862-B506-D613ECE3B321}"/>
              </a:ext>
            </a:extLst>
          </p:cNvPr>
          <p:cNvSpPr/>
          <p:nvPr/>
        </p:nvSpPr>
        <p:spPr>
          <a:xfrm>
            <a:off x="1463337" y="378261"/>
            <a:ext cx="867696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Před třemi tisíci let čínský filosof 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Lao-c’</a:t>
            </a:r>
            <a:r>
              <a:rPr lang="cs-CZ" sz="2400" b="1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cs-CZ" sz="24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prohlásil:</a:t>
            </a:r>
            <a:r>
              <a:rPr lang="cs-CZ" sz="2400" b="1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„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Moudrý člověk mění svět tak, že ovládne vodu</a:t>
            </a:r>
            <a:r>
              <a:rPr lang="cs-CZ" sz="2400" b="1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.“ </a:t>
            </a:r>
            <a:r>
              <a:rPr lang="cs-CZ" sz="24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Stejně tak to platí nejen dnes, ale bude to platit i v budoucnosti.</a:t>
            </a:r>
            <a:endParaRPr lang="cs-CZ" sz="2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AD9D709C-B298-78C1-318D-E96FDCA7E4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870086" cy="683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801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číslo snímku 12"/>
          <p:cNvSpPr>
            <a:spLocks noGrp="1"/>
          </p:cNvSpPr>
          <p:nvPr>
            <p:ph type="sldNum" sz="quarter" idx="12"/>
          </p:nvPr>
        </p:nvSpPr>
        <p:spPr>
          <a:xfrm>
            <a:off x="11688306" y="6576820"/>
            <a:ext cx="346127" cy="255609"/>
          </a:xfrm>
        </p:spPr>
        <p:txBody>
          <a:bodyPr/>
          <a:lstStyle/>
          <a:p>
            <a:fld id="{7F00770E-4EA8-4EED-8F7A-B97043FC2983}" type="slidenum">
              <a:rPr lang="cs-CZ" altLang="cs-CZ" sz="1000" b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pPr/>
              <a:t>23</a:t>
            </a:fld>
            <a:endParaRPr lang="cs-CZ" altLang="cs-CZ" sz="1000" b="1" dirty="0">
              <a:solidFill>
                <a:srgbClr val="0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930834" y="6568590"/>
            <a:ext cx="1065007" cy="164210"/>
          </a:xfrm>
        </p:spPr>
        <p:txBody>
          <a:bodyPr/>
          <a:lstStyle/>
          <a:p>
            <a:pPr>
              <a:defRPr/>
            </a:pPr>
            <a:fld id="{7C7609CF-14AD-4F5A-8280-B7A9704699E4}" type="datetime1">
              <a:rPr lang="en-US" sz="1000" b="1" smtClean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pPr>
                <a:defRPr/>
              </a:pPr>
              <a:t>9/30/2026</a:t>
            </a:fld>
            <a:endParaRPr lang="cs-CZ" sz="1000" b="1" dirty="0">
              <a:solidFill>
                <a:srgbClr val="0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7" name="Obrázek 6" descr="Terje Tvedt">
            <a:hlinkClick r:id="rId3"/>
          </p:cNvPr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6231" y="726308"/>
            <a:ext cx="1548089" cy="18195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ovéPole 4"/>
          <p:cNvSpPr txBox="1"/>
          <p:nvPr/>
        </p:nvSpPr>
        <p:spPr>
          <a:xfrm>
            <a:off x="3229719" y="97380"/>
            <a:ext cx="71310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prof. </a:t>
            </a:r>
            <a:r>
              <a:rPr lang="cs-CZ" sz="2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Terje</a:t>
            </a:r>
            <a:r>
              <a:rPr lang="cs-CZ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cs-CZ" sz="2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Tvedt</a:t>
            </a:r>
            <a:endParaRPr lang="cs-CZ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cs-CZ" sz="2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cs-CZ" sz="2000" dirty="0">
                <a:latin typeface="Cambria" panose="02040503050406030204" pitchFamily="18" charset="0"/>
                <a:ea typeface="Cambria" panose="02040503050406030204" pitchFamily="18" charset="0"/>
              </a:rPr>
              <a:t> - profesor na Katedře geografie – Univerzita Bergen,  Norsko</a:t>
            </a:r>
          </a:p>
          <a:p>
            <a:r>
              <a:rPr lang="cs-CZ" sz="2000" dirty="0">
                <a:latin typeface="Cambria" panose="02040503050406030204" pitchFamily="18" charset="0"/>
                <a:ea typeface="Cambria" panose="02040503050406030204" pitchFamily="18" charset="0"/>
              </a:rPr>
              <a:t> - profesor – globální historie na univerzitě v Oslo </a:t>
            </a:r>
          </a:p>
        </p:txBody>
      </p:sp>
      <p:pic>
        <p:nvPicPr>
          <p:cNvPr id="9" name="Obrázek 8"/>
          <p:cNvPicPr/>
          <p:nvPr/>
        </p:nvPicPr>
        <p:blipFill>
          <a:blip r:embed="rId6"/>
          <a:stretch>
            <a:fillRect/>
          </a:stretch>
        </p:blipFill>
        <p:spPr>
          <a:xfrm>
            <a:off x="5362399" y="1636099"/>
            <a:ext cx="4054179" cy="23488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Obdélník 7"/>
          <p:cNvSpPr/>
          <p:nvPr/>
        </p:nvSpPr>
        <p:spPr>
          <a:xfrm>
            <a:off x="2200019" y="4415525"/>
            <a:ext cx="702514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Budoucnost vody </a:t>
            </a:r>
            <a:r>
              <a:rPr lang="cs-CZ" sz="200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–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norský třídílný dokument z roku 2007</a:t>
            </a:r>
          </a:p>
          <a:p>
            <a:endParaRPr lang="cs-CZ" sz="2000" b="1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r>
              <a:rPr lang="cs-CZ" sz="20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Jednotlivé díly:</a:t>
            </a:r>
            <a:br>
              <a:rPr lang="cs-CZ" sz="20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</a:br>
            <a:r>
              <a:rPr lang="cs-CZ" sz="20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1. </a:t>
            </a:r>
            <a:r>
              <a:rPr lang="cs-CZ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Vládci vody</a:t>
            </a:r>
            <a:br>
              <a:rPr lang="cs-CZ" sz="20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</a:br>
            <a:r>
              <a:rPr lang="cs-CZ" sz="20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2. </a:t>
            </a:r>
            <a:r>
              <a:rPr lang="cs-CZ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Nová nejistota</a:t>
            </a:r>
            <a:br>
              <a:rPr lang="cs-CZ" sz="20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</a:br>
            <a:r>
              <a:rPr lang="cs-CZ" sz="20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3. </a:t>
            </a:r>
            <a:r>
              <a:rPr lang="cs-CZ" sz="2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Věk vody</a:t>
            </a:r>
            <a:endParaRPr lang="cs-CZ" sz="2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93AC7AE8-896D-3037-1066-8F39B4F0847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870086" cy="683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020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číslo snímku 12"/>
          <p:cNvSpPr>
            <a:spLocks noGrp="1"/>
          </p:cNvSpPr>
          <p:nvPr>
            <p:ph type="sldNum" sz="quarter" idx="12"/>
          </p:nvPr>
        </p:nvSpPr>
        <p:spPr>
          <a:xfrm>
            <a:off x="11561736" y="6576820"/>
            <a:ext cx="342595" cy="255609"/>
          </a:xfrm>
        </p:spPr>
        <p:txBody>
          <a:bodyPr/>
          <a:lstStyle/>
          <a:p>
            <a:fld id="{7F00770E-4EA8-4EED-8F7A-B97043FC2983}" type="slidenum">
              <a:rPr lang="cs-CZ" altLang="cs-CZ" sz="1000" b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pPr/>
              <a:t>24</a:t>
            </a:fld>
            <a:endParaRPr lang="cs-CZ" altLang="cs-CZ" sz="1000" b="1" dirty="0">
              <a:solidFill>
                <a:srgbClr val="0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930834" y="6568590"/>
            <a:ext cx="1065007" cy="164210"/>
          </a:xfrm>
        </p:spPr>
        <p:txBody>
          <a:bodyPr/>
          <a:lstStyle/>
          <a:p>
            <a:pPr>
              <a:defRPr/>
            </a:pPr>
            <a:fld id="{7C7609CF-14AD-4F5A-8280-B7A9704699E4}" type="datetime1">
              <a:rPr lang="en-US" sz="1000" b="1" smtClean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pPr>
                <a:defRPr/>
              </a:pPr>
              <a:t>9/30/2026</a:t>
            </a:fld>
            <a:endParaRPr lang="cs-CZ" sz="1000" b="1" dirty="0">
              <a:solidFill>
                <a:srgbClr val="0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5" name="Obdélník 4"/>
          <p:cNvSpPr/>
          <p:nvPr/>
        </p:nvSpPr>
        <p:spPr>
          <a:xfrm>
            <a:off x="1583258" y="1051842"/>
            <a:ext cx="9908490" cy="5405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Stabilita všech společenských formací </a:t>
            </a:r>
            <a:r>
              <a:rPr lang="cs-CZ" sz="2400" dirty="0">
                <a:latin typeface="Cambria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od dávných civilizací Blízkého východu a Asie až po soudobé státy vždy </a:t>
            </a:r>
            <a:r>
              <a:rPr lang="cs-CZ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závisela na dostatku vodních zdrojů. Voda ovlivní i budoucnost celého lidstva</a:t>
            </a:r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. </a:t>
            </a:r>
            <a:r>
              <a:rPr lang="cs-CZ" sz="2400" dirty="0">
                <a:latin typeface="Cambria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V následujících desetiletích vodní díla obřích rozměrů radikálně změní tvář Země. Už dnes však dopady klimatických změn nutí lidskou společnost, aby si položila otázku: </a:t>
            </a:r>
            <a:r>
              <a:rPr lang="cs-CZ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Žijeme ve věku sucha, anebo ve věku záplav? </a:t>
            </a:r>
            <a:r>
              <a:rPr lang="cs-CZ" sz="2400" dirty="0">
                <a:latin typeface="Cambria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Na takové přívalové množství vody naše staré způsoby nestačí. </a:t>
            </a:r>
            <a:r>
              <a:rPr lang="cs-CZ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Snahy o ovládnutí zásob vody a její energie </a:t>
            </a:r>
            <a:r>
              <a:rPr lang="cs-CZ" sz="2400" dirty="0">
                <a:latin typeface="Cambria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se stanou jazýčkem na vahách mezi válkou a mírem a zásadním způsobem </a:t>
            </a:r>
            <a:r>
              <a:rPr lang="cs-CZ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ovlivní vztahy mezi státy i světadíly</a:t>
            </a:r>
            <a:r>
              <a:rPr lang="cs-CZ" sz="2400" dirty="0">
                <a:latin typeface="Cambria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Co je, nebo bude příčinou válek? </a:t>
            </a:r>
            <a:r>
              <a:rPr lang="cs-CZ" sz="2400" dirty="0">
                <a:latin typeface="Cambria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Měnící se charakter vodních srážek – </a:t>
            </a:r>
            <a:r>
              <a:rPr lang="cs-CZ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boje o vodu</a:t>
            </a:r>
            <a:r>
              <a:rPr lang="cs-CZ" sz="2400" dirty="0">
                <a:latin typeface="Cambria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, následně o </a:t>
            </a:r>
            <a:r>
              <a:rPr lang="cs-CZ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produkci potravin</a:t>
            </a:r>
            <a:r>
              <a:rPr lang="cs-CZ" sz="2400" dirty="0">
                <a:latin typeface="Cambria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. Je to problém ohrožující mír na celé naší planetě.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2400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86D64926-B601-4FA6-81E8-E86E03BC06D3}"/>
              </a:ext>
            </a:extLst>
          </p:cNvPr>
          <p:cNvSpPr txBox="1"/>
          <p:nvPr/>
        </p:nvSpPr>
        <p:spPr>
          <a:xfrm>
            <a:off x="1463337" y="242596"/>
            <a:ext cx="1522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VODA ???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B9AA0834-BAAD-A11B-00A9-C5AE6DA719BF}"/>
              </a:ext>
            </a:extLst>
          </p:cNvPr>
          <p:cNvSpPr txBox="1"/>
          <p:nvPr/>
        </p:nvSpPr>
        <p:spPr>
          <a:xfrm>
            <a:off x="7843789" y="5959202"/>
            <a:ext cx="25477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prof. </a:t>
            </a:r>
            <a:r>
              <a:rPr lang="cs-CZ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Terje</a:t>
            </a:r>
            <a:r>
              <a:rPr lang="cs-C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cs-CZ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Tvedt</a:t>
            </a:r>
            <a:endParaRPr lang="cs-CZ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65E82A4D-E556-61A6-0851-E79B7D7E02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870086" cy="683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233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273078D1-98AF-4883-932E-0D09E01C4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17CEBF-C08A-491D-94D3-ADF75E33E9DA}" type="datetime1">
              <a:rPr lang="en-US" smtClean="0">
                <a:solidFill>
                  <a:srgbClr val="000000"/>
                </a:solidFill>
              </a:rPr>
              <a:t>9/30/2026</a:t>
            </a:fld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A0F69D2A-07E6-4188-9919-93D99D863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0770E-4EA8-4EED-8F7A-B97043FC2983}" type="slidenum">
              <a:rPr lang="cs-CZ" altLang="cs-CZ" smtClean="0">
                <a:solidFill>
                  <a:srgbClr val="000000"/>
                </a:solidFill>
              </a:rPr>
              <a:pPr/>
              <a:t>25</a:t>
            </a:fld>
            <a:endParaRPr lang="cs-CZ" altLang="cs-CZ" dirty="0">
              <a:solidFill>
                <a:srgbClr val="000000"/>
              </a:solidFill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C88C2F85-200D-4D93-BB5B-38829CF26394}"/>
              </a:ext>
            </a:extLst>
          </p:cNvPr>
          <p:cNvSpPr txBox="1"/>
          <p:nvPr/>
        </p:nvSpPr>
        <p:spPr>
          <a:xfrm>
            <a:off x="5040639" y="197598"/>
            <a:ext cx="26005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Hydraulika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3C050150-05D5-0929-1E4E-3718CA143B6F}"/>
              </a:ext>
            </a:extLst>
          </p:cNvPr>
          <p:cNvSpPr txBox="1"/>
          <p:nvPr/>
        </p:nvSpPr>
        <p:spPr>
          <a:xfrm>
            <a:off x="4592768" y="1032453"/>
            <a:ext cx="60969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1" i="0" dirty="0">
                <a:solidFill>
                  <a:srgbClr val="0F0F0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Fluid Mechanics: Interview</a:t>
            </a:r>
            <a:r>
              <a:rPr lang="cs-CZ" b="1" i="0" dirty="0">
                <a:solidFill>
                  <a:srgbClr val="0F0F0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-</a:t>
            </a:r>
            <a:r>
              <a:rPr lang="en-US" b="1" i="0" dirty="0">
                <a:solidFill>
                  <a:srgbClr val="0F0F0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cs-CZ" b="1" i="0" dirty="0">
                <a:solidFill>
                  <a:srgbClr val="0F0F0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prof. </a:t>
            </a:r>
            <a:r>
              <a:rPr lang="en-US" b="1" i="0" dirty="0">
                <a:solidFill>
                  <a:srgbClr val="0F0F0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Dr. John Biddle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1E5E6A13-1888-0D37-A469-C347993917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0337" y="428431"/>
            <a:ext cx="2610945" cy="21738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ovéPole 11">
            <a:extLst>
              <a:ext uri="{FF2B5EF4-FFF2-40B4-BE49-F238E27FC236}">
                <a16:creationId xmlns:a16="http://schemas.microsoft.com/office/drawing/2014/main" id="{3F226F44-6133-EDC9-E146-B328F713E925}"/>
              </a:ext>
            </a:extLst>
          </p:cNvPr>
          <p:cNvSpPr txBox="1"/>
          <p:nvPr/>
        </p:nvSpPr>
        <p:spPr>
          <a:xfrm>
            <a:off x="4550775" y="1561576"/>
            <a:ext cx="60969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Engineering department at California State Polytechnic University</a:t>
            </a:r>
            <a:endParaRPr lang="cs-CZ" dirty="0"/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710C0E2F-3CB0-0AEE-D5D6-41212E6F74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3429564" y="3761823"/>
            <a:ext cx="3711482" cy="24026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Obrázek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6113727" y="3075303"/>
            <a:ext cx="3159643" cy="22135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Obrázek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8450422" y="3609368"/>
            <a:ext cx="3114355" cy="21637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Obdélník 6"/>
          <p:cNvSpPr/>
          <p:nvPr/>
        </p:nvSpPr>
        <p:spPr>
          <a:xfrm>
            <a:off x="1558441" y="2538994"/>
            <a:ext cx="23147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prof. 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Dr. John Biddle</a:t>
            </a:r>
            <a:endParaRPr lang="cs-CZ" dirty="0">
              <a:solidFill>
                <a:srgbClr val="C00000"/>
              </a:solidFill>
            </a:endParaRPr>
          </a:p>
        </p:txBody>
      </p:sp>
      <p:sp>
        <p:nvSpPr>
          <p:cNvPr id="15" name="Obdélník 14"/>
          <p:cNvSpPr/>
          <p:nvPr/>
        </p:nvSpPr>
        <p:spPr>
          <a:xfrm>
            <a:off x="1204664" y="3475696"/>
            <a:ext cx="29177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prof. Ing. 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Dr. </a:t>
            </a:r>
            <a:r>
              <a:rPr lang="cs-CZ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Antonín Jílek</a:t>
            </a:r>
            <a:endParaRPr lang="cs-CZ" dirty="0">
              <a:solidFill>
                <a:srgbClr val="C00000"/>
              </a:solidFill>
            </a:endParaRPr>
          </a:p>
        </p:txBody>
      </p:sp>
      <p:sp>
        <p:nvSpPr>
          <p:cNvPr id="9" name="Obdélník 8"/>
          <p:cNvSpPr/>
          <p:nvPr/>
        </p:nvSpPr>
        <p:spPr>
          <a:xfrm>
            <a:off x="1286199" y="3960324"/>
            <a:ext cx="289890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>
                <a:latin typeface="Cambria" panose="02040503050406030204" pitchFamily="18" charset="0"/>
                <a:ea typeface="Cambria" panose="02040503050406030204" pitchFamily="18" charset="0"/>
              </a:rPr>
              <a:t> ( 1871 - 1934) od r. 1907 byl docentem, od r. 1920 </a:t>
            </a:r>
          </a:p>
          <a:p>
            <a:r>
              <a:rPr lang="cs-CZ" dirty="0">
                <a:latin typeface="Cambria" panose="02040503050406030204" pitchFamily="18" charset="0"/>
                <a:ea typeface="Cambria" panose="02040503050406030204" pitchFamily="18" charset="0"/>
              </a:rPr>
              <a:t>ř. profesorem hydrauliky, stavby nádrží a staveb pro využití vodní energie na </a:t>
            </a:r>
          </a:p>
          <a:p>
            <a:r>
              <a:rPr lang="cs-CZ" dirty="0">
                <a:latin typeface="Cambria" panose="02040503050406030204" pitchFamily="18" charset="0"/>
                <a:ea typeface="Cambria" panose="02040503050406030204" pitchFamily="18" charset="0"/>
              </a:rPr>
              <a:t>Čes. </a:t>
            </a:r>
            <a:r>
              <a:rPr lang="cs-CZ" dirty="0" err="1">
                <a:latin typeface="Cambria" panose="02040503050406030204" pitchFamily="18" charset="0"/>
                <a:ea typeface="Cambria" panose="02040503050406030204" pitchFamily="18" charset="0"/>
              </a:rPr>
              <a:t>vys</a:t>
            </a:r>
            <a:r>
              <a:rPr lang="cs-CZ" dirty="0">
                <a:latin typeface="Cambria" panose="02040503050406030204" pitchFamily="18" charset="0"/>
                <a:ea typeface="Cambria" panose="02040503050406030204" pitchFamily="18" charset="0"/>
              </a:rPr>
              <a:t>. učení technickém v Praze.</a:t>
            </a:r>
          </a:p>
        </p:txBody>
      </p:sp>
      <p:pic>
        <p:nvPicPr>
          <p:cNvPr id="16" name="Obrázek 15">
            <a:extLst>
              <a:ext uri="{FF2B5EF4-FFF2-40B4-BE49-F238E27FC236}">
                <a16:creationId xmlns:a16="http://schemas.microsoft.com/office/drawing/2014/main" id="{BC5A397C-E551-5215-6704-F945BFEAB9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870086" cy="683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33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číslo snímku 12"/>
          <p:cNvSpPr>
            <a:spLocks noGrp="1"/>
          </p:cNvSpPr>
          <p:nvPr>
            <p:ph type="sldNum" sz="quarter" idx="12"/>
          </p:nvPr>
        </p:nvSpPr>
        <p:spPr>
          <a:xfrm>
            <a:off x="11688306" y="6568590"/>
            <a:ext cx="363785" cy="263839"/>
          </a:xfrm>
        </p:spPr>
        <p:txBody>
          <a:bodyPr/>
          <a:lstStyle/>
          <a:p>
            <a:fld id="{7F00770E-4EA8-4EED-8F7A-B97043FC2983}" type="slidenum">
              <a:rPr lang="cs-CZ" altLang="cs-CZ" sz="1000" b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pPr/>
              <a:t>26</a:t>
            </a:fld>
            <a:endParaRPr lang="cs-CZ" altLang="cs-CZ" sz="1000" b="1" dirty="0">
              <a:solidFill>
                <a:srgbClr val="0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930834" y="6568590"/>
            <a:ext cx="1065007" cy="164210"/>
          </a:xfrm>
        </p:spPr>
        <p:txBody>
          <a:bodyPr/>
          <a:lstStyle/>
          <a:p>
            <a:pPr>
              <a:defRPr/>
            </a:pPr>
            <a:fld id="{7C7609CF-14AD-4F5A-8280-B7A9704699E4}" type="datetime1">
              <a:rPr lang="en-US" sz="1000" b="1" smtClean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pPr>
                <a:defRPr/>
              </a:pPr>
              <a:t>9/30/2026</a:t>
            </a:fld>
            <a:endParaRPr lang="cs-CZ" sz="1000" b="1" dirty="0">
              <a:solidFill>
                <a:srgbClr val="0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1895516" y="615360"/>
            <a:ext cx="9132426" cy="5194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eaLnBrk="1" hangingPunct="1">
              <a:defRPr/>
            </a:pP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Využití </a:t>
            </a:r>
            <a:r>
              <a:rPr lang="cs-CZ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hydrauliky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 </a:t>
            </a:r>
            <a:endParaRPr lang="cs-CZ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endParaRPr lang="cs-CZ" sz="2400" b="1" dirty="0">
              <a:solidFill>
                <a:schemeClr val="accent2">
                  <a:lumMod val="7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buFontTx/>
              <a:buChar char="-"/>
              <a:defRPr/>
            </a:pPr>
            <a:r>
              <a:rPr lang="cs-CZ" sz="2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cs-CZ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 </a:t>
            </a:r>
            <a:r>
              <a:rPr lang="cs-CZ" sz="2400" b="1" dirty="0"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předmětech</a:t>
            </a:r>
            <a:r>
              <a:rPr lang="cs-CZ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cs-CZ" sz="2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 </a:t>
            </a:r>
            <a:r>
              <a:rPr lang="en-US" sz="24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hydrologie, hydropedologie, hydrogeologie, hydr</a:t>
            </a:r>
            <a:r>
              <a:rPr lang="cs-CZ" sz="24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aulika</a:t>
            </a:r>
            <a:r>
              <a:rPr lang="en-US" sz="24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podz</a:t>
            </a:r>
            <a:r>
              <a:rPr lang="cs-CZ" sz="24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emních</a:t>
            </a:r>
            <a:r>
              <a:rPr lang="en-US" sz="24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vod, </a:t>
            </a:r>
            <a:r>
              <a:rPr lang="cs-CZ" sz="24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malé vodní toky a nádrže, </a:t>
            </a:r>
            <a:r>
              <a:rPr lang="en-US" sz="24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závlahy, odvodnění, vodárenství, stok</a:t>
            </a:r>
            <a:r>
              <a:rPr lang="cs-CZ" sz="24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ování</a:t>
            </a:r>
            <a:r>
              <a:rPr lang="en-US" sz="24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a čištění odp. vod, hydrotechnika</a:t>
            </a:r>
            <a:r>
              <a:rPr lang="cs-CZ" sz="24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meteorologie, aeromechanika, biomechanika, transportní procesy,</a:t>
            </a:r>
            <a:r>
              <a:rPr lang="en-US" sz="24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....... </a:t>
            </a:r>
            <a:endParaRPr lang="cs-CZ" sz="2400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buFontTx/>
              <a:buChar char="-"/>
              <a:defRPr/>
            </a:pPr>
            <a:r>
              <a:rPr lang="cs-CZ" sz="2400" b="1" dirty="0">
                <a:solidFill>
                  <a:srgbClr val="1F497D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 oborech</a:t>
            </a:r>
            <a:r>
              <a:rPr lang="cs-CZ" sz="2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 </a:t>
            </a:r>
            <a:r>
              <a:rPr lang="en-US" sz="24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stavebnictví, chemie, stojírenství, zemědělství, </a:t>
            </a:r>
            <a:r>
              <a:rPr lang="cs-CZ" sz="24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lesnictví, ekologie, </a:t>
            </a:r>
            <a:r>
              <a:rPr lang="cs-CZ" sz="24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zdravotnictví, hydroenergetika, vodní plavba, </a:t>
            </a:r>
            <a:r>
              <a:rPr lang="en-US" sz="24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vodárenství</a:t>
            </a:r>
            <a:r>
              <a:rPr lang="cs-CZ" sz="24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a stokování</a:t>
            </a:r>
            <a:r>
              <a:rPr lang="en-US" sz="24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naft</a:t>
            </a:r>
            <a:r>
              <a:rPr lang="cs-CZ" sz="24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ový </a:t>
            </a:r>
            <a:r>
              <a:rPr lang="en-US" sz="24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průmysl</a:t>
            </a:r>
            <a:r>
              <a:rPr lang="cs-CZ" sz="24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doprava, letectví, raketový průmysl </a:t>
            </a:r>
            <a:r>
              <a:rPr lang="en-US" sz="24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atd.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F2FD573A-704E-FEB7-2956-4BDD05001A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870086" cy="683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358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CBF99DFC-D61B-4248-B592-51071B292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17CEBF-C08A-491D-94D3-ADF75E33E9DA}" type="datetime1">
              <a:rPr lang="en-US" smtClean="0">
                <a:solidFill>
                  <a:srgbClr val="000000"/>
                </a:solidFill>
              </a:rPr>
              <a:t>9/30/2026</a:t>
            </a:fld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D3AA229A-04B6-4409-80EC-C2773FA04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75756" y="6248400"/>
            <a:ext cx="343546" cy="457200"/>
          </a:xfrm>
        </p:spPr>
        <p:txBody>
          <a:bodyPr/>
          <a:lstStyle/>
          <a:p>
            <a:fld id="{7F00770E-4EA8-4EED-8F7A-B97043FC2983}" type="slidenum">
              <a:rPr lang="cs-CZ" altLang="cs-CZ" sz="1200" smtClean="0">
                <a:solidFill>
                  <a:srgbClr val="000000"/>
                </a:solidFill>
              </a:rPr>
              <a:pPr/>
              <a:t>27</a:t>
            </a:fld>
            <a:endParaRPr lang="cs-CZ" altLang="cs-CZ" sz="1200" dirty="0">
              <a:solidFill>
                <a:srgbClr val="000000"/>
              </a:solidFill>
            </a:endParaRPr>
          </a:p>
        </p:txBody>
      </p:sp>
      <p:sp>
        <p:nvSpPr>
          <p:cNvPr id="8" name="Obdélník 7"/>
          <p:cNvSpPr/>
          <p:nvPr/>
        </p:nvSpPr>
        <p:spPr>
          <a:xfrm>
            <a:off x="1442357" y="404270"/>
            <a:ext cx="962891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Problémy tisíciletí </a:t>
            </a:r>
            <a:r>
              <a:rPr lang="cs-CZ" dirty="0">
                <a:latin typeface="Cambria" panose="02040503050406030204" pitchFamily="18" charset="0"/>
                <a:ea typeface="Cambria" panose="02040503050406030204" pitchFamily="18" charset="0"/>
              </a:rPr>
              <a:t>(anglicky Millenium Prize Problems) je označení pro sedm matematických problémů, které v roce 2000 vyhlásil </a:t>
            </a:r>
            <a:r>
              <a:rPr lang="cs-CZ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Clayův matematický institut </a:t>
            </a:r>
            <a:r>
              <a:rPr lang="cs-CZ" dirty="0">
                <a:latin typeface="Cambria" panose="02040503050406030204" pitchFamily="18" charset="0"/>
                <a:ea typeface="Cambria" panose="02040503050406030204" pitchFamily="18" charset="0"/>
              </a:rPr>
              <a:t>jako nejdůležitější otevřené problémy soudobé matematiky. Jsou tak jakousi obdobou Hilbertových problémů ze začátku dvacátého století. Na vyřešení každého z nich vypsal institut odměnu jednoho milionu dolarů. Do této chvíle byla vyřešena pouze Poincarého domněnka. </a:t>
            </a:r>
          </a:p>
        </p:txBody>
      </p:sp>
      <p:sp>
        <p:nvSpPr>
          <p:cNvPr id="9" name="Obdélník 8"/>
          <p:cNvSpPr/>
          <p:nvPr/>
        </p:nvSpPr>
        <p:spPr>
          <a:xfrm>
            <a:off x="2184400" y="2141973"/>
            <a:ext cx="730025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/>
              <a:t>    </a:t>
            </a:r>
            <a:r>
              <a:rPr lang="cs-CZ" dirty="0">
                <a:latin typeface="Cambria" panose="02040503050406030204" pitchFamily="18" charset="0"/>
                <a:ea typeface="Cambria" panose="02040503050406030204" pitchFamily="18" charset="0"/>
              </a:rPr>
              <a:t>1 Znění úloh</a:t>
            </a:r>
          </a:p>
          <a:p>
            <a:r>
              <a:rPr lang="cs-CZ" dirty="0">
                <a:latin typeface="Cambria" panose="02040503050406030204" pitchFamily="18" charset="0"/>
                <a:ea typeface="Cambria" panose="02040503050406030204" pitchFamily="18" charset="0"/>
              </a:rPr>
              <a:t>        </a:t>
            </a:r>
            <a:r>
              <a:rPr lang="cs-CZ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1.1 Problém P versus NP</a:t>
            </a:r>
          </a:p>
          <a:p>
            <a:r>
              <a:rPr lang="cs-CZ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       1.2 Hodgeova domněnka</a:t>
            </a:r>
          </a:p>
          <a:p>
            <a:r>
              <a:rPr lang="cs-CZ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       1.3 </a:t>
            </a:r>
            <a:r>
              <a:rPr lang="cs-CZ" b="1" strike="sngStrike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Poincarého</a:t>
            </a:r>
            <a:r>
              <a:rPr lang="cs-CZ" b="1" strike="sngStrike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domněnka - </a:t>
            </a:r>
            <a:r>
              <a:rPr lang="cs-CZ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vyřešeno</a:t>
            </a:r>
          </a:p>
          <a:p>
            <a:r>
              <a:rPr lang="cs-CZ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       1.4 Riemannova hypotéza</a:t>
            </a:r>
          </a:p>
          <a:p>
            <a:r>
              <a:rPr lang="cs-CZ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       1.5 Yangova-Millsova teorie a hypotéza hmotnostních rozdílů</a:t>
            </a:r>
          </a:p>
          <a:p>
            <a:r>
              <a:rPr lang="cs-CZ" dirty="0">
                <a:latin typeface="Cambria" panose="02040503050406030204" pitchFamily="18" charset="0"/>
                <a:ea typeface="Cambria" panose="02040503050406030204" pitchFamily="18" charset="0"/>
              </a:rPr>
              <a:t>        </a:t>
            </a:r>
            <a:r>
              <a:rPr lang="cs-CZ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1.6</a:t>
            </a:r>
            <a:r>
              <a:rPr lang="cs-CZ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cs-CZ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Navierovy-Stokesovy</a:t>
            </a:r>
            <a:r>
              <a:rPr lang="cs-CZ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rovnice ?????</a:t>
            </a:r>
          </a:p>
          <a:p>
            <a:r>
              <a:rPr lang="cs-CZ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       1.7 Birchova a Swinnerton-Dyerova domněnka</a:t>
            </a:r>
          </a:p>
        </p:txBody>
      </p:sp>
      <p:sp>
        <p:nvSpPr>
          <p:cNvPr id="10" name="Obdélník 9"/>
          <p:cNvSpPr/>
          <p:nvPr/>
        </p:nvSpPr>
        <p:spPr>
          <a:xfrm>
            <a:off x="1033549" y="4679895"/>
            <a:ext cx="1115845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Navierovy-Stokesovy</a:t>
            </a:r>
            <a:r>
              <a:rPr lang="cs-CZ" dirty="0">
                <a:latin typeface="Cambria" panose="02040503050406030204" pitchFamily="18" charset="0"/>
                <a:ea typeface="Cambria" panose="02040503050406030204" pitchFamily="18" charset="0"/>
              </a:rPr>
              <a:t> rovnice jsou parciální diferenciální rovnice, které popisují proudění kapalin a plynů. Byly formulovány již v </a:t>
            </a:r>
            <a:r>
              <a:rPr lang="cs-CZ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19. století</a:t>
            </a:r>
            <a:r>
              <a:rPr lang="cs-CZ" dirty="0">
                <a:latin typeface="Cambria" panose="02040503050406030204" pitchFamily="18" charset="0"/>
                <a:ea typeface="Cambria" panose="02040503050406030204" pitchFamily="18" charset="0"/>
              </a:rPr>
              <a:t>, dosud však není jasné, zda pro dané počáteční podmínky existuje jejich řešení. Úspěšné vyřešení tohoto problému by například přispělo k porozumění turbulencím.  !!! AI-2016 vyřešila ??? </a:t>
            </a:r>
          </a:p>
          <a:p>
            <a:r>
              <a:rPr lang="cs-CZ" dirty="0">
                <a:latin typeface="Cambria" panose="02040503050406030204" pitchFamily="18" charset="0"/>
                <a:ea typeface="Cambria" panose="02040503050406030204" pitchFamily="18" charset="0"/>
              </a:rPr>
              <a:t>Ověřuje </a:t>
            </a:r>
            <a:r>
              <a:rPr lang="cs-CZ">
                <a:latin typeface="Cambria" panose="02040503050406030204" pitchFamily="18" charset="0"/>
                <a:ea typeface="Cambria" panose="02040503050406030204" pitchFamily="18" charset="0"/>
              </a:rPr>
              <a:t>se správnost.</a:t>
            </a:r>
            <a:endParaRPr lang="cs-CZ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A4735C51-8D3A-4EE8-3EB7-6D87E1FFB9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70086" cy="683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990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číslo snímku 12"/>
          <p:cNvSpPr>
            <a:spLocks noGrp="1"/>
          </p:cNvSpPr>
          <p:nvPr>
            <p:ph type="sldNum" sz="quarter" idx="12"/>
          </p:nvPr>
        </p:nvSpPr>
        <p:spPr>
          <a:xfrm>
            <a:off x="11546237" y="6576820"/>
            <a:ext cx="358094" cy="255609"/>
          </a:xfrm>
        </p:spPr>
        <p:txBody>
          <a:bodyPr/>
          <a:lstStyle/>
          <a:p>
            <a:fld id="{7F00770E-4EA8-4EED-8F7A-B97043FC2983}" type="slidenum">
              <a:rPr lang="cs-CZ" altLang="cs-CZ" sz="1000" b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pPr/>
              <a:t>28</a:t>
            </a:fld>
            <a:endParaRPr lang="cs-CZ" altLang="cs-CZ" sz="1000" b="1" dirty="0">
              <a:solidFill>
                <a:srgbClr val="0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930834" y="6568590"/>
            <a:ext cx="1065007" cy="164210"/>
          </a:xfrm>
        </p:spPr>
        <p:txBody>
          <a:bodyPr/>
          <a:lstStyle/>
          <a:p>
            <a:pPr>
              <a:defRPr/>
            </a:pPr>
            <a:fld id="{7C7609CF-14AD-4F5A-8280-B7A9704699E4}" type="datetime1">
              <a:rPr lang="en-US" sz="1000" b="1" smtClean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pPr>
                <a:defRPr/>
              </a:pPr>
              <a:t>9/30/2026</a:t>
            </a:fld>
            <a:endParaRPr lang="cs-CZ" sz="1000" b="1" dirty="0">
              <a:solidFill>
                <a:srgbClr val="0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812" y="990033"/>
            <a:ext cx="4176713" cy="28813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ovéPole 7"/>
          <p:cNvSpPr txBox="1"/>
          <p:nvPr/>
        </p:nvSpPr>
        <p:spPr>
          <a:xfrm>
            <a:off x="1720534" y="497373"/>
            <a:ext cx="3455987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cs-CZ" sz="2000" b="1" dirty="0"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Hydrodynamika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5980" y="1400159"/>
            <a:ext cx="4037012" cy="29400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ovéPole 9"/>
          <p:cNvSpPr txBox="1"/>
          <p:nvPr/>
        </p:nvSpPr>
        <p:spPr>
          <a:xfrm>
            <a:off x="8504361" y="897423"/>
            <a:ext cx="2016125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cs-CZ" sz="2000" b="1" dirty="0"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Meteorologie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FCE42C35-56F1-ECCC-080D-5E22D41C02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44666" y="3567507"/>
            <a:ext cx="5207268" cy="30164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181DA818-EC90-F9A9-F537-0831420F51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870086" cy="683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231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číslo snímku 12"/>
          <p:cNvSpPr>
            <a:spLocks noGrp="1"/>
          </p:cNvSpPr>
          <p:nvPr>
            <p:ph type="sldNum" sz="quarter" idx="12"/>
          </p:nvPr>
        </p:nvSpPr>
        <p:spPr>
          <a:xfrm>
            <a:off x="11472239" y="6568590"/>
            <a:ext cx="432092" cy="263839"/>
          </a:xfrm>
        </p:spPr>
        <p:txBody>
          <a:bodyPr/>
          <a:lstStyle/>
          <a:p>
            <a:fld id="{7F00770E-4EA8-4EED-8F7A-B97043FC2983}" type="slidenum">
              <a:rPr lang="cs-CZ" altLang="cs-CZ" sz="1000" b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pPr/>
              <a:t>29</a:t>
            </a:fld>
            <a:endParaRPr lang="cs-CZ" altLang="cs-CZ" sz="1000" b="1" dirty="0">
              <a:solidFill>
                <a:srgbClr val="0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930834" y="6568590"/>
            <a:ext cx="1065007" cy="164210"/>
          </a:xfrm>
        </p:spPr>
        <p:txBody>
          <a:bodyPr/>
          <a:lstStyle/>
          <a:p>
            <a:pPr>
              <a:defRPr/>
            </a:pPr>
            <a:fld id="{7C7609CF-14AD-4F5A-8280-B7A9704699E4}" type="datetime1">
              <a:rPr lang="en-US" sz="1000" b="1" smtClean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pPr>
                <a:defRPr/>
              </a:pPr>
              <a:t>9/30/2026</a:t>
            </a:fld>
            <a:endParaRPr lang="cs-CZ" sz="1000" b="1" dirty="0">
              <a:solidFill>
                <a:srgbClr val="0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8" name="TextovéPole 7"/>
          <p:cNvSpPr txBox="1"/>
          <p:nvPr/>
        </p:nvSpPr>
        <p:spPr>
          <a:xfrm>
            <a:off x="5212535" y="266120"/>
            <a:ext cx="2447925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cs-CZ" sz="2400" b="1" dirty="0"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Aerodynamika</a:t>
            </a:r>
          </a:p>
        </p:txBody>
      </p:sp>
      <p:pic>
        <p:nvPicPr>
          <p:cNvPr id="9" name="Picture 13" descr="http://astro.sci.muni.cz/pub/Kosmonautika06/537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4757" y="926734"/>
            <a:ext cx="3932050" cy="31160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5" descr="http://www.localattractions.com/uploads/671_picture1_image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5841" y="3566425"/>
            <a:ext cx="3168650" cy="25336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B5BEBCC8-B769-255B-E230-B75C6966B3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6152" y="757925"/>
            <a:ext cx="3257717" cy="24067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27155E11-E9CC-FCB7-A34B-AE4B6FD595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28956" y="3141882"/>
            <a:ext cx="3305149" cy="31927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0D931B8E-EBA8-1EF7-7835-B345B7583B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870086" cy="683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52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číslo snímku 12"/>
          <p:cNvSpPr>
            <a:spLocks noGrp="1"/>
          </p:cNvSpPr>
          <p:nvPr>
            <p:ph type="sldNum" sz="quarter" idx="12"/>
          </p:nvPr>
        </p:nvSpPr>
        <p:spPr>
          <a:xfrm>
            <a:off x="11472239" y="6568590"/>
            <a:ext cx="432092" cy="263839"/>
          </a:xfrm>
        </p:spPr>
        <p:txBody>
          <a:bodyPr/>
          <a:lstStyle/>
          <a:p>
            <a:fld id="{7F00770E-4EA8-4EED-8F7A-B97043FC2983}" type="slidenum">
              <a:rPr lang="cs-CZ" altLang="cs-CZ" sz="1000" b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pPr/>
              <a:t>30</a:t>
            </a:fld>
            <a:endParaRPr lang="cs-CZ" altLang="cs-CZ" sz="1000" b="1" dirty="0">
              <a:solidFill>
                <a:srgbClr val="0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930834" y="6568590"/>
            <a:ext cx="1065007" cy="164210"/>
          </a:xfrm>
        </p:spPr>
        <p:txBody>
          <a:bodyPr/>
          <a:lstStyle/>
          <a:p>
            <a:pPr>
              <a:defRPr/>
            </a:pPr>
            <a:fld id="{7C7609CF-14AD-4F5A-8280-B7A9704699E4}" type="datetime1">
              <a:rPr lang="en-US" sz="1000" b="1" smtClean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pPr>
                <a:defRPr/>
              </a:pPr>
              <a:t>9/30/2026</a:t>
            </a:fld>
            <a:endParaRPr lang="cs-CZ" sz="1000" b="1" dirty="0">
              <a:solidFill>
                <a:srgbClr val="0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865" y="3387599"/>
            <a:ext cx="4121739" cy="28019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ovéPole 7"/>
          <p:cNvSpPr txBox="1"/>
          <p:nvPr/>
        </p:nvSpPr>
        <p:spPr>
          <a:xfrm>
            <a:off x="1385331" y="343525"/>
            <a:ext cx="2592387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cs-CZ" sz="2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Říční hydraulika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05" y="3865723"/>
            <a:ext cx="4218215" cy="24512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ovéPole 9"/>
          <p:cNvSpPr txBox="1"/>
          <p:nvPr/>
        </p:nvSpPr>
        <p:spPr>
          <a:xfrm>
            <a:off x="7559830" y="530242"/>
            <a:ext cx="42182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cs-CZ" sz="2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Vodohospodářské stavby</a:t>
            </a:r>
          </a:p>
        </p:txBody>
      </p:sp>
      <p:pic>
        <p:nvPicPr>
          <p:cNvPr id="11" name="Picture 4" descr="http://www.nebezpecnejezy.cz/water.aspx?file=/fota/NezarkaJemcina_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9980" y="990257"/>
            <a:ext cx="3838305" cy="287711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http://files.olomoucky-kraj2014b.webnode.cz/200000038-8c1ee8e117/morava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8607" y="858980"/>
            <a:ext cx="4241036" cy="25286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044DE029-5955-7F58-E7D5-F49C9EB177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870086" cy="683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836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číslo snímku 12"/>
          <p:cNvSpPr>
            <a:spLocks noGrp="1"/>
          </p:cNvSpPr>
          <p:nvPr>
            <p:ph type="sldNum" sz="quarter" idx="12"/>
          </p:nvPr>
        </p:nvSpPr>
        <p:spPr>
          <a:xfrm>
            <a:off x="11472239" y="6568590"/>
            <a:ext cx="432092" cy="263839"/>
          </a:xfrm>
        </p:spPr>
        <p:txBody>
          <a:bodyPr/>
          <a:lstStyle/>
          <a:p>
            <a:fld id="{7F00770E-4EA8-4EED-8F7A-B97043FC2983}" type="slidenum">
              <a:rPr lang="cs-CZ" altLang="cs-CZ" sz="1000" b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pPr/>
              <a:t>31</a:t>
            </a:fld>
            <a:endParaRPr lang="cs-CZ" altLang="cs-CZ" sz="1000" b="1" dirty="0">
              <a:solidFill>
                <a:srgbClr val="0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930834" y="6568590"/>
            <a:ext cx="1065007" cy="164210"/>
          </a:xfrm>
        </p:spPr>
        <p:txBody>
          <a:bodyPr/>
          <a:lstStyle/>
          <a:p>
            <a:pPr>
              <a:defRPr/>
            </a:pPr>
            <a:fld id="{7C7609CF-14AD-4F5A-8280-B7A9704699E4}" type="datetime1">
              <a:rPr lang="en-US" sz="1000" b="1" smtClean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pPr>
                <a:defRPr/>
              </a:pPr>
              <a:t>9/30/2026</a:t>
            </a:fld>
            <a:endParaRPr lang="cs-CZ" sz="1000" b="1" dirty="0">
              <a:solidFill>
                <a:srgbClr val="0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7" name="TextovéPole 6"/>
          <p:cNvSpPr txBox="1"/>
          <p:nvPr/>
        </p:nvSpPr>
        <p:spPr>
          <a:xfrm>
            <a:off x="5111316" y="453720"/>
            <a:ext cx="327612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cs-CZ" sz="2400" b="1" dirty="0"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Přehrady </a:t>
            </a:r>
          </a:p>
          <a:p>
            <a:pPr eaLnBrk="1" hangingPunct="1">
              <a:defRPr/>
            </a:pPr>
            <a:r>
              <a:rPr lang="cs-CZ" sz="2400" b="1" dirty="0"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 malé vodní nádrže</a:t>
            </a:r>
          </a:p>
        </p:txBody>
      </p:sp>
      <p:pic>
        <p:nvPicPr>
          <p:cNvPr id="8" name="Picture 17" descr="http://serc.carleton.edu/images/eslabs/drought/hoover_da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0849" y="975745"/>
            <a:ext cx="3600450" cy="25733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3" descr="http://www.novohradky.info/myph3/myPh3.photo/640--hutsky-rybnik-hutsky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9118" y="4237745"/>
            <a:ext cx="3560763" cy="22923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5" descr="http://img.aktualne.centrum.cz/431/90/4319009-prehrada-orlik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4095" y="531614"/>
            <a:ext cx="2594190" cy="17307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1" descr="http://www.tisicovky.cz/exp/krusne-hory/31D50FAF-5227-4F57-9CCA-A7BBF0B7FC0Dbig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980" y="4237745"/>
            <a:ext cx="3443287" cy="22034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2EEB07BE-2E15-7F26-A6AC-678E20FABC0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2013" y="1973380"/>
            <a:ext cx="3891368" cy="21212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81611D5C-5729-115A-F40A-620CBAEBEB0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870086" cy="683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870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číslo snímku 12"/>
          <p:cNvSpPr>
            <a:spLocks noGrp="1"/>
          </p:cNvSpPr>
          <p:nvPr>
            <p:ph type="sldNum" sz="quarter" idx="12"/>
          </p:nvPr>
        </p:nvSpPr>
        <p:spPr>
          <a:xfrm>
            <a:off x="11472239" y="6568590"/>
            <a:ext cx="432092" cy="263839"/>
          </a:xfrm>
        </p:spPr>
        <p:txBody>
          <a:bodyPr/>
          <a:lstStyle/>
          <a:p>
            <a:fld id="{7F00770E-4EA8-4EED-8F7A-B97043FC2983}" type="slidenum">
              <a:rPr lang="cs-CZ" altLang="cs-CZ" sz="1000" b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pPr/>
              <a:t>32</a:t>
            </a:fld>
            <a:endParaRPr lang="cs-CZ" altLang="cs-CZ" sz="1000" b="1" dirty="0">
              <a:solidFill>
                <a:srgbClr val="0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930834" y="6568590"/>
            <a:ext cx="1065007" cy="164210"/>
          </a:xfrm>
        </p:spPr>
        <p:txBody>
          <a:bodyPr/>
          <a:lstStyle/>
          <a:p>
            <a:pPr>
              <a:defRPr/>
            </a:pPr>
            <a:fld id="{7C7609CF-14AD-4F5A-8280-B7A9704699E4}" type="datetime1">
              <a:rPr lang="en-US" sz="1000" b="1" smtClean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pPr>
                <a:defRPr/>
              </a:pPr>
              <a:t>9/30/2026</a:t>
            </a:fld>
            <a:endParaRPr lang="cs-CZ" sz="1000" b="1" dirty="0">
              <a:solidFill>
                <a:srgbClr val="0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7" name="TextovéPole 6"/>
          <p:cNvSpPr txBox="1"/>
          <p:nvPr/>
        </p:nvSpPr>
        <p:spPr>
          <a:xfrm>
            <a:off x="1828347" y="343127"/>
            <a:ext cx="2087563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cs-CZ" sz="2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Geologie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2481" y="610898"/>
            <a:ext cx="4917021" cy="31954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Výsledek obrázku pro tekoucí láv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9948" y="4038601"/>
            <a:ext cx="3877525" cy="24166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s://upload.wikimedia.org/wikipedia/commons/thumb/a/a7/MSH80_st_helens_eruption_plume_07-22-80.jpg/250px-MSH80_st_helens_eruption_plume_07-22-8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1760" y="2067996"/>
            <a:ext cx="2381250" cy="34766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6BC6E211-2AC5-36D5-5414-D09AE06FEE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870086" cy="683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268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číslo snímku 12"/>
          <p:cNvSpPr>
            <a:spLocks noGrp="1"/>
          </p:cNvSpPr>
          <p:nvPr>
            <p:ph type="sldNum" sz="quarter" idx="12"/>
          </p:nvPr>
        </p:nvSpPr>
        <p:spPr>
          <a:xfrm>
            <a:off x="11472239" y="6568590"/>
            <a:ext cx="432092" cy="263839"/>
          </a:xfrm>
        </p:spPr>
        <p:txBody>
          <a:bodyPr/>
          <a:lstStyle/>
          <a:p>
            <a:fld id="{7F00770E-4EA8-4EED-8F7A-B97043FC2983}" type="slidenum">
              <a:rPr lang="cs-CZ" altLang="cs-CZ" sz="1000" b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pPr/>
              <a:t>33</a:t>
            </a:fld>
            <a:endParaRPr lang="cs-CZ" altLang="cs-CZ" sz="1000" b="1" dirty="0">
              <a:solidFill>
                <a:srgbClr val="0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930834" y="6568590"/>
            <a:ext cx="1065007" cy="164210"/>
          </a:xfrm>
        </p:spPr>
        <p:txBody>
          <a:bodyPr/>
          <a:lstStyle/>
          <a:p>
            <a:pPr>
              <a:defRPr/>
            </a:pPr>
            <a:fld id="{7C7609CF-14AD-4F5A-8280-B7A9704699E4}" type="datetime1">
              <a:rPr lang="en-US" sz="1000" b="1" smtClean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pPr>
                <a:defRPr/>
              </a:pPr>
              <a:t>9/30/2026</a:t>
            </a:fld>
            <a:endParaRPr lang="cs-CZ" sz="1000" b="1" dirty="0">
              <a:solidFill>
                <a:srgbClr val="0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5952" y="1188253"/>
            <a:ext cx="3460166" cy="4942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7347" y="1748264"/>
            <a:ext cx="3833812" cy="38227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ovéPole 8"/>
          <p:cNvSpPr txBox="1"/>
          <p:nvPr/>
        </p:nvSpPr>
        <p:spPr>
          <a:xfrm>
            <a:off x="2277994" y="878023"/>
            <a:ext cx="27838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cs-CZ" sz="2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Biomechanika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2DD80301-A197-1583-1AE3-8C1C3A3B43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70086" cy="683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52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číslo snímku 12"/>
          <p:cNvSpPr>
            <a:spLocks noGrp="1"/>
          </p:cNvSpPr>
          <p:nvPr>
            <p:ph type="sldNum" sz="quarter" idx="12"/>
          </p:nvPr>
        </p:nvSpPr>
        <p:spPr>
          <a:xfrm>
            <a:off x="11472239" y="6568590"/>
            <a:ext cx="432092" cy="263839"/>
          </a:xfrm>
        </p:spPr>
        <p:txBody>
          <a:bodyPr/>
          <a:lstStyle/>
          <a:p>
            <a:fld id="{7F00770E-4EA8-4EED-8F7A-B97043FC2983}" type="slidenum">
              <a:rPr lang="cs-CZ" altLang="cs-CZ" sz="1000" b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pPr/>
              <a:t>34</a:t>
            </a:fld>
            <a:endParaRPr lang="cs-CZ" altLang="cs-CZ" sz="1000" b="1" dirty="0">
              <a:solidFill>
                <a:srgbClr val="0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930834" y="6568590"/>
            <a:ext cx="1065007" cy="164210"/>
          </a:xfrm>
        </p:spPr>
        <p:txBody>
          <a:bodyPr/>
          <a:lstStyle/>
          <a:p>
            <a:pPr>
              <a:defRPr/>
            </a:pPr>
            <a:fld id="{7C7609CF-14AD-4F5A-8280-B7A9704699E4}" type="datetime1">
              <a:rPr lang="en-US" sz="1000" b="1" smtClean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pPr>
                <a:defRPr/>
              </a:pPr>
              <a:t>9/30/2026</a:t>
            </a:fld>
            <a:endParaRPr lang="cs-CZ" sz="1000" b="1" dirty="0">
              <a:solidFill>
                <a:srgbClr val="0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7" name="TextovéPole 6"/>
          <p:cNvSpPr txBox="1"/>
          <p:nvPr/>
        </p:nvSpPr>
        <p:spPr>
          <a:xfrm>
            <a:off x="1496854" y="625021"/>
            <a:ext cx="45610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cs-CZ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Proudění kapalin v potrubí</a:t>
            </a:r>
          </a:p>
        </p:txBody>
      </p:sp>
      <p:pic>
        <p:nvPicPr>
          <p:cNvPr id="8" name="Picture 13" descr="http://storage.avthk.cz/images/large/8b4214f063028a8de7f509df7f4f362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6395" y="1488327"/>
            <a:ext cx="4207417" cy="23587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5" descr="http://www.mvb.cz/obsah/img/2015/01/Vn%C4%9Bj%C5%A1%C3%AD-instalace-v-oblastech-pap%C3%ADrenstv%C3%AD-zem%C4%9Bd%C4%9Blstv%C3%AD-a-ekologizace-provoz%C5%AF-6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7464" y="1170249"/>
            <a:ext cx="3995489" cy="29949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7" descr="http://redsys.magazin.libimseti.cz/img/img/e835b29ca3f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4237" y="4165188"/>
            <a:ext cx="3779465" cy="21259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E30C19EA-AE2C-4EFE-D609-D7AF96F4BF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870086" cy="683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562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číslo snímku 12"/>
          <p:cNvSpPr>
            <a:spLocks noGrp="1"/>
          </p:cNvSpPr>
          <p:nvPr>
            <p:ph type="sldNum" sz="quarter" idx="12"/>
          </p:nvPr>
        </p:nvSpPr>
        <p:spPr>
          <a:xfrm>
            <a:off x="11472239" y="6568590"/>
            <a:ext cx="432092" cy="263839"/>
          </a:xfrm>
        </p:spPr>
        <p:txBody>
          <a:bodyPr/>
          <a:lstStyle/>
          <a:p>
            <a:fld id="{7F00770E-4EA8-4EED-8F7A-B97043FC2983}" type="slidenum">
              <a:rPr lang="cs-CZ" altLang="cs-CZ" sz="1000" b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pPr/>
              <a:t>35</a:t>
            </a:fld>
            <a:endParaRPr lang="cs-CZ" altLang="cs-CZ" sz="1000" b="1" dirty="0">
              <a:solidFill>
                <a:srgbClr val="0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930834" y="6568590"/>
            <a:ext cx="1065007" cy="164210"/>
          </a:xfrm>
        </p:spPr>
        <p:txBody>
          <a:bodyPr/>
          <a:lstStyle/>
          <a:p>
            <a:pPr>
              <a:defRPr/>
            </a:pPr>
            <a:fld id="{7C7609CF-14AD-4F5A-8280-B7A9704699E4}" type="datetime1">
              <a:rPr lang="en-US" sz="1000" b="1" smtClean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pPr>
                <a:defRPr/>
              </a:pPr>
              <a:t>9/30/2026</a:t>
            </a:fld>
            <a:endParaRPr lang="cs-CZ" sz="1000" b="1" dirty="0">
              <a:solidFill>
                <a:srgbClr val="0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7" name="Picture 2" descr="http://www.dewindonepasstrenching.com/wp-content/uploads/2012/06/Large-Volume-Irrigation-System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497" y="916741"/>
            <a:ext cx="4754563" cy="31670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http://irrigation.cgg.gov.in/images/pm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4133" y="4083803"/>
            <a:ext cx="3810000" cy="23812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13"/>
          <p:cNvSpPr txBox="1">
            <a:spLocks noChangeArrowheads="1"/>
          </p:cNvSpPr>
          <p:nvPr/>
        </p:nvSpPr>
        <p:spPr bwMode="auto">
          <a:xfrm>
            <a:off x="1579572" y="350382"/>
            <a:ext cx="58324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Závlahy a odvodňování</a:t>
            </a:r>
          </a:p>
        </p:txBody>
      </p:sp>
      <p:pic>
        <p:nvPicPr>
          <p:cNvPr id="10" name="Picture 6" descr="http://safety.fhwa.dot.gov/local_rural/training/fhwasa09024/images/drainage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4842" y="950913"/>
            <a:ext cx="5024189" cy="270262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http://www.smp.cz/common/images/references/pictures/91/43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1832" y="3505199"/>
            <a:ext cx="3253316" cy="26919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1B500691-18D0-7502-D360-E00984702EA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870086" cy="683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908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číslo snímku 12"/>
          <p:cNvSpPr>
            <a:spLocks noGrp="1"/>
          </p:cNvSpPr>
          <p:nvPr>
            <p:ph type="sldNum" sz="quarter" idx="12"/>
          </p:nvPr>
        </p:nvSpPr>
        <p:spPr>
          <a:xfrm>
            <a:off x="11472239" y="6576820"/>
            <a:ext cx="432092" cy="281180"/>
          </a:xfrm>
        </p:spPr>
        <p:txBody>
          <a:bodyPr/>
          <a:lstStyle/>
          <a:p>
            <a:fld id="{7F00770E-4EA8-4EED-8F7A-B97043FC2983}" type="slidenum">
              <a:rPr lang="cs-CZ" altLang="cs-CZ" sz="1000" b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pPr/>
              <a:t>36</a:t>
            </a:fld>
            <a:endParaRPr lang="cs-CZ" altLang="cs-CZ" sz="1000" b="1" dirty="0">
              <a:solidFill>
                <a:srgbClr val="0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930834" y="6568590"/>
            <a:ext cx="1065007" cy="164210"/>
          </a:xfrm>
        </p:spPr>
        <p:txBody>
          <a:bodyPr/>
          <a:lstStyle/>
          <a:p>
            <a:pPr>
              <a:defRPr/>
            </a:pPr>
            <a:fld id="{7C7609CF-14AD-4F5A-8280-B7A9704699E4}" type="datetime1">
              <a:rPr lang="en-US" sz="1000" b="1" smtClean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pPr>
                <a:defRPr/>
              </a:pPr>
              <a:t>9/30/2026</a:t>
            </a:fld>
            <a:endParaRPr lang="cs-CZ" sz="1000" b="1" dirty="0">
              <a:solidFill>
                <a:srgbClr val="0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7" name="Picture 2" descr="http://thumbs.dreamstime.com/z/sewer-system-vector-illustration-elements-separated-3156990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5483" y="686582"/>
            <a:ext cx="4018796" cy="29527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http://ch2mhillblogs.com/water/wp-content/uploads/2011/09/NCE_Sewer_Pic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1662" y="1001474"/>
            <a:ext cx="3887787" cy="29162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ovéPole 2"/>
          <p:cNvSpPr txBox="1">
            <a:spLocks noChangeArrowheads="1"/>
          </p:cNvSpPr>
          <p:nvPr/>
        </p:nvSpPr>
        <p:spPr bwMode="auto">
          <a:xfrm>
            <a:off x="3017155" y="282223"/>
            <a:ext cx="26797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cs-CZ" altLang="cs-CZ" sz="2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Stokování</a:t>
            </a:r>
          </a:p>
        </p:txBody>
      </p:sp>
      <p:pic>
        <p:nvPicPr>
          <p:cNvPr id="10" name="Picture 6" descr="http://cbs.grundfos.com/CBS_Master/lexica/images/image_files/Sewer_system_Ill_1_Separate_sanitary_and_stormwater_sewer_system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5555" y="4019188"/>
            <a:ext cx="6985000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A82E5752-E835-8D7C-C93C-16AA211F26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870086" cy="683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517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číslo snímku 12"/>
          <p:cNvSpPr>
            <a:spLocks noGrp="1"/>
          </p:cNvSpPr>
          <p:nvPr>
            <p:ph type="sldNum" sz="quarter" idx="12"/>
          </p:nvPr>
        </p:nvSpPr>
        <p:spPr>
          <a:xfrm>
            <a:off x="11472239" y="6576820"/>
            <a:ext cx="432092" cy="281180"/>
          </a:xfrm>
        </p:spPr>
        <p:txBody>
          <a:bodyPr/>
          <a:lstStyle/>
          <a:p>
            <a:fld id="{7F00770E-4EA8-4EED-8F7A-B97043FC2983}" type="slidenum">
              <a:rPr lang="cs-CZ" altLang="cs-CZ" sz="1000" b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pPr/>
              <a:t>37</a:t>
            </a:fld>
            <a:endParaRPr lang="cs-CZ" altLang="cs-CZ" sz="1000" b="1" dirty="0">
              <a:solidFill>
                <a:srgbClr val="0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930834" y="6568590"/>
            <a:ext cx="1065007" cy="164210"/>
          </a:xfrm>
        </p:spPr>
        <p:txBody>
          <a:bodyPr/>
          <a:lstStyle/>
          <a:p>
            <a:pPr>
              <a:defRPr/>
            </a:pPr>
            <a:fld id="{7C7609CF-14AD-4F5A-8280-B7A9704699E4}" type="datetime1">
              <a:rPr lang="en-US" sz="1000" b="1" smtClean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pPr>
                <a:defRPr/>
              </a:pPr>
              <a:t>9/30/2026</a:t>
            </a:fld>
            <a:endParaRPr lang="cs-CZ" sz="1000" b="1" dirty="0">
              <a:solidFill>
                <a:srgbClr val="0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7" name="TextovéPole 2"/>
          <p:cNvSpPr txBox="1">
            <a:spLocks noChangeArrowheads="1"/>
          </p:cNvSpPr>
          <p:nvPr/>
        </p:nvSpPr>
        <p:spPr bwMode="auto">
          <a:xfrm>
            <a:off x="4388530" y="317273"/>
            <a:ext cx="267811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cs-CZ" altLang="cs-CZ" sz="2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Naftový průmysl</a:t>
            </a:r>
          </a:p>
        </p:txBody>
      </p:sp>
      <p:pic>
        <p:nvPicPr>
          <p:cNvPr id="8" name="Picture 6" descr="http://ffden-2.phys.uaf.edu/211_fall2010.web.dir/andy_chamberlain/Oil%20Well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5243" y="623777"/>
            <a:ext cx="3653064" cy="29970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http://upload.wikimedia.org/wikipedia/commons/c/ce/Oil_wel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1415" y="1001990"/>
            <a:ext cx="3551237" cy="26654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 descr="http://static.guim.co.uk/sys-images/Guardian/About/General/2010/8/5/1281024596288/Deepwater-Horizon-oil-spi-00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8109" y="3358923"/>
            <a:ext cx="4381500" cy="26289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4F21FA86-15F7-E3B1-D557-1B538C36C0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870086" cy="683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533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číslo snímku 12"/>
          <p:cNvSpPr>
            <a:spLocks noGrp="1"/>
          </p:cNvSpPr>
          <p:nvPr>
            <p:ph type="sldNum" sz="quarter" idx="12"/>
          </p:nvPr>
        </p:nvSpPr>
        <p:spPr>
          <a:xfrm>
            <a:off x="11585360" y="6568590"/>
            <a:ext cx="408372" cy="289410"/>
          </a:xfrm>
        </p:spPr>
        <p:txBody>
          <a:bodyPr/>
          <a:lstStyle/>
          <a:p>
            <a:fld id="{7F00770E-4EA8-4EED-8F7A-B97043FC2983}" type="slidenum">
              <a:rPr lang="cs-CZ" altLang="cs-CZ" sz="1000" b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pPr/>
              <a:t>38</a:t>
            </a:fld>
            <a:endParaRPr lang="cs-CZ" altLang="cs-CZ" sz="1000" b="1" dirty="0">
              <a:solidFill>
                <a:srgbClr val="0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930834" y="6568590"/>
            <a:ext cx="1065007" cy="164210"/>
          </a:xfrm>
        </p:spPr>
        <p:txBody>
          <a:bodyPr/>
          <a:lstStyle/>
          <a:p>
            <a:pPr>
              <a:defRPr/>
            </a:pPr>
            <a:fld id="{7C7609CF-14AD-4F5A-8280-B7A9704699E4}" type="datetime1">
              <a:rPr lang="en-US" sz="1000" b="1" smtClean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pPr>
                <a:defRPr/>
              </a:pPr>
              <a:t>9/30/2026</a:t>
            </a:fld>
            <a:endParaRPr lang="cs-CZ" sz="1000" b="1" dirty="0">
              <a:solidFill>
                <a:srgbClr val="0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7" name="Picture 2" descr="http://preview.turbosquid.com/Preview/2012/03/31__14_17_55/2.jpg2f7476a1-5c6a-4746-af4f-6d0b66e5f22fLarg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0163" y="981074"/>
            <a:ext cx="2447925" cy="24479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http://www.wefindwater.com/images/well-diagram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9857" y="1464810"/>
            <a:ext cx="4032250" cy="43068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ovéPole 2"/>
          <p:cNvSpPr txBox="1">
            <a:spLocks noChangeArrowheads="1"/>
          </p:cNvSpPr>
          <p:nvPr/>
        </p:nvSpPr>
        <p:spPr bwMode="auto">
          <a:xfrm>
            <a:off x="3578396" y="334292"/>
            <a:ext cx="26797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cs-CZ" altLang="cs-CZ" sz="2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Podzemní vody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C014E446-2EA2-48FD-B3F0-DD2D5CA213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6122" y="4340708"/>
            <a:ext cx="4612107" cy="22278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6947B0C2-45C0-F89D-C387-1330D1421B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870086" cy="683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659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číslo snímku 12"/>
          <p:cNvSpPr>
            <a:spLocks noGrp="1"/>
          </p:cNvSpPr>
          <p:nvPr>
            <p:ph type="sldNum" sz="quarter" idx="12"/>
          </p:nvPr>
        </p:nvSpPr>
        <p:spPr>
          <a:xfrm>
            <a:off x="11472239" y="6576820"/>
            <a:ext cx="432092" cy="281180"/>
          </a:xfrm>
        </p:spPr>
        <p:txBody>
          <a:bodyPr/>
          <a:lstStyle/>
          <a:p>
            <a:fld id="{7F00770E-4EA8-4EED-8F7A-B97043FC2983}" type="slidenum">
              <a:rPr lang="cs-CZ" altLang="cs-CZ" sz="1000" b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pPr/>
              <a:t>39</a:t>
            </a:fld>
            <a:endParaRPr lang="cs-CZ" altLang="cs-CZ" sz="1000" b="1" dirty="0">
              <a:solidFill>
                <a:srgbClr val="0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930834" y="6568590"/>
            <a:ext cx="1065007" cy="164210"/>
          </a:xfrm>
        </p:spPr>
        <p:txBody>
          <a:bodyPr/>
          <a:lstStyle/>
          <a:p>
            <a:pPr>
              <a:defRPr/>
            </a:pPr>
            <a:fld id="{7C7609CF-14AD-4F5A-8280-B7A9704699E4}" type="datetime1">
              <a:rPr lang="en-US" sz="1000" b="1" smtClean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pPr>
                <a:defRPr/>
              </a:pPr>
              <a:t>9/30/2026</a:t>
            </a:fld>
            <a:endParaRPr lang="cs-CZ" sz="1000" b="1" dirty="0">
              <a:solidFill>
                <a:srgbClr val="0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7" name="Picture 2" descr="http://www.glucocardyouchoose.com/wp-content/uploads/2013/05/water-supply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0903" y="3117793"/>
            <a:ext cx="2447776" cy="24477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http://www.beca.com/%7E/media/Images/services_new/water/water_supply.ashx?as=0&amp;dmc=0&amp;thn=0&amp;w=58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3127" y="3045488"/>
            <a:ext cx="4613275" cy="25923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ovéPole 2"/>
          <p:cNvSpPr txBox="1">
            <a:spLocks noChangeArrowheads="1"/>
          </p:cNvSpPr>
          <p:nvPr/>
        </p:nvSpPr>
        <p:spPr bwMode="auto">
          <a:xfrm>
            <a:off x="1910239" y="1274553"/>
            <a:ext cx="267811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cs-CZ" altLang="cs-CZ" sz="2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Vodárenství</a:t>
            </a:r>
          </a:p>
        </p:txBody>
      </p:sp>
      <p:pic>
        <p:nvPicPr>
          <p:cNvPr id="10" name="Picture 20" descr="https://www.vyletnik.cz/images/profily/users/3020/muzeum-prazskeho-vodarenstvi-c59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6844" y="364050"/>
            <a:ext cx="4004159" cy="26360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DD87E2B9-09C8-744E-6906-BFA2C87053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870086" cy="683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36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číslo snímku 12"/>
          <p:cNvSpPr>
            <a:spLocks noGrp="1"/>
          </p:cNvSpPr>
          <p:nvPr>
            <p:ph type="sldNum" sz="quarter" idx="12"/>
          </p:nvPr>
        </p:nvSpPr>
        <p:spPr>
          <a:xfrm>
            <a:off x="11688306" y="6576820"/>
            <a:ext cx="349813" cy="281180"/>
          </a:xfrm>
        </p:spPr>
        <p:txBody>
          <a:bodyPr/>
          <a:lstStyle/>
          <a:p>
            <a:fld id="{7F00770E-4EA8-4EED-8F7A-B97043FC2983}" type="slidenum">
              <a:rPr lang="cs-CZ" altLang="cs-CZ" sz="1000" b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pPr/>
              <a:t>40</a:t>
            </a:fld>
            <a:endParaRPr lang="cs-CZ" altLang="cs-CZ" sz="1000" b="1" dirty="0">
              <a:solidFill>
                <a:srgbClr val="0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930834" y="6568590"/>
            <a:ext cx="1065007" cy="164210"/>
          </a:xfrm>
        </p:spPr>
        <p:txBody>
          <a:bodyPr/>
          <a:lstStyle/>
          <a:p>
            <a:pPr>
              <a:defRPr/>
            </a:pPr>
            <a:fld id="{7C7609CF-14AD-4F5A-8280-B7A9704699E4}" type="datetime1">
              <a:rPr lang="en-US" sz="1000" b="1" smtClean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pPr>
                <a:defRPr/>
              </a:pPr>
              <a:t>9/30/2026</a:t>
            </a:fld>
            <a:endParaRPr lang="cs-CZ" sz="1000" b="1" dirty="0">
              <a:solidFill>
                <a:srgbClr val="0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7" name="TextovéPole 2"/>
          <p:cNvSpPr txBox="1">
            <a:spLocks noChangeArrowheads="1"/>
          </p:cNvSpPr>
          <p:nvPr/>
        </p:nvSpPr>
        <p:spPr bwMode="auto">
          <a:xfrm>
            <a:off x="1780881" y="286238"/>
            <a:ext cx="35623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cs-CZ" altLang="cs-CZ" sz="2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Využití vodní energie</a:t>
            </a:r>
          </a:p>
        </p:txBody>
      </p:sp>
      <p:pic>
        <p:nvPicPr>
          <p:cNvPr id="8" name="Picture 2" descr="http://www.elektrarny.xf.cz/images/akumulacn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6677" y="3795771"/>
            <a:ext cx="4425042" cy="2322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 descr="http://www.olomoucregioncard.cz/public/objects/big/238774a82397d88dc53.7295541701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510" y="833721"/>
            <a:ext cx="3816350" cy="28606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" descr="http://www.sps-pi.cz/dokumenty/sps/janousek/projekty/NORSKO_Vodni_dila_1999/WWW/Norsko_foto/hunderf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243" y="213235"/>
            <a:ext cx="3877476" cy="27268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2C8ACD91-D687-D8A9-CF52-6B6A876AA7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17867" y="4531238"/>
            <a:ext cx="1533336" cy="14450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A6D98A63-7ADC-32C9-DFC2-004BE022D5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4685" y="3708258"/>
            <a:ext cx="1651975" cy="226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4E19BF14-57E8-7A71-FCD1-5A3725867BF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98470" y="3177455"/>
            <a:ext cx="1255680" cy="17120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TextovéPole 14">
            <a:extLst>
              <a:ext uri="{FF2B5EF4-FFF2-40B4-BE49-F238E27FC236}">
                <a16:creationId xmlns:a16="http://schemas.microsoft.com/office/drawing/2014/main" id="{0A119B34-6B03-D816-019F-88DC9B7133B3}"/>
              </a:ext>
            </a:extLst>
          </p:cNvPr>
          <p:cNvSpPr txBox="1"/>
          <p:nvPr/>
        </p:nvSpPr>
        <p:spPr>
          <a:xfrm>
            <a:off x="1954872" y="5086576"/>
            <a:ext cx="21081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1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EB1DC0A8-CB9D-B4A4-46BE-73C079F027FE}"/>
              </a:ext>
            </a:extLst>
          </p:cNvPr>
          <p:cNvSpPr txBox="1"/>
          <p:nvPr/>
        </p:nvSpPr>
        <p:spPr>
          <a:xfrm>
            <a:off x="4068122" y="4571305"/>
            <a:ext cx="21081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1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3D9438A8-9A40-F90B-4379-9ED351CA60BE}"/>
              </a:ext>
            </a:extLst>
          </p:cNvPr>
          <p:cNvSpPr txBox="1"/>
          <p:nvPr/>
        </p:nvSpPr>
        <p:spPr>
          <a:xfrm>
            <a:off x="9920901" y="3534161"/>
            <a:ext cx="21081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1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</a:t>
            </a:r>
          </a:p>
        </p:txBody>
      </p:sp>
      <p:pic>
        <p:nvPicPr>
          <p:cNvPr id="16" name="Obrázek 15">
            <a:extLst>
              <a:ext uri="{FF2B5EF4-FFF2-40B4-BE49-F238E27FC236}">
                <a16:creationId xmlns:a16="http://schemas.microsoft.com/office/drawing/2014/main" id="{51E65D81-7D50-2643-848B-976CCC69E79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870086" cy="683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541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17CEBF-C08A-491D-94D3-ADF75E33E9DA}" type="datetime1">
              <a:rPr lang="en-US" smtClean="0">
                <a:solidFill>
                  <a:srgbClr val="000000"/>
                </a:solidFill>
              </a:rPr>
              <a:t>9/30/2026</a:t>
            </a:fld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>
          <a:xfrm>
            <a:off x="11414502" y="6248400"/>
            <a:ext cx="428786" cy="457200"/>
          </a:xfrm>
        </p:spPr>
        <p:txBody>
          <a:bodyPr/>
          <a:lstStyle/>
          <a:p>
            <a:fld id="{7F00770E-4EA8-4EED-8F7A-B97043FC2983}" type="slidenum">
              <a:rPr lang="cs-CZ" altLang="cs-CZ" smtClean="0">
                <a:solidFill>
                  <a:srgbClr val="000000"/>
                </a:solidFill>
              </a:rPr>
              <a:pPr/>
              <a:t>41</a:t>
            </a:fld>
            <a:endParaRPr lang="cs-CZ" altLang="cs-CZ" dirty="0">
              <a:solidFill>
                <a:srgbClr val="000000"/>
              </a:solidFill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0AC09953-8D17-46D2-A53E-C4FE0BE1348F}"/>
              </a:ext>
            </a:extLst>
          </p:cNvPr>
          <p:cNvSpPr txBox="1"/>
          <p:nvPr/>
        </p:nvSpPr>
        <p:spPr>
          <a:xfrm>
            <a:off x="1397000" y="317500"/>
            <a:ext cx="5537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Hospodaření s vodou v krajině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BC948185-4EE3-4123-A06A-35AF1487E8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996" y="828675"/>
            <a:ext cx="2809875" cy="26003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7A73FB3B-C836-4E4C-BB06-7CD9AB0236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1302" y="1290804"/>
            <a:ext cx="3600450" cy="23241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8FABA931-934C-4EEE-A404-EC7B129BD0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4670" y="3879849"/>
            <a:ext cx="3197948" cy="22193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13D1BD83-1ED5-4352-8855-BECC1B8C05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51752" y="233529"/>
            <a:ext cx="3305175" cy="2609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DA91EBB7-5361-4256-B125-4FB60A2F33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42863" y="3000375"/>
            <a:ext cx="3438525" cy="2552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Obrázek 15">
            <a:extLst>
              <a:ext uri="{FF2B5EF4-FFF2-40B4-BE49-F238E27FC236}">
                <a16:creationId xmlns:a16="http://schemas.microsoft.com/office/drawing/2014/main" id="{08540C04-2F94-4CC8-81E3-15AD9E4CE1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1516" y="4443412"/>
            <a:ext cx="4362450" cy="22193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0BD0E7D3-FF3E-90BB-DD24-380402F8CF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870086" cy="683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803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číslo snímku 12"/>
          <p:cNvSpPr>
            <a:spLocks noGrp="1"/>
          </p:cNvSpPr>
          <p:nvPr>
            <p:ph type="sldNum" sz="quarter" idx="12"/>
          </p:nvPr>
        </p:nvSpPr>
        <p:spPr>
          <a:xfrm>
            <a:off x="11688306" y="6576820"/>
            <a:ext cx="358691" cy="281180"/>
          </a:xfrm>
        </p:spPr>
        <p:txBody>
          <a:bodyPr/>
          <a:lstStyle/>
          <a:p>
            <a:fld id="{7F00770E-4EA8-4EED-8F7A-B97043FC2983}" type="slidenum">
              <a:rPr lang="cs-CZ" altLang="cs-CZ" sz="1000" b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pPr/>
              <a:t>42</a:t>
            </a:fld>
            <a:endParaRPr lang="cs-CZ" altLang="cs-CZ" sz="1000" b="1" dirty="0">
              <a:solidFill>
                <a:srgbClr val="0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930834" y="6568590"/>
            <a:ext cx="1065007" cy="164210"/>
          </a:xfrm>
        </p:spPr>
        <p:txBody>
          <a:bodyPr/>
          <a:lstStyle/>
          <a:p>
            <a:pPr>
              <a:defRPr/>
            </a:pPr>
            <a:fld id="{7C7609CF-14AD-4F5A-8280-B7A9704699E4}" type="datetime1">
              <a:rPr lang="en-US" sz="1000" b="1" smtClean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pPr>
                <a:defRPr/>
              </a:pPr>
              <a:t>9/30/2026</a:t>
            </a:fld>
            <a:endParaRPr lang="cs-CZ" sz="1000" b="1" dirty="0">
              <a:solidFill>
                <a:srgbClr val="0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7" name="TextBox 14"/>
          <p:cNvSpPr txBox="1"/>
          <p:nvPr/>
        </p:nvSpPr>
        <p:spPr>
          <a:xfrm>
            <a:off x="1463337" y="275565"/>
            <a:ext cx="302418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cs-CZ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Ostatní využití</a:t>
            </a:r>
          </a:p>
        </p:txBody>
      </p:sp>
      <p:pic>
        <p:nvPicPr>
          <p:cNvPr id="8" name="Picture 4" descr="http://www.autonews.com/apps/pbcsi.dll/storyimage/CA/20111017/OEM02/310179980/AR/0/AR-310179980.jpg&amp;MaxW=62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444" y="809853"/>
            <a:ext cx="3168650" cy="20637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 descr="http://traktor.agrotec-silverline.cz/obrazky-soubory/traktor-2116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9656" y="737527"/>
            <a:ext cx="3168650" cy="237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0" descr="http://www.evrazvitkovicesteel.com/data/articles/137_kolesove-rypadlo-schrs1320-0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5841" y="3164794"/>
            <a:ext cx="3358629" cy="25643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" descr="http://www.blogcdn.com/www.autoblog.com/media/2013/03/002-ferrari-laferrari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1768" y="3669456"/>
            <a:ext cx="3973285" cy="245101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2D43D72B-8C8B-3AF1-5D26-84E6F49076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870086" cy="683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52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číslo snímku 12"/>
          <p:cNvSpPr>
            <a:spLocks noGrp="1"/>
          </p:cNvSpPr>
          <p:nvPr>
            <p:ph type="sldNum" sz="quarter" idx="12"/>
          </p:nvPr>
        </p:nvSpPr>
        <p:spPr>
          <a:xfrm>
            <a:off x="11688306" y="6576820"/>
            <a:ext cx="358691" cy="281180"/>
          </a:xfrm>
        </p:spPr>
        <p:txBody>
          <a:bodyPr/>
          <a:lstStyle/>
          <a:p>
            <a:fld id="{7F00770E-4EA8-4EED-8F7A-B97043FC2983}" type="slidenum">
              <a:rPr lang="cs-CZ" altLang="cs-CZ" sz="1000" b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pPr/>
              <a:t>43</a:t>
            </a:fld>
            <a:endParaRPr lang="cs-CZ" altLang="cs-CZ" sz="1000" b="1" dirty="0">
              <a:solidFill>
                <a:srgbClr val="0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930834" y="6568590"/>
            <a:ext cx="1065007" cy="164210"/>
          </a:xfrm>
        </p:spPr>
        <p:txBody>
          <a:bodyPr/>
          <a:lstStyle/>
          <a:p>
            <a:pPr>
              <a:defRPr/>
            </a:pPr>
            <a:fld id="{7C7609CF-14AD-4F5A-8280-B7A9704699E4}" type="datetime1">
              <a:rPr lang="en-US" sz="1000" b="1" smtClean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pPr>
                <a:defRPr/>
              </a:pPr>
              <a:t>9/30/2026</a:t>
            </a:fld>
            <a:endParaRPr lang="cs-CZ" sz="1000" b="1" dirty="0">
              <a:solidFill>
                <a:srgbClr val="0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2954" y="1340566"/>
            <a:ext cx="6305271" cy="28632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Obdélník 4"/>
          <p:cNvSpPr>
            <a:spLocks noChangeArrowheads="1"/>
          </p:cNvSpPr>
          <p:nvPr/>
        </p:nvSpPr>
        <p:spPr bwMode="auto">
          <a:xfrm>
            <a:off x="5251336" y="56050"/>
            <a:ext cx="13297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cs-CZ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Historie</a:t>
            </a:r>
            <a:endParaRPr lang="cs-CZ" sz="2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  <a:cs typeface="Times New Roman" pitchFamily="18" charset="0"/>
            </a:endParaRPr>
          </a:p>
        </p:txBody>
      </p:sp>
      <p:sp>
        <p:nvSpPr>
          <p:cNvPr id="9" name="Obdélník 5"/>
          <p:cNvSpPr>
            <a:spLocks noChangeArrowheads="1"/>
          </p:cNvSpPr>
          <p:nvPr/>
        </p:nvSpPr>
        <p:spPr bwMode="auto">
          <a:xfrm>
            <a:off x="2328450" y="678328"/>
            <a:ext cx="49900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Centra civilizací podél velkých řek</a:t>
            </a:r>
            <a:endParaRPr lang="cs-CZ" altLang="cs-CZ" sz="24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4" descr="Výsledek obrázku pro mezopotámie fot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3444" y="4243807"/>
            <a:ext cx="2533650" cy="18002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http://www.chovani.eu/web/media_image/387-article-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9805" y="3564072"/>
            <a:ext cx="2512429" cy="18843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2" descr="http://nd01.jxs.cz/877/405/012e1b557c_41294621_o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4529" y="735013"/>
            <a:ext cx="3183778" cy="21531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4" descr="http://www.gvp.cz/studenti/2010/egypt/egypt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723" y="3546190"/>
            <a:ext cx="2629798" cy="19712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Přímá spojnice se šipkou 14"/>
          <p:cNvCxnSpPr>
            <a:cxnSpLocks/>
          </p:cNvCxnSpPr>
          <p:nvPr/>
        </p:nvCxnSpPr>
        <p:spPr>
          <a:xfrm flipH="1">
            <a:off x="3563174" y="2697924"/>
            <a:ext cx="1719942" cy="866148"/>
          </a:xfrm>
          <a:prstGeom prst="straightConnector1">
            <a:avLst/>
          </a:prstGeom>
          <a:noFill/>
          <a:ln w="38100" cap="flat" cmpd="sng" algn="ctr">
            <a:solidFill>
              <a:srgbClr val="C6D5E4"/>
            </a:solidFill>
            <a:prstDash val="solid"/>
            <a:miter lim="800000"/>
            <a:headEnd w="med" len="lg"/>
            <a:tailEnd type="triangle"/>
          </a:ln>
          <a:effectLst/>
        </p:spPr>
      </p:cxnSp>
      <p:cxnSp>
        <p:nvCxnSpPr>
          <p:cNvPr id="16" name="Přímá spojnice se šipkou 15"/>
          <p:cNvCxnSpPr/>
          <p:nvPr/>
        </p:nvCxnSpPr>
        <p:spPr>
          <a:xfrm flipV="1">
            <a:off x="6958219" y="1719552"/>
            <a:ext cx="1546310" cy="615434"/>
          </a:xfrm>
          <a:prstGeom prst="straightConnector1">
            <a:avLst/>
          </a:prstGeom>
          <a:noFill/>
          <a:ln w="44450" cap="flat" cmpd="sng" algn="ctr">
            <a:solidFill>
              <a:srgbClr val="5B9BD5"/>
            </a:solidFill>
            <a:prstDash val="solid"/>
            <a:miter lim="800000"/>
            <a:tailEnd type="triangle" w="med" len="lg"/>
          </a:ln>
          <a:effectLst/>
        </p:spPr>
      </p:cxnSp>
      <p:cxnSp>
        <p:nvCxnSpPr>
          <p:cNvPr id="17" name="Přímá spojnice se šipkou 16"/>
          <p:cNvCxnSpPr/>
          <p:nvPr/>
        </p:nvCxnSpPr>
        <p:spPr>
          <a:xfrm>
            <a:off x="6078954" y="2465605"/>
            <a:ext cx="2479160" cy="1050149"/>
          </a:xfrm>
          <a:prstGeom prst="straightConnector1">
            <a:avLst/>
          </a:prstGeom>
          <a:noFill/>
          <a:ln w="38100" cap="flat" cmpd="sng" algn="ctr">
            <a:solidFill>
              <a:srgbClr val="5B9BD5"/>
            </a:solidFill>
            <a:prstDash val="solid"/>
            <a:miter lim="800000"/>
            <a:headEnd w="med" len="lg"/>
            <a:tailEnd type="triangle"/>
          </a:ln>
          <a:effectLst/>
        </p:spPr>
      </p:cxnSp>
      <p:cxnSp>
        <p:nvCxnSpPr>
          <p:cNvPr id="18" name="Přímá spojnice se šipkou 17"/>
          <p:cNvCxnSpPr>
            <a:cxnSpLocks/>
          </p:cNvCxnSpPr>
          <p:nvPr/>
        </p:nvCxnSpPr>
        <p:spPr>
          <a:xfrm>
            <a:off x="5612335" y="2465605"/>
            <a:ext cx="466619" cy="1730073"/>
          </a:xfrm>
          <a:prstGeom prst="straightConnector1">
            <a:avLst/>
          </a:prstGeom>
          <a:noFill/>
          <a:ln w="25400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  <a:headEnd w="med" len="lg"/>
            <a:tailEnd type="triangle"/>
          </a:ln>
          <a:effectLst/>
        </p:spPr>
      </p:cxnSp>
      <p:pic>
        <p:nvPicPr>
          <p:cNvPr id="3" name="Obrázek 2">
            <a:extLst>
              <a:ext uri="{FF2B5EF4-FFF2-40B4-BE49-F238E27FC236}">
                <a16:creationId xmlns:a16="http://schemas.microsoft.com/office/drawing/2014/main" id="{B2A5871C-4543-A7F6-2604-182E691FC4F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870086" cy="683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456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21E265CB-09B9-433E-ACF3-034E5239C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17CEBF-C08A-491D-94D3-ADF75E33E9DA}" type="datetime1">
              <a:rPr lang="en-US" smtClean="0">
                <a:solidFill>
                  <a:srgbClr val="000000"/>
                </a:solidFill>
              </a:rPr>
              <a:t>9/30/2026</a:t>
            </a:fld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79CEFA0D-D710-4EAF-8C39-B570466AE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11947" y="6594222"/>
            <a:ext cx="367862" cy="222756"/>
          </a:xfrm>
        </p:spPr>
        <p:txBody>
          <a:bodyPr/>
          <a:lstStyle/>
          <a:p>
            <a:fld id="{7F00770E-4EA8-4EED-8F7A-B97043FC2983}" type="slidenum">
              <a:rPr lang="cs-CZ" altLang="cs-CZ" sz="1100" b="1" smtClean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pPr/>
              <a:t>44</a:t>
            </a:fld>
            <a:endParaRPr lang="cs-CZ" altLang="cs-CZ" sz="1100" b="1" dirty="0">
              <a:solidFill>
                <a:srgbClr val="0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DB6285B4-0592-4136-BE1A-44218C41EB28}"/>
              </a:ext>
            </a:extLst>
          </p:cNvPr>
          <p:cNvSpPr/>
          <p:nvPr/>
        </p:nvSpPr>
        <p:spPr>
          <a:xfrm>
            <a:off x="1270888" y="779289"/>
            <a:ext cx="87618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Mezopotámie</a:t>
            </a:r>
            <a:r>
              <a:rPr lang="cs-CZ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 (Eufrat a Tigrid) – Sumerové – </a:t>
            </a:r>
            <a:r>
              <a:rPr lang="cs-CZ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4000 př. </a:t>
            </a:r>
            <a:r>
              <a:rPr lang="cs-CZ" sz="2000" b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n. l</a:t>
            </a:r>
            <a:r>
              <a:rPr lang="cs-CZ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.</a:t>
            </a:r>
          </a:p>
          <a:p>
            <a:r>
              <a:rPr lang="cs-CZ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Odvodňovací a závlahové kanály </a:t>
            </a:r>
            <a:r>
              <a:rPr lang="cs-CZ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– ochranné hráze proti záplavám</a:t>
            </a:r>
            <a:endParaRPr lang="cs-CZ" sz="2000" dirty="0">
              <a:effectLst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F04DE136-378F-4F7C-AB98-D36A9E0C69FA}"/>
              </a:ext>
            </a:extLst>
          </p:cNvPr>
          <p:cNvSpPr/>
          <p:nvPr/>
        </p:nvSpPr>
        <p:spPr>
          <a:xfrm>
            <a:off x="1337120" y="2978034"/>
            <a:ext cx="98696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Egypt</a:t>
            </a:r>
            <a:r>
              <a:rPr lang="cs-CZ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– kolem </a:t>
            </a:r>
            <a:r>
              <a:rPr lang="cs-CZ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3000 př. n. l.</a:t>
            </a:r>
            <a:r>
              <a:rPr lang="cs-CZ" sz="2000" b="1" dirty="0">
                <a:solidFill>
                  <a:srgbClr val="7030A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 </a:t>
            </a:r>
            <a:r>
              <a:rPr lang="cs-CZ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Anemehmet</a:t>
            </a:r>
            <a:r>
              <a:rPr lang="cs-C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III</a:t>
            </a:r>
            <a:r>
              <a:rPr lang="cs-CZ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.  - stavba závlahového systému + nádrž na Nilu (</a:t>
            </a:r>
            <a:r>
              <a:rPr lang="cs-CZ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Moeris</a:t>
            </a:r>
            <a:r>
              <a:rPr lang="cs-CZ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cs-CZ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12 miliard m</a:t>
            </a:r>
            <a:r>
              <a:rPr lang="cs-CZ" sz="2000" b="1" baseline="30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3</a:t>
            </a:r>
            <a:r>
              <a:rPr lang="cs-CZ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. ) -</a:t>
            </a:r>
            <a:r>
              <a:rPr lang="cs-CZ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50 000 otroků 8 let   </a:t>
            </a:r>
            <a:r>
              <a:rPr lang="cs-CZ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…. (Orlík -720 mil m</a:t>
            </a:r>
            <a:r>
              <a:rPr lang="cs-CZ" sz="2000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3</a:t>
            </a:r>
            <a:r>
              <a:rPr lang="cs-CZ" sz="2000" b="1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cs-CZ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; Slapy - 270mil m</a:t>
            </a:r>
            <a:r>
              <a:rPr lang="cs-CZ" sz="2000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3</a:t>
            </a:r>
            <a:r>
              <a:rPr lang="cs-CZ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)</a:t>
            </a:r>
            <a:endParaRPr lang="cs-CZ" sz="2000" dirty="0">
              <a:effectLst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FF72F9E8-81E5-49E1-8761-EA8C87E88ED1}"/>
              </a:ext>
            </a:extLst>
          </p:cNvPr>
          <p:cNvSpPr/>
          <p:nvPr/>
        </p:nvSpPr>
        <p:spPr>
          <a:xfrm>
            <a:off x="1402917" y="4141001"/>
            <a:ext cx="773561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993</a:t>
            </a:r>
            <a:r>
              <a:rPr lang="cs-CZ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- byla přehrazena Vltava v Praze třemi jezy</a:t>
            </a:r>
            <a:endParaRPr lang="cs-CZ" sz="2000" dirty="0">
              <a:effectLst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DB5110F3-C2B2-420E-9D3F-8E58A2C6EFC0}"/>
              </a:ext>
            </a:extLst>
          </p:cNvPr>
          <p:cNvSpPr/>
          <p:nvPr/>
        </p:nvSpPr>
        <p:spPr>
          <a:xfrm>
            <a:off x="1337120" y="4743388"/>
            <a:ext cx="9942788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1155</a:t>
            </a:r>
            <a:r>
              <a:rPr lang="pl-PL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-</a:t>
            </a:r>
            <a:r>
              <a:rPr lang="pl-PL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Listina Kladrubská </a:t>
            </a:r>
            <a:r>
              <a:rPr lang="pl-PL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- zpráva o rybnících v té podobě, jak je známe dnes</a:t>
            </a:r>
          </a:p>
          <a:p>
            <a:r>
              <a:rPr lang="cs-C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1130</a:t>
            </a:r>
            <a:r>
              <a:rPr lang="cs-CZ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- vydal Soběslav I. </a:t>
            </a:r>
            <a:r>
              <a:rPr lang="cs-C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-  předpisy o plavbě</a:t>
            </a:r>
          </a:p>
          <a:p>
            <a:r>
              <a:rPr lang="cs-C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15.</a:t>
            </a:r>
            <a:r>
              <a:rPr lang="cs-CZ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a </a:t>
            </a:r>
            <a:r>
              <a:rPr lang="cs-C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16. </a:t>
            </a:r>
            <a:r>
              <a:rPr lang="cs-CZ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století, kdy vznikaly promyšlené soustavy rybníků a kanálů na Pardubicku, </a:t>
            </a:r>
          </a:p>
          <a:p>
            <a:r>
              <a:rPr lang="cs-CZ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         Poděbradsku a Třeboňsku – př. </a:t>
            </a:r>
            <a:r>
              <a:rPr lang="cs-C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Štěpánek Netolický</a:t>
            </a:r>
            <a:r>
              <a:rPr lang="cs-CZ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a  </a:t>
            </a:r>
            <a:r>
              <a:rPr lang="cs-C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Jakub Krčín z Jelčan a Sedlčan</a:t>
            </a:r>
          </a:p>
          <a:p>
            <a:endParaRPr lang="cs-CZ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endParaRPr lang="pl-PL" dirty="0">
              <a:effectLst/>
              <a:latin typeface="Arial" panose="020B0604020202020204" pitchFamily="34" charset="0"/>
            </a:endParaRP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F6FB65A9-0BCB-4579-A64A-7F7A8087C375}"/>
              </a:ext>
            </a:extLst>
          </p:cNvPr>
          <p:cNvSpPr/>
          <p:nvPr/>
        </p:nvSpPr>
        <p:spPr>
          <a:xfrm>
            <a:off x="1337120" y="1597699"/>
            <a:ext cx="7867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první </a:t>
            </a:r>
            <a:r>
              <a:rPr lang="cs-CZ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vodovody</a:t>
            </a:r>
            <a:r>
              <a:rPr lang="cs-CZ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    v Babylónii a v Sýrii  kolem r. </a:t>
            </a:r>
            <a:r>
              <a:rPr lang="cs-CZ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2 500 př. n. l.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2F87459A-37EE-40C1-A76F-A1F6B0CBF41F}"/>
              </a:ext>
            </a:extLst>
          </p:cNvPr>
          <p:cNvSpPr/>
          <p:nvPr/>
        </p:nvSpPr>
        <p:spPr>
          <a:xfrm>
            <a:off x="1270888" y="2102758"/>
            <a:ext cx="870616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Velký císařský kanál v Číně </a:t>
            </a:r>
            <a:r>
              <a:rPr lang="cs-CZ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-</a:t>
            </a:r>
            <a:r>
              <a:rPr lang="cs-CZ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délku 1 776 kilometrů, začne už v roce </a:t>
            </a:r>
            <a:r>
              <a:rPr lang="cs-CZ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650 př. n. l.</a:t>
            </a:r>
            <a:r>
              <a:rPr lang="cs-CZ" sz="2000" b="1" dirty="0">
                <a:solidFill>
                  <a:srgbClr val="7030A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</a:p>
          <a:p>
            <a:r>
              <a:rPr lang="cs-CZ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spojení  Pekingu   se Žlutou řekou </a:t>
            </a:r>
            <a:r>
              <a:rPr lang="cs-CZ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  </a:t>
            </a:r>
            <a:endParaRPr lang="cs-CZ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2E6EFC48-2681-48E5-A069-FD80E3F4B3CE}"/>
              </a:ext>
            </a:extLst>
          </p:cNvPr>
          <p:cNvSpPr txBox="1"/>
          <p:nvPr/>
        </p:nvSpPr>
        <p:spPr>
          <a:xfrm>
            <a:off x="1402916" y="152400"/>
            <a:ext cx="86298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Příklady významných vodních staveb v historii lidstva</a:t>
            </a:r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62A8FF46-89A0-F7FA-37F6-CD26EC979D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70086" cy="683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16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číslo snímku 12"/>
          <p:cNvSpPr>
            <a:spLocks noGrp="1"/>
          </p:cNvSpPr>
          <p:nvPr>
            <p:ph type="sldNum" sz="quarter" idx="12"/>
          </p:nvPr>
        </p:nvSpPr>
        <p:spPr>
          <a:xfrm>
            <a:off x="11688306" y="6576820"/>
            <a:ext cx="367569" cy="281180"/>
          </a:xfrm>
        </p:spPr>
        <p:txBody>
          <a:bodyPr/>
          <a:lstStyle/>
          <a:p>
            <a:fld id="{7F00770E-4EA8-4EED-8F7A-B97043FC2983}" type="slidenum">
              <a:rPr lang="cs-CZ" altLang="cs-CZ" sz="1000" b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pPr/>
              <a:t>45</a:t>
            </a:fld>
            <a:endParaRPr lang="cs-CZ" altLang="cs-CZ" sz="1000" b="1" dirty="0">
              <a:solidFill>
                <a:srgbClr val="0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930834" y="6568590"/>
            <a:ext cx="1065007" cy="164210"/>
          </a:xfrm>
        </p:spPr>
        <p:txBody>
          <a:bodyPr/>
          <a:lstStyle/>
          <a:p>
            <a:pPr>
              <a:defRPr/>
            </a:pPr>
            <a:fld id="{7C7609CF-14AD-4F5A-8280-B7A9704699E4}" type="datetime1">
              <a:rPr lang="en-US" sz="1000" b="1" smtClean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pPr>
                <a:defRPr/>
              </a:pPr>
              <a:t>9/30/2026</a:t>
            </a:fld>
            <a:endParaRPr lang="cs-CZ" sz="1000" b="1" dirty="0">
              <a:solidFill>
                <a:srgbClr val="0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6559" y="2062265"/>
            <a:ext cx="4448110" cy="30029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9532" y="1718553"/>
            <a:ext cx="4628774" cy="295111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ovéPole 5"/>
          <p:cNvSpPr txBox="1">
            <a:spLocks noChangeArrowheads="1"/>
          </p:cNvSpPr>
          <p:nvPr/>
        </p:nvSpPr>
        <p:spPr bwMode="auto">
          <a:xfrm>
            <a:off x="4702225" y="519165"/>
            <a:ext cx="321468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cs-CZ" b="1" dirty="0"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Civilizace v okolí Indu</a:t>
            </a:r>
          </a:p>
          <a:p>
            <a:pPr eaLnBrk="1" hangingPunct="1">
              <a:defRPr/>
            </a:pPr>
            <a:r>
              <a:rPr lang="cs-CZ" b="1" dirty="0"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cs-CZ" sz="1600" b="1" dirty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cca 3000 př.n.l.)</a:t>
            </a:r>
          </a:p>
        </p:txBody>
      </p:sp>
      <p:sp>
        <p:nvSpPr>
          <p:cNvPr id="10" name="TextovéPole 6"/>
          <p:cNvSpPr txBox="1">
            <a:spLocks noChangeArrowheads="1"/>
          </p:cNvSpPr>
          <p:nvPr/>
        </p:nvSpPr>
        <p:spPr bwMode="auto">
          <a:xfrm>
            <a:off x="2072821" y="5085897"/>
            <a:ext cx="10795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cs-CZ" b="1" dirty="0"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Lázně</a:t>
            </a:r>
          </a:p>
        </p:txBody>
      </p:sp>
      <p:sp>
        <p:nvSpPr>
          <p:cNvPr id="11" name="TextovéPole 7"/>
          <p:cNvSpPr txBox="1">
            <a:spLocks noChangeArrowheads="1"/>
          </p:cNvSpPr>
          <p:nvPr/>
        </p:nvSpPr>
        <p:spPr bwMode="auto">
          <a:xfrm>
            <a:off x="8319813" y="4824367"/>
            <a:ext cx="2286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cs-CZ" b="1" dirty="0"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Drenáž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BAF51CD3-E251-226C-1F5A-C7371B5FF5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70086" cy="683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967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číslo snímku 12"/>
          <p:cNvSpPr>
            <a:spLocks noGrp="1"/>
          </p:cNvSpPr>
          <p:nvPr>
            <p:ph type="sldNum" sz="quarter" idx="12"/>
          </p:nvPr>
        </p:nvSpPr>
        <p:spPr>
          <a:xfrm>
            <a:off x="11688307" y="6576820"/>
            <a:ext cx="340936" cy="281180"/>
          </a:xfrm>
        </p:spPr>
        <p:txBody>
          <a:bodyPr/>
          <a:lstStyle/>
          <a:p>
            <a:fld id="{7F00770E-4EA8-4EED-8F7A-B97043FC2983}" type="slidenum">
              <a:rPr lang="cs-CZ" altLang="cs-CZ" sz="1000" b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pPr/>
              <a:t>46</a:t>
            </a:fld>
            <a:endParaRPr lang="cs-CZ" altLang="cs-CZ" sz="1000" b="1" dirty="0">
              <a:solidFill>
                <a:srgbClr val="0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930834" y="6568590"/>
            <a:ext cx="1065007" cy="164210"/>
          </a:xfrm>
        </p:spPr>
        <p:txBody>
          <a:bodyPr/>
          <a:lstStyle/>
          <a:p>
            <a:pPr>
              <a:defRPr/>
            </a:pPr>
            <a:fld id="{7C7609CF-14AD-4F5A-8280-B7A9704699E4}" type="datetime1">
              <a:rPr lang="en-US" sz="1000" b="1" smtClean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pPr>
                <a:defRPr/>
              </a:pPr>
              <a:t>9/30/2026</a:t>
            </a:fld>
            <a:endParaRPr lang="cs-CZ" sz="1000" b="1" dirty="0">
              <a:solidFill>
                <a:srgbClr val="0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3666" y="1467549"/>
            <a:ext cx="2781300" cy="19240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ovéPole 7"/>
          <p:cNvSpPr txBox="1">
            <a:spLocks noChangeArrowheads="1"/>
          </p:cNvSpPr>
          <p:nvPr/>
        </p:nvSpPr>
        <p:spPr bwMode="auto">
          <a:xfrm>
            <a:off x="2339132" y="1009475"/>
            <a:ext cx="20002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cs-CZ" b="1" dirty="0"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Aqua Claudia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1088" y="1710129"/>
            <a:ext cx="4106182" cy="19335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ovéPole 9"/>
          <p:cNvSpPr txBox="1">
            <a:spLocks noChangeArrowheads="1"/>
          </p:cNvSpPr>
          <p:nvPr/>
        </p:nvSpPr>
        <p:spPr bwMode="auto">
          <a:xfrm>
            <a:off x="7727035" y="1215347"/>
            <a:ext cx="25542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cs-CZ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Stavba  aquaduktu</a:t>
            </a: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6950" y="4238089"/>
            <a:ext cx="1438275" cy="2133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ovéPole 11"/>
          <p:cNvSpPr txBox="1">
            <a:spLocks noChangeArrowheads="1"/>
          </p:cNvSpPr>
          <p:nvPr/>
        </p:nvSpPr>
        <p:spPr bwMode="auto">
          <a:xfrm>
            <a:off x="1511775" y="3710329"/>
            <a:ext cx="20002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cs-CZ" b="1" dirty="0"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Vrchol aquaduktu</a:t>
            </a:r>
          </a:p>
        </p:txBody>
      </p:sp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8036" y="4230560"/>
            <a:ext cx="2657475" cy="20193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4454" y="4332525"/>
            <a:ext cx="1476375" cy="21907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ovéPole 15"/>
          <p:cNvSpPr txBox="1">
            <a:spLocks noChangeArrowheads="1"/>
          </p:cNvSpPr>
          <p:nvPr/>
        </p:nvSpPr>
        <p:spPr bwMode="auto">
          <a:xfrm>
            <a:off x="4984431" y="3803069"/>
            <a:ext cx="20002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cs-CZ" b="1" dirty="0"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Nádrž</a:t>
            </a:r>
          </a:p>
        </p:txBody>
      </p:sp>
      <p:sp>
        <p:nvSpPr>
          <p:cNvPr id="17" name="TextovéPole 16"/>
          <p:cNvSpPr txBox="1">
            <a:spLocks noChangeArrowheads="1"/>
          </p:cNvSpPr>
          <p:nvPr/>
        </p:nvSpPr>
        <p:spPr bwMode="auto">
          <a:xfrm>
            <a:off x="8402516" y="3769608"/>
            <a:ext cx="20002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cs-CZ" b="1" dirty="0">
                <a:solidFill>
                  <a:srgbClr val="4472C4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Římská fontána</a:t>
            </a:r>
          </a:p>
        </p:txBody>
      </p:sp>
      <p:sp>
        <p:nvSpPr>
          <p:cNvPr id="18" name="TextovéPole 17"/>
          <p:cNvSpPr txBox="1">
            <a:spLocks noChangeArrowheads="1"/>
          </p:cNvSpPr>
          <p:nvPr/>
        </p:nvSpPr>
        <p:spPr bwMode="auto">
          <a:xfrm>
            <a:off x="1511775" y="168643"/>
            <a:ext cx="20002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cs-CZ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Řím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ACD52953-7977-4CD5-A42E-7F7DA8E9E929}"/>
              </a:ext>
            </a:extLst>
          </p:cNvPr>
          <p:cNvSpPr/>
          <p:nvPr/>
        </p:nvSpPr>
        <p:spPr>
          <a:xfrm>
            <a:off x="2447973" y="289761"/>
            <a:ext cx="745777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budování vodovodů, akvaduktů, stok a  lázní (od 4. století př.n.l.) </a:t>
            </a:r>
            <a:endParaRPr lang="cs-CZ" sz="2000" b="1" dirty="0">
              <a:effectLst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B01E447E-8DBF-4765-58DD-11E37A979EC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870086" cy="683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607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číslo snímku 12"/>
          <p:cNvSpPr>
            <a:spLocks noGrp="1"/>
          </p:cNvSpPr>
          <p:nvPr>
            <p:ph type="sldNum" sz="quarter" idx="12"/>
          </p:nvPr>
        </p:nvSpPr>
        <p:spPr>
          <a:xfrm>
            <a:off x="11688307" y="6576820"/>
            <a:ext cx="394202" cy="281180"/>
          </a:xfrm>
        </p:spPr>
        <p:txBody>
          <a:bodyPr/>
          <a:lstStyle/>
          <a:p>
            <a:fld id="{7F00770E-4EA8-4EED-8F7A-B97043FC2983}" type="slidenum">
              <a:rPr lang="cs-CZ" altLang="cs-CZ" sz="1000" b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pPr/>
              <a:t>47</a:t>
            </a:fld>
            <a:endParaRPr lang="cs-CZ" altLang="cs-CZ" sz="1000" b="1" dirty="0">
              <a:solidFill>
                <a:srgbClr val="0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930834" y="6568590"/>
            <a:ext cx="1065007" cy="164210"/>
          </a:xfrm>
        </p:spPr>
        <p:txBody>
          <a:bodyPr/>
          <a:lstStyle/>
          <a:p>
            <a:pPr>
              <a:defRPr/>
            </a:pPr>
            <a:fld id="{7C7609CF-14AD-4F5A-8280-B7A9704699E4}" type="datetime1">
              <a:rPr lang="en-US" sz="1000" b="1" smtClean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pPr>
                <a:defRPr/>
              </a:pPr>
              <a:t>9/30/2026</a:t>
            </a:fld>
            <a:endParaRPr lang="cs-CZ" sz="1000" b="1" dirty="0">
              <a:solidFill>
                <a:srgbClr val="0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2" y="3477071"/>
            <a:ext cx="2257425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Obdélník 8"/>
          <p:cNvSpPr/>
          <p:nvPr/>
        </p:nvSpPr>
        <p:spPr>
          <a:xfrm>
            <a:off x="3837214" y="476250"/>
            <a:ext cx="8067117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cs-CZ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Archimédes</a:t>
            </a:r>
            <a:r>
              <a:rPr lang="cs-CZ" sz="2400" b="1" dirty="0">
                <a:solidFill>
                  <a:srgbClr val="7030A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 (</a:t>
            </a:r>
            <a:r>
              <a:rPr lang="cs-CZ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287-212, př.n.l.</a:t>
            </a:r>
            <a:r>
              <a:rPr lang="cs-CZ" sz="2400" b="1" dirty="0">
                <a:solidFill>
                  <a:srgbClr val="7030A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) </a:t>
            </a:r>
            <a:r>
              <a:rPr lang="cs-CZ" sz="2400" b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- </a:t>
            </a:r>
            <a:r>
              <a:rPr lang="cs-CZ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starověký řecký matematik a fyzik. – „zakladatel hydrostatiky“</a:t>
            </a:r>
          </a:p>
          <a:p>
            <a:pPr eaLnBrk="1" hangingPunct="1">
              <a:defRPr/>
            </a:pPr>
            <a:r>
              <a:rPr lang="cs-CZ" sz="2400" b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 </a:t>
            </a:r>
            <a:r>
              <a:rPr lang="cs-CZ" sz="24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Zkoumal měření nepravidelného objemu</a:t>
            </a:r>
          </a:p>
          <a:p>
            <a:pPr eaLnBrk="1" hangingPunct="1">
              <a:defRPr/>
            </a:pPr>
            <a:r>
              <a:rPr lang="cs-CZ" sz="24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těles jejich ponořením do vody. Zavedl pojmy </a:t>
            </a:r>
            <a:r>
              <a:rPr lang="cs-CZ" sz="2400" b="1" dirty="0">
                <a:solidFill>
                  <a:srgbClr val="1F497D">
                    <a:lumMod val="75000"/>
                  </a:srgb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t</a:t>
            </a:r>
            <a:r>
              <a:rPr lang="cs-CZ" sz="2400" b="1" dirty="0"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ěžiště</a:t>
            </a:r>
            <a:r>
              <a:rPr lang="cs-CZ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, </a:t>
            </a:r>
            <a:r>
              <a:rPr lang="cs-CZ" sz="2400" b="1" dirty="0"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tíhová síla </a:t>
            </a:r>
            <a:r>
              <a:rPr lang="cs-CZ" sz="24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a </a:t>
            </a:r>
            <a:r>
              <a:rPr lang="cs-CZ" sz="2400" b="1" dirty="0"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statický moment</a:t>
            </a:r>
            <a:r>
              <a:rPr lang="cs-CZ" sz="24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. Je vynálezcem </a:t>
            </a:r>
            <a:r>
              <a:rPr lang="cs-CZ" sz="2400" b="1" dirty="0"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šroubového čerpadla</a:t>
            </a:r>
            <a:r>
              <a:rPr lang="cs-CZ" sz="24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, jež je využíváno dodnes, hlavně v čistírnách odpadních vod. Do oblasti fyziky Archimédes přispěl pracemi na téma teorie páky, výpočet těžiště pro rotační plochy atd. </a:t>
            </a:r>
          </a:p>
          <a:p>
            <a:pPr eaLnBrk="1" hangingPunct="1">
              <a:defRPr/>
            </a:pPr>
            <a:endParaRPr lang="cs-CZ" sz="2400" dirty="0">
              <a:solidFill>
                <a:prstClr val="black"/>
              </a:solidFill>
              <a:latin typeface="Cambria Math" panose="02040503050406030204" pitchFamily="18" charset="0"/>
              <a:ea typeface="Cambria Math" panose="02040503050406030204" pitchFamily="18" charset="0"/>
              <a:cs typeface="Arial" charset="0"/>
            </a:endParaRPr>
          </a:p>
          <a:p>
            <a:pPr eaLnBrk="1" hangingPunct="1">
              <a:defRPr/>
            </a:pPr>
            <a:r>
              <a:rPr lang="cs-CZ" sz="24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 Spis </a:t>
            </a:r>
            <a:r>
              <a:rPr lang="cs-CZ" sz="2400" i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„</a:t>
            </a:r>
            <a:r>
              <a:rPr lang="cs-CZ" sz="2400" b="1" i="1" dirty="0"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O tělesech plovoucích</a:t>
            </a:r>
            <a:r>
              <a:rPr lang="cs-CZ" sz="2400" i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“ </a:t>
            </a:r>
            <a:r>
              <a:rPr lang="cs-CZ" sz="24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je prvním odborným textem hydrauliky</a:t>
            </a:r>
            <a:endParaRPr lang="cs-CZ" sz="2400" dirty="0">
              <a:solidFill>
                <a:prstClr val="black"/>
              </a:solidFill>
              <a:latin typeface="Cambria Math" panose="02040503050406030204" pitchFamily="18" charset="0"/>
              <a:ea typeface="Cambria Math" panose="02040503050406030204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endParaRPr lang="cs-CZ" sz="2400" dirty="0">
              <a:solidFill>
                <a:prstClr val="black"/>
              </a:solidFill>
              <a:latin typeface="Cambria Math" panose="02040503050406030204" pitchFamily="18" charset="0"/>
              <a:ea typeface="Cambria Math" panose="02040503050406030204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r>
              <a:rPr lang="cs-CZ" sz="24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Nejznámější je tzv. </a:t>
            </a:r>
            <a:r>
              <a:rPr lang="cs-CZ" sz="2400" b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Archimédův zákon: „</a:t>
            </a:r>
            <a:r>
              <a:rPr lang="cs-CZ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Těleso ponořené do kapaliny je nadlehčováno silou, která se rovná váze kapaliny tělesem vytlačené</a:t>
            </a:r>
            <a:r>
              <a:rPr lang="cs-CZ" sz="2400" b="1" i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“</a:t>
            </a:r>
            <a:endParaRPr lang="cs-CZ" sz="2400" b="1" dirty="0">
              <a:solidFill>
                <a:srgbClr val="C00000"/>
              </a:solidFill>
              <a:latin typeface="Cambria Math" panose="02040503050406030204" pitchFamily="18" charset="0"/>
              <a:ea typeface="Cambria Math" panose="02040503050406030204" pitchFamily="18" charset="0"/>
              <a:cs typeface="Times New Roman" pitchFamily="18" charset="0"/>
            </a:endParaRP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56BC8604-516C-5AB7-86E4-F36AEA1FD5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7619" y="436436"/>
            <a:ext cx="1952275" cy="23866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F19C585E-8C40-8943-EFCD-D362F5DF678A}"/>
              </a:ext>
            </a:extLst>
          </p:cNvPr>
          <p:cNvSpPr txBox="1"/>
          <p:nvPr/>
        </p:nvSpPr>
        <p:spPr>
          <a:xfrm>
            <a:off x="1666853" y="2730297"/>
            <a:ext cx="13538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Archimédes</a:t>
            </a:r>
            <a:endParaRPr lang="cs-CZ" dirty="0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C4D8EFB8-9B09-F8D8-04C7-D839F2C548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70086" cy="683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51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číslo snímku 12"/>
          <p:cNvSpPr>
            <a:spLocks noGrp="1"/>
          </p:cNvSpPr>
          <p:nvPr>
            <p:ph type="sldNum" sz="quarter" idx="12"/>
          </p:nvPr>
        </p:nvSpPr>
        <p:spPr>
          <a:xfrm>
            <a:off x="11688307" y="6576820"/>
            <a:ext cx="340936" cy="281180"/>
          </a:xfrm>
        </p:spPr>
        <p:txBody>
          <a:bodyPr/>
          <a:lstStyle/>
          <a:p>
            <a:fld id="{7F00770E-4EA8-4EED-8F7A-B97043FC2983}" type="slidenum">
              <a:rPr lang="cs-CZ" altLang="cs-CZ" sz="1000" b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pPr/>
              <a:t>48</a:t>
            </a:fld>
            <a:endParaRPr lang="cs-CZ" altLang="cs-CZ" sz="1000" b="1" dirty="0">
              <a:solidFill>
                <a:srgbClr val="0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930834" y="6568590"/>
            <a:ext cx="1065007" cy="164210"/>
          </a:xfrm>
        </p:spPr>
        <p:txBody>
          <a:bodyPr/>
          <a:lstStyle/>
          <a:p>
            <a:pPr>
              <a:defRPr/>
            </a:pPr>
            <a:fld id="{7C7609CF-14AD-4F5A-8280-B7A9704699E4}" type="datetime1">
              <a:rPr lang="en-US" sz="1000" b="1" smtClean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pPr>
                <a:defRPr/>
              </a:pPr>
              <a:t>9/30/2026</a:t>
            </a:fld>
            <a:endParaRPr lang="cs-CZ" sz="1000" b="1" dirty="0">
              <a:solidFill>
                <a:srgbClr val="0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8" name="Obdélník 7"/>
          <p:cNvSpPr/>
          <p:nvPr/>
        </p:nvSpPr>
        <p:spPr>
          <a:xfrm>
            <a:off x="6695216" y="741056"/>
            <a:ext cx="5434767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pt-BR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Leonardo da Vinci </a:t>
            </a:r>
            <a:r>
              <a:rPr lang="pt-BR" sz="2000" b="1" dirty="0">
                <a:solidFill>
                  <a:srgbClr val="1F497D">
                    <a:lumMod val="75000"/>
                  </a:srgb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(1452-1519) – </a:t>
            </a:r>
            <a:r>
              <a:rPr lang="cs-CZ" sz="2000" dirty="0">
                <a:solidFill>
                  <a:srgbClr val="1F497D">
                    <a:lumMod val="75000"/>
                  </a:srgb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V</a:t>
            </a:r>
            <a:r>
              <a:rPr lang="pt-BR" sz="2000" dirty="0">
                <a:solidFill>
                  <a:srgbClr val="1F497D">
                    <a:lumMod val="75000"/>
                  </a:srgb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elk</a:t>
            </a:r>
            <a:r>
              <a:rPr lang="cs-CZ" sz="2000" dirty="0">
                <a:solidFill>
                  <a:srgbClr val="1F497D">
                    <a:lumMod val="75000"/>
                  </a:srgb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á</a:t>
            </a:r>
            <a:r>
              <a:rPr lang="pt-BR" sz="2000" dirty="0">
                <a:solidFill>
                  <a:srgbClr val="1F497D">
                    <a:lumMod val="75000"/>
                  </a:srgb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 postav</a:t>
            </a:r>
            <a:r>
              <a:rPr lang="cs-CZ" sz="2000" dirty="0">
                <a:solidFill>
                  <a:srgbClr val="1F497D">
                    <a:lumMod val="75000"/>
                  </a:srgb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a</a:t>
            </a:r>
            <a:r>
              <a:rPr lang="pt-BR" sz="2000" dirty="0">
                <a:solidFill>
                  <a:srgbClr val="1F497D">
                    <a:lumMod val="75000"/>
                  </a:srgb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 renesanční</a:t>
            </a:r>
            <a:r>
              <a:rPr lang="cs-CZ" sz="2000" dirty="0">
                <a:solidFill>
                  <a:srgbClr val="1F497D">
                    <a:lumMod val="75000"/>
                  </a:srgb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 doby – „</a:t>
            </a:r>
            <a:r>
              <a:rPr lang="cs-CZ" sz="2000" b="1" dirty="0"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zakladatel hydrodynamiky</a:t>
            </a:r>
            <a:r>
              <a:rPr lang="cs-CZ" sz="2000" dirty="0">
                <a:solidFill>
                  <a:srgbClr val="1F497D">
                    <a:lumMod val="75000"/>
                  </a:srgb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“</a:t>
            </a:r>
          </a:p>
          <a:p>
            <a:pPr eaLnBrk="1" hangingPunct="1">
              <a:defRPr/>
            </a:pPr>
            <a:r>
              <a:rPr lang="cs-CZ" sz="20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Jeho tvůrčí činnost zasahovala do různých vědních oborů:</a:t>
            </a:r>
          </a:p>
          <a:p>
            <a:pPr eaLnBrk="1" hangingPunct="1">
              <a:defRPr/>
            </a:pPr>
            <a:r>
              <a:rPr lang="cs-CZ" sz="20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malířství, sochařství, architektura, anatomie, přírodní vědy.</a:t>
            </a:r>
          </a:p>
          <a:p>
            <a:pPr eaLnBrk="1" hangingPunct="1">
              <a:defRPr/>
            </a:pPr>
            <a:r>
              <a:rPr lang="cs-CZ" sz="20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Leonardovy technické vynálezy :</a:t>
            </a:r>
          </a:p>
          <a:p>
            <a:pPr eaLnBrk="1" hangingPunct="1">
              <a:defRPr/>
            </a:pPr>
            <a:r>
              <a:rPr lang="cs-CZ" sz="20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létací stroje, pracovní nástroje, válečné stroje, </a:t>
            </a:r>
          </a:p>
          <a:p>
            <a:pPr eaLnBrk="1" hangingPunct="1">
              <a:defRPr/>
            </a:pPr>
            <a:r>
              <a:rPr lang="cs-CZ" sz="20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s vodou související vybavení. </a:t>
            </a:r>
          </a:p>
          <a:p>
            <a:pPr eaLnBrk="1" hangingPunct="1">
              <a:defRPr/>
            </a:pPr>
            <a:r>
              <a:rPr lang="cs-CZ" sz="20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V oboru proudění ……</a:t>
            </a:r>
            <a:r>
              <a:rPr lang="cs-CZ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návrh mlýna s</a:t>
            </a:r>
          </a:p>
          <a:p>
            <a:pPr eaLnBrk="1" hangingPunct="1">
              <a:defRPr/>
            </a:pPr>
            <a:r>
              <a:rPr lang="cs-CZ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vodním kolem, objevení zákona rychlosti a průřezu v ⋅S = konst ,</a:t>
            </a:r>
          </a:p>
          <a:p>
            <a:pPr eaLnBrk="1" hangingPunct="1">
              <a:defRPr/>
            </a:pPr>
            <a:r>
              <a:rPr lang="cs-CZ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návrhy vhodných tvarů pro čluny</a:t>
            </a:r>
            <a:r>
              <a:rPr lang="cs-CZ" sz="20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, padáku, atd.</a:t>
            </a:r>
          </a:p>
          <a:p>
            <a:pPr eaLnBrk="1" hangingPunct="1">
              <a:defRPr/>
            </a:pPr>
            <a:r>
              <a:rPr lang="cs-CZ" sz="20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Zabýval se </a:t>
            </a:r>
            <a:r>
              <a:rPr lang="cs-CZ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infiltrací srážek</a:t>
            </a:r>
            <a:r>
              <a:rPr lang="cs-CZ" sz="20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, </a:t>
            </a:r>
            <a:r>
              <a:rPr lang="cs-CZ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vznikem pramenů</a:t>
            </a:r>
            <a:r>
              <a:rPr lang="cs-CZ" sz="20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, </a:t>
            </a:r>
            <a:r>
              <a:rPr lang="cs-CZ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výtok z nádoby, vznik  a tvar vírů, pohybem a měřením vody v korytech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4209" y="2195025"/>
            <a:ext cx="1830881" cy="19086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Obrázek 1">
            <a:extLst>
              <a:ext uri="{FF2B5EF4-FFF2-40B4-BE49-F238E27FC236}">
                <a16:creationId xmlns:a16="http://schemas.microsoft.com/office/drawing/2014/main" id="{AA00EB05-4749-4689-90C6-97646BDE1D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7749" y="177854"/>
            <a:ext cx="3196293" cy="19024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AAADF4B0-BDC3-4D46-B288-A00986D2BF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7449" y="4309094"/>
            <a:ext cx="4169616" cy="24083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554" name="Picture 2" descr="Výsledek obrázku pro leonardo da vinci hydraulika">
            <a:extLst>
              <a:ext uri="{FF2B5EF4-FFF2-40B4-BE49-F238E27FC236}">
                <a16:creationId xmlns:a16="http://schemas.microsoft.com/office/drawing/2014/main" id="{8EA375E4-DE60-4721-8DA9-C622674F5F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1818" y="2737965"/>
            <a:ext cx="1700648" cy="1308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C3176B67-2676-DA76-4EF8-FC40C65868F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1643" y="71111"/>
            <a:ext cx="2028396" cy="27623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052927D9-F03A-A848-80D7-B84614F5DBF5}"/>
              </a:ext>
            </a:extLst>
          </p:cNvPr>
          <p:cNvSpPr txBox="1"/>
          <p:nvPr/>
        </p:nvSpPr>
        <p:spPr>
          <a:xfrm>
            <a:off x="981643" y="2779994"/>
            <a:ext cx="19615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Leonardo da Vinci </a:t>
            </a:r>
            <a:endParaRPr lang="cs-CZ" dirty="0"/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8084D673-F58D-ECA0-4FF3-C14D498A862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870086" cy="683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12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číslo snímku 12"/>
          <p:cNvSpPr>
            <a:spLocks noGrp="1"/>
          </p:cNvSpPr>
          <p:nvPr>
            <p:ph type="sldNum" sz="quarter" idx="12"/>
          </p:nvPr>
        </p:nvSpPr>
        <p:spPr>
          <a:xfrm>
            <a:off x="11688306" y="6576820"/>
            <a:ext cx="403079" cy="281180"/>
          </a:xfrm>
        </p:spPr>
        <p:txBody>
          <a:bodyPr/>
          <a:lstStyle/>
          <a:p>
            <a:fld id="{7F00770E-4EA8-4EED-8F7A-B97043FC2983}" type="slidenum">
              <a:rPr lang="cs-CZ" altLang="cs-CZ" sz="1000" b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pPr/>
              <a:t>49</a:t>
            </a:fld>
            <a:endParaRPr lang="cs-CZ" altLang="cs-CZ" sz="1000" b="1" dirty="0">
              <a:solidFill>
                <a:srgbClr val="0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930834" y="6568590"/>
            <a:ext cx="1065007" cy="164210"/>
          </a:xfrm>
        </p:spPr>
        <p:txBody>
          <a:bodyPr/>
          <a:lstStyle/>
          <a:p>
            <a:pPr>
              <a:defRPr/>
            </a:pPr>
            <a:fld id="{7C7609CF-14AD-4F5A-8280-B7A9704699E4}" type="datetime1">
              <a:rPr lang="en-US" sz="1000" b="1" smtClean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pPr>
                <a:defRPr/>
              </a:pPr>
              <a:t>9/30/2026</a:t>
            </a:fld>
            <a:endParaRPr lang="cs-CZ" sz="1000" b="1" dirty="0">
              <a:solidFill>
                <a:srgbClr val="0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8" name="Obdélník 7"/>
          <p:cNvSpPr/>
          <p:nvPr/>
        </p:nvSpPr>
        <p:spPr>
          <a:xfrm>
            <a:off x="5284656" y="641505"/>
            <a:ext cx="5451945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cs-CZ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Galileo Galilei </a:t>
            </a:r>
            <a:r>
              <a:rPr lang="cs-CZ" sz="2000" b="1" dirty="0">
                <a:solidFill>
                  <a:srgbClr val="1F497D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(1564 – 1642) - toskánský astronom, matematik, filosof a fyzik</a:t>
            </a:r>
          </a:p>
          <a:p>
            <a:pPr eaLnBrk="1" hangingPunct="1">
              <a:defRPr/>
            </a:pPr>
            <a:endParaRPr lang="cs-CZ" sz="2400" b="1" dirty="0">
              <a:solidFill>
                <a:srgbClr val="1F497D">
                  <a:lumMod val="75000"/>
                </a:srgbClr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r>
              <a:rPr lang="cs-CZ" sz="2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Vylepšení dalekohledu, rozmanitá astronomická pozorování, první z Newtonových zákonů pohybu a</a:t>
            </a:r>
          </a:p>
          <a:p>
            <a:pPr eaLnBrk="1" hangingPunct="1">
              <a:defRPr/>
            </a:pPr>
            <a:r>
              <a:rPr lang="cs-CZ" sz="2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Je uváděn jako „</a:t>
            </a:r>
            <a:r>
              <a:rPr lang="cs-CZ" sz="2000" b="1" dirty="0"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otec moderní astronomie</a:t>
            </a:r>
            <a:r>
              <a:rPr lang="cs-CZ" sz="2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“, </a:t>
            </a:r>
            <a:r>
              <a:rPr lang="cs-CZ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„</a:t>
            </a:r>
            <a:r>
              <a:rPr lang="cs-CZ" sz="2000" b="1" dirty="0"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otec moderní fyziky</a:t>
            </a:r>
            <a:r>
              <a:rPr lang="cs-CZ" sz="2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“ a dokonce „</a:t>
            </a:r>
            <a:r>
              <a:rPr lang="cs-CZ" sz="2000" b="1" dirty="0"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otec vědy</a:t>
            </a:r>
            <a:r>
              <a:rPr lang="cs-CZ" sz="2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“. Studoval  teoreticky i experimentálně </a:t>
            </a:r>
            <a:r>
              <a:rPr lang="cs-CZ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průtok násoskou, </a:t>
            </a:r>
            <a:r>
              <a:rPr lang="cs-CZ" sz="2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ověřil, že </a:t>
            </a:r>
            <a:r>
              <a:rPr lang="cs-CZ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tlak v kapalině závisí na „výšce“ sloupce kapaliny.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F5A5C97F-BEC8-4B46-A7C8-1167BF5C452C}"/>
              </a:ext>
            </a:extLst>
          </p:cNvPr>
          <p:cNvSpPr/>
          <p:nvPr/>
        </p:nvSpPr>
        <p:spPr>
          <a:xfrm>
            <a:off x="1261241" y="5913891"/>
            <a:ext cx="108301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„Žádná fyzikální teorie nemůže ve světě uspět, není-li potvrzena pozorováním“</a:t>
            </a:r>
            <a:endParaRPr lang="cs-CZ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2CC0782C-89AC-489C-997B-4FE7F53041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608" y="482444"/>
            <a:ext cx="2159000" cy="2730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578" name="Picture 2" descr="Výsledek obrázku pro galileo galilei dalekohled">
            <a:extLst>
              <a:ext uri="{FF2B5EF4-FFF2-40B4-BE49-F238E27FC236}">
                <a16:creationId xmlns:a16="http://schemas.microsoft.com/office/drawing/2014/main" id="{CB52588D-B544-4435-B39B-DE069AEB95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5610" y="3936602"/>
            <a:ext cx="2647950" cy="17240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A78ED9F0-80CE-4E3E-1D11-022DF84EC36C}"/>
              </a:ext>
            </a:extLst>
          </p:cNvPr>
          <p:cNvSpPr txBox="1"/>
          <p:nvPr/>
        </p:nvSpPr>
        <p:spPr>
          <a:xfrm>
            <a:off x="2120652" y="3154910"/>
            <a:ext cx="18819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Galileo Galilei </a:t>
            </a:r>
            <a:endParaRPr lang="cs-CZ" dirty="0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A349C754-782D-21F3-F63D-49693A6D2E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70086" cy="683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922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číslo snímku 12"/>
          <p:cNvSpPr>
            <a:spLocks noGrp="1"/>
          </p:cNvSpPr>
          <p:nvPr>
            <p:ph type="sldNum" sz="quarter" idx="12"/>
          </p:nvPr>
        </p:nvSpPr>
        <p:spPr>
          <a:xfrm>
            <a:off x="11688306" y="6576820"/>
            <a:ext cx="358691" cy="281180"/>
          </a:xfrm>
        </p:spPr>
        <p:txBody>
          <a:bodyPr/>
          <a:lstStyle/>
          <a:p>
            <a:fld id="{7F00770E-4EA8-4EED-8F7A-B97043FC2983}" type="slidenum">
              <a:rPr lang="cs-CZ" altLang="cs-CZ" sz="1000" b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pPr/>
              <a:t>50</a:t>
            </a:fld>
            <a:endParaRPr lang="cs-CZ" altLang="cs-CZ" sz="1000" b="1" dirty="0">
              <a:solidFill>
                <a:srgbClr val="0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930834" y="6568590"/>
            <a:ext cx="1065007" cy="164210"/>
          </a:xfrm>
        </p:spPr>
        <p:txBody>
          <a:bodyPr/>
          <a:lstStyle/>
          <a:p>
            <a:pPr>
              <a:defRPr/>
            </a:pPr>
            <a:fld id="{7C7609CF-14AD-4F5A-8280-B7A9704699E4}" type="datetime1">
              <a:rPr lang="en-US" sz="1000" b="1" smtClean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pPr>
                <a:defRPr/>
              </a:pPr>
              <a:t>9/30/2026</a:t>
            </a:fld>
            <a:endParaRPr lang="cs-CZ" sz="1000" b="1" dirty="0">
              <a:solidFill>
                <a:srgbClr val="0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8" name="Obdélník 7"/>
          <p:cNvSpPr/>
          <p:nvPr/>
        </p:nvSpPr>
        <p:spPr>
          <a:xfrm>
            <a:off x="5782927" y="825234"/>
            <a:ext cx="5967385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cs-CZ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Isaac Newton </a:t>
            </a:r>
            <a:r>
              <a:rPr lang="cs-CZ" sz="20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(1643-1727) - britský fyzik, matematik a astronom, </a:t>
            </a:r>
          </a:p>
          <a:p>
            <a:pPr eaLnBrk="1" hangingPunct="1">
              <a:defRPr/>
            </a:pPr>
            <a:r>
              <a:rPr lang="cs-CZ" sz="2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Je zakladatelem klasické mechaniky. </a:t>
            </a:r>
            <a:r>
              <a:rPr lang="cs-CZ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Newtonovy pohybové zákony představují základy pozemské i nebeské mechaniky. </a:t>
            </a:r>
          </a:p>
          <a:p>
            <a:pPr eaLnBrk="1" hangingPunct="1">
              <a:defRPr/>
            </a:pPr>
            <a:r>
              <a:rPr lang="cs-CZ" sz="2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Studiem odporu kladeného prostředím pohybujícímu se tělesu položil </a:t>
            </a:r>
            <a:r>
              <a:rPr lang="cs-CZ" sz="2000" b="1" dirty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základy</a:t>
            </a:r>
          </a:p>
          <a:p>
            <a:pPr eaLnBrk="1" hangingPunct="1">
              <a:defRPr/>
            </a:pPr>
            <a:r>
              <a:rPr lang="cs-CZ" sz="2000" b="1" dirty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hydrodynamiky. </a:t>
            </a:r>
          </a:p>
          <a:p>
            <a:pPr eaLnBrk="1" hangingPunct="1">
              <a:defRPr/>
            </a:pPr>
            <a:r>
              <a:rPr lang="cs-CZ" sz="2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Uvažoval </a:t>
            </a:r>
            <a:r>
              <a:rPr lang="cs-CZ" sz="2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setrvačnost tekutiny, tření o obtékaný</a:t>
            </a:r>
          </a:p>
          <a:p>
            <a:pPr eaLnBrk="1" hangingPunct="1">
              <a:defRPr/>
            </a:pPr>
            <a:r>
              <a:rPr lang="cs-CZ" sz="2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povrch, definoval vztah pro smykové napětí při laminárním proudění, zákon síly </a:t>
            </a:r>
          </a:p>
          <a:p>
            <a:pPr eaLnBrk="1" hangingPunct="1">
              <a:defRPr/>
            </a:pPr>
            <a:r>
              <a:rPr lang="cs-CZ" sz="2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Ve svém slavném díle </a:t>
            </a:r>
            <a:r>
              <a:rPr lang="cs-CZ" sz="2000" b="1" dirty="0">
                <a:solidFill>
                  <a:srgbClr val="1F497D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Matematické základy přírodních věd </a:t>
            </a:r>
            <a:r>
              <a:rPr lang="cs-CZ" sz="2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zobecnil a uspořádal do přehledného logického systému</a:t>
            </a:r>
          </a:p>
          <a:p>
            <a:pPr eaLnBrk="1" hangingPunct="1">
              <a:defRPr/>
            </a:pPr>
            <a:r>
              <a:rPr lang="cs-CZ" sz="2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výsledky práce svých předchůdců.</a:t>
            </a: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495909CA-CCE2-4A16-BBCD-58BD47C0F9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976" y="3503735"/>
            <a:ext cx="3882432" cy="2739272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274B4BF4-D610-B272-4A4B-820B81E37C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1653" y="333405"/>
            <a:ext cx="1817848" cy="22286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BC28A556-B257-2CD8-91C5-46ABFBDEAA16}"/>
              </a:ext>
            </a:extLst>
          </p:cNvPr>
          <p:cNvSpPr txBox="1"/>
          <p:nvPr/>
        </p:nvSpPr>
        <p:spPr>
          <a:xfrm>
            <a:off x="1995841" y="2608980"/>
            <a:ext cx="15412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Isaac Newton </a:t>
            </a:r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F3FD21C1-7626-6467-0923-BC058BFB65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70086" cy="683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56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číslo snímku 12"/>
          <p:cNvSpPr>
            <a:spLocks noGrp="1"/>
          </p:cNvSpPr>
          <p:nvPr>
            <p:ph type="sldNum" sz="quarter" idx="12"/>
          </p:nvPr>
        </p:nvSpPr>
        <p:spPr>
          <a:xfrm>
            <a:off x="11688307" y="6576820"/>
            <a:ext cx="385324" cy="281180"/>
          </a:xfrm>
        </p:spPr>
        <p:txBody>
          <a:bodyPr/>
          <a:lstStyle/>
          <a:p>
            <a:fld id="{7F00770E-4EA8-4EED-8F7A-B97043FC2983}" type="slidenum">
              <a:rPr lang="cs-CZ" altLang="cs-CZ" sz="1000" b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pPr/>
              <a:t>51</a:t>
            </a:fld>
            <a:endParaRPr lang="cs-CZ" altLang="cs-CZ" sz="1000" b="1" dirty="0">
              <a:solidFill>
                <a:srgbClr val="0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930834" y="6568590"/>
            <a:ext cx="1065007" cy="164210"/>
          </a:xfrm>
        </p:spPr>
        <p:txBody>
          <a:bodyPr/>
          <a:lstStyle/>
          <a:p>
            <a:pPr>
              <a:defRPr/>
            </a:pPr>
            <a:fld id="{7C7609CF-14AD-4F5A-8280-B7A9704699E4}" type="datetime1">
              <a:rPr lang="en-US" sz="1000" b="1" smtClean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pPr>
                <a:defRPr/>
              </a:pPr>
              <a:t>9/30/2026</a:t>
            </a:fld>
            <a:endParaRPr lang="cs-CZ" sz="1000" b="1" dirty="0">
              <a:solidFill>
                <a:srgbClr val="0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8" name="Obdélník 7"/>
          <p:cNvSpPr/>
          <p:nvPr/>
        </p:nvSpPr>
        <p:spPr>
          <a:xfrm>
            <a:off x="6971244" y="901706"/>
            <a:ext cx="438715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cs-CZ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Daniel Bernoulli </a:t>
            </a:r>
            <a:r>
              <a:rPr lang="cs-CZ" sz="20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se v roce 1725 se stal</a:t>
            </a:r>
          </a:p>
          <a:p>
            <a:pPr eaLnBrk="1" hangingPunct="1">
              <a:defRPr/>
            </a:pPr>
            <a:r>
              <a:rPr lang="cs-CZ" sz="20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profesorem matematiky v nově zařízené petrohradské Akademii věd.</a:t>
            </a:r>
          </a:p>
          <a:p>
            <a:pPr eaLnBrk="1" hangingPunct="1">
              <a:defRPr/>
            </a:pPr>
            <a:r>
              <a:rPr lang="cs-CZ" sz="20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1733 z Ruska odešel, působil na univerzitách v rodném </a:t>
            </a:r>
            <a:r>
              <a:rPr lang="cs-CZ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Groningenu</a:t>
            </a:r>
            <a:r>
              <a:rPr lang="cs-CZ" sz="20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 a v </a:t>
            </a:r>
            <a:r>
              <a:rPr lang="cs-CZ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Basileji</a:t>
            </a:r>
            <a:r>
              <a:rPr lang="cs-CZ" sz="20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. Jeho stěžejní dílo </a:t>
            </a:r>
            <a:r>
              <a:rPr lang="cs-CZ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Hydrodynamica</a:t>
            </a:r>
            <a:r>
              <a:rPr lang="cs-CZ" sz="2000" b="1" dirty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 </a:t>
            </a:r>
            <a:r>
              <a:rPr lang="cs-CZ" sz="20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vyšlo r. 1738 - základy hydrodynamiky. </a:t>
            </a:r>
          </a:p>
          <a:p>
            <a:pPr eaLnBrk="1" hangingPunct="1">
              <a:defRPr/>
            </a:pPr>
            <a:r>
              <a:rPr lang="cs-CZ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Zintegroval Eulerovu pohybovou rovnici a experimentálně prokázal její platnost</a:t>
            </a:r>
            <a:r>
              <a:rPr lang="cs-CZ" sz="20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.</a:t>
            </a:r>
          </a:p>
          <a:p>
            <a:pPr eaLnBrk="1" hangingPunct="1">
              <a:defRPr/>
            </a:pPr>
            <a:r>
              <a:rPr lang="cs-CZ" sz="20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Vytvořil první kinetickou teorii plynů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85443CD5-37BE-4F7D-9AF4-7E961B9C8C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691" y="1257300"/>
            <a:ext cx="5138057" cy="4343400"/>
          </a:xfrm>
          <a:prstGeom prst="rect">
            <a:avLst/>
          </a:prstGeom>
        </p:spPr>
      </p:pic>
      <p:sp>
        <p:nvSpPr>
          <p:cNvPr id="10" name="Obdélník 9">
            <a:extLst>
              <a:ext uri="{FF2B5EF4-FFF2-40B4-BE49-F238E27FC236}">
                <a16:creationId xmlns:a16="http://schemas.microsoft.com/office/drawing/2014/main" id="{91B86D24-644A-4500-BC92-D1F4E982A06A}"/>
              </a:ext>
            </a:extLst>
          </p:cNvPr>
          <p:cNvSpPr/>
          <p:nvPr/>
        </p:nvSpPr>
        <p:spPr>
          <a:xfrm>
            <a:off x="1995841" y="247280"/>
            <a:ext cx="79658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cs-CZ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Daniel Bernoulli </a:t>
            </a:r>
            <a:r>
              <a:rPr lang="cs-CZ" sz="2400" b="1" dirty="0">
                <a:solidFill>
                  <a:srgbClr val="1F497D">
                    <a:lumMod val="75000"/>
                  </a:srgb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(1700-1782) - švýcarský matematik a fyzik.</a:t>
            </a:r>
          </a:p>
        </p:txBody>
      </p:sp>
      <p:pic>
        <p:nvPicPr>
          <p:cNvPr id="15" name="Obrázek 14">
            <a:extLst>
              <a:ext uri="{FF2B5EF4-FFF2-40B4-BE49-F238E27FC236}">
                <a16:creationId xmlns:a16="http://schemas.microsoft.com/office/drawing/2014/main" id="{B740DB33-8E5C-499E-94AC-4E30617E45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4623" y="5076857"/>
            <a:ext cx="3200400" cy="1443126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F2ADD309-7BE0-48D8-838D-B117A5409D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0691" y="1676835"/>
            <a:ext cx="2395573" cy="24394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8B60A633-4D2F-90AE-6E57-A3CF7352D2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870086" cy="683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75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číslo snímku 12"/>
          <p:cNvSpPr>
            <a:spLocks noGrp="1"/>
          </p:cNvSpPr>
          <p:nvPr>
            <p:ph type="sldNum" sz="quarter" idx="12"/>
          </p:nvPr>
        </p:nvSpPr>
        <p:spPr>
          <a:xfrm>
            <a:off x="11688306" y="6576820"/>
            <a:ext cx="349813" cy="281180"/>
          </a:xfrm>
        </p:spPr>
        <p:txBody>
          <a:bodyPr/>
          <a:lstStyle/>
          <a:p>
            <a:fld id="{7F00770E-4EA8-4EED-8F7A-B97043FC2983}" type="slidenum">
              <a:rPr lang="cs-CZ" altLang="cs-CZ" sz="1000" b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pPr/>
              <a:t>52</a:t>
            </a:fld>
            <a:endParaRPr lang="cs-CZ" altLang="cs-CZ" sz="1000" b="1" dirty="0">
              <a:solidFill>
                <a:srgbClr val="0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930834" y="6568590"/>
            <a:ext cx="1065007" cy="164210"/>
          </a:xfrm>
        </p:spPr>
        <p:txBody>
          <a:bodyPr/>
          <a:lstStyle/>
          <a:p>
            <a:pPr>
              <a:defRPr/>
            </a:pPr>
            <a:fld id="{7C7609CF-14AD-4F5A-8280-B7A9704699E4}" type="datetime1">
              <a:rPr lang="en-US" sz="1000" b="1" smtClean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pPr>
                <a:defRPr/>
              </a:pPr>
              <a:t>9/30/2026</a:t>
            </a:fld>
            <a:endParaRPr lang="cs-CZ" sz="1000" b="1" dirty="0">
              <a:solidFill>
                <a:srgbClr val="0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8" name="Obdélník 7"/>
          <p:cNvSpPr/>
          <p:nvPr/>
        </p:nvSpPr>
        <p:spPr>
          <a:xfrm>
            <a:off x="4852021" y="420097"/>
            <a:ext cx="566922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cs-CZ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Leonhardo Euler </a:t>
            </a:r>
            <a:r>
              <a:rPr lang="cs-CZ" sz="2000" b="1" dirty="0">
                <a:solidFill>
                  <a:srgbClr val="1F497D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(1707-1783) - švýcarský matematik</a:t>
            </a:r>
            <a:r>
              <a:rPr lang="cs-CZ" sz="20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. </a:t>
            </a:r>
          </a:p>
          <a:p>
            <a:pPr eaLnBrk="1" hangingPunct="1">
              <a:defRPr/>
            </a:pPr>
            <a:endParaRPr lang="cs-CZ" sz="2000" b="1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r>
              <a:rPr lang="cs-CZ" sz="2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Tvůrce moderní hydromechaniky objevil pojem </a:t>
            </a:r>
            <a:r>
              <a:rPr lang="cs-CZ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ideální (neviskozní) kapaliny</a:t>
            </a:r>
          </a:p>
          <a:p>
            <a:pPr eaLnBrk="1" hangingPunct="1">
              <a:defRPr/>
            </a:pPr>
            <a:endParaRPr lang="cs-CZ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r>
              <a:rPr lang="cs-CZ" sz="2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odvodil </a:t>
            </a:r>
            <a:r>
              <a:rPr lang="cs-CZ" sz="2000" dirty="0"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základní</a:t>
            </a:r>
            <a:r>
              <a:rPr lang="cs-CZ" sz="2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</a:t>
            </a:r>
            <a:r>
              <a:rPr lang="cs-CZ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diferenciální pohybovou rovnici pro ideální kapalinu</a:t>
            </a:r>
            <a:r>
              <a:rPr lang="cs-CZ" sz="2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. </a:t>
            </a:r>
          </a:p>
          <a:p>
            <a:pPr eaLnBrk="1" hangingPunct="1">
              <a:defRPr/>
            </a:pPr>
            <a:endParaRPr lang="cs-CZ" sz="20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r>
              <a:rPr lang="cs-CZ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vodní turbína -</a:t>
            </a:r>
            <a:r>
              <a:rPr lang="cs-CZ" sz="2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 odvodil základní vztah. </a:t>
            </a:r>
          </a:p>
          <a:p>
            <a:pPr eaLnBrk="1" hangingPunct="1">
              <a:defRPr/>
            </a:pPr>
            <a:endParaRPr lang="cs-CZ" sz="2000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itchFamily="18" charset="0"/>
            </a:endParaRPr>
          </a:p>
          <a:p>
            <a:pPr eaLnBrk="1" hangingPunct="1">
              <a:defRPr/>
            </a:pPr>
            <a:r>
              <a:rPr lang="cs-CZ" sz="20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1733</a:t>
            </a:r>
            <a:r>
              <a:rPr lang="cs-CZ" sz="2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- jmenován profesorem a vedoucím matematického oddělení </a:t>
            </a:r>
            <a:r>
              <a:rPr lang="pl-PL" sz="2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petrohradské Akademie, kam jej pozval Daniel Bernoulli. Roku 1741</a:t>
            </a:r>
          </a:p>
          <a:p>
            <a:pPr eaLnBrk="1" hangingPunct="1">
              <a:defRPr/>
            </a:pPr>
            <a:r>
              <a:rPr lang="cs-CZ" sz="2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Euler z Ruska odešel a přijal pozvání pruského krále Fridricha II. Velikého do Berlína. Strávil pak v </a:t>
            </a:r>
            <a:r>
              <a:rPr lang="cs-CZ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Pruské akademii </a:t>
            </a:r>
            <a:r>
              <a:rPr lang="cs-CZ" sz="2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celých 25 let. </a:t>
            </a:r>
          </a:p>
          <a:p>
            <a:pPr eaLnBrk="1" hangingPunct="1">
              <a:defRPr/>
            </a:pPr>
            <a:r>
              <a:rPr lang="cs-CZ" sz="2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(jeho nejvýznamnější objev - </a:t>
            </a:r>
            <a:r>
              <a:rPr lang="cs-CZ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vlnová rovnice</a:t>
            </a:r>
            <a:r>
              <a:rPr lang="cs-CZ" sz="2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)</a:t>
            </a:r>
          </a:p>
        </p:txBody>
      </p:sp>
      <p:pic>
        <p:nvPicPr>
          <p:cNvPr id="25602" name="Picture 2" descr="Výsledek obrázku pro leonhard euler mechanica">
            <a:extLst>
              <a:ext uri="{FF2B5EF4-FFF2-40B4-BE49-F238E27FC236}">
                <a16:creationId xmlns:a16="http://schemas.microsoft.com/office/drawing/2014/main" id="{869BB262-66A5-409A-BD51-B0E7019BA4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322" y="3726580"/>
            <a:ext cx="1725659" cy="23802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278F5BD3-B9B0-4705-8D2E-B5B7DD472E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8983" y="340542"/>
            <a:ext cx="1949318" cy="23802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D6A81729-6627-3C87-C5CD-6E84E19F7151}"/>
              </a:ext>
            </a:extLst>
          </p:cNvPr>
          <p:cNvSpPr txBox="1"/>
          <p:nvPr/>
        </p:nvSpPr>
        <p:spPr>
          <a:xfrm>
            <a:off x="1670755" y="2720762"/>
            <a:ext cx="18575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Leonhardo</a:t>
            </a:r>
            <a:r>
              <a:rPr lang="cs-CZ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 Euler </a:t>
            </a:r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CCDB4657-2CE9-49A9-6254-423541F0E9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70086" cy="683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683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číslo snímku 12"/>
          <p:cNvSpPr>
            <a:spLocks noGrp="1"/>
          </p:cNvSpPr>
          <p:nvPr>
            <p:ph type="sldNum" sz="quarter" idx="12"/>
          </p:nvPr>
        </p:nvSpPr>
        <p:spPr>
          <a:xfrm>
            <a:off x="11688307" y="6576820"/>
            <a:ext cx="332058" cy="281180"/>
          </a:xfrm>
        </p:spPr>
        <p:txBody>
          <a:bodyPr/>
          <a:lstStyle/>
          <a:p>
            <a:fld id="{7F00770E-4EA8-4EED-8F7A-B97043FC2983}" type="slidenum">
              <a:rPr lang="cs-CZ" altLang="cs-CZ" sz="1000" b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pPr/>
              <a:t>53</a:t>
            </a:fld>
            <a:endParaRPr lang="cs-CZ" altLang="cs-CZ" sz="1000" b="1" dirty="0">
              <a:solidFill>
                <a:srgbClr val="0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930834" y="6568590"/>
            <a:ext cx="1065007" cy="164210"/>
          </a:xfrm>
        </p:spPr>
        <p:txBody>
          <a:bodyPr/>
          <a:lstStyle/>
          <a:p>
            <a:pPr>
              <a:defRPr/>
            </a:pPr>
            <a:fld id="{7C7609CF-14AD-4F5A-8280-B7A9704699E4}" type="datetime1">
              <a:rPr lang="en-US" sz="1000" b="1" smtClean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pPr>
                <a:defRPr/>
              </a:pPr>
              <a:t>9/30/2026</a:t>
            </a:fld>
            <a:endParaRPr lang="cs-CZ" sz="1000" b="1" dirty="0">
              <a:solidFill>
                <a:srgbClr val="0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8" name="Obdélník 7"/>
          <p:cNvSpPr/>
          <p:nvPr/>
        </p:nvSpPr>
        <p:spPr>
          <a:xfrm>
            <a:off x="5725517" y="778122"/>
            <a:ext cx="4929707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cs-CZ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Gabriel Stokes </a:t>
            </a:r>
            <a:r>
              <a:rPr lang="cs-CZ" sz="2000" b="1" dirty="0">
                <a:solidFill>
                  <a:srgbClr val="1F497D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(1819-1903)</a:t>
            </a:r>
          </a:p>
          <a:p>
            <a:pPr eaLnBrk="1" hangingPunct="1">
              <a:defRPr/>
            </a:pPr>
            <a:r>
              <a:rPr lang="cs-CZ" sz="20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</a:t>
            </a:r>
            <a:r>
              <a:rPr lang="cs-CZ" sz="2000" b="1" dirty="0">
                <a:solidFill>
                  <a:srgbClr val="1F497D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jeden z nejvýznamnějších irských </a:t>
            </a:r>
            <a:r>
              <a:rPr lang="pl-PL" sz="2000" b="1" dirty="0">
                <a:solidFill>
                  <a:srgbClr val="1F497D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vědců</a:t>
            </a:r>
            <a:r>
              <a:rPr lang="pl-PL" sz="2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. </a:t>
            </a:r>
          </a:p>
          <a:p>
            <a:pPr eaLnBrk="1" hangingPunct="1">
              <a:defRPr/>
            </a:pPr>
            <a:r>
              <a:rPr lang="pl-PL" sz="2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Je považován za jednoho ze zakladatelů hydrodynamiky.</a:t>
            </a:r>
          </a:p>
          <a:p>
            <a:pPr eaLnBrk="1" hangingPunct="1">
              <a:defRPr/>
            </a:pPr>
            <a:r>
              <a:rPr lang="cs-CZ" sz="2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Určil metodu pro </a:t>
            </a:r>
            <a:r>
              <a:rPr lang="cs-CZ" sz="2000" b="1" dirty="0"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měření kinematické viskozity </a:t>
            </a:r>
            <a:r>
              <a:rPr lang="cs-CZ" sz="2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(Stokesův viskozimetr). </a:t>
            </a:r>
          </a:p>
          <a:p>
            <a:pPr eaLnBrk="1" hangingPunct="1">
              <a:defRPr/>
            </a:pPr>
            <a:r>
              <a:rPr lang="cs-CZ" sz="2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Ukázal na prostou </a:t>
            </a:r>
            <a:r>
              <a:rPr lang="cs-CZ" sz="2000" b="1" dirty="0">
                <a:solidFill>
                  <a:srgbClr val="1F497D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lineární závislost napětí na deformační rychlosti</a:t>
            </a:r>
            <a:r>
              <a:rPr lang="cs-CZ" sz="2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, čímž zobecnil Newtonův zákon a společně s</a:t>
            </a:r>
          </a:p>
          <a:p>
            <a:pPr eaLnBrk="1" hangingPunct="1">
              <a:defRPr/>
            </a:pPr>
            <a:r>
              <a:rPr lang="cs-CZ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Louisem Navierem </a:t>
            </a:r>
            <a:r>
              <a:rPr lang="cs-CZ" sz="20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(1785-1836)  </a:t>
            </a:r>
            <a:r>
              <a:rPr lang="cs-CZ" sz="2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přispěli k odvození obecné</a:t>
            </a:r>
          </a:p>
          <a:p>
            <a:pPr eaLnBrk="1" hangingPunct="1">
              <a:defRPr/>
            </a:pPr>
            <a:r>
              <a:rPr lang="cs-CZ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pohybové rovnice pro proudění vazké kapaliny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AD6EDDF5-FD44-4B76-B378-2811EC96EC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3549" y="3612260"/>
            <a:ext cx="2219441" cy="22858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3B1C92B7-17FC-40FE-8F77-145E371BB0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4991" y="646711"/>
            <a:ext cx="2219441" cy="23990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5DA6270B-8D2E-2F55-D53A-F7B0F71ED296}"/>
              </a:ext>
            </a:extLst>
          </p:cNvPr>
          <p:cNvSpPr txBox="1"/>
          <p:nvPr/>
        </p:nvSpPr>
        <p:spPr>
          <a:xfrm>
            <a:off x="2212689" y="3061074"/>
            <a:ext cx="15509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Gabriel </a:t>
            </a:r>
            <a:r>
              <a:rPr lang="cs-CZ" sz="18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Stokes</a:t>
            </a:r>
            <a:r>
              <a:rPr lang="cs-CZ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 </a:t>
            </a:r>
            <a:endParaRPr lang="cs-CZ" dirty="0"/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D4192BBB-1D81-75DA-6E1A-F049C3633F8E}"/>
              </a:ext>
            </a:extLst>
          </p:cNvPr>
          <p:cNvSpPr txBox="1"/>
          <p:nvPr/>
        </p:nvSpPr>
        <p:spPr>
          <a:xfrm>
            <a:off x="2027851" y="5950575"/>
            <a:ext cx="20508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Louisem </a:t>
            </a:r>
            <a:r>
              <a:rPr lang="cs-CZ" sz="18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Navierem</a:t>
            </a:r>
            <a:r>
              <a:rPr lang="cs-CZ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 </a:t>
            </a:r>
            <a:endParaRPr lang="cs-CZ" dirty="0"/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E90D5431-2EBB-A390-2D4E-4833BB8FF3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70086" cy="683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940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číslo snímku 12"/>
          <p:cNvSpPr>
            <a:spLocks noGrp="1"/>
          </p:cNvSpPr>
          <p:nvPr>
            <p:ph type="sldNum" sz="quarter" idx="12"/>
          </p:nvPr>
        </p:nvSpPr>
        <p:spPr>
          <a:xfrm>
            <a:off x="11688306" y="6576820"/>
            <a:ext cx="358691" cy="281180"/>
          </a:xfrm>
        </p:spPr>
        <p:txBody>
          <a:bodyPr/>
          <a:lstStyle/>
          <a:p>
            <a:fld id="{7F00770E-4EA8-4EED-8F7A-B97043FC2983}" type="slidenum">
              <a:rPr lang="cs-CZ" altLang="cs-CZ" sz="1000" b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pPr/>
              <a:t>54</a:t>
            </a:fld>
            <a:endParaRPr lang="cs-CZ" altLang="cs-CZ" sz="1000" b="1" dirty="0">
              <a:solidFill>
                <a:srgbClr val="0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930834" y="6568590"/>
            <a:ext cx="1065007" cy="164210"/>
          </a:xfrm>
        </p:spPr>
        <p:txBody>
          <a:bodyPr/>
          <a:lstStyle/>
          <a:p>
            <a:pPr>
              <a:defRPr/>
            </a:pPr>
            <a:fld id="{7C7609CF-14AD-4F5A-8280-B7A9704699E4}" type="datetime1">
              <a:rPr lang="en-US" sz="1000" b="1" smtClean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pPr>
                <a:defRPr/>
              </a:pPr>
              <a:t>9/30/2026</a:t>
            </a:fld>
            <a:endParaRPr lang="cs-CZ" sz="1000" b="1" dirty="0">
              <a:solidFill>
                <a:srgbClr val="0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8" name="Obdélník 7"/>
          <p:cNvSpPr/>
          <p:nvPr/>
        </p:nvSpPr>
        <p:spPr>
          <a:xfrm>
            <a:off x="5027957" y="804727"/>
            <a:ext cx="578439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cs-CZ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Osborn Reynolds </a:t>
            </a:r>
            <a:r>
              <a:rPr lang="cs-CZ" sz="2400" b="1" dirty="0">
                <a:solidFill>
                  <a:srgbClr val="1F497D">
                    <a:lumMod val="75000"/>
                  </a:srgb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(1842-1912) - britský vědec a inženýr</a:t>
            </a:r>
            <a:r>
              <a:rPr lang="cs-CZ" sz="2400" b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. </a:t>
            </a:r>
          </a:p>
          <a:p>
            <a:pPr eaLnBrk="1" hangingPunct="1">
              <a:defRPr/>
            </a:pPr>
            <a:r>
              <a:rPr lang="cs-CZ" sz="24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Od roku 1873 zkoumal Reynolds </a:t>
            </a:r>
            <a:r>
              <a:rPr lang="cs-CZ" sz="2400" b="1" dirty="0">
                <a:solidFill>
                  <a:srgbClr val="1F497D">
                    <a:lumMod val="75000"/>
                  </a:srgb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dynamiku tekutin.</a:t>
            </a:r>
          </a:p>
          <a:p>
            <a:pPr eaLnBrk="1" hangingPunct="1">
              <a:defRPr/>
            </a:pPr>
            <a:r>
              <a:rPr lang="cs-CZ" sz="24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Zkoumal změny proudění uvnitř potrubí při </a:t>
            </a:r>
            <a:r>
              <a:rPr lang="cs-CZ" sz="2400" b="1" dirty="0">
                <a:solidFill>
                  <a:srgbClr val="1F497D">
                    <a:lumMod val="75000"/>
                  </a:srgb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přechod</a:t>
            </a:r>
            <a:r>
              <a:rPr lang="cs-CZ" sz="24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u mezi l</a:t>
            </a:r>
            <a:r>
              <a:rPr lang="cs-CZ" sz="2400" b="1" dirty="0">
                <a:solidFill>
                  <a:srgbClr val="1F497D">
                    <a:lumMod val="75000"/>
                  </a:srgb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aminární</a:t>
            </a:r>
            <a:r>
              <a:rPr lang="cs-CZ" sz="24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m a t</a:t>
            </a:r>
            <a:r>
              <a:rPr lang="cs-CZ" sz="2400" b="1" dirty="0">
                <a:solidFill>
                  <a:srgbClr val="1F497D">
                    <a:lumMod val="75000"/>
                  </a:srgb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urbulentní</a:t>
            </a:r>
            <a:r>
              <a:rPr lang="cs-CZ" sz="24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m </a:t>
            </a:r>
            <a:r>
              <a:rPr lang="cs-CZ" sz="2400" b="1" dirty="0">
                <a:solidFill>
                  <a:srgbClr val="1F497D">
                    <a:lumMod val="75000"/>
                  </a:srgb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proudění</a:t>
            </a:r>
            <a:r>
              <a:rPr lang="cs-CZ" sz="24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m.</a:t>
            </a:r>
          </a:p>
          <a:p>
            <a:pPr eaLnBrk="1" hangingPunct="1">
              <a:defRPr/>
            </a:pPr>
            <a:r>
              <a:rPr lang="cs-CZ" sz="24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Určil kritérium pro přechod laminárního proudění na turbulentní,</a:t>
            </a:r>
          </a:p>
          <a:p>
            <a:pPr eaLnBrk="1" hangingPunct="1">
              <a:defRPr/>
            </a:pPr>
            <a:r>
              <a:rPr lang="cs-CZ" sz="24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(</a:t>
            </a:r>
            <a:r>
              <a:rPr lang="cs-CZ" sz="2400" b="1" dirty="0">
                <a:solidFill>
                  <a:srgbClr val="1F497D">
                    <a:lumMod val="75000"/>
                  </a:srgb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Reynoldsovo číslo)</a:t>
            </a:r>
          </a:p>
          <a:p>
            <a:pPr eaLnBrk="1" hangingPunct="1">
              <a:defRPr/>
            </a:pPr>
            <a:r>
              <a:rPr lang="cs-CZ" sz="24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1889 -  vytvořil důležitý teoretický</a:t>
            </a:r>
          </a:p>
          <a:p>
            <a:pPr eaLnBrk="1" hangingPunct="1">
              <a:defRPr/>
            </a:pPr>
            <a:r>
              <a:rPr lang="cs-CZ" sz="24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model pro </a:t>
            </a:r>
            <a:r>
              <a:rPr lang="cs-CZ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turbulentní proudění.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E908F84D-B422-4DE2-BE50-37A0127712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6219" y="804727"/>
            <a:ext cx="2572109" cy="28960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8430C7C8-69BD-E6B3-E34F-175485D74DE0}"/>
              </a:ext>
            </a:extLst>
          </p:cNvPr>
          <p:cNvSpPr txBox="1"/>
          <p:nvPr/>
        </p:nvSpPr>
        <p:spPr>
          <a:xfrm>
            <a:off x="1750775" y="3909780"/>
            <a:ext cx="18356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Osborn</a:t>
            </a:r>
            <a:r>
              <a:rPr lang="cs-CZ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 </a:t>
            </a:r>
            <a:r>
              <a:rPr lang="cs-CZ" sz="18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Reynolds</a:t>
            </a:r>
            <a:r>
              <a:rPr lang="cs-CZ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 </a:t>
            </a:r>
            <a:endParaRPr lang="cs-CZ" dirty="0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2BCE7F40-9009-12DB-A4F6-9B575B21FA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870086" cy="683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108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4C74075C-ECEE-45C2-9E05-4FB1261C1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17CEBF-C08A-491D-94D3-ADF75E33E9DA}" type="datetime1">
              <a:rPr lang="en-US" smtClean="0">
                <a:solidFill>
                  <a:srgbClr val="000000"/>
                </a:solidFill>
              </a:rPr>
              <a:t>9/30/2026</a:t>
            </a:fld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777D8369-F686-4314-A723-257AA2A1B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34951" y="6477000"/>
            <a:ext cx="388883" cy="246993"/>
          </a:xfrm>
        </p:spPr>
        <p:txBody>
          <a:bodyPr/>
          <a:lstStyle/>
          <a:p>
            <a:fld id="{7F00770E-4EA8-4EED-8F7A-B97043FC2983}" type="slidenum">
              <a:rPr lang="cs-CZ" altLang="cs-CZ" sz="1100" b="1" smtClean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pPr/>
              <a:t>55</a:t>
            </a:fld>
            <a:endParaRPr lang="cs-CZ" altLang="cs-CZ" sz="1100" b="1" dirty="0">
              <a:solidFill>
                <a:srgbClr val="0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6765BA79-8A1D-4BDE-8BB2-E95C05625F97}"/>
              </a:ext>
            </a:extLst>
          </p:cNvPr>
          <p:cNvSpPr/>
          <p:nvPr/>
        </p:nvSpPr>
        <p:spPr>
          <a:xfrm>
            <a:off x="6096000" y="651008"/>
            <a:ext cx="4953456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dirty="0">
              <a:latin typeface="Arial" panose="020B0604020202020204" pitchFamily="34" charset="0"/>
            </a:endParaRPr>
          </a:p>
          <a:p>
            <a:r>
              <a:rPr lang="cs-CZ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prof. František Koláček </a:t>
            </a:r>
            <a:r>
              <a:rPr lang="cs-CZ" sz="2000" dirty="0">
                <a:latin typeface="Cambria" panose="02040503050406030204" pitchFamily="18" charset="0"/>
                <a:ea typeface="Cambria" panose="02040503050406030204" pitchFamily="18" charset="0"/>
              </a:rPr>
              <a:t>(1851 – 1913),</a:t>
            </a:r>
          </a:p>
          <a:p>
            <a:r>
              <a:rPr lang="cs-CZ" sz="2000" dirty="0">
                <a:latin typeface="Cambria" panose="02040503050406030204" pitchFamily="18" charset="0"/>
                <a:ea typeface="Cambria" panose="02040503050406030204" pitchFamily="18" charset="0"/>
              </a:rPr>
              <a:t> v r. 1899 teoretická </a:t>
            </a:r>
            <a:r>
              <a:rPr lang="cs-CZ" sz="2000" b="1" dirty="0">
                <a:latin typeface="Cambria" panose="02040503050406030204" pitchFamily="18" charset="0"/>
                <a:ea typeface="Cambria" panose="02040503050406030204" pitchFamily="18" charset="0"/>
              </a:rPr>
              <a:t>Hydrodynamika</a:t>
            </a:r>
          </a:p>
          <a:p>
            <a:endParaRPr lang="cs-CZ" sz="20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cs-CZ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cs-CZ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prof. Viktor Kaplan </a:t>
            </a:r>
            <a:r>
              <a:rPr lang="cs-CZ" sz="2000" dirty="0">
                <a:latin typeface="Cambria" panose="02040503050406030204" pitchFamily="18" charset="0"/>
                <a:ea typeface="Cambria" panose="02040503050406030204" pitchFamily="18" charset="0"/>
              </a:rPr>
              <a:t>(1876–1934), který vyvinul nízkotlakou </a:t>
            </a:r>
            <a:r>
              <a:rPr lang="cs-CZ" sz="2000" b="1" dirty="0">
                <a:latin typeface="Cambria" panose="02040503050406030204" pitchFamily="18" charset="0"/>
                <a:ea typeface="Cambria" panose="02040503050406030204" pitchFamily="18" charset="0"/>
              </a:rPr>
              <a:t>vodní turbinu</a:t>
            </a:r>
          </a:p>
          <a:p>
            <a:endParaRPr lang="cs-CZ" sz="2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cs-CZ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prof. Jan Smetana </a:t>
            </a:r>
            <a:r>
              <a:rPr lang="cs-CZ" sz="2000" dirty="0">
                <a:latin typeface="Cambria" panose="02040503050406030204" pitchFamily="18" charset="0"/>
                <a:ea typeface="Cambria" panose="02040503050406030204" pitchFamily="18" charset="0"/>
              </a:rPr>
              <a:t>(1883–1962), zakladatel Výzkumného ústavu vodohospodářského TGM v Praze Podbabě (1930), </a:t>
            </a:r>
          </a:p>
          <a:p>
            <a:r>
              <a:rPr lang="cs-CZ" sz="2000" dirty="0">
                <a:latin typeface="Cambria" panose="02040503050406030204" pitchFamily="18" charset="0"/>
                <a:ea typeface="Cambria" panose="02040503050406030204" pitchFamily="18" charset="0"/>
              </a:rPr>
              <a:t>profesor na Ústavu hydrauliky a vodních toků ČVUT v Praze </a:t>
            </a:r>
          </a:p>
          <a:p>
            <a:r>
              <a:rPr lang="cs-CZ" sz="2000" dirty="0">
                <a:latin typeface="Cambria" panose="02040503050406030204" pitchFamily="18" charset="0"/>
                <a:ea typeface="Cambria" panose="02040503050406030204" pitchFamily="18" charset="0"/>
              </a:rPr>
              <a:t>ředitel Ústavu pro hydrodynamiku </a:t>
            </a:r>
          </a:p>
          <a:p>
            <a:r>
              <a:rPr lang="cs-CZ" sz="2000" dirty="0">
                <a:latin typeface="Cambria" panose="02040503050406030204" pitchFamily="18" charset="0"/>
                <a:ea typeface="Cambria" panose="02040503050406030204" pitchFamily="18" charset="0"/>
              </a:rPr>
              <a:t>              Akademie věd</a:t>
            </a:r>
            <a:endParaRPr lang="cs-CZ" sz="2000" dirty="0"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BDEAC84D-6827-4734-AF2F-33DD41024D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7158" y="2403965"/>
            <a:ext cx="2095500" cy="15716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D28F06AD-451C-4955-9C05-39A7F6D8D6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585" y="1812373"/>
            <a:ext cx="1486533" cy="1825237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7BAB158E-A718-4EC4-8D83-4C911AD6E8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210" y="4402709"/>
            <a:ext cx="1415678" cy="16269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D1D3A8CD-A1E6-4074-9ABB-4B8B3A530D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2682" y="4402709"/>
            <a:ext cx="2757940" cy="1760149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14EA813E-AC3D-4EE9-B918-D3265943E8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27496" y="307646"/>
            <a:ext cx="1322045" cy="1639065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CEBD019D-B978-9998-A0CD-95C78EC75735}"/>
              </a:ext>
            </a:extLst>
          </p:cNvPr>
          <p:cNvSpPr txBox="1"/>
          <p:nvPr/>
        </p:nvSpPr>
        <p:spPr>
          <a:xfrm>
            <a:off x="2906539" y="1882233"/>
            <a:ext cx="19290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František Koláček </a:t>
            </a:r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61B21736-B036-5CA6-96CD-07519F13AF1D}"/>
              </a:ext>
            </a:extLst>
          </p:cNvPr>
          <p:cNvSpPr txBox="1"/>
          <p:nvPr/>
        </p:nvSpPr>
        <p:spPr>
          <a:xfrm>
            <a:off x="1088046" y="3660186"/>
            <a:ext cx="20677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Viktor Kaplan </a:t>
            </a:r>
            <a:endParaRPr lang="cs-CZ" dirty="0"/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D6DE9879-BC57-B991-B9AC-6DFC95552C88}"/>
              </a:ext>
            </a:extLst>
          </p:cNvPr>
          <p:cNvSpPr txBox="1"/>
          <p:nvPr/>
        </p:nvSpPr>
        <p:spPr>
          <a:xfrm>
            <a:off x="1216210" y="5912789"/>
            <a:ext cx="15049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Jan Smetana </a:t>
            </a:r>
            <a:endParaRPr lang="cs-CZ" dirty="0"/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662F1E7F-9E80-E4EF-0CE4-6B10A59932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870086" cy="683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359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815E8A2F-11A2-F035-3EE3-894592A1EC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17CEBF-C08A-491D-94D3-ADF75E33E9DA}" type="datetime1">
              <a:rPr lang="en-US" smtClean="0">
                <a:solidFill>
                  <a:srgbClr val="000000"/>
                </a:solidFill>
              </a:rPr>
              <a:t>9/30/2026</a:t>
            </a:fld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E1E59660-817B-3E9F-841D-C8137CD3E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0770E-4EA8-4EED-8F7A-B97043FC2983}" type="slidenum">
              <a:rPr lang="cs-CZ" altLang="cs-CZ" smtClean="0">
                <a:solidFill>
                  <a:srgbClr val="000000"/>
                </a:solidFill>
              </a:rPr>
              <a:pPr/>
              <a:t>56</a:t>
            </a:fld>
            <a:endParaRPr lang="cs-CZ" altLang="cs-CZ" dirty="0">
              <a:solidFill>
                <a:srgbClr val="000000"/>
              </a:solidFill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8179C694-A73C-79BD-0D87-163734CFCA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154"/>
            <a:ext cx="12192000" cy="6934309"/>
          </a:xfrm>
          <a:prstGeom prst="rect">
            <a:avLst/>
          </a:prstGeom>
        </p:spPr>
      </p:pic>
      <p:sp>
        <p:nvSpPr>
          <p:cNvPr id="6" name="Obdélník 5">
            <a:extLst>
              <a:ext uri="{FF2B5EF4-FFF2-40B4-BE49-F238E27FC236}">
                <a16:creationId xmlns:a16="http://schemas.microsoft.com/office/drawing/2014/main" id="{F4AEC414-3487-5BE8-AAA8-835EB3872F50}"/>
              </a:ext>
            </a:extLst>
          </p:cNvPr>
          <p:cNvSpPr/>
          <p:nvPr/>
        </p:nvSpPr>
        <p:spPr>
          <a:xfrm>
            <a:off x="1258138" y="3271837"/>
            <a:ext cx="7098545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cs-CZ" sz="6000" b="1" dirty="0">
                <a:ln/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Konec 1. přednášky</a:t>
            </a:r>
            <a:endParaRPr lang="cs-CZ" sz="6000" b="1" dirty="0">
              <a:ln/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62215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Výchozí návrh">
  <a:themeElements>
    <a:clrScheme name="Výchozí návrh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Výchozí návrh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-1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-18"/>
          </a:defRPr>
        </a:defPPr>
      </a:lstStyle>
    </a:lnDef>
  </a:objectDefaults>
  <a:extraClrSchemeLst>
    <a:extraClrScheme>
      <a:clrScheme name="Výchozí návr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Výchozí návrh">
  <a:themeElements>
    <a:clrScheme name="Výchozí návrh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Výchozí návrh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-1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-18"/>
          </a:defRPr>
        </a:defPPr>
      </a:lstStyle>
    </a:lnDef>
  </a:objectDefaults>
  <a:extraClrSchemeLst>
    <a:extraClrScheme>
      <a:clrScheme name="Výchozí návr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Water Slides (Black) - wide</Template>
  <TotalTime>6845</TotalTime>
  <Words>4171</Words>
  <Application>Microsoft Office PowerPoint</Application>
  <PresentationFormat>Širokoúhlá obrazovka</PresentationFormat>
  <Paragraphs>501</Paragraphs>
  <Slides>56</Slides>
  <Notes>34</Notes>
  <HiddenSlides>0</HiddenSlides>
  <MMClips>0</MMClips>
  <ScaleCrop>false</ScaleCrop>
  <HeadingPairs>
    <vt:vector size="6" baseType="variant">
      <vt:variant>
        <vt:lpstr>Použitá písma</vt:lpstr>
      </vt:variant>
      <vt:variant>
        <vt:i4>10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56</vt:i4>
      </vt:variant>
    </vt:vector>
  </HeadingPairs>
  <TitlesOfParts>
    <vt:vector size="68" baseType="lpstr">
      <vt:lpstr>Arial</vt:lpstr>
      <vt:lpstr>Arial</vt:lpstr>
      <vt:lpstr>Calibri</vt:lpstr>
      <vt:lpstr>Cambria</vt:lpstr>
      <vt:lpstr>Cambria Math</vt:lpstr>
      <vt:lpstr>Monotype Corsiva</vt:lpstr>
      <vt:lpstr>Palatino Linotype</vt:lpstr>
      <vt:lpstr>Times New Roman</vt:lpstr>
      <vt:lpstr>Times-Bold</vt:lpstr>
      <vt:lpstr>Times-Roman</vt:lpstr>
      <vt:lpstr>Výchozí návrh</vt:lpstr>
      <vt:lpstr>1_Výchozí návrh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FŽP ČZU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Pavel Pech</dc:creator>
  <cp:lastModifiedBy>Pech Pavel</cp:lastModifiedBy>
  <cp:revision>776</cp:revision>
  <cp:lastPrinted>2016-10-12T05:01:14Z</cp:lastPrinted>
  <dcterms:created xsi:type="dcterms:W3CDTF">2015-09-29T09:21:54Z</dcterms:created>
  <dcterms:modified xsi:type="dcterms:W3CDTF">2026-09-30T13:23:10Z</dcterms:modified>
</cp:coreProperties>
</file>