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9"/>
  </p:notesMasterIdLst>
  <p:sldIdLst>
    <p:sldId id="603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1" r:id="rId18"/>
    <p:sldId id="482" r:id="rId19"/>
    <p:sldId id="483" r:id="rId20"/>
    <p:sldId id="484" r:id="rId21"/>
    <p:sldId id="488" r:id="rId22"/>
    <p:sldId id="489" r:id="rId23"/>
    <p:sldId id="490" r:id="rId24"/>
    <p:sldId id="485" r:id="rId25"/>
    <p:sldId id="486" r:id="rId26"/>
    <p:sldId id="487" r:id="rId27"/>
    <p:sldId id="604" r:id="rId28"/>
  </p:sldIdLst>
  <p:sldSz cx="12192000" cy="68580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A0F1"/>
    <a:srgbClr val="DCDCDC"/>
    <a:srgbClr val="C6D5E4"/>
    <a:srgbClr val="E5ECF3"/>
    <a:srgbClr val="CDDDE5"/>
    <a:srgbClr val="D6D6EA"/>
    <a:srgbClr val="DEDDEF"/>
    <a:srgbClr val="C8C8DE"/>
    <a:srgbClr val="D5D9E3"/>
    <a:srgbClr val="D2D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2" autoAdjust="0"/>
    <p:restoredTop sz="94434" autoAdjust="0"/>
  </p:normalViewPr>
  <p:slideViewPr>
    <p:cSldViewPr snapToGrid="0">
      <p:cViewPr varScale="1">
        <p:scale>
          <a:sx n="92" d="100"/>
          <a:sy n="92" d="100"/>
        </p:scale>
        <p:origin x="64" y="12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801E0-3765-40F7-9630-D1B4E0FBC8EC}" type="datetimeFigureOut">
              <a:rPr lang="cs-CZ" smtClean="0"/>
              <a:t>12.10.2024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5F816-D89C-4916-8C6E-FB87C3D30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47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62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62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2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10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26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58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90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89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48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42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6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40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76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39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0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4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5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0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23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855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986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0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AEE3-940E-419E-8FB9-E959029E39CC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FA095-B559-42EF-B8CB-295BFABA6E0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0F9D9-8DD7-4954-9356-FA222B70D8A1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4997-5353-4C37-BD31-C104D6C3FBE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0BAC5-4CA4-4DD4-B6F5-1384AEFB9679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2D0CF-AE9F-4C67-B88A-7D41E047FFD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36B3-CD8D-41A5-B010-B1C597359303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AEBF-CEC4-4AC1-BDF8-4F87E57256A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D94C-8511-4F58-935E-AC09328C63BF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8E6B9-561F-46D4-9354-E985C0699C8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6987-B275-4AFA-BE64-E66EE8B066A0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A4EE-0C6E-42DC-8643-862999D41F1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AA8D-A724-41A4-8755-BAEE119B5A1F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6343E-C5E9-4605-83CB-4ADB20B414F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1C7EB-3F53-461F-AF34-0547893B69EB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91DAC-2397-4030-B891-733128AD3B3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0770E-4EA8-4EED-8F7A-B97043FC298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AF7C-8337-4E57-8267-5F5F2D69CC24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0C031-0461-48CD-8E8C-0BF8BADE866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1789-93D6-43B5-93BA-90D73E07148C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F9971-BD67-4803-9046-D6876146D2D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fld id="{36226A07-5CA1-4368-A7D9-EF361D0F36A0}" type="datetime1">
              <a:rPr lang="en-US" smtClean="0">
                <a:solidFill>
                  <a:srgbClr val="000000"/>
                </a:solidFill>
                <a:cs typeface="Arial" charset="0"/>
              </a:rPr>
              <a:t>10/12/2024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34DE6A-F5EB-4AE8-A837-06D6DEE26D9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pPr/>
              <a:t>‹#›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1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11" Type="http://schemas.openxmlformats.org/officeDocument/2006/relationships/image" Target="../media/image2.jp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2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NULL"/><Relationship Id="rId9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1.wmf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4339E3-E7E0-9644-16D8-F611EE8E7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DAEF4F-0390-9DDC-13BD-4A43DA5F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TextovéPole 2">
            <a:extLst>
              <a:ext uri="{FF2B5EF4-FFF2-40B4-BE49-F238E27FC236}">
                <a16:creationId xmlns:a16="http://schemas.microsoft.com/office/drawing/2014/main" id="{0F2731B5-76B8-A0D3-EC6C-5A9C57BFB0B9}"/>
              </a:ext>
            </a:extLst>
          </p:cNvPr>
          <p:cNvSpPr txBox="1"/>
          <p:nvPr/>
        </p:nvSpPr>
        <p:spPr>
          <a:xfrm>
            <a:off x="3519055" y="375273"/>
            <a:ext cx="6176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 Math" panose="02040503050406030204" pitchFamily="18" charset="0"/>
                <a:cs typeface="Arial" charset="0"/>
              </a:rPr>
              <a:t>Environmentální hydraulika</a:t>
            </a:r>
          </a:p>
          <a:p>
            <a:pPr eaLnBrk="1" hangingPunct="1"/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 Math" panose="02040503050406030204" pitchFamily="18" charset="0"/>
                <a:cs typeface="Arial" charset="0"/>
              </a:rPr>
              <a:t>                Hydraulika </a:t>
            </a:r>
          </a:p>
          <a:p>
            <a:pPr eaLnBrk="1" hangingPunct="1"/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95EC5F8-1A4A-30A4-06BD-032D3485C409}"/>
              </a:ext>
            </a:extLst>
          </p:cNvPr>
          <p:cNvSpPr txBox="1"/>
          <p:nvPr/>
        </p:nvSpPr>
        <p:spPr>
          <a:xfrm>
            <a:off x="4825823" y="1638901"/>
            <a:ext cx="210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0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" panose="02040503050406030204" pitchFamily="18" charset="0"/>
                <a:cs typeface="Arial" charset="0"/>
              </a:rPr>
              <a:t>PŘednáška</a:t>
            </a:r>
            <a:r>
              <a:rPr lang="cs-CZ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" panose="02040503050406030204" pitchFamily="18" charset="0"/>
                <a:cs typeface="Arial" charset="0"/>
              </a:rPr>
              <a:t> - 4 </a:t>
            </a:r>
            <a:endParaRPr lang="cs-CZ" sz="3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B6A5258-43F2-2FCF-734F-EC34985184FC}"/>
              </a:ext>
            </a:extLst>
          </p:cNvPr>
          <p:cNvSpPr txBox="1"/>
          <p:nvPr/>
        </p:nvSpPr>
        <p:spPr>
          <a:xfrm>
            <a:off x="198474" y="6094644"/>
            <a:ext cx="2568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 Math" panose="02040503050406030204" pitchFamily="18" charset="0"/>
                <a:cs typeface="Arial" charset="0"/>
              </a:rPr>
              <a:t>2024-2025 – ZS</a:t>
            </a:r>
            <a:endParaRPr lang="cs-CZ" sz="2400" dirty="0">
              <a:solidFill>
                <a:schemeClr val="bg1">
                  <a:lumMod val="85000"/>
                </a:schemeClr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76821"/>
            <a:ext cx="397013" cy="1559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10/12/2024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E3DEA17-7A95-4B74-8CE5-5C76C9AB65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7E7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2006" y="1117740"/>
            <a:ext cx="8099001" cy="454017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03F150F-B041-4141-A801-FC5B46C10079}"/>
              </a:ext>
            </a:extLst>
          </p:cNvPr>
          <p:cNvSpPr txBox="1"/>
          <p:nvPr/>
        </p:nvSpPr>
        <p:spPr>
          <a:xfrm>
            <a:off x="4170334" y="1200090"/>
            <a:ext cx="185976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dynamická viskozita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93969E-A990-4F9E-AE1A-6265822A36DF}"/>
              </a:ext>
            </a:extLst>
          </p:cNvPr>
          <p:cNvSpPr txBox="1"/>
          <p:nvPr/>
        </p:nvSpPr>
        <p:spPr>
          <a:xfrm>
            <a:off x="4699653" y="303784"/>
            <a:ext cx="342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Dynamická viskozita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0F48A088-108B-4B32-ACFE-3217F1B3A889}"/>
              </a:ext>
            </a:extLst>
          </p:cNvPr>
          <p:cNvSpPr/>
          <p:nvPr/>
        </p:nvSpPr>
        <p:spPr bwMode="auto">
          <a:xfrm>
            <a:off x="1995842" y="2443655"/>
            <a:ext cx="589704" cy="29954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80D777D9-C3FD-497F-AFC9-0085C02D4EF5}"/>
              </a:ext>
            </a:extLst>
          </p:cNvPr>
          <p:cNvSpPr/>
          <p:nvPr/>
        </p:nvSpPr>
        <p:spPr bwMode="auto">
          <a:xfrm>
            <a:off x="1995841" y="4724400"/>
            <a:ext cx="1065007" cy="29954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EC7B7C76-011D-46D0-B9DD-644EB3C7DA30}"/>
              </a:ext>
            </a:extLst>
          </p:cNvPr>
          <p:cNvSpPr/>
          <p:nvPr/>
        </p:nvSpPr>
        <p:spPr bwMode="auto">
          <a:xfrm>
            <a:off x="6096407" y="4424855"/>
            <a:ext cx="1065007" cy="29954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FDF5756E-5E4F-40F0-8496-616B1FCDA446}"/>
              </a:ext>
            </a:extLst>
          </p:cNvPr>
          <p:cNvSpPr/>
          <p:nvPr/>
        </p:nvSpPr>
        <p:spPr bwMode="auto">
          <a:xfrm>
            <a:off x="6096000" y="4744464"/>
            <a:ext cx="1065007" cy="29954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5F8E899-B976-4F59-965F-8F9D22CC28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9B7EBA8-F8EA-ED9D-7093-0B3EF9574CFE}"/>
              </a:ext>
            </a:extLst>
          </p:cNvPr>
          <p:cNvSpPr txBox="1"/>
          <p:nvPr/>
        </p:nvSpPr>
        <p:spPr>
          <a:xfrm>
            <a:off x="8218425" y="1192501"/>
            <a:ext cx="185976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dynamická viskozita</a:t>
            </a:r>
          </a:p>
        </p:txBody>
      </p:sp>
    </p:spTree>
    <p:extLst>
      <p:ext uri="{BB962C8B-B14F-4D97-AF65-F5344CB8AC3E}">
        <p14:creationId xmlns:p14="http://schemas.microsoft.com/office/powerpoint/2010/main" val="13198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76820"/>
            <a:ext cx="346127" cy="255609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11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CC1751-9703-49B9-ABF3-68CC0134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673" y="331920"/>
            <a:ext cx="7680595" cy="324948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CB1E71F-D9C7-4500-BB47-4AF9752B20FD}"/>
              </a:ext>
            </a:extLst>
          </p:cNvPr>
          <p:cNvSpPr txBox="1"/>
          <p:nvPr/>
        </p:nvSpPr>
        <p:spPr>
          <a:xfrm>
            <a:off x="1111901" y="54498"/>
            <a:ext cx="2738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Viskozita (=f(T))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D9FD9A8-A810-4A5E-A102-21019302B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841" y="3634085"/>
            <a:ext cx="7048500" cy="2762250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6CF859E9-F7D0-45B9-A85E-2CEEE54E6961}"/>
              </a:ext>
            </a:extLst>
          </p:cNvPr>
          <p:cNvSpPr/>
          <p:nvPr/>
        </p:nvSpPr>
        <p:spPr bwMode="auto">
          <a:xfrm rot="5400000">
            <a:off x="3138346" y="2432087"/>
            <a:ext cx="1424251" cy="56958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835C47C-2AFD-4A90-8777-B0B31C97E5DC}"/>
              </a:ext>
            </a:extLst>
          </p:cNvPr>
          <p:cNvSpPr/>
          <p:nvPr/>
        </p:nvSpPr>
        <p:spPr bwMode="auto">
          <a:xfrm rot="5400000">
            <a:off x="4765016" y="2464915"/>
            <a:ext cx="1424251" cy="56958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EDDC966-BBA9-4115-BB1E-455AC5FA8382}"/>
              </a:ext>
            </a:extLst>
          </p:cNvPr>
          <p:cNvSpPr/>
          <p:nvPr/>
        </p:nvSpPr>
        <p:spPr bwMode="auto">
          <a:xfrm rot="5400000">
            <a:off x="7980813" y="2432084"/>
            <a:ext cx="1424251" cy="56958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F981077-79AA-4C94-9A7C-EA2A3EF99F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12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56669" y="740109"/>
            <a:ext cx="71993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GB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cs-CZ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aminární</a:t>
            </a:r>
            <a:r>
              <a:rPr 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turbulentní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režim proudění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69332" y="1748172"/>
            <a:ext cx="4262437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Reynolds</a:t>
            </a:r>
            <a:r>
              <a:rPr lang="cs-CZ" sz="2200" b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ův</a:t>
            </a:r>
            <a:r>
              <a:rPr lang="cs-CZ" sz="2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experiment </a:t>
            </a:r>
            <a:r>
              <a:rPr lang="cs-CZ" sz="22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GB" sz="22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1883</a:t>
            </a:r>
            <a:endParaRPr lang="en-GB" sz="2400" dirty="0">
              <a:solidFill>
                <a:srgbClr val="1F497D">
                  <a:lumMod val="7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1794" y="3216609"/>
            <a:ext cx="3022600" cy="1143000"/>
          </a:xfrm>
          <a:prstGeom prst="rect">
            <a:avLst/>
          </a:prstGeom>
          <a:solidFill>
            <a:srgbClr val="4F81BD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121794" y="2848309"/>
            <a:ext cx="0" cy="6604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5144394" y="2848309"/>
            <a:ext cx="0" cy="6604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83844" y="3832559"/>
            <a:ext cx="3492500" cy="2032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50000">
                <a:sysClr val="window" lastClr="FFFFFF"/>
              </a:gs>
              <a:gs pos="100000">
                <a:srgbClr val="4F81BD"/>
              </a:gs>
            </a:gsLst>
            <a:lin ang="5400000" scaled="1"/>
          </a:gra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465194" y="4359609"/>
            <a:ext cx="1282700" cy="215900"/>
          </a:xfrm>
          <a:prstGeom prst="rect">
            <a:avLst/>
          </a:prstGeom>
          <a:solidFill>
            <a:srgbClr val="4F81BD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6465194" y="4207209"/>
            <a:ext cx="0" cy="3048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7747894" y="4207209"/>
            <a:ext cx="0" cy="3048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2794894" y="3038809"/>
            <a:ext cx="0" cy="812800"/>
          </a:xfrm>
          <a:prstGeom prst="line">
            <a:avLst/>
          </a:prstGeom>
          <a:noFill/>
          <a:ln w="127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2794894" y="3851609"/>
            <a:ext cx="254000" cy="85725"/>
          </a:xfrm>
          <a:custGeom>
            <a:avLst/>
            <a:gdLst>
              <a:gd name="T0" fmla="*/ 0 w 288"/>
              <a:gd name="T1" fmla="*/ 0 h 56"/>
              <a:gd name="T2" fmla="*/ 2147483646 w 288"/>
              <a:gd name="T3" fmla="*/ 2147483646 h 56"/>
              <a:gd name="T4" fmla="*/ 2147483646 w 288"/>
              <a:gd name="T5" fmla="*/ 2147483646 h 56"/>
              <a:gd name="T6" fmla="*/ 0 60000 65536"/>
              <a:gd name="T7" fmla="*/ 0 60000 65536"/>
              <a:gd name="T8" fmla="*/ 0 60000 65536"/>
              <a:gd name="T9" fmla="*/ 0 w 288"/>
              <a:gd name="T10" fmla="*/ 0 h 56"/>
              <a:gd name="T11" fmla="*/ 288 w 28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56">
                <a:moveTo>
                  <a:pt x="0" y="0"/>
                </a:moveTo>
                <a:cubicBezTo>
                  <a:pt x="0" y="20"/>
                  <a:pt x="0" y="40"/>
                  <a:pt x="48" y="48"/>
                </a:cubicBezTo>
                <a:cubicBezTo>
                  <a:pt x="96" y="56"/>
                  <a:pt x="251" y="48"/>
                  <a:pt x="288" y="48"/>
                </a:cubicBezTo>
              </a:path>
            </a:pathLst>
          </a:custGeom>
          <a:noFill/>
          <a:ln w="127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2794894" y="3038809"/>
            <a:ext cx="0" cy="469900"/>
          </a:xfrm>
          <a:prstGeom prst="line">
            <a:avLst/>
          </a:prstGeom>
          <a:noFill/>
          <a:ln w="12700">
            <a:solidFill>
              <a:srgbClr val="1F497D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6776344" y="4016709"/>
            <a:ext cx="317500" cy="342900"/>
          </a:xfrm>
          <a:custGeom>
            <a:avLst/>
            <a:gdLst>
              <a:gd name="T0" fmla="*/ 0 w 200"/>
              <a:gd name="T1" fmla="*/ 0 h 216"/>
              <a:gd name="T2" fmla="*/ 2147483646 w 200"/>
              <a:gd name="T3" fmla="*/ 2147483646 h 216"/>
              <a:gd name="T4" fmla="*/ 2147483646 w 200"/>
              <a:gd name="T5" fmla="*/ 2147483646 h 216"/>
              <a:gd name="T6" fmla="*/ 0 60000 65536"/>
              <a:gd name="T7" fmla="*/ 0 60000 65536"/>
              <a:gd name="T8" fmla="*/ 0 60000 65536"/>
              <a:gd name="T9" fmla="*/ 0 w 200"/>
              <a:gd name="T10" fmla="*/ 0 h 216"/>
              <a:gd name="T11" fmla="*/ 200 w 2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6">
                <a:moveTo>
                  <a:pt x="0" y="0"/>
                </a:moveTo>
                <a:cubicBezTo>
                  <a:pt x="59" y="26"/>
                  <a:pt x="119" y="52"/>
                  <a:pt x="152" y="88"/>
                </a:cubicBezTo>
                <a:cubicBezTo>
                  <a:pt x="185" y="124"/>
                  <a:pt x="195" y="193"/>
                  <a:pt x="200" y="216"/>
                </a:cubicBezTo>
              </a:path>
            </a:pathLst>
          </a:custGeom>
          <a:solidFill>
            <a:sysClr val="window" lastClr="FFFFFF"/>
          </a:solidFill>
          <a:ln w="28575">
            <a:solidFill>
              <a:sysClr val="windowText" lastClr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6776344" y="3851609"/>
            <a:ext cx="520700" cy="508000"/>
          </a:xfrm>
          <a:custGeom>
            <a:avLst/>
            <a:gdLst>
              <a:gd name="T0" fmla="*/ 0 w 200"/>
              <a:gd name="T1" fmla="*/ 0 h 216"/>
              <a:gd name="T2" fmla="*/ 2147483646 w 200"/>
              <a:gd name="T3" fmla="*/ 2147483646 h 216"/>
              <a:gd name="T4" fmla="*/ 2147483646 w 200"/>
              <a:gd name="T5" fmla="*/ 2147483646 h 216"/>
              <a:gd name="T6" fmla="*/ 0 60000 65536"/>
              <a:gd name="T7" fmla="*/ 0 60000 65536"/>
              <a:gd name="T8" fmla="*/ 0 60000 65536"/>
              <a:gd name="T9" fmla="*/ 0 w 200"/>
              <a:gd name="T10" fmla="*/ 0 h 216"/>
              <a:gd name="T11" fmla="*/ 200 w 2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6">
                <a:moveTo>
                  <a:pt x="0" y="0"/>
                </a:moveTo>
                <a:cubicBezTo>
                  <a:pt x="59" y="26"/>
                  <a:pt x="119" y="52"/>
                  <a:pt x="152" y="88"/>
                </a:cubicBezTo>
                <a:cubicBezTo>
                  <a:pt x="185" y="124"/>
                  <a:pt x="195" y="193"/>
                  <a:pt x="200" y="216"/>
                </a:cubicBezTo>
              </a:path>
            </a:pathLst>
          </a:custGeom>
          <a:noFill/>
          <a:ln w="28575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4264919" y="2221247"/>
            <a:ext cx="1981200" cy="995362"/>
          </a:xfrm>
          <a:prstGeom prst="line">
            <a:avLst/>
          </a:prstGeom>
          <a:noFill/>
          <a:ln w="34925" cap="flat" cmpd="sng" algn="ctr">
            <a:solidFill>
              <a:srgbClr val="0070C0"/>
            </a:solidFill>
            <a:prstDash val="solid"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154044" y="2019634"/>
            <a:ext cx="259269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proměnná hladina</a:t>
            </a:r>
            <a:endParaRPr lang="en-GB" sz="2400" dirty="0">
              <a:solidFill>
                <a:srgbClr val="1F497D">
                  <a:lumMod val="7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2953644" y="4037347"/>
            <a:ext cx="361950" cy="119062"/>
          </a:xfrm>
          <a:custGeom>
            <a:avLst/>
            <a:gdLst>
              <a:gd name="T0" fmla="*/ 2147483646 w 228"/>
              <a:gd name="T1" fmla="*/ 0 h 75"/>
              <a:gd name="T2" fmla="*/ 2147483646 w 228"/>
              <a:gd name="T3" fmla="*/ 2147483646 h 75"/>
              <a:gd name="T4" fmla="*/ 0 w 228"/>
              <a:gd name="T5" fmla="*/ 2147483646 h 75"/>
              <a:gd name="T6" fmla="*/ 0 60000 65536"/>
              <a:gd name="T7" fmla="*/ 0 60000 65536"/>
              <a:gd name="T8" fmla="*/ 0 60000 65536"/>
              <a:gd name="T9" fmla="*/ 0 w 228"/>
              <a:gd name="T10" fmla="*/ 0 h 75"/>
              <a:gd name="T11" fmla="*/ 228 w 228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5">
                <a:moveTo>
                  <a:pt x="228" y="0"/>
                </a:moveTo>
                <a:cubicBezTo>
                  <a:pt x="194" y="1"/>
                  <a:pt x="161" y="3"/>
                  <a:pt x="123" y="15"/>
                </a:cubicBezTo>
                <a:cubicBezTo>
                  <a:pt x="85" y="27"/>
                  <a:pt x="22" y="70"/>
                  <a:pt x="0" y="75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 flipV="1">
            <a:off x="2939357" y="3713497"/>
            <a:ext cx="361950" cy="119062"/>
          </a:xfrm>
          <a:custGeom>
            <a:avLst/>
            <a:gdLst>
              <a:gd name="T0" fmla="*/ 2147483646 w 228"/>
              <a:gd name="T1" fmla="*/ 0 h 75"/>
              <a:gd name="T2" fmla="*/ 2147483646 w 228"/>
              <a:gd name="T3" fmla="*/ 2147483646 h 75"/>
              <a:gd name="T4" fmla="*/ 0 w 228"/>
              <a:gd name="T5" fmla="*/ 2147483646 h 75"/>
              <a:gd name="T6" fmla="*/ 0 60000 65536"/>
              <a:gd name="T7" fmla="*/ 0 60000 65536"/>
              <a:gd name="T8" fmla="*/ 0 60000 65536"/>
              <a:gd name="T9" fmla="*/ 0 w 228"/>
              <a:gd name="T10" fmla="*/ 0 h 75"/>
              <a:gd name="T11" fmla="*/ 228 w 228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5">
                <a:moveTo>
                  <a:pt x="228" y="0"/>
                </a:moveTo>
                <a:cubicBezTo>
                  <a:pt x="194" y="1"/>
                  <a:pt x="161" y="3"/>
                  <a:pt x="123" y="15"/>
                </a:cubicBezTo>
                <a:cubicBezTo>
                  <a:pt x="85" y="27"/>
                  <a:pt x="22" y="70"/>
                  <a:pt x="0" y="75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H="1">
            <a:off x="2944119" y="3713497"/>
            <a:ext cx="4763" cy="4572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57" y="3618247"/>
            <a:ext cx="1982787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6813696" y="6128084"/>
            <a:ext cx="428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2400" b="1" dirty="0" err="1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Osborne</a:t>
            </a:r>
            <a:r>
              <a:rPr lang="cs-CZ" sz="24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Reynolds</a:t>
            </a:r>
            <a:r>
              <a:rPr lang="cs-CZ" sz="24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(1842-1912)</a:t>
            </a:r>
          </a:p>
        </p:txBody>
      </p:sp>
      <p:sp>
        <p:nvSpPr>
          <p:cNvPr id="29" name="TextovéPole 30"/>
          <p:cNvSpPr txBox="1">
            <a:spLocks noChangeArrowheads="1"/>
          </p:cNvSpPr>
          <p:nvPr/>
        </p:nvSpPr>
        <p:spPr bwMode="auto">
          <a:xfrm>
            <a:off x="3291700" y="222113"/>
            <a:ext cx="4032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SKUTEČNÁ KAPALINA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5460941-DA97-4D07-AA1C-CC64564EA4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7E7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58980" y="439923"/>
            <a:ext cx="3095625" cy="2609850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CA4344E3-82EA-467A-9A09-4225DC9B9AB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13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61436" y="1959393"/>
            <a:ext cx="3022600" cy="850900"/>
          </a:xfrm>
          <a:prstGeom prst="rect">
            <a:avLst/>
          </a:prstGeom>
          <a:solidFill>
            <a:srgbClr val="4F81BD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261436" y="498893"/>
            <a:ext cx="1588" cy="14605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284036" y="524293"/>
            <a:ext cx="1588" cy="14351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340936" y="2194343"/>
            <a:ext cx="3492500" cy="3556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50000">
                <a:sysClr val="window" lastClr="FFFFFF"/>
              </a:gs>
              <a:gs pos="100000">
                <a:srgbClr val="4F81BD"/>
              </a:gs>
            </a:gsLst>
            <a:lin ang="5400000" scaled="1"/>
          </a:gra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604836" y="2810293"/>
            <a:ext cx="1282700" cy="215900"/>
          </a:xfrm>
          <a:prstGeom prst="rect">
            <a:avLst/>
          </a:prstGeom>
          <a:solidFill>
            <a:srgbClr val="FF33CC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04836" y="2657893"/>
            <a:ext cx="1588" cy="3048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7887536" y="2657893"/>
            <a:ext cx="1588" cy="3048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934536" y="1489493"/>
            <a:ext cx="1588" cy="812800"/>
          </a:xfrm>
          <a:prstGeom prst="line">
            <a:avLst/>
          </a:prstGeom>
          <a:noFill/>
          <a:ln w="381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2934536" y="2302293"/>
            <a:ext cx="2895600" cy="82550"/>
          </a:xfrm>
          <a:custGeom>
            <a:avLst/>
            <a:gdLst>
              <a:gd name="T0" fmla="*/ 0 w 288"/>
              <a:gd name="T1" fmla="*/ 0 h 56"/>
              <a:gd name="T2" fmla="*/ 2147483646 w 288"/>
              <a:gd name="T3" fmla="*/ 2147483646 h 56"/>
              <a:gd name="T4" fmla="*/ 2147483646 w 288"/>
              <a:gd name="T5" fmla="*/ 2147483646 h 56"/>
              <a:gd name="T6" fmla="*/ 0 60000 65536"/>
              <a:gd name="T7" fmla="*/ 0 60000 65536"/>
              <a:gd name="T8" fmla="*/ 0 60000 65536"/>
              <a:gd name="T9" fmla="*/ 0 w 288"/>
              <a:gd name="T10" fmla="*/ 0 h 56"/>
              <a:gd name="T11" fmla="*/ 288 w 28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56">
                <a:moveTo>
                  <a:pt x="0" y="0"/>
                </a:moveTo>
                <a:cubicBezTo>
                  <a:pt x="0" y="20"/>
                  <a:pt x="0" y="40"/>
                  <a:pt x="48" y="48"/>
                </a:cubicBezTo>
                <a:cubicBezTo>
                  <a:pt x="96" y="56"/>
                  <a:pt x="251" y="48"/>
                  <a:pt x="288" y="48"/>
                </a:cubicBezTo>
              </a:path>
            </a:pathLst>
          </a:custGeom>
          <a:noFill/>
          <a:ln w="38100">
            <a:solidFill>
              <a:srgbClr val="1F497D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934536" y="1489493"/>
            <a:ext cx="1588" cy="469900"/>
          </a:xfrm>
          <a:prstGeom prst="line">
            <a:avLst/>
          </a:prstGeom>
          <a:noFill/>
          <a:ln w="38100">
            <a:solidFill>
              <a:srgbClr val="1F497D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813539" y="1032293"/>
            <a:ext cx="115212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tryska</a:t>
            </a:r>
            <a:endParaRPr lang="en-GB" sz="2000" dirty="0">
              <a:solidFill>
                <a:srgbClr val="1F497D">
                  <a:lumMod val="7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6833436" y="2549943"/>
            <a:ext cx="317500" cy="260350"/>
          </a:xfrm>
          <a:custGeom>
            <a:avLst/>
            <a:gdLst>
              <a:gd name="T0" fmla="*/ 0 w 200"/>
              <a:gd name="T1" fmla="*/ 0 h 216"/>
              <a:gd name="T2" fmla="*/ 2147483646 w 200"/>
              <a:gd name="T3" fmla="*/ 2147483646 h 216"/>
              <a:gd name="T4" fmla="*/ 2147483646 w 200"/>
              <a:gd name="T5" fmla="*/ 2147483646 h 216"/>
              <a:gd name="T6" fmla="*/ 0 60000 65536"/>
              <a:gd name="T7" fmla="*/ 0 60000 65536"/>
              <a:gd name="T8" fmla="*/ 0 60000 65536"/>
              <a:gd name="T9" fmla="*/ 0 w 200"/>
              <a:gd name="T10" fmla="*/ 0 h 216"/>
              <a:gd name="T11" fmla="*/ 200 w 2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6">
                <a:moveTo>
                  <a:pt x="0" y="0"/>
                </a:moveTo>
                <a:cubicBezTo>
                  <a:pt x="59" y="26"/>
                  <a:pt x="119" y="52"/>
                  <a:pt x="152" y="88"/>
                </a:cubicBezTo>
                <a:cubicBezTo>
                  <a:pt x="185" y="124"/>
                  <a:pt x="195" y="193"/>
                  <a:pt x="200" y="216"/>
                </a:cubicBezTo>
              </a:path>
            </a:pathLst>
          </a:custGeom>
          <a:solidFill>
            <a:sysClr val="window" lastClr="FFFFFF"/>
          </a:solidFill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6833436" y="2194343"/>
            <a:ext cx="622300" cy="615950"/>
          </a:xfrm>
          <a:custGeom>
            <a:avLst/>
            <a:gdLst>
              <a:gd name="T0" fmla="*/ 0 w 200"/>
              <a:gd name="T1" fmla="*/ 0 h 216"/>
              <a:gd name="T2" fmla="*/ 2147483646 w 200"/>
              <a:gd name="T3" fmla="*/ 2147483646 h 216"/>
              <a:gd name="T4" fmla="*/ 2147483646 w 200"/>
              <a:gd name="T5" fmla="*/ 2147483646 h 216"/>
              <a:gd name="T6" fmla="*/ 0 60000 65536"/>
              <a:gd name="T7" fmla="*/ 0 60000 65536"/>
              <a:gd name="T8" fmla="*/ 0 60000 65536"/>
              <a:gd name="T9" fmla="*/ 0 w 200"/>
              <a:gd name="T10" fmla="*/ 0 h 216"/>
              <a:gd name="T11" fmla="*/ 200 w 2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6">
                <a:moveTo>
                  <a:pt x="0" y="0"/>
                </a:moveTo>
                <a:cubicBezTo>
                  <a:pt x="59" y="26"/>
                  <a:pt x="119" y="52"/>
                  <a:pt x="152" y="88"/>
                </a:cubicBezTo>
                <a:cubicBezTo>
                  <a:pt x="185" y="124"/>
                  <a:pt x="195" y="193"/>
                  <a:pt x="200" y="216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5830136" y="2384843"/>
            <a:ext cx="1003300" cy="0"/>
          </a:xfrm>
          <a:prstGeom prst="line">
            <a:avLst/>
          </a:prstGeom>
          <a:noFill/>
          <a:ln w="381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2259849" y="3680243"/>
            <a:ext cx="3022600" cy="2355850"/>
          </a:xfrm>
          <a:prstGeom prst="rect">
            <a:avLst/>
          </a:prstGeom>
          <a:solidFill>
            <a:srgbClr val="4F81BD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V="1">
            <a:off x="2259849" y="3375443"/>
            <a:ext cx="3175" cy="180975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V="1">
            <a:off x="5282449" y="3375443"/>
            <a:ext cx="0" cy="180975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3339349" y="5420143"/>
            <a:ext cx="3492500" cy="3556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50000">
                <a:sysClr val="window" lastClr="FFFFFF"/>
              </a:gs>
              <a:gs pos="100000">
                <a:srgbClr val="4F81BD"/>
              </a:gs>
            </a:gsLst>
            <a:lin ang="5400000" scaled="1"/>
          </a:gra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6603249" y="6036093"/>
            <a:ext cx="1282700" cy="215900"/>
          </a:xfrm>
          <a:prstGeom prst="rect">
            <a:avLst/>
          </a:prstGeom>
          <a:solidFill>
            <a:srgbClr val="FF33CC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6603249" y="5883693"/>
            <a:ext cx="1587" cy="3048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7885949" y="5883693"/>
            <a:ext cx="1587" cy="3048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>
            <a:off x="2934536" y="3375443"/>
            <a:ext cx="1588" cy="2152650"/>
          </a:xfrm>
          <a:prstGeom prst="line">
            <a:avLst/>
          </a:prstGeom>
          <a:noFill/>
          <a:ln w="381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Freeform 25"/>
          <p:cNvSpPr>
            <a:spLocks/>
          </p:cNvSpPr>
          <p:nvPr/>
        </p:nvSpPr>
        <p:spPr bwMode="auto">
          <a:xfrm>
            <a:off x="2932949" y="5528093"/>
            <a:ext cx="407987" cy="82550"/>
          </a:xfrm>
          <a:custGeom>
            <a:avLst/>
            <a:gdLst>
              <a:gd name="T0" fmla="*/ 0 w 288"/>
              <a:gd name="T1" fmla="*/ 0 h 56"/>
              <a:gd name="T2" fmla="*/ 2147483646 w 288"/>
              <a:gd name="T3" fmla="*/ 2147483646 h 56"/>
              <a:gd name="T4" fmla="*/ 2147483646 w 288"/>
              <a:gd name="T5" fmla="*/ 2147483646 h 56"/>
              <a:gd name="T6" fmla="*/ 0 60000 65536"/>
              <a:gd name="T7" fmla="*/ 0 60000 65536"/>
              <a:gd name="T8" fmla="*/ 0 60000 65536"/>
              <a:gd name="T9" fmla="*/ 0 w 288"/>
              <a:gd name="T10" fmla="*/ 0 h 56"/>
              <a:gd name="T11" fmla="*/ 288 w 28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56">
                <a:moveTo>
                  <a:pt x="0" y="0"/>
                </a:moveTo>
                <a:cubicBezTo>
                  <a:pt x="0" y="20"/>
                  <a:pt x="0" y="40"/>
                  <a:pt x="48" y="48"/>
                </a:cubicBezTo>
                <a:cubicBezTo>
                  <a:pt x="96" y="56"/>
                  <a:pt x="251" y="48"/>
                  <a:pt x="288" y="48"/>
                </a:cubicBezTo>
              </a:path>
            </a:pathLst>
          </a:custGeom>
          <a:noFill/>
          <a:ln w="38100">
            <a:solidFill>
              <a:srgbClr val="1F497D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578936" y="3032543"/>
            <a:ext cx="87254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tryska</a:t>
            </a:r>
            <a:endParaRPr lang="en-GB" sz="2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32" name="Freeform 27"/>
          <p:cNvSpPr>
            <a:spLocks/>
          </p:cNvSpPr>
          <p:nvPr/>
        </p:nvSpPr>
        <p:spPr bwMode="auto">
          <a:xfrm>
            <a:off x="6831849" y="5775743"/>
            <a:ext cx="317500" cy="260350"/>
          </a:xfrm>
          <a:custGeom>
            <a:avLst/>
            <a:gdLst>
              <a:gd name="T0" fmla="*/ 0 w 200"/>
              <a:gd name="T1" fmla="*/ 0 h 216"/>
              <a:gd name="T2" fmla="*/ 2147483646 w 200"/>
              <a:gd name="T3" fmla="*/ 2147483646 h 216"/>
              <a:gd name="T4" fmla="*/ 2147483646 w 200"/>
              <a:gd name="T5" fmla="*/ 2147483646 h 216"/>
              <a:gd name="T6" fmla="*/ 0 60000 65536"/>
              <a:gd name="T7" fmla="*/ 0 60000 65536"/>
              <a:gd name="T8" fmla="*/ 0 60000 65536"/>
              <a:gd name="T9" fmla="*/ 0 w 200"/>
              <a:gd name="T10" fmla="*/ 0 h 216"/>
              <a:gd name="T11" fmla="*/ 200 w 2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6">
                <a:moveTo>
                  <a:pt x="0" y="0"/>
                </a:moveTo>
                <a:cubicBezTo>
                  <a:pt x="59" y="26"/>
                  <a:pt x="119" y="52"/>
                  <a:pt x="152" y="88"/>
                </a:cubicBezTo>
                <a:cubicBezTo>
                  <a:pt x="185" y="124"/>
                  <a:pt x="195" y="193"/>
                  <a:pt x="200" y="216"/>
                </a:cubicBezTo>
              </a:path>
            </a:pathLst>
          </a:cu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Freeform 28"/>
          <p:cNvSpPr>
            <a:spLocks/>
          </p:cNvSpPr>
          <p:nvPr/>
        </p:nvSpPr>
        <p:spPr bwMode="auto">
          <a:xfrm>
            <a:off x="6831849" y="5420143"/>
            <a:ext cx="622300" cy="615950"/>
          </a:xfrm>
          <a:custGeom>
            <a:avLst/>
            <a:gdLst>
              <a:gd name="T0" fmla="*/ 0 w 200"/>
              <a:gd name="T1" fmla="*/ 0 h 216"/>
              <a:gd name="T2" fmla="*/ 2147483646 w 200"/>
              <a:gd name="T3" fmla="*/ 2147483646 h 216"/>
              <a:gd name="T4" fmla="*/ 2147483646 w 200"/>
              <a:gd name="T5" fmla="*/ 2147483646 h 216"/>
              <a:gd name="T6" fmla="*/ 0 60000 65536"/>
              <a:gd name="T7" fmla="*/ 0 60000 65536"/>
              <a:gd name="T8" fmla="*/ 0 60000 65536"/>
              <a:gd name="T9" fmla="*/ 0 w 200"/>
              <a:gd name="T10" fmla="*/ 0 h 216"/>
              <a:gd name="T11" fmla="*/ 200 w 2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6">
                <a:moveTo>
                  <a:pt x="0" y="0"/>
                </a:moveTo>
                <a:cubicBezTo>
                  <a:pt x="59" y="26"/>
                  <a:pt x="119" y="52"/>
                  <a:pt x="152" y="88"/>
                </a:cubicBezTo>
                <a:cubicBezTo>
                  <a:pt x="185" y="124"/>
                  <a:pt x="195" y="193"/>
                  <a:pt x="200" y="216"/>
                </a:cubicBezTo>
              </a:path>
            </a:pathLst>
          </a:custGeom>
          <a:noFill/>
          <a:ln w="9525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2934536" y="3375443"/>
            <a:ext cx="1588" cy="304800"/>
          </a:xfrm>
          <a:prstGeom prst="line">
            <a:avLst/>
          </a:prstGeom>
          <a:noFill/>
          <a:ln w="38100">
            <a:solidFill>
              <a:srgbClr val="1F497D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Freeform 30"/>
          <p:cNvSpPr>
            <a:spLocks/>
          </p:cNvSpPr>
          <p:nvPr/>
        </p:nvSpPr>
        <p:spPr bwMode="auto">
          <a:xfrm>
            <a:off x="3283786" y="5540793"/>
            <a:ext cx="1524000" cy="163512"/>
          </a:xfrm>
          <a:custGeom>
            <a:avLst/>
            <a:gdLst>
              <a:gd name="T0" fmla="*/ 0 w 831"/>
              <a:gd name="T1" fmla="*/ 2147483646 h 115"/>
              <a:gd name="T2" fmla="*/ 2147483646 w 831"/>
              <a:gd name="T3" fmla="*/ 2147483646 h 115"/>
              <a:gd name="T4" fmla="*/ 2147483646 w 831"/>
              <a:gd name="T5" fmla="*/ 2147483646 h 115"/>
              <a:gd name="T6" fmla="*/ 2147483646 w 831"/>
              <a:gd name="T7" fmla="*/ 2147483646 h 115"/>
              <a:gd name="T8" fmla="*/ 2147483646 w 831"/>
              <a:gd name="T9" fmla="*/ 2147483646 h 115"/>
              <a:gd name="T10" fmla="*/ 2147483646 w 831"/>
              <a:gd name="T11" fmla="*/ 2147483646 h 115"/>
              <a:gd name="T12" fmla="*/ 2147483646 w 831"/>
              <a:gd name="T13" fmla="*/ 2147483646 h 115"/>
              <a:gd name="T14" fmla="*/ 2147483646 w 831"/>
              <a:gd name="T15" fmla="*/ 2147483646 h 115"/>
              <a:gd name="T16" fmla="*/ 2147483646 w 831"/>
              <a:gd name="T17" fmla="*/ 2147483646 h 115"/>
              <a:gd name="T18" fmla="*/ 2147483646 w 831"/>
              <a:gd name="T19" fmla="*/ 2147483646 h 115"/>
              <a:gd name="T20" fmla="*/ 2147483646 w 831"/>
              <a:gd name="T21" fmla="*/ 2147483646 h 115"/>
              <a:gd name="T22" fmla="*/ 2147483646 w 831"/>
              <a:gd name="T23" fmla="*/ 2147483646 h 115"/>
              <a:gd name="T24" fmla="*/ 2147483646 w 831"/>
              <a:gd name="T25" fmla="*/ 2147483646 h 115"/>
              <a:gd name="T26" fmla="*/ 2147483646 w 831"/>
              <a:gd name="T27" fmla="*/ 2147483646 h 115"/>
              <a:gd name="T28" fmla="*/ 2147483646 w 831"/>
              <a:gd name="T29" fmla="*/ 2147483646 h 115"/>
              <a:gd name="T30" fmla="*/ 2147483646 w 831"/>
              <a:gd name="T31" fmla="*/ 2147483646 h 115"/>
              <a:gd name="T32" fmla="*/ 2147483646 w 831"/>
              <a:gd name="T33" fmla="*/ 2147483646 h 115"/>
              <a:gd name="T34" fmla="*/ 2147483646 w 831"/>
              <a:gd name="T35" fmla="*/ 2147483646 h 115"/>
              <a:gd name="T36" fmla="*/ 2147483646 w 831"/>
              <a:gd name="T37" fmla="*/ 2147483646 h 115"/>
              <a:gd name="T38" fmla="*/ 2147483646 w 831"/>
              <a:gd name="T39" fmla="*/ 2147483646 h 115"/>
              <a:gd name="T40" fmla="*/ 2147483646 w 831"/>
              <a:gd name="T41" fmla="*/ 2147483646 h 115"/>
              <a:gd name="T42" fmla="*/ 2147483646 w 831"/>
              <a:gd name="T43" fmla="*/ 2147483646 h 115"/>
              <a:gd name="T44" fmla="*/ 2147483646 w 831"/>
              <a:gd name="T45" fmla="*/ 2147483646 h 115"/>
              <a:gd name="T46" fmla="*/ 2147483646 w 831"/>
              <a:gd name="T47" fmla="*/ 2147483646 h 115"/>
              <a:gd name="T48" fmla="*/ 2147483646 w 831"/>
              <a:gd name="T49" fmla="*/ 0 h 115"/>
              <a:gd name="T50" fmla="*/ 2147483646 w 831"/>
              <a:gd name="T51" fmla="*/ 2147483646 h 115"/>
              <a:gd name="T52" fmla="*/ 2147483646 w 831"/>
              <a:gd name="T53" fmla="*/ 2147483646 h 115"/>
              <a:gd name="T54" fmla="*/ 2147483646 w 831"/>
              <a:gd name="T55" fmla="*/ 2147483646 h 115"/>
              <a:gd name="T56" fmla="*/ 2147483646 w 831"/>
              <a:gd name="T57" fmla="*/ 2147483646 h 115"/>
              <a:gd name="T58" fmla="*/ 2147483646 w 831"/>
              <a:gd name="T59" fmla="*/ 2147483646 h 115"/>
              <a:gd name="T60" fmla="*/ 2147483646 w 831"/>
              <a:gd name="T61" fmla="*/ 2147483646 h 115"/>
              <a:gd name="T62" fmla="*/ 2147483646 w 831"/>
              <a:gd name="T63" fmla="*/ 2147483646 h 115"/>
              <a:gd name="T64" fmla="*/ 2147483646 w 831"/>
              <a:gd name="T65" fmla="*/ 2147483646 h 1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31"/>
              <a:gd name="T100" fmla="*/ 0 h 115"/>
              <a:gd name="T101" fmla="*/ 831 w 831"/>
              <a:gd name="T102" fmla="*/ 115 h 1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31" h="115">
                <a:moveTo>
                  <a:pt x="0" y="54"/>
                </a:moveTo>
                <a:cubicBezTo>
                  <a:pt x="43" y="53"/>
                  <a:pt x="86" y="54"/>
                  <a:pt x="129" y="51"/>
                </a:cubicBezTo>
                <a:cubicBezTo>
                  <a:pt x="135" y="51"/>
                  <a:pt x="147" y="45"/>
                  <a:pt x="147" y="45"/>
                </a:cubicBezTo>
                <a:cubicBezTo>
                  <a:pt x="160" y="62"/>
                  <a:pt x="161" y="64"/>
                  <a:pt x="183" y="60"/>
                </a:cubicBezTo>
                <a:cubicBezTo>
                  <a:pt x="195" y="52"/>
                  <a:pt x="198" y="55"/>
                  <a:pt x="210" y="63"/>
                </a:cubicBezTo>
                <a:cubicBezTo>
                  <a:pt x="236" y="59"/>
                  <a:pt x="222" y="57"/>
                  <a:pt x="240" y="45"/>
                </a:cubicBezTo>
                <a:cubicBezTo>
                  <a:pt x="246" y="54"/>
                  <a:pt x="264" y="66"/>
                  <a:pt x="264" y="66"/>
                </a:cubicBezTo>
                <a:cubicBezTo>
                  <a:pt x="273" y="52"/>
                  <a:pt x="271" y="36"/>
                  <a:pt x="285" y="27"/>
                </a:cubicBezTo>
                <a:cubicBezTo>
                  <a:pt x="302" y="31"/>
                  <a:pt x="299" y="35"/>
                  <a:pt x="306" y="48"/>
                </a:cubicBezTo>
                <a:cubicBezTo>
                  <a:pt x="310" y="54"/>
                  <a:pt x="318" y="66"/>
                  <a:pt x="318" y="66"/>
                </a:cubicBezTo>
                <a:cubicBezTo>
                  <a:pt x="347" y="60"/>
                  <a:pt x="330" y="44"/>
                  <a:pt x="351" y="30"/>
                </a:cubicBezTo>
                <a:cubicBezTo>
                  <a:pt x="359" y="42"/>
                  <a:pt x="363" y="55"/>
                  <a:pt x="366" y="69"/>
                </a:cubicBezTo>
                <a:cubicBezTo>
                  <a:pt x="389" y="63"/>
                  <a:pt x="373" y="71"/>
                  <a:pt x="381" y="39"/>
                </a:cubicBezTo>
                <a:cubicBezTo>
                  <a:pt x="384" y="28"/>
                  <a:pt x="396" y="24"/>
                  <a:pt x="405" y="21"/>
                </a:cubicBezTo>
                <a:cubicBezTo>
                  <a:pt x="418" y="41"/>
                  <a:pt x="408" y="74"/>
                  <a:pt x="435" y="81"/>
                </a:cubicBezTo>
                <a:cubicBezTo>
                  <a:pt x="445" y="61"/>
                  <a:pt x="437" y="21"/>
                  <a:pt x="456" y="15"/>
                </a:cubicBezTo>
                <a:cubicBezTo>
                  <a:pt x="505" y="35"/>
                  <a:pt x="451" y="86"/>
                  <a:pt x="489" y="99"/>
                </a:cubicBezTo>
                <a:cubicBezTo>
                  <a:pt x="503" y="78"/>
                  <a:pt x="504" y="55"/>
                  <a:pt x="525" y="39"/>
                </a:cubicBezTo>
                <a:cubicBezTo>
                  <a:pt x="528" y="28"/>
                  <a:pt x="533" y="20"/>
                  <a:pt x="537" y="9"/>
                </a:cubicBezTo>
                <a:cubicBezTo>
                  <a:pt x="545" y="33"/>
                  <a:pt x="546" y="59"/>
                  <a:pt x="552" y="84"/>
                </a:cubicBezTo>
                <a:cubicBezTo>
                  <a:pt x="583" y="78"/>
                  <a:pt x="582" y="80"/>
                  <a:pt x="597" y="57"/>
                </a:cubicBezTo>
                <a:cubicBezTo>
                  <a:pt x="600" y="43"/>
                  <a:pt x="593" y="14"/>
                  <a:pt x="612" y="27"/>
                </a:cubicBezTo>
                <a:cubicBezTo>
                  <a:pt x="621" y="53"/>
                  <a:pt x="621" y="77"/>
                  <a:pt x="651" y="87"/>
                </a:cubicBezTo>
                <a:cubicBezTo>
                  <a:pt x="658" y="83"/>
                  <a:pt x="666" y="81"/>
                  <a:pt x="672" y="75"/>
                </a:cubicBezTo>
                <a:cubicBezTo>
                  <a:pt x="692" y="55"/>
                  <a:pt x="671" y="12"/>
                  <a:pt x="708" y="0"/>
                </a:cubicBezTo>
                <a:cubicBezTo>
                  <a:pt x="736" y="6"/>
                  <a:pt x="728" y="31"/>
                  <a:pt x="714" y="51"/>
                </a:cubicBezTo>
                <a:cubicBezTo>
                  <a:pt x="708" y="76"/>
                  <a:pt x="716" y="80"/>
                  <a:pt x="732" y="96"/>
                </a:cubicBezTo>
                <a:cubicBezTo>
                  <a:pt x="751" y="115"/>
                  <a:pt x="735" y="108"/>
                  <a:pt x="753" y="114"/>
                </a:cubicBezTo>
                <a:cubicBezTo>
                  <a:pt x="765" y="106"/>
                  <a:pt x="771" y="100"/>
                  <a:pt x="777" y="87"/>
                </a:cubicBezTo>
                <a:cubicBezTo>
                  <a:pt x="776" y="78"/>
                  <a:pt x="763" y="37"/>
                  <a:pt x="771" y="27"/>
                </a:cubicBezTo>
                <a:cubicBezTo>
                  <a:pt x="775" y="22"/>
                  <a:pt x="806" y="11"/>
                  <a:pt x="813" y="9"/>
                </a:cubicBezTo>
                <a:cubicBezTo>
                  <a:pt x="817" y="10"/>
                  <a:pt x="824" y="8"/>
                  <a:pt x="825" y="12"/>
                </a:cubicBezTo>
                <a:cubicBezTo>
                  <a:pt x="831" y="35"/>
                  <a:pt x="822" y="60"/>
                  <a:pt x="822" y="84"/>
                </a:cubicBezTo>
              </a:path>
            </a:pathLst>
          </a:custGeom>
          <a:noFill/>
          <a:ln w="381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376111" y="1302168"/>
            <a:ext cx="137409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000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Lamin</a:t>
            </a:r>
            <a:r>
              <a:rPr lang="cs-CZ" sz="2000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ární</a:t>
            </a:r>
            <a:r>
              <a:rPr lang="en-GB" sz="2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5490958" y="4334263"/>
            <a:ext cx="149964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Turbulent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ní</a:t>
            </a:r>
            <a:endParaRPr lang="en-GB" sz="20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5388811" y="5428080"/>
            <a:ext cx="314325" cy="344488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1F497D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4795086" y="5453480"/>
            <a:ext cx="2033588" cy="306388"/>
          </a:xfrm>
          <a:custGeom>
            <a:avLst/>
            <a:gdLst>
              <a:gd name="T0" fmla="*/ 0 w 1134"/>
              <a:gd name="T1" fmla="*/ 2147483646 h 193"/>
              <a:gd name="T2" fmla="*/ 2147483646 w 1134"/>
              <a:gd name="T3" fmla="*/ 2147483646 h 193"/>
              <a:gd name="T4" fmla="*/ 2147483646 w 1134"/>
              <a:gd name="T5" fmla="*/ 2147483646 h 193"/>
              <a:gd name="T6" fmla="*/ 2147483646 w 1134"/>
              <a:gd name="T7" fmla="*/ 2147483646 h 193"/>
              <a:gd name="T8" fmla="*/ 2147483646 w 1134"/>
              <a:gd name="T9" fmla="*/ 2147483646 h 193"/>
              <a:gd name="T10" fmla="*/ 2147483646 w 1134"/>
              <a:gd name="T11" fmla="*/ 2147483646 h 193"/>
              <a:gd name="T12" fmla="*/ 2147483646 w 1134"/>
              <a:gd name="T13" fmla="*/ 2147483646 h 193"/>
              <a:gd name="T14" fmla="*/ 2147483646 w 1134"/>
              <a:gd name="T15" fmla="*/ 2147483646 h 193"/>
              <a:gd name="T16" fmla="*/ 2147483646 w 1134"/>
              <a:gd name="T17" fmla="*/ 2147483646 h 193"/>
              <a:gd name="T18" fmla="*/ 2147483646 w 1134"/>
              <a:gd name="T19" fmla="*/ 2147483646 h 193"/>
              <a:gd name="T20" fmla="*/ 2147483646 w 1134"/>
              <a:gd name="T21" fmla="*/ 2147483646 h 193"/>
              <a:gd name="T22" fmla="*/ 2147483646 w 1134"/>
              <a:gd name="T23" fmla="*/ 2147483646 h 193"/>
              <a:gd name="T24" fmla="*/ 2147483646 w 1134"/>
              <a:gd name="T25" fmla="*/ 2147483646 h 193"/>
              <a:gd name="T26" fmla="*/ 2147483646 w 1134"/>
              <a:gd name="T27" fmla="*/ 2147483646 h 193"/>
              <a:gd name="T28" fmla="*/ 2147483646 w 1134"/>
              <a:gd name="T29" fmla="*/ 2147483646 h 193"/>
              <a:gd name="T30" fmla="*/ 2147483646 w 1134"/>
              <a:gd name="T31" fmla="*/ 2147483646 h 193"/>
              <a:gd name="T32" fmla="*/ 2147483646 w 1134"/>
              <a:gd name="T33" fmla="*/ 2147483646 h 193"/>
              <a:gd name="T34" fmla="*/ 2147483646 w 1134"/>
              <a:gd name="T35" fmla="*/ 2147483646 h 193"/>
              <a:gd name="T36" fmla="*/ 2147483646 w 1134"/>
              <a:gd name="T37" fmla="*/ 2147483646 h 193"/>
              <a:gd name="T38" fmla="*/ 2147483646 w 1134"/>
              <a:gd name="T39" fmla="*/ 2147483646 h 193"/>
              <a:gd name="T40" fmla="*/ 2147483646 w 1134"/>
              <a:gd name="T41" fmla="*/ 2147483646 h 193"/>
              <a:gd name="T42" fmla="*/ 2147483646 w 1134"/>
              <a:gd name="T43" fmla="*/ 2147483646 h 193"/>
              <a:gd name="T44" fmla="*/ 2147483646 w 1134"/>
              <a:gd name="T45" fmla="*/ 2147483646 h 193"/>
              <a:gd name="T46" fmla="*/ 2147483646 w 1134"/>
              <a:gd name="T47" fmla="*/ 2147483646 h 193"/>
              <a:gd name="T48" fmla="*/ 2147483646 w 1134"/>
              <a:gd name="T49" fmla="*/ 2147483646 h 193"/>
              <a:gd name="T50" fmla="*/ 2147483646 w 1134"/>
              <a:gd name="T51" fmla="*/ 2147483646 h 193"/>
              <a:gd name="T52" fmla="*/ 2147483646 w 1134"/>
              <a:gd name="T53" fmla="*/ 2147483646 h 193"/>
              <a:gd name="T54" fmla="*/ 2147483646 w 1134"/>
              <a:gd name="T55" fmla="*/ 2147483646 h 193"/>
              <a:gd name="T56" fmla="*/ 2147483646 w 1134"/>
              <a:gd name="T57" fmla="*/ 2147483646 h 193"/>
              <a:gd name="T58" fmla="*/ 2147483646 w 1134"/>
              <a:gd name="T59" fmla="*/ 2147483646 h 193"/>
              <a:gd name="T60" fmla="*/ 2147483646 w 1134"/>
              <a:gd name="T61" fmla="*/ 2147483646 h 193"/>
              <a:gd name="T62" fmla="*/ 2147483646 w 1134"/>
              <a:gd name="T63" fmla="*/ 2147483646 h 193"/>
              <a:gd name="T64" fmla="*/ 2147483646 w 1134"/>
              <a:gd name="T65" fmla="*/ 2147483646 h 193"/>
              <a:gd name="T66" fmla="*/ 2147483646 w 1134"/>
              <a:gd name="T67" fmla="*/ 2147483646 h 193"/>
              <a:gd name="T68" fmla="*/ 2147483646 w 1134"/>
              <a:gd name="T69" fmla="*/ 2147483646 h 193"/>
              <a:gd name="T70" fmla="*/ 2147483646 w 1134"/>
              <a:gd name="T71" fmla="*/ 2147483646 h 193"/>
              <a:gd name="T72" fmla="*/ 2147483646 w 1134"/>
              <a:gd name="T73" fmla="*/ 2147483646 h 193"/>
              <a:gd name="T74" fmla="*/ 2147483646 w 1134"/>
              <a:gd name="T75" fmla="*/ 2147483646 h 1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34"/>
              <a:gd name="T115" fmla="*/ 0 h 193"/>
              <a:gd name="T116" fmla="*/ 1134 w 1134"/>
              <a:gd name="T117" fmla="*/ 193 h 1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34" h="193">
                <a:moveTo>
                  <a:pt x="0" y="115"/>
                </a:moveTo>
                <a:cubicBezTo>
                  <a:pt x="16" y="139"/>
                  <a:pt x="5" y="158"/>
                  <a:pt x="39" y="169"/>
                </a:cubicBezTo>
                <a:cubicBezTo>
                  <a:pt x="49" y="168"/>
                  <a:pt x="60" y="171"/>
                  <a:pt x="69" y="166"/>
                </a:cubicBezTo>
                <a:cubicBezTo>
                  <a:pt x="71" y="165"/>
                  <a:pt x="75" y="144"/>
                  <a:pt x="78" y="139"/>
                </a:cubicBezTo>
                <a:cubicBezTo>
                  <a:pt x="91" y="112"/>
                  <a:pt x="102" y="50"/>
                  <a:pt x="126" y="34"/>
                </a:cubicBezTo>
                <a:cubicBezTo>
                  <a:pt x="142" y="45"/>
                  <a:pt x="146" y="60"/>
                  <a:pt x="150" y="79"/>
                </a:cubicBezTo>
                <a:cubicBezTo>
                  <a:pt x="153" y="116"/>
                  <a:pt x="157" y="134"/>
                  <a:pt x="168" y="166"/>
                </a:cubicBezTo>
                <a:cubicBezTo>
                  <a:pt x="200" y="163"/>
                  <a:pt x="206" y="166"/>
                  <a:pt x="219" y="139"/>
                </a:cubicBezTo>
                <a:cubicBezTo>
                  <a:pt x="226" y="105"/>
                  <a:pt x="220" y="118"/>
                  <a:pt x="231" y="97"/>
                </a:cubicBezTo>
                <a:cubicBezTo>
                  <a:pt x="237" y="66"/>
                  <a:pt x="234" y="19"/>
                  <a:pt x="270" y="7"/>
                </a:cubicBezTo>
                <a:cubicBezTo>
                  <a:pt x="354" y="16"/>
                  <a:pt x="288" y="0"/>
                  <a:pt x="300" y="178"/>
                </a:cubicBezTo>
                <a:cubicBezTo>
                  <a:pt x="301" y="191"/>
                  <a:pt x="336" y="193"/>
                  <a:pt x="336" y="193"/>
                </a:cubicBezTo>
                <a:cubicBezTo>
                  <a:pt x="383" y="184"/>
                  <a:pt x="360" y="185"/>
                  <a:pt x="381" y="151"/>
                </a:cubicBezTo>
                <a:cubicBezTo>
                  <a:pt x="385" y="106"/>
                  <a:pt x="360" y="33"/>
                  <a:pt x="399" y="7"/>
                </a:cubicBezTo>
                <a:cubicBezTo>
                  <a:pt x="423" y="8"/>
                  <a:pt x="447" y="6"/>
                  <a:pt x="471" y="10"/>
                </a:cubicBezTo>
                <a:cubicBezTo>
                  <a:pt x="474" y="10"/>
                  <a:pt x="474" y="16"/>
                  <a:pt x="474" y="19"/>
                </a:cubicBezTo>
                <a:cubicBezTo>
                  <a:pt x="476" y="46"/>
                  <a:pt x="473" y="73"/>
                  <a:pt x="477" y="100"/>
                </a:cubicBezTo>
                <a:cubicBezTo>
                  <a:pt x="479" y="114"/>
                  <a:pt x="508" y="117"/>
                  <a:pt x="516" y="118"/>
                </a:cubicBezTo>
                <a:cubicBezTo>
                  <a:pt x="554" y="111"/>
                  <a:pt x="582" y="109"/>
                  <a:pt x="609" y="82"/>
                </a:cubicBezTo>
                <a:cubicBezTo>
                  <a:pt x="612" y="62"/>
                  <a:pt x="604" y="43"/>
                  <a:pt x="627" y="49"/>
                </a:cubicBezTo>
                <a:cubicBezTo>
                  <a:pt x="635" y="61"/>
                  <a:pt x="637" y="73"/>
                  <a:pt x="645" y="85"/>
                </a:cubicBezTo>
                <a:cubicBezTo>
                  <a:pt x="648" y="118"/>
                  <a:pt x="648" y="154"/>
                  <a:pt x="663" y="184"/>
                </a:cubicBezTo>
                <a:cubicBezTo>
                  <a:pt x="751" y="178"/>
                  <a:pt x="707" y="156"/>
                  <a:pt x="717" y="46"/>
                </a:cubicBezTo>
                <a:cubicBezTo>
                  <a:pt x="718" y="34"/>
                  <a:pt x="752" y="27"/>
                  <a:pt x="759" y="25"/>
                </a:cubicBezTo>
                <a:cubicBezTo>
                  <a:pt x="769" y="22"/>
                  <a:pt x="789" y="19"/>
                  <a:pt x="789" y="19"/>
                </a:cubicBezTo>
                <a:cubicBezTo>
                  <a:pt x="823" y="27"/>
                  <a:pt x="815" y="24"/>
                  <a:pt x="822" y="52"/>
                </a:cubicBezTo>
                <a:cubicBezTo>
                  <a:pt x="823" y="92"/>
                  <a:pt x="817" y="133"/>
                  <a:pt x="825" y="172"/>
                </a:cubicBezTo>
                <a:cubicBezTo>
                  <a:pt x="827" y="180"/>
                  <a:pt x="849" y="178"/>
                  <a:pt x="849" y="178"/>
                </a:cubicBezTo>
                <a:cubicBezTo>
                  <a:pt x="860" y="176"/>
                  <a:pt x="872" y="177"/>
                  <a:pt x="882" y="172"/>
                </a:cubicBezTo>
                <a:cubicBezTo>
                  <a:pt x="888" y="169"/>
                  <a:pt x="896" y="136"/>
                  <a:pt x="900" y="130"/>
                </a:cubicBezTo>
                <a:cubicBezTo>
                  <a:pt x="926" y="87"/>
                  <a:pt x="931" y="65"/>
                  <a:pt x="975" y="34"/>
                </a:cubicBezTo>
                <a:cubicBezTo>
                  <a:pt x="1003" y="15"/>
                  <a:pt x="966" y="27"/>
                  <a:pt x="996" y="19"/>
                </a:cubicBezTo>
                <a:cubicBezTo>
                  <a:pt x="1013" y="20"/>
                  <a:pt x="1032" y="14"/>
                  <a:pt x="1047" y="22"/>
                </a:cubicBezTo>
                <a:cubicBezTo>
                  <a:pt x="1054" y="26"/>
                  <a:pt x="1050" y="38"/>
                  <a:pt x="1050" y="46"/>
                </a:cubicBezTo>
                <a:cubicBezTo>
                  <a:pt x="1050" y="80"/>
                  <a:pt x="1045" y="105"/>
                  <a:pt x="1035" y="136"/>
                </a:cubicBezTo>
                <a:cubicBezTo>
                  <a:pt x="1029" y="188"/>
                  <a:pt x="1053" y="175"/>
                  <a:pt x="1098" y="172"/>
                </a:cubicBezTo>
                <a:cubicBezTo>
                  <a:pt x="1115" y="166"/>
                  <a:pt x="1123" y="153"/>
                  <a:pt x="1128" y="136"/>
                </a:cubicBezTo>
                <a:cubicBezTo>
                  <a:pt x="1130" y="128"/>
                  <a:pt x="1134" y="112"/>
                  <a:pt x="1134" y="112"/>
                </a:cubicBezTo>
              </a:path>
            </a:pathLst>
          </a:custGeom>
          <a:noFill/>
          <a:ln w="381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5703136" y="5428080"/>
            <a:ext cx="314325" cy="344488"/>
          </a:xfrm>
          <a:prstGeom prst="rect">
            <a:avLst/>
          </a:prstGeom>
          <a:gradFill rotWithShape="0">
            <a:gsLst>
              <a:gs pos="0">
                <a:srgbClr val="1F497D"/>
              </a:gs>
              <a:gs pos="100000">
                <a:srgbClr val="FF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6017461" y="5432843"/>
            <a:ext cx="814388" cy="339725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2988511" y="2551530"/>
            <a:ext cx="361950" cy="119063"/>
          </a:xfrm>
          <a:custGeom>
            <a:avLst/>
            <a:gdLst>
              <a:gd name="T0" fmla="*/ 2147483646 w 228"/>
              <a:gd name="T1" fmla="*/ 0 h 75"/>
              <a:gd name="T2" fmla="*/ 2147483646 w 228"/>
              <a:gd name="T3" fmla="*/ 2147483646 h 75"/>
              <a:gd name="T4" fmla="*/ 0 w 228"/>
              <a:gd name="T5" fmla="*/ 2147483646 h 75"/>
              <a:gd name="T6" fmla="*/ 0 60000 65536"/>
              <a:gd name="T7" fmla="*/ 0 60000 65536"/>
              <a:gd name="T8" fmla="*/ 0 60000 65536"/>
              <a:gd name="T9" fmla="*/ 0 w 228"/>
              <a:gd name="T10" fmla="*/ 0 h 75"/>
              <a:gd name="T11" fmla="*/ 228 w 228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5">
                <a:moveTo>
                  <a:pt x="228" y="0"/>
                </a:moveTo>
                <a:cubicBezTo>
                  <a:pt x="194" y="1"/>
                  <a:pt x="161" y="3"/>
                  <a:pt x="123" y="15"/>
                </a:cubicBezTo>
                <a:cubicBezTo>
                  <a:pt x="85" y="27"/>
                  <a:pt x="22" y="70"/>
                  <a:pt x="0" y="75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 flipV="1">
            <a:off x="2983749" y="2075280"/>
            <a:ext cx="361950" cy="119063"/>
          </a:xfrm>
          <a:custGeom>
            <a:avLst/>
            <a:gdLst>
              <a:gd name="T0" fmla="*/ 2147483646 w 228"/>
              <a:gd name="T1" fmla="*/ 0 h 75"/>
              <a:gd name="T2" fmla="*/ 2147483646 w 228"/>
              <a:gd name="T3" fmla="*/ 2147483646 h 75"/>
              <a:gd name="T4" fmla="*/ 0 w 228"/>
              <a:gd name="T5" fmla="*/ 2147483646 h 75"/>
              <a:gd name="T6" fmla="*/ 0 60000 65536"/>
              <a:gd name="T7" fmla="*/ 0 60000 65536"/>
              <a:gd name="T8" fmla="*/ 0 60000 65536"/>
              <a:gd name="T9" fmla="*/ 0 w 228"/>
              <a:gd name="T10" fmla="*/ 0 h 75"/>
              <a:gd name="T11" fmla="*/ 228 w 228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5">
                <a:moveTo>
                  <a:pt x="228" y="0"/>
                </a:moveTo>
                <a:cubicBezTo>
                  <a:pt x="194" y="1"/>
                  <a:pt x="161" y="3"/>
                  <a:pt x="123" y="15"/>
                </a:cubicBezTo>
                <a:cubicBezTo>
                  <a:pt x="85" y="27"/>
                  <a:pt x="22" y="70"/>
                  <a:pt x="0" y="75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2983749" y="2070518"/>
            <a:ext cx="0" cy="6096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2998036" y="5774155"/>
            <a:ext cx="361950" cy="119063"/>
          </a:xfrm>
          <a:custGeom>
            <a:avLst/>
            <a:gdLst>
              <a:gd name="T0" fmla="*/ 2147483646 w 228"/>
              <a:gd name="T1" fmla="*/ 0 h 75"/>
              <a:gd name="T2" fmla="*/ 2147483646 w 228"/>
              <a:gd name="T3" fmla="*/ 2147483646 h 75"/>
              <a:gd name="T4" fmla="*/ 0 w 228"/>
              <a:gd name="T5" fmla="*/ 2147483646 h 75"/>
              <a:gd name="T6" fmla="*/ 0 60000 65536"/>
              <a:gd name="T7" fmla="*/ 0 60000 65536"/>
              <a:gd name="T8" fmla="*/ 0 60000 65536"/>
              <a:gd name="T9" fmla="*/ 0 w 228"/>
              <a:gd name="T10" fmla="*/ 0 h 75"/>
              <a:gd name="T11" fmla="*/ 228 w 228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5">
                <a:moveTo>
                  <a:pt x="228" y="0"/>
                </a:moveTo>
                <a:cubicBezTo>
                  <a:pt x="194" y="1"/>
                  <a:pt x="161" y="3"/>
                  <a:pt x="123" y="15"/>
                </a:cubicBezTo>
                <a:cubicBezTo>
                  <a:pt x="85" y="27"/>
                  <a:pt x="22" y="70"/>
                  <a:pt x="0" y="75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 flipV="1">
            <a:off x="2993274" y="5297905"/>
            <a:ext cx="361950" cy="119063"/>
          </a:xfrm>
          <a:custGeom>
            <a:avLst/>
            <a:gdLst>
              <a:gd name="T0" fmla="*/ 2147483646 w 228"/>
              <a:gd name="T1" fmla="*/ 0 h 75"/>
              <a:gd name="T2" fmla="*/ 2147483646 w 228"/>
              <a:gd name="T3" fmla="*/ 2147483646 h 75"/>
              <a:gd name="T4" fmla="*/ 0 w 228"/>
              <a:gd name="T5" fmla="*/ 2147483646 h 75"/>
              <a:gd name="T6" fmla="*/ 0 60000 65536"/>
              <a:gd name="T7" fmla="*/ 0 60000 65536"/>
              <a:gd name="T8" fmla="*/ 0 60000 65536"/>
              <a:gd name="T9" fmla="*/ 0 w 228"/>
              <a:gd name="T10" fmla="*/ 0 h 75"/>
              <a:gd name="T11" fmla="*/ 228 w 228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5">
                <a:moveTo>
                  <a:pt x="228" y="0"/>
                </a:moveTo>
                <a:cubicBezTo>
                  <a:pt x="194" y="1"/>
                  <a:pt x="161" y="3"/>
                  <a:pt x="123" y="15"/>
                </a:cubicBezTo>
                <a:cubicBezTo>
                  <a:pt x="85" y="27"/>
                  <a:pt x="22" y="70"/>
                  <a:pt x="0" y="75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2993274" y="5293143"/>
            <a:ext cx="0" cy="6096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423BDF1-64AC-4E93-8861-3E546F11E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638" y="3374803"/>
            <a:ext cx="3838575" cy="1581150"/>
          </a:xfrm>
          <a:prstGeom prst="rect">
            <a:avLst/>
          </a:prstGeom>
        </p:spPr>
      </p:pic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CEFC33BC-C34B-405A-AA03-79607A484280}"/>
              </a:ext>
            </a:extLst>
          </p:cNvPr>
          <p:cNvCxnSpPr>
            <a:cxnSpLocks/>
            <a:stCxn id="36" idx="3"/>
          </p:cNvCxnSpPr>
          <p:nvPr/>
        </p:nvCxnSpPr>
        <p:spPr bwMode="auto">
          <a:xfrm>
            <a:off x="6750205" y="1502223"/>
            <a:ext cx="2088995" cy="1872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FE9B6DED-266A-4C11-80C8-79B1EFABE6A6}"/>
              </a:ext>
            </a:extLst>
          </p:cNvPr>
          <p:cNvCxnSpPr/>
          <p:nvPr/>
        </p:nvCxnSpPr>
        <p:spPr bwMode="auto">
          <a:xfrm flipV="1">
            <a:off x="7149349" y="4280318"/>
            <a:ext cx="3078384" cy="2318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0" name="Obrázek 49">
            <a:extLst>
              <a:ext uri="{FF2B5EF4-FFF2-40B4-BE49-F238E27FC236}">
                <a16:creationId xmlns:a16="http://schemas.microsoft.com/office/drawing/2014/main" id="{7ED2EA86-4552-4F27-AA45-064D5180C09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F2E8457B-A57E-2215-9C2F-BA0303422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79" y="171868"/>
            <a:ext cx="4262437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Reynolds</a:t>
            </a:r>
            <a:r>
              <a:rPr lang="cs-CZ" sz="2200" b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ův</a:t>
            </a:r>
            <a:r>
              <a:rPr lang="cs-CZ" sz="2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experiment </a:t>
            </a:r>
            <a:r>
              <a:rPr lang="cs-CZ" sz="22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GB" sz="22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1883</a:t>
            </a:r>
            <a:endParaRPr lang="en-GB" sz="2400" dirty="0">
              <a:solidFill>
                <a:srgbClr val="1F497D">
                  <a:lumMod val="7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713A101B-AF1E-BC3B-617A-7D53B76D5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235" y="2470538"/>
            <a:ext cx="343211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Rozložení rychlostí ve svislici</a:t>
            </a:r>
            <a:endParaRPr lang="en-GB" sz="2000" dirty="0">
              <a:solidFill>
                <a:srgbClr val="1F497D">
                  <a:lumMod val="7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89D681A-8D09-2E30-ECA5-3C9E23EDB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5704" y="290556"/>
            <a:ext cx="1124533" cy="141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14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Obdélník 1"/>
          <p:cNvSpPr>
            <a:spLocks noChangeArrowheads="1"/>
          </p:cNvSpPr>
          <p:nvPr/>
        </p:nvSpPr>
        <p:spPr bwMode="auto">
          <a:xfrm>
            <a:off x="953341" y="157325"/>
            <a:ext cx="6287173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Laminární režim </a:t>
            </a:r>
            <a:r>
              <a:rPr lang="cs-CZ" b="1" dirty="0">
                <a:solidFill>
                  <a:srgbClr val="CC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(</a:t>
            </a: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vrstevnaté) – částice kapaliny se pohybují 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v paralelních drahách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Turbulentní režim </a:t>
            </a: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– pohyb částic kapaliny nepravidelný a 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neuspořádaný, časové a prostorové fluktuace vektoru rychlosti, uvnitř proudu dochází k míchání částic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        kritérium – </a:t>
            </a:r>
            <a:r>
              <a:rPr lang="cs-CZ" b="1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Reynoldsovo</a:t>
            </a: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číslo (</a:t>
            </a:r>
            <a:r>
              <a:rPr lang="cs-CZ" b="1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krit</a:t>
            </a: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 Re)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 – průřezová rychlost: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průměr D pro potrubí, hydraulický poloměr R</a:t>
            </a:r>
          </a:p>
          <a:p>
            <a:pPr eaLnBrk="1" hangingPunct="1">
              <a:defRPr/>
            </a:pPr>
            <a:endParaRPr lang="cs-CZ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cs-CZ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Potrubí (</a:t>
            </a:r>
            <a:r>
              <a:rPr lang="cs-CZ" b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Re</a:t>
            </a:r>
            <a:r>
              <a:rPr lang="cs-CZ" b="1" baseline="-25000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kr</a:t>
            </a:r>
            <a:r>
              <a:rPr lang="cs-CZ" b="1" baseline="-25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cs-CZ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= 2320)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Re &lt; 2320  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laminární proudění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2320 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&lt; 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Re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&lt;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4000 </a:t>
            </a: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přechodná oblast (dle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podmínek </a:t>
            </a:r>
            <a:r>
              <a:rPr lang="cs-CZ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l.p</a:t>
            </a: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 nebo </a:t>
            </a:r>
            <a:r>
              <a:rPr lang="cs-CZ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t.p</a:t>
            </a: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.)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Re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&gt;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10</a:t>
            </a:r>
            <a:r>
              <a:rPr lang="cs-CZ" baseline="30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4  </a:t>
            </a:r>
            <a:r>
              <a:rPr lang="cs-CZ" b="1" dirty="0">
                <a:solidFill>
                  <a:srgbClr val="CA0CB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… 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turbulentní proudění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539" y="4614456"/>
            <a:ext cx="1438275" cy="18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5989092" y="2118677"/>
            <a:ext cx="6156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Kritická hodnota </a:t>
            </a:r>
            <a:r>
              <a:rPr lang="cs-CZ" altLang="cs-CZ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</a:t>
            </a:r>
            <a:r>
              <a:rPr lang="cs-CZ" altLang="cs-CZ" sz="1800" b="1" baseline="-2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kr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– 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2320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(potrubí)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              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580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(proudění s volnou hladinou)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ovéPole 13"/>
          <p:cNvSpPr txBox="1">
            <a:spLocks noChangeArrowheads="1"/>
          </p:cNvSpPr>
          <p:nvPr/>
        </p:nvSpPr>
        <p:spPr bwMode="auto">
          <a:xfrm>
            <a:off x="8970165" y="789333"/>
            <a:ext cx="1511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potrubí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271167" y="5386014"/>
            <a:ext cx="1935162" cy="46038"/>
          </a:xfrm>
          <a:prstGeom prst="rect">
            <a:avLst/>
          </a:prstGeom>
          <a:pattFill prst="wdUpDiag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6" name="Přímá spojnice 15"/>
          <p:cNvCxnSpPr>
            <a:cxnSpLocks/>
          </p:cNvCxnSpPr>
          <p:nvPr/>
        </p:nvCxnSpPr>
        <p:spPr>
          <a:xfrm>
            <a:off x="2271167" y="4638302"/>
            <a:ext cx="19351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Přímá spojnice se šipkou 16"/>
          <p:cNvCxnSpPr>
            <a:cxnSpLocks/>
          </p:cNvCxnSpPr>
          <p:nvPr/>
        </p:nvCxnSpPr>
        <p:spPr>
          <a:xfrm>
            <a:off x="3758654" y="4566864"/>
            <a:ext cx="0" cy="7143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</p:cxnSp>
      <p:sp>
        <p:nvSpPr>
          <p:cNvPr id="18" name="Obdélník 17"/>
          <p:cNvSpPr/>
          <p:nvPr/>
        </p:nvSpPr>
        <p:spPr>
          <a:xfrm>
            <a:off x="4038054" y="6754439"/>
            <a:ext cx="3576638" cy="46038"/>
          </a:xfrm>
          <a:prstGeom prst="rect">
            <a:avLst/>
          </a:prstGeom>
          <a:pattFill prst="wdUpDiag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9" name="Přímá spojnice se šipkou 18"/>
          <p:cNvCxnSpPr>
            <a:cxnSpLocks/>
          </p:cNvCxnSpPr>
          <p:nvPr/>
        </p:nvCxnSpPr>
        <p:spPr>
          <a:xfrm>
            <a:off x="4868317" y="5895602"/>
            <a:ext cx="0" cy="7302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</p:cxnSp>
      <p:sp>
        <p:nvSpPr>
          <p:cNvPr id="20" name="Obdélník 19"/>
          <p:cNvSpPr/>
          <p:nvPr/>
        </p:nvSpPr>
        <p:spPr>
          <a:xfrm>
            <a:off x="4527004" y="5386014"/>
            <a:ext cx="1935163" cy="46038"/>
          </a:xfrm>
          <a:prstGeom prst="rect">
            <a:avLst/>
          </a:prstGeom>
          <a:pattFill prst="wdUpDiag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1" name="Přímá spojnice 20"/>
          <p:cNvCxnSpPr>
            <a:cxnSpLocks/>
          </p:cNvCxnSpPr>
          <p:nvPr/>
        </p:nvCxnSpPr>
        <p:spPr>
          <a:xfrm flipV="1">
            <a:off x="4527004" y="4638302"/>
            <a:ext cx="193516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Přímá spojnice se šipkou 21"/>
          <p:cNvCxnSpPr>
            <a:cxnSpLocks/>
          </p:cNvCxnSpPr>
          <p:nvPr/>
        </p:nvCxnSpPr>
        <p:spPr>
          <a:xfrm>
            <a:off x="6014492" y="4566864"/>
            <a:ext cx="0" cy="7143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</p:cxnSp>
      <p:cxnSp>
        <p:nvCxnSpPr>
          <p:cNvPr id="23" name="Přímá spojnice se šipkou 22"/>
          <p:cNvCxnSpPr>
            <a:cxnSpLocks/>
          </p:cNvCxnSpPr>
          <p:nvPr/>
        </p:nvCxnSpPr>
        <p:spPr>
          <a:xfrm>
            <a:off x="2274342" y="4724027"/>
            <a:ext cx="1931987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24" name="Přímá spojnice se šipkou 23"/>
          <p:cNvCxnSpPr>
            <a:cxnSpLocks/>
          </p:cNvCxnSpPr>
          <p:nvPr/>
        </p:nvCxnSpPr>
        <p:spPr>
          <a:xfrm>
            <a:off x="2271167" y="5255839"/>
            <a:ext cx="1958975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25" name="Přímá spojnice se šipkou 24"/>
          <p:cNvCxnSpPr>
            <a:cxnSpLocks/>
          </p:cNvCxnSpPr>
          <p:nvPr/>
        </p:nvCxnSpPr>
        <p:spPr>
          <a:xfrm>
            <a:off x="2294979" y="5124077"/>
            <a:ext cx="193675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26" name="Přímá spojnice se šipkou 25"/>
          <p:cNvCxnSpPr>
            <a:cxnSpLocks/>
          </p:cNvCxnSpPr>
          <p:nvPr/>
        </p:nvCxnSpPr>
        <p:spPr>
          <a:xfrm>
            <a:off x="2283867" y="4976439"/>
            <a:ext cx="1958975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sp>
        <p:nvSpPr>
          <p:cNvPr id="27" name="Obdélník 26"/>
          <p:cNvSpPr/>
          <p:nvPr/>
        </p:nvSpPr>
        <p:spPr>
          <a:xfrm>
            <a:off x="6759029" y="5370139"/>
            <a:ext cx="1935163" cy="46038"/>
          </a:xfrm>
          <a:prstGeom prst="rect">
            <a:avLst/>
          </a:prstGeom>
          <a:pattFill prst="wdUpDiag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8" name="Přímá spojnice se šipkou 27"/>
          <p:cNvCxnSpPr>
            <a:cxnSpLocks/>
          </p:cNvCxnSpPr>
          <p:nvPr/>
        </p:nvCxnSpPr>
        <p:spPr>
          <a:xfrm>
            <a:off x="7182892" y="4533527"/>
            <a:ext cx="0" cy="7143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</p:cxnSp>
      <p:cxnSp>
        <p:nvCxnSpPr>
          <p:cNvPr id="29" name="Přímá spojnice 28"/>
          <p:cNvCxnSpPr>
            <a:cxnSpLocks/>
          </p:cNvCxnSpPr>
          <p:nvPr/>
        </p:nvCxnSpPr>
        <p:spPr>
          <a:xfrm>
            <a:off x="4038054" y="6730627"/>
            <a:ext cx="3576638" cy="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0" name="Přímá spojnice 29"/>
          <p:cNvCxnSpPr>
            <a:cxnSpLocks/>
          </p:cNvCxnSpPr>
          <p:nvPr/>
        </p:nvCxnSpPr>
        <p:spPr>
          <a:xfrm>
            <a:off x="4527004" y="5370139"/>
            <a:ext cx="1958975" cy="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1" name="Přímá spojnice 30"/>
          <p:cNvCxnSpPr>
            <a:cxnSpLocks/>
          </p:cNvCxnSpPr>
          <p:nvPr/>
        </p:nvCxnSpPr>
        <p:spPr>
          <a:xfrm>
            <a:off x="6759029" y="5370139"/>
            <a:ext cx="1958975" cy="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2" name="Přímá spojnice 31"/>
          <p:cNvCxnSpPr>
            <a:cxnSpLocks/>
          </p:cNvCxnSpPr>
          <p:nvPr/>
        </p:nvCxnSpPr>
        <p:spPr>
          <a:xfrm>
            <a:off x="2271167" y="5386014"/>
            <a:ext cx="1958975" cy="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3" name="Volný tvar 32"/>
          <p:cNvSpPr/>
          <p:nvPr/>
        </p:nvSpPr>
        <p:spPr>
          <a:xfrm>
            <a:off x="4971504" y="6368677"/>
            <a:ext cx="349250" cy="144462"/>
          </a:xfrm>
          <a:custGeom>
            <a:avLst/>
            <a:gdLst>
              <a:gd name="connsiteX0" fmla="*/ 0 w 349153"/>
              <a:gd name="connsiteY0" fmla="*/ 167144 h 174476"/>
              <a:gd name="connsiteX1" fmla="*/ 233362 w 349153"/>
              <a:gd name="connsiteY1" fmla="*/ 167144 h 174476"/>
              <a:gd name="connsiteX2" fmla="*/ 347662 w 349153"/>
              <a:gd name="connsiteY2" fmla="*/ 90944 h 174476"/>
              <a:gd name="connsiteX3" fmla="*/ 290512 w 349153"/>
              <a:gd name="connsiteY3" fmla="*/ 456 h 174476"/>
              <a:gd name="connsiteX4" fmla="*/ 176212 w 349153"/>
              <a:gd name="connsiteY4" fmla="*/ 62369 h 17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153" h="174476">
                <a:moveTo>
                  <a:pt x="0" y="167144"/>
                </a:moveTo>
                <a:cubicBezTo>
                  <a:pt x="87709" y="173494"/>
                  <a:pt x="175418" y="179844"/>
                  <a:pt x="233362" y="167144"/>
                </a:cubicBezTo>
                <a:cubicBezTo>
                  <a:pt x="291306" y="154444"/>
                  <a:pt x="338137" y="118725"/>
                  <a:pt x="347662" y="90944"/>
                </a:cubicBezTo>
                <a:cubicBezTo>
                  <a:pt x="357187" y="63163"/>
                  <a:pt x="319087" y="5218"/>
                  <a:pt x="290512" y="456"/>
                </a:cubicBezTo>
                <a:cubicBezTo>
                  <a:pt x="261937" y="-4306"/>
                  <a:pt x="219074" y="29031"/>
                  <a:pt x="176212" y="62369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4" name="Přímá spojnice se šipkou 33"/>
          <p:cNvCxnSpPr>
            <a:cxnSpLocks/>
          </p:cNvCxnSpPr>
          <p:nvPr/>
        </p:nvCxnSpPr>
        <p:spPr>
          <a:xfrm>
            <a:off x="4038054" y="6084514"/>
            <a:ext cx="1397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35" name="Přímá spojnice se šipkou 34"/>
          <p:cNvCxnSpPr>
            <a:cxnSpLocks/>
          </p:cNvCxnSpPr>
          <p:nvPr/>
        </p:nvCxnSpPr>
        <p:spPr>
          <a:xfrm>
            <a:off x="4038054" y="6654427"/>
            <a:ext cx="623888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36" name="Přímá spojnice se šipkou 35"/>
          <p:cNvCxnSpPr>
            <a:cxnSpLocks/>
          </p:cNvCxnSpPr>
          <p:nvPr/>
        </p:nvCxnSpPr>
        <p:spPr>
          <a:xfrm>
            <a:off x="4049167" y="6592514"/>
            <a:ext cx="541337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37" name="Přímá spojnice se šipkou 36"/>
          <p:cNvCxnSpPr>
            <a:cxnSpLocks/>
          </p:cNvCxnSpPr>
          <p:nvPr/>
        </p:nvCxnSpPr>
        <p:spPr>
          <a:xfrm>
            <a:off x="4038054" y="6511552"/>
            <a:ext cx="48895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38" name="Přímá spojnice se šipkou 37"/>
          <p:cNvCxnSpPr>
            <a:cxnSpLocks/>
          </p:cNvCxnSpPr>
          <p:nvPr/>
        </p:nvCxnSpPr>
        <p:spPr>
          <a:xfrm>
            <a:off x="4038054" y="6438527"/>
            <a:ext cx="420688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39" name="Přímá spojnice se šipkou 38"/>
          <p:cNvCxnSpPr>
            <a:cxnSpLocks/>
          </p:cNvCxnSpPr>
          <p:nvPr/>
        </p:nvCxnSpPr>
        <p:spPr>
          <a:xfrm flipV="1">
            <a:off x="4049167" y="6360739"/>
            <a:ext cx="331787" cy="635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40" name="Přímá spojnice se šipkou 39"/>
          <p:cNvCxnSpPr>
            <a:cxnSpLocks/>
          </p:cNvCxnSpPr>
          <p:nvPr/>
        </p:nvCxnSpPr>
        <p:spPr>
          <a:xfrm>
            <a:off x="4038054" y="6287714"/>
            <a:ext cx="276225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41" name="Přímá spojnice se šipkou 40"/>
          <p:cNvCxnSpPr>
            <a:cxnSpLocks/>
          </p:cNvCxnSpPr>
          <p:nvPr/>
        </p:nvCxnSpPr>
        <p:spPr>
          <a:xfrm>
            <a:off x="4038054" y="6222627"/>
            <a:ext cx="20955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42" name="Přímá spojnice se šipkou 41"/>
          <p:cNvCxnSpPr>
            <a:cxnSpLocks/>
          </p:cNvCxnSpPr>
          <p:nvPr/>
        </p:nvCxnSpPr>
        <p:spPr>
          <a:xfrm>
            <a:off x="4038054" y="6151189"/>
            <a:ext cx="168275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sp>
        <p:nvSpPr>
          <p:cNvPr id="43" name="Volný tvar 42"/>
          <p:cNvSpPr/>
          <p:nvPr/>
        </p:nvSpPr>
        <p:spPr>
          <a:xfrm>
            <a:off x="4884192" y="6076577"/>
            <a:ext cx="174625" cy="144462"/>
          </a:xfrm>
          <a:custGeom>
            <a:avLst/>
            <a:gdLst>
              <a:gd name="connsiteX0" fmla="*/ 0 w 349153"/>
              <a:gd name="connsiteY0" fmla="*/ 167144 h 174476"/>
              <a:gd name="connsiteX1" fmla="*/ 233362 w 349153"/>
              <a:gd name="connsiteY1" fmla="*/ 167144 h 174476"/>
              <a:gd name="connsiteX2" fmla="*/ 347662 w 349153"/>
              <a:gd name="connsiteY2" fmla="*/ 90944 h 174476"/>
              <a:gd name="connsiteX3" fmla="*/ 290512 w 349153"/>
              <a:gd name="connsiteY3" fmla="*/ 456 h 174476"/>
              <a:gd name="connsiteX4" fmla="*/ 176212 w 349153"/>
              <a:gd name="connsiteY4" fmla="*/ 62369 h 17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153" h="174476">
                <a:moveTo>
                  <a:pt x="0" y="167144"/>
                </a:moveTo>
                <a:cubicBezTo>
                  <a:pt x="87709" y="173494"/>
                  <a:pt x="175418" y="179844"/>
                  <a:pt x="233362" y="167144"/>
                </a:cubicBezTo>
                <a:cubicBezTo>
                  <a:pt x="291306" y="154444"/>
                  <a:pt x="338137" y="118725"/>
                  <a:pt x="347662" y="90944"/>
                </a:cubicBezTo>
                <a:cubicBezTo>
                  <a:pt x="357187" y="63163"/>
                  <a:pt x="319087" y="5218"/>
                  <a:pt x="290512" y="456"/>
                </a:cubicBezTo>
                <a:cubicBezTo>
                  <a:pt x="261937" y="-4306"/>
                  <a:pt x="219074" y="29031"/>
                  <a:pt x="176212" y="62369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4" name="Volný tvar 43"/>
          <p:cNvSpPr/>
          <p:nvPr/>
        </p:nvSpPr>
        <p:spPr>
          <a:xfrm>
            <a:off x="4884192" y="6138489"/>
            <a:ext cx="1003300" cy="365125"/>
          </a:xfrm>
          <a:custGeom>
            <a:avLst/>
            <a:gdLst>
              <a:gd name="connsiteX0" fmla="*/ 0 w 1003699"/>
              <a:gd name="connsiteY0" fmla="*/ 173278 h 365155"/>
              <a:gd name="connsiteX1" fmla="*/ 261937 w 1003699"/>
              <a:gd name="connsiteY1" fmla="*/ 149466 h 365155"/>
              <a:gd name="connsiteX2" fmla="*/ 457200 w 1003699"/>
              <a:gd name="connsiteY2" fmla="*/ 63741 h 365155"/>
              <a:gd name="connsiteX3" fmla="*/ 766762 w 1003699"/>
              <a:gd name="connsiteY3" fmla="*/ 1828 h 365155"/>
              <a:gd name="connsiteX4" fmla="*/ 976312 w 1003699"/>
              <a:gd name="connsiteY4" fmla="*/ 135178 h 365155"/>
              <a:gd name="connsiteX5" fmla="*/ 971550 w 1003699"/>
              <a:gd name="connsiteY5" fmla="*/ 320916 h 365155"/>
              <a:gd name="connsiteX6" fmla="*/ 704850 w 1003699"/>
              <a:gd name="connsiteY6" fmla="*/ 354253 h 365155"/>
              <a:gd name="connsiteX7" fmla="*/ 690562 w 1003699"/>
              <a:gd name="connsiteY7" fmla="*/ 168516 h 365155"/>
              <a:gd name="connsiteX8" fmla="*/ 795337 w 1003699"/>
              <a:gd name="connsiteY8" fmla="*/ 78028 h 36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699" h="365155">
                <a:moveTo>
                  <a:pt x="0" y="173278"/>
                </a:moveTo>
                <a:cubicBezTo>
                  <a:pt x="92868" y="170500"/>
                  <a:pt x="185737" y="167722"/>
                  <a:pt x="261937" y="149466"/>
                </a:cubicBezTo>
                <a:cubicBezTo>
                  <a:pt x="338137" y="131210"/>
                  <a:pt x="373063" y="88347"/>
                  <a:pt x="457200" y="63741"/>
                </a:cubicBezTo>
                <a:cubicBezTo>
                  <a:pt x="541337" y="39135"/>
                  <a:pt x="680243" y="-10078"/>
                  <a:pt x="766762" y="1828"/>
                </a:cubicBezTo>
                <a:cubicBezTo>
                  <a:pt x="853281" y="13734"/>
                  <a:pt x="942181" y="81997"/>
                  <a:pt x="976312" y="135178"/>
                </a:cubicBezTo>
                <a:cubicBezTo>
                  <a:pt x="1010443" y="188359"/>
                  <a:pt x="1016794" y="284404"/>
                  <a:pt x="971550" y="320916"/>
                </a:cubicBezTo>
                <a:cubicBezTo>
                  <a:pt x="926306" y="357429"/>
                  <a:pt x="751681" y="379653"/>
                  <a:pt x="704850" y="354253"/>
                </a:cubicBezTo>
                <a:cubicBezTo>
                  <a:pt x="658019" y="328853"/>
                  <a:pt x="675481" y="214554"/>
                  <a:pt x="690562" y="168516"/>
                </a:cubicBezTo>
                <a:cubicBezTo>
                  <a:pt x="705643" y="122478"/>
                  <a:pt x="750490" y="100253"/>
                  <a:pt x="795337" y="78028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5" name="Volný tvar 44"/>
          <p:cNvSpPr/>
          <p:nvPr/>
        </p:nvSpPr>
        <p:spPr>
          <a:xfrm>
            <a:off x="4274592" y="6057527"/>
            <a:ext cx="285750" cy="36512"/>
          </a:xfrm>
          <a:custGeom>
            <a:avLst/>
            <a:gdLst>
              <a:gd name="connsiteX0" fmla="*/ 0 w 285750"/>
              <a:gd name="connsiteY0" fmla="*/ 31044 h 37778"/>
              <a:gd name="connsiteX1" fmla="*/ 66675 w 285750"/>
              <a:gd name="connsiteY1" fmla="*/ 35806 h 37778"/>
              <a:gd name="connsiteX2" fmla="*/ 238125 w 285750"/>
              <a:gd name="connsiteY2" fmla="*/ 2469 h 37778"/>
              <a:gd name="connsiteX3" fmla="*/ 285750 w 285750"/>
              <a:gd name="connsiteY3" fmla="*/ 2469 h 37778"/>
              <a:gd name="connsiteX4" fmla="*/ 285750 w 285750"/>
              <a:gd name="connsiteY4" fmla="*/ 2469 h 3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37778">
                <a:moveTo>
                  <a:pt x="0" y="31044"/>
                </a:moveTo>
                <a:cubicBezTo>
                  <a:pt x="13494" y="35806"/>
                  <a:pt x="26988" y="40569"/>
                  <a:pt x="66675" y="35806"/>
                </a:cubicBezTo>
                <a:cubicBezTo>
                  <a:pt x="106363" y="31043"/>
                  <a:pt x="201613" y="8025"/>
                  <a:pt x="238125" y="2469"/>
                </a:cubicBezTo>
                <a:cubicBezTo>
                  <a:pt x="274637" y="-3087"/>
                  <a:pt x="285750" y="2469"/>
                  <a:pt x="285750" y="2469"/>
                </a:cubicBezTo>
                <a:lnTo>
                  <a:pt x="285750" y="2469"/>
                </a:ln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6" name="Přímá spojnice 45"/>
          <p:cNvCxnSpPr>
            <a:cxnSpLocks/>
          </p:cNvCxnSpPr>
          <p:nvPr/>
        </p:nvCxnSpPr>
        <p:spPr>
          <a:xfrm>
            <a:off x="4806404" y="6654427"/>
            <a:ext cx="4254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</p:cxnSp>
      <p:sp>
        <p:nvSpPr>
          <p:cNvPr id="47" name="Volný tvar 46"/>
          <p:cNvSpPr/>
          <p:nvPr/>
        </p:nvSpPr>
        <p:spPr>
          <a:xfrm>
            <a:off x="4698454" y="6546477"/>
            <a:ext cx="554038" cy="46037"/>
          </a:xfrm>
          <a:custGeom>
            <a:avLst/>
            <a:gdLst>
              <a:gd name="connsiteX0" fmla="*/ 0 w 553922"/>
              <a:gd name="connsiteY0" fmla="*/ 3207 h 52206"/>
              <a:gd name="connsiteX1" fmla="*/ 161925 w 553922"/>
              <a:gd name="connsiteY1" fmla="*/ 3207 h 52206"/>
              <a:gd name="connsiteX2" fmla="*/ 352425 w 553922"/>
              <a:gd name="connsiteY2" fmla="*/ 36544 h 52206"/>
              <a:gd name="connsiteX3" fmla="*/ 542925 w 553922"/>
              <a:gd name="connsiteY3" fmla="*/ 50832 h 52206"/>
              <a:gd name="connsiteX4" fmla="*/ 514350 w 553922"/>
              <a:gd name="connsiteY4" fmla="*/ 50832 h 5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922" h="52206">
                <a:moveTo>
                  <a:pt x="0" y="3207"/>
                </a:moveTo>
                <a:cubicBezTo>
                  <a:pt x="51594" y="429"/>
                  <a:pt x="103188" y="-2349"/>
                  <a:pt x="161925" y="3207"/>
                </a:cubicBezTo>
                <a:cubicBezTo>
                  <a:pt x="220662" y="8763"/>
                  <a:pt x="288925" y="28607"/>
                  <a:pt x="352425" y="36544"/>
                </a:cubicBezTo>
                <a:cubicBezTo>
                  <a:pt x="415925" y="44481"/>
                  <a:pt x="515938" y="48451"/>
                  <a:pt x="542925" y="50832"/>
                </a:cubicBezTo>
                <a:cubicBezTo>
                  <a:pt x="569913" y="53213"/>
                  <a:pt x="542131" y="52022"/>
                  <a:pt x="514350" y="50832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Volný tvar 47"/>
          <p:cNvSpPr/>
          <p:nvPr/>
        </p:nvSpPr>
        <p:spPr>
          <a:xfrm>
            <a:off x="4326979" y="6178177"/>
            <a:ext cx="404813" cy="46037"/>
          </a:xfrm>
          <a:custGeom>
            <a:avLst/>
            <a:gdLst>
              <a:gd name="connsiteX0" fmla="*/ 0 w 404812"/>
              <a:gd name="connsiteY0" fmla="*/ 0 h 72929"/>
              <a:gd name="connsiteX1" fmla="*/ 85725 w 404812"/>
              <a:gd name="connsiteY1" fmla="*/ 14288 h 72929"/>
              <a:gd name="connsiteX2" fmla="*/ 204787 w 404812"/>
              <a:gd name="connsiteY2" fmla="*/ 66675 h 72929"/>
              <a:gd name="connsiteX3" fmla="*/ 328612 w 404812"/>
              <a:gd name="connsiteY3" fmla="*/ 66675 h 72929"/>
              <a:gd name="connsiteX4" fmla="*/ 404812 w 404812"/>
              <a:gd name="connsiteY4" fmla="*/ 19050 h 7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2" h="72929">
                <a:moveTo>
                  <a:pt x="0" y="0"/>
                </a:moveTo>
                <a:cubicBezTo>
                  <a:pt x="25797" y="1587"/>
                  <a:pt x="51594" y="3175"/>
                  <a:pt x="85725" y="14288"/>
                </a:cubicBezTo>
                <a:cubicBezTo>
                  <a:pt x="119856" y="25401"/>
                  <a:pt x="164306" y="57944"/>
                  <a:pt x="204787" y="66675"/>
                </a:cubicBezTo>
                <a:cubicBezTo>
                  <a:pt x="245268" y="75406"/>
                  <a:pt x="295275" y="74612"/>
                  <a:pt x="328612" y="66675"/>
                </a:cubicBezTo>
                <a:cubicBezTo>
                  <a:pt x="361949" y="58738"/>
                  <a:pt x="383380" y="38894"/>
                  <a:pt x="404812" y="1905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9" name="Volný tvar 48"/>
          <p:cNvSpPr/>
          <p:nvPr/>
        </p:nvSpPr>
        <p:spPr>
          <a:xfrm>
            <a:off x="4660354" y="6089277"/>
            <a:ext cx="1312863" cy="471487"/>
          </a:xfrm>
          <a:custGeom>
            <a:avLst/>
            <a:gdLst>
              <a:gd name="connsiteX0" fmla="*/ 0 w 1312875"/>
              <a:gd name="connsiteY0" fmla="*/ 179761 h 472154"/>
              <a:gd name="connsiteX1" fmla="*/ 300037 w 1312875"/>
              <a:gd name="connsiteY1" fmla="*/ 170236 h 472154"/>
              <a:gd name="connsiteX2" fmla="*/ 533400 w 1312875"/>
              <a:gd name="connsiteY2" fmla="*/ 113086 h 472154"/>
              <a:gd name="connsiteX3" fmla="*/ 752475 w 1312875"/>
              <a:gd name="connsiteY3" fmla="*/ 41648 h 472154"/>
              <a:gd name="connsiteX4" fmla="*/ 938212 w 1312875"/>
              <a:gd name="connsiteY4" fmla="*/ 3548 h 472154"/>
              <a:gd name="connsiteX5" fmla="*/ 1119187 w 1312875"/>
              <a:gd name="connsiteY5" fmla="*/ 17836 h 472154"/>
              <a:gd name="connsiteX6" fmla="*/ 1266825 w 1312875"/>
              <a:gd name="connsiteY6" fmla="*/ 146423 h 472154"/>
              <a:gd name="connsiteX7" fmla="*/ 1309687 w 1312875"/>
              <a:gd name="connsiteY7" fmla="*/ 327398 h 472154"/>
              <a:gd name="connsiteX8" fmla="*/ 1195387 w 1312875"/>
              <a:gd name="connsiteY8" fmla="*/ 455986 h 472154"/>
              <a:gd name="connsiteX9" fmla="*/ 1009650 w 1312875"/>
              <a:gd name="connsiteY9" fmla="*/ 470273 h 472154"/>
              <a:gd name="connsiteX10" fmla="*/ 862012 w 1312875"/>
              <a:gd name="connsiteY10" fmla="*/ 455986 h 472154"/>
              <a:gd name="connsiteX11" fmla="*/ 819150 w 1312875"/>
              <a:gd name="connsiteY11" fmla="*/ 379786 h 472154"/>
              <a:gd name="connsiteX12" fmla="*/ 814387 w 1312875"/>
              <a:gd name="connsiteY12" fmla="*/ 213098 h 472154"/>
              <a:gd name="connsiteX13" fmla="*/ 871537 w 1312875"/>
              <a:gd name="connsiteY13" fmla="*/ 151186 h 47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2875" h="472154">
                <a:moveTo>
                  <a:pt x="0" y="179761"/>
                </a:moveTo>
                <a:cubicBezTo>
                  <a:pt x="105568" y="180554"/>
                  <a:pt x="211137" y="181348"/>
                  <a:pt x="300037" y="170236"/>
                </a:cubicBezTo>
                <a:cubicBezTo>
                  <a:pt x="388937" y="159124"/>
                  <a:pt x="457994" y="134517"/>
                  <a:pt x="533400" y="113086"/>
                </a:cubicBezTo>
                <a:cubicBezTo>
                  <a:pt x="608806" y="91655"/>
                  <a:pt x="685006" y="59904"/>
                  <a:pt x="752475" y="41648"/>
                </a:cubicBezTo>
                <a:cubicBezTo>
                  <a:pt x="819944" y="23392"/>
                  <a:pt x="877093" y="7517"/>
                  <a:pt x="938212" y="3548"/>
                </a:cubicBezTo>
                <a:cubicBezTo>
                  <a:pt x="999331" y="-421"/>
                  <a:pt x="1064418" y="-5976"/>
                  <a:pt x="1119187" y="17836"/>
                </a:cubicBezTo>
                <a:cubicBezTo>
                  <a:pt x="1173956" y="41648"/>
                  <a:pt x="1235075" y="94829"/>
                  <a:pt x="1266825" y="146423"/>
                </a:cubicBezTo>
                <a:cubicBezTo>
                  <a:pt x="1298575" y="198017"/>
                  <a:pt x="1321593" y="275804"/>
                  <a:pt x="1309687" y="327398"/>
                </a:cubicBezTo>
                <a:cubicBezTo>
                  <a:pt x="1297781" y="378992"/>
                  <a:pt x="1245393" y="432173"/>
                  <a:pt x="1195387" y="455986"/>
                </a:cubicBezTo>
                <a:cubicBezTo>
                  <a:pt x="1145381" y="479799"/>
                  <a:pt x="1065212" y="470273"/>
                  <a:pt x="1009650" y="470273"/>
                </a:cubicBezTo>
                <a:cubicBezTo>
                  <a:pt x="954088" y="470273"/>
                  <a:pt x="893762" y="471067"/>
                  <a:pt x="862012" y="455986"/>
                </a:cubicBezTo>
                <a:cubicBezTo>
                  <a:pt x="830262" y="440905"/>
                  <a:pt x="827087" y="420267"/>
                  <a:pt x="819150" y="379786"/>
                </a:cubicBezTo>
                <a:cubicBezTo>
                  <a:pt x="811213" y="339305"/>
                  <a:pt x="805656" y="251198"/>
                  <a:pt x="814387" y="213098"/>
                </a:cubicBezTo>
                <a:cubicBezTo>
                  <a:pt x="823118" y="174998"/>
                  <a:pt x="847327" y="163092"/>
                  <a:pt x="871537" y="151186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0" name="Volný tvar 49"/>
          <p:cNvSpPr/>
          <p:nvPr/>
        </p:nvSpPr>
        <p:spPr>
          <a:xfrm>
            <a:off x="6301829" y="6159127"/>
            <a:ext cx="211138" cy="309562"/>
          </a:xfrm>
          <a:custGeom>
            <a:avLst/>
            <a:gdLst>
              <a:gd name="connsiteX0" fmla="*/ 152875 w 210025"/>
              <a:gd name="connsiteY0" fmla="*/ 0 h 309628"/>
              <a:gd name="connsiteX1" fmla="*/ 43338 w 210025"/>
              <a:gd name="connsiteY1" fmla="*/ 14288 h 309628"/>
              <a:gd name="connsiteX2" fmla="*/ 475 w 210025"/>
              <a:gd name="connsiteY2" fmla="*/ 147638 h 309628"/>
              <a:gd name="connsiteX3" fmla="*/ 67150 w 210025"/>
              <a:gd name="connsiteY3" fmla="*/ 300038 h 309628"/>
              <a:gd name="connsiteX4" fmla="*/ 210025 w 210025"/>
              <a:gd name="connsiteY4" fmla="*/ 280988 h 30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25" h="309628">
                <a:moveTo>
                  <a:pt x="152875" y="0"/>
                </a:moveTo>
                <a:lnTo>
                  <a:pt x="43338" y="14288"/>
                </a:lnTo>
                <a:cubicBezTo>
                  <a:pt x="17938" y="38894"/>
                  <a:pt x="-3494" y="100013"/>
                  <a:pt x="475" y="147638"/>
                </a:cubicBezTo>
                <a:cubicBezTo>
                  <a:pt x="4444" y="195263"/>
                  <a:pt x="32225" y="277813"/>
                  <a:pt x="67150" y="300038"/>
                </a:cubicBezTo>
                <a:cubicBezTo>
                  <a:pt x="102075" y="322263"/>
                  <a:pt x="156050" y="301625"/>
                  <a:pt x="210025" y="280988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1" name="Volný tvar 50"/>
          <p:cNvSpPr/>
          <p:nvPr/>
        </p:nvSpPr>
        <p:spPr>
          <a:xfrm>
            <a:off x="6365329" y="6189289"/>
            <a:ext cx="325438" cy="360363"/>
          </a:xfrm>
          <a:custGeom>
            <a:avLst/>
            <a:gdLst>
              <a:gd name="connsiteX0" fmla="*/ 0 w 326161"/>
              <a:gd name="connsiteY0" fmla="*/ 350862 h 360662"/>
              <a:gd name="connsiteX1" fmla="*/ 180975 w 326161"/>
              <a:gd name="connsiteY1" fmla="*/ 355625 h 360662"/>
              <a:gd name="connsiteX2" fmla="*/ 300037 w 326161"/>
              <a:gd name="connsiteY2" fmla="*/ 288950 h 360662"/>
              <a:gd name="connsiteX3" fmla="*/ 323850 w 326161"/>
              <a:gd name="connsiteY3" fmla="*/ 141312 h 360662"/>
              <a:gd name="connsiteX4" fmla="*/ 261937 w 326161"/>
              <a:gd name="connsiteY4" fmla="*/ 27012 h 360662"/>
              <a:gd name="connsiteX5" fmla="*/ 138112 w 326161"/>
              <a:gd name="connsiteY5" fmla="*/ 3200 h 360662"/>
              <a:gd name="connsiteX6" fmla="*/ 104775 w 326161"/>
              <a:gd name="connsiteY6" fmla="*/ 79400 h 360662"/>
              <a:gd name="connsiteX7" fmla="*/ 109537 w 326161"/>
              <a:gd name="connsiteY7" fmla="*/ 160362 h 36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61" h="360662">
                <a:moveTo>
                  <a:pt x="0" y="350862"/>
                </a:moveTo>
                <a:cubicBezTo>
                  <a:pt x="65484" y="358403"/>
                  <a:pt x="130969" y="365944"/>
                  <a:pt x="180975" y="355625"/>
                </a:cubicBezTo>
                <a:cubicBezTo>
                  <a:pt x="230981" y="345306"/>
                  <a:pt x="276225" y="324669"/>
                  <a:pt x="300037" y="288950"/>
                </a:cubicBezTo>
                <a:cubicBezTo>
                  <a:pt x="323850" y="253231"/>
                  <a:pt x="330200" y="184968"/>
                  <a:pt x="323850" y="141312"/>
                </a:cubicBezTo>
                <a:cubicBezTo>
                  <a:pt x="317500" y="97656"/>
                  <a:pt x="292893" y="50031"/>
                  <a:pt x="261937" y="27012"/>
                </a:cubicBezTo>
                <a:cubicBezTo>
                  <a:pt x="230981" y="3993"/>
                  <a:pt x="164306" y="-5531"/>
                  <a:pt x="138112" y="3200"/>
                </a:cubicBezTo>
                <a:cubicBezTo>
                  <a:pt x="111918" y="11931"/>
                  <a:pt x="109537" y="53206"/>
                  <a:pt x="104775" y="79400"/>
                </a:cubicBezTo>
                <a:cubicBezTo>
                  <a:pt x="100013" y="105594"/>
                  <a:pt x="104775" y="132978"/>
                  <a:pt x="109537" y="160362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2" name="Volný tvar 51"/>
          <p:cNvSpPr/>
          <p:nvPr/>
        </p:nvSpPr>
        <p:spPr>
          <a:xfrm>
            <a:off x="5450929" y="6530602"/>
            <a:ext cx="1171575" cy="136525"/>
          </a:xfrm>
          <a:custGeom>
            <a:avLst/>
            <a:gdLst>
              <a:gd name="connsiteX0" fmla="*/ 0 w 1171575"/>
              <a:gd name="connsiteY0" fmla="*/ 39104 h 137364"/>
              <a:gd name="connsiteX1" fmla="*/ 100012 w 1171575"/>
              <a:gd name="connsiteY1" fmla="*/ 110542 h 137364"/>
              <a:gd name="connsiteX2" fmla="*/ 385762 w 1171575"/>
              <a:gd name="connsiteY2" fmla="*/ 134354 h 137364"/>
              <a:gd name="connsiteX3" fmla="*/ 604837 w 1171575"/>
              <a:gd name="connsiteY3" fmla="*/ 48629 h 137364"/>
              <a:gd name="connsiteX4" fmla="*/ 738187 w 1171575"/>
              <a:gd name="connsiteY4" fmla="*/ 1004 h 137364"/>
              <a:gd name="connsiteX5" fmla="*/ 942975 w 1171575"/>
              <a:gd name="connsiteY5" fmla="*/ 91492 h 137364"/>
              <a:gd name="connsiteX6" fmla="*/ 1171575 w 1171575"/>
              <a:gd name="connsiteY6" fmla="*/ 86729 h 13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1575" h="137364">
                <a:moveTo>
                  <a:pt x="0" y="39104"/>
                </a:moveTo>
                <a:cubicBezTo>
                  <a:pt x="17859" y="66885"/>
                  <a:pt x="35719" y="94667"/>
                  <a:pt x="100012" y="110542"/>
                </a:cubicBezTo>
                <a:cubicBezTo>
                  <a:pt x="164305" y="126417"/>
                  <a:pt x="301625" y="144673"/>
                  <a:pt x="385762" y="134354"/>
                </a:cubicBezTo>
                <a:cubicBezTo>
                  <a:pt x="469900" y="124035"/>
                  <a:pt x="546100" y="70854"/>
                  <a:pt x="604837" y="48629"/>
                </a:cubicBezTo>
                <a:cubicBezTo>
                  <a:pt x="663574" y="26404"/>
                  <a:pt x="681831" y="-6140"/>
                  <a:pt x="738187" y="1004"/>
                </a:cubicBezTo>
                <a:cubicBezTo>
                  <a:pt x="794543" y="8148"/>
                  <a:pt x="870744" y="77205"/>
                  <a:pt x="942975" y="91492"/>
                </a:cubicBezTo>
                <a:cubicBezTo>
                  <a:pt x="1015206" y="105779"/>
                  <a:pt x="1093390" y="96254"/>
                  <a:pt x="1171575" y="86729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Volný tvar 52"/>
          <p:cNvSpPr/>
          <p:nvPr/>
        </p:nvSpPr>
        <p:spPr>
          <a:xfrm>
            <a:off x="4460329" y="6330577"/>
            <a:ext cx="433388" cy="33337"/>
          </a:xfrm>
          <a:custGeom>
            <a:avLst/>
            <a:gdLst>
              <a:gd name="connsiteX0" fmla="*/ 0 w 433387"/>
              <a:gd name="connsiteY0" fmla="*/ 0 h 33713"/>
              <a:gd name="connsiteX1" fmla="*/ 128587 w 433387"/>
              <a:gd name="connsiteY1" fmla="*/ 28575 h 33713"/>
              <a:gd name="connsiteX2" fmla="*/ 261937 w 433387"/>
              <a:gd name="connsiteY2" fmla="*/ 33338 h 33713"/>
              <a:gd name="connsiteX3" fmla="*/ 433387 w 433387"/>
              <a:gd name="connsiteY3" fmla="*/ 23813 h 33713"/>
              <a:gd name="connsiteX4" fmla="*/ 433387 w 433387"/>
              <a:gd name="connsiteY4" fmla="*/ 23813 h 3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387" h="33713">
                <a:moveTo>
                  <a:pt x="0" y="0"/>
                </a:moveTo>
                <a:cubicBezTo>
                  <a:pt x="42465" y="11509"/>
                  <a:pt x="84931" y="23019"/>
                  <a:pt x="128587" y="28575"/>
                </a:cubicBezTo>
                <a:cubicBezTo>
                  <a:pt x="172243" y="34131"/>
                  <a:pt x="211137" y="34132"/>
                  <a:pt x="261937" y="33338"/>
                </a:cubicBezTo>
                <a:cubicBezTo>
                  <a:pt x="312737" y="32544"/>
                  <a:pt x="433387" y="23813"/>
                  <a:pt x="433387" y="23813"/>
                </a:cubicBezTo>
                <a:lnTo>
                  <a:pt x="433387" y="23813"/>
                </a:ln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" name="Volný tvar 53"/>
          <p:cNvSpPr/>
          <p:nvPr/>
        </p:nvSpPr>
        <p:spPr>
          <a:xfrm>
            <a:off x="4896892" y="6335339"/>
            <a:ext cx="115887" cy="125413"/>
          </a:xfrm>
          <a:custGeom>
            <a:avLst/>
            <a:gdLst>
              <a:gd name="connsiteX0" fmla="*/ 62490 w 114878"/>
              <a:gd name="connsiteY0" fmla="*/ 0 h 124439"/>
              <a:gd name="connsiteX1" fmla="*/ 5340 w 114878"/>
              <a:gd name="connsiteY1" fmla="*/ 23812 h 124439"/>
              <a:gd name="connsiteX2" fmla="*/ 14865 w 114878"/>
              <a:gd name="connsiteY2" fmla="*/ 109537 h 124439"/>
              <a:gd name="connsiteX3" fmla="*/ 114878 w 114878"/>
              <a:gd name="connsiteY3" fmla="*/ 123825 h 12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878" h="124439">
                <a:moveTo>
                  <a:pt x="62490" y="0"/>
                </a:moveTo>
                <a:cubicBezTo>
                  <a:pt x="37883" y="2778"/>
                  <a:pt x="13277" y="5556"/>
                  <a:pt x="5340" y="23812"/>
                </a:cubicBezTo>
                <a:cubicBezTo>
                  <a:pt x="-2597" y="42068"/>
                  <a:pt x="-3391" y="92868"/>
                  <a:pt x="14865" y="109537"/>
                </a:cubicBezTo>
                <a:cubicBezTo>
                  <a:pt x="33121" y="126206"/>
                  <a:pt x="73999" y="125015"/>
                  <a:pt x="114878" y="123825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Volný tvar 54"/>
          <p:cNvSpPr/>
          <p:nvPr/>
        </p:nvSpPr>
        <p:spPr>
          <a:xfrm>
            <a:off x="6079579" y="6594102"/>
            <a:ext cx="204788" cy="92075"/>
          </a:xfrm>
          <a:custGeom>
            <a:avLst/>
            <a:gdLst>
              <a:gd name="connsiteX0" fmla="*/ 0 w 205020"/>
              <a:gd name="connsiteY0" fmla="*/ 27959 h 92915"/>
              <a:gd name="connsiteX1" fmla="*/ 33337 w 205020"/>
              <a:gd name="connsiteY1" fmla="*/ 85109 h 92915"/>
              <a:gd name="connsiteX2" fmla="*/ 119062 w 205020"/>
              <a:gd name="connsiteY2" fmla="*/ 89871 h 92915"/>
              <a:gd name="connsiteX3" fmla="*/ 204787 w 205020"/>
              <a:gd name="connsiteY3" fmla="*/ 61296 h 92915"/>
              <a:gd name="connsiteX4" fmla="*/ 142875 w 205020"/>
              <a:gd name="connsiteY4" fmla="*/ 4146 h 92915"/>
              <a:gd name="connsiteX5" fmla="*/ 95250 w 205020"/>
              <a:gd name="connsiteY5" fmla="*/ 8909 h 9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020" h="92915">
                <a:moveTo>
                  <a:pt x="0" y="27959"/>
                </a:moveTo>
                <a:cubicBezTo>
                  <a:pt x="6746" y="51374"/>
                  <a:pt x="13493" y="74790"/>
                  <a:pt x="33337" y="85109"/>
                </a:cubicBezTo>
                <a:cubicBezTo>
                  <a:pt x="53181" y="95428"/>
                  <a:pt x="90487" y="93840"/>
                  <a:pt x="119062" y="89871"/>
                </a:cubicBezTo>
                <a:cubicBezTo>
                  <a:pt x="147637" y="85902"/>
                  <a:pt x="200818" y="75583"/>
                  <a:pt x="204787" y="61296"/>
                </a:cubicBezTo>
                <a:cubicBezTo>
                  <a:pt x="208756" y="47009"/>
                  <a:pt x="161131" y="12877"/>
                  <a:pt x="142875" y="4146"/>
                </a:cubicBezTo>
                <a:cubicBezTo>
                  <a:pt x="124619" y="-4585"/>
                  <a:pt x="109934" y="2162"/>
                  <a:pt x="95250" y="8909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Volný tvar 55"/>
          <p:cNvSpPr/>
          <p:nvPr/>
        </p:nvSpPr>
        <p:spPr>
          <a:xfrm>
            <a:off x="5989092" y="6154364"/>
            <a:ext cx="88900" cy="266700"/>
          </a:xfrm>
          <a:custGeom>
            <a:avLst/>
            <a:gdLst>
              <a:gd name="connsiteX0" fmla="*/ 0 w 90394"/>
              <a:gd name="connsiteY0" fmla="*/ 0 h 266700"/>
              <a:gd name="connsiteX1" fmla="*/ 85725 w 90394"/>
              <a:gd name="connsiteY1" fmla="*/ 109537 h 266700"/>
              <a:gd name="connsiteX2" fmla="*/ 71438 w 90394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394" h="266700">
                <a:moveTo>
                  <a:pt x="0" y="0"/>
                </a:moveTo>
                <a:cubicBezTo>
                  <a:pt x="36909" y="32543"/>
                  <a:pt x="73819" y="65087"/>
                  <a:pt x="85725" y="109537"/>
                </a:cubicBezTo>
                <a:cubicBezTo>
                  <a:pt x="97631" y="153987"/>
                  <a:pt x="84534" y="210343"/>
                  <a:pt x="71438" y="26670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7" name="Přímá spojnice se šipkou 56"/>
          <p:cNvCxnSpPr>
            <a:cxnSpLocks/>
          </p:cNvCxnSpPr>
          <p:nvPr/>
        </p:nvCxnSpPr>
        <p:spPr>
          <a:xfrm>
            <a:off x="7182892" y="6640139"/>
            <a:ext cx="4318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58" name="Přímá spojnice se šipkou 57"/>
          <p:cNvCxnSpPr>
            <a:cxnSpLocks/>
          </p:cNvCxnSpPr>
          <p:nvPr/>
        </p:nvCxnSpPr>
        <p:spPr>
          <a:xfrm flipV="1">
            <a:off x="7182892" y="6546477"/>
            <a:ext cx="431800" cy="317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59" name="Přímá spojnice se šipkou 58"/>
          <p:cNvCxnSpPr>
            <a:cxnSpLocks/>
          </p:cNvCxnSpPr>
          <p:nvPr/>
        </p:nvCxnSpPr>
        <p:spPr>
          <a:xfrm>
            <a:off x="7182892" y="6460752"/>
            <a:ext cx="431800" cy="793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60" name="Přímá spojnice se šipkou 59"/>
          <p:cNvCxnSpPr>
            <a:cxnSpLocks/>
          </p:cNvCxnSpPr>
          <p:nvPr/>
        </p:nvCxnSpPr>
        <p:spPr>
          <a:xfrm>
            <a:off x="7182892" y="6368677"/>
            <a:ext cx="358775" cy="158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sp>
        <p:nvSpPr>
          <p:cNvPr id="61" name="Volný tvar 60"/>
          <p:cNvSpPr/>
          <p:nvPr/>
        </p:nvSpPr>
        <p:spPr>
          <a:xfrm>
            <a:off x="7098754" y="6178177"/>
            <a:ext cx="400050" cy="95250"/>
          </a:xfrm>
          <a:custGeom>
            <a:avLst/>
            <a:gdLst>
              <a:gd name="connsiteX0" fmla="*/ 0 w 400050"/>
              <a:gd name="connsiteY0" fmla="*/ 0 h 95525"/>
              <a:gd name="connsiteX1" fmla="*/ 128587 w 400050"/>
              <a:gd name="connsiteY1" fmla="*/ 76200 h 95525"/>
              <a:gd name="connsiteX2" fmla="*/ 285750 w 400050"/>
              <a:gd name="connsiteY2" fmla="*/ 95250 h 95525"/>
              <a:gd name="connsiteX3" fmla="*/ 400050 w 400050"/>
              <a:gd name="connsiteY3" fmla="*/ 85725 h 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95525">
                <a:moveTo>
                  <a:pt x="0" y="0"/>
                </a:moveTo>
                <a:cubicBezTo>
                  <a:pt x="40481" y="30162"/>
                  <a:pt x="80962" y="60325"/>
                  <a:pt x="128587" y="76200"/>
                </a:cubicBezTo>
                <a:cubicBezTo>
                  <a:pt x="176212" y="92075"/>
                  <a:pt x="240506" y="93663"/>
                  <a:pt x="285750" y="95250"/>
                </a:cubicBezTo>
                <a:cubicBezTo>
                  <a:pt x="330994" y="96837"/>
                  <a:pt x="365522" y="91281"/>
                  <a:pt x="400050" y="85725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2" name="Volný tvar 61"/>
          <p:cNvSpPr/>
          <p:nvPr/>
        </p:nvSpPr>
        <p:spPr>
          <a:xfrm>
            <a:off x="6817767" y="6098802"/>
            <a:ext cx="681037" cy="79375"/>
          </a:xfrm>
          <a:custGeom>
            <a:avLst/>
            <a:gdLst>
              <a:gd name="connsiteX0" fmla="*/ 0 w 681038"/>
              <a:gd name="connsiteY0" fmla="*/ 2469 h 79091"/>
              <a:gd name="connsiteX1" fmla="*/ 95250 w 681038"/>
              <a:gd name="connsiteY1" fmla="*/ 2469 h 79091"/>
              <a:gd name="connsiteX2" fmla="*/ 247650 w 681038"/>
              <a:gd name="connsiteY2" fmla="*/ 2469 h 79091"/>
              <a:gd name="connsiteX3" fmla="*/ 404813 w 681038"/>
              <a:gd name="connsiteY3" fmla="*/ 35806 h 79091"/>
              <a:gd name="connsiteX4" fmla="*/ 514350 w 681038"/>
              <a:gd name="connsiteY4" fmla="*/ 64381 h 79091"/>
              <a:gd name="connsiteX5" fmla="*/ 623888 w 681038"/>
              <a:gd name="connsiteY5" fmla="*/ 78669 h 79091"/>
              <a:gd name="connsiteX6" fmla="*/ 681038 w 681038"/>
              <a:gd name="connsiteY6" fmla="*/ 73906 h 7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038" h="79091">
                <a:moveTo>
                  <a:pt x="0" y="2469"/>
                </a:moveTo>
                <a:lnTo>
                  <a:pt x="95250" y="2469"/>
                </a:lnTo>
                <a:cubicBezTo>
                  <a:pt x="136525" y="2469"/>
                  <a:pt x="196056" y="-3087"/>
                  <a:pt x="247650" y="2469"/>
                </a:cubicBezTo>
                <a:cubicBezTo>
                  <a:pt x="299244" y="8025"/>
                  <a:pt x="360363" y="25487"/>
                  <a:pt x="404813" y="35806"/>
                </a:cubicBezTo>
                <a:cubicBezTo>
                  <a:pt x="449263" y="46125"/>
                  <a:pt x="477838" y="57237"/>
                  <a:pt x="514350" y="64381"/>
                </a:cubicBezTo>
                <a:cubicBezTo>
                  <a:pt x="550862" y="71525"/>
                  <a:pt x="596107" y="77082"/>
                  <a:pt x="623888" y="78669"/>
                </a:cubicBezTo>
                <a:cubicBezTo>
                  <a:pt x="651669" y="80256"/>
                  <a:pt x="666353" y="77081"/>
                  <a:pt x="681038" y="73906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3" name="Volný tvar 62"/>
          <p:cNvSpPr/>
          <p:nvPr/>
        </p:nvSpPr>
        <p:spPr>
          <a:xfrm>
            <a:off x="7241629" y="6035302"/>
            <a:ext cx="276225" cy="23812"/>
          </a:xfrm>
          <a:custGeom>
            <a:avLst/>
            <a:gdLst>
              <a:gd name="connsiteX0" fmla="*/ 0 w 276225"/>
              <a:gd name="connsiteY0" fmla="*/ 0 h 23813"/>
              <a:gd name="connsiteX1" fmla="*/ 138112 w 276225"/>
              <a:gd name="connsiteY1" fmla="*/ 19050 h 23813"/>
              <a:gd name="connsiteX2" fmla="*/ 276225 w 276225"/>
              <a:gd name="connsiteY2" fmla="*/ 23813 h 23813"/>
              <a:gd name="connsiteX3" fmla="*/ 276225 w 276225"/>
              <a:gd name="connsiteY3" fmla="*/ 23813 h 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225" h="23813">
                <a:moveTo>
                  <a:pt x="0" y="0"/>
                </a:moveTo>
                <a:cubicBezTo>
                  <a:pt x="46037" y="7540"/>
                  <a:pt x="92075" y="15081"/>
                  <a:pt x="138112" y="19050"/>
                </a:cubicBezTo>
                <a:cubicBezTo>
                  <a:pt x="184150" y="23019"/>
                  <a:pt x="276225" y="23813"/>
                  <a:pt x="276225" y="23813"/>
                </a:cubicBezTo>
                <a:lnTo>
                  <a:pt x="276225" y="23813"/>
                </a:ln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4" name="Volný tvar 63"/>
          <p:cNvSpPr/>
          <p:nvPr/>
        </p:nvSpPr>
        <p:spPr>
          <a:xfrm>
            <a:off x="6641554" y="6467102"/>
            <a:ext cx="466725" cy="96837"/>
          </a:xfrm>
          <a:custGeom>
            <a:avLst/>
            <a:gdLst>
              <a:gd name="connsiteX0" fmla="*/ 0 w 466725"/>
              <a:gd name="connsiteY0" fmla="*/ 96741 h 96741"/>
              <a:gd name="connsiteX1" fmla="*/ 100012 w 466725"/>
              <a:gd name="connsiteY1" fmla="*/ 72928 h 96741"/>
              <a:gd name="connsiteX2" fmla="*/ 180975 w 466725"/>
              <a:gd name="connsiteY2" fmla="*/ 15778 h 96741"/>
              <a:gd name="connsiteX3" fmla="*/ 323850 w 466725"/>
              <a:gd name="connsiteY3" fmla="*/ 1491 h 96741"/>
              <a:gd name="connsiteX4" fmla="*/ 428625 w 466725"/>
              <a:gd name="connsiteY4" fmla="*/ 44353 h 96741"/>
              <a:gd name="connsiteX5" fmla="*/ 466725 w 466725"/>
              <a:gd name="connsiteY5" fmla="*/ 72928 h 9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96741">
                <a:moveTo>
                  <a:pt x="0" y="96741"/>
                </a:moveTo>
                <a:cubicBezTo>
                  <a:pt x="34925" y="91581"/>
                  <a:pt x="69850" y="86422"/>
                  <a:pt x="100012" y="72928"/>
                </a:cubicBezTo>
                <a:cubicBezTo>
                  <a:pt x="130175" y="59434"/>
                  <a:pt x="143669" y="27684"/>
                  <a:pt x="180975" y="15778"/>
                </a:cubicBezTo>
                <a:cubicBezTo>
                  <a:pt x="218281" y="3872"/>
                  <a:pt x="282575" y="-3271"/>
                  <a:pt x="323850" y="1491"/>
                </a:cubicBezTo>
                <a:cubicBezTo>
                  <a:pt x="365125" y="6253"/>
                  <a:pt x="404813" y="32447"/>
                  <a:pt x="428625" y="44353"/>
                </a:cubicBezTo>
                <a:cubicBezTo>
                  <a:pt x="452437" y="56259"/>
                  <a:pt x="459581" y="64593"/>
                  <a:pt x="466725" y="72928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" name="Volný tvar 64"/>
          <p:cNvSpPr/>
          <p:nvPr/>
        </p:nvSpPr>
        <p:spPr>
          <a:xfrm>
            <a:off x="6712992" y="6154364"/>
            <a:ext cx="90487" cy="233363"/>
          </a:xfrm>
          <a:custGeom>
            <a:avLst/>
            <a:gdLst>
              <a:gd name="connsiteX0" fmla="*/ 0 w 90488"/>
              <a:gd name="connsiteY0" fmla="*/ 0 h 233362"/>
              <a:gd name="connsiteX1" fmla="*/ 57150 w 90488"/>
              <a:gd name="connsiteY1" fmla="*/ 90487 h 233362"/>
              <a:gd name="connsiteX2" fmla="*/ 71438 w 90488"/>
              <a:gd name="connsiteY2" fmla="*/ 180975 h 233362"/>
              <a:gd name="connsiteX3" fmla="*/ 90488 w 90488"/>
              <a:gd name="connsiteY3" fmla="*/ 233362 h 233362"/>
              <a:gd name="connsiteX4" fmla="*/ 90488 w 90488"/>
              <a:gd name="connsiteY4" fmla="*/ 233362 h 23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8" h="233362">
                <a:moveTo>
                  <a:pt x="0" y="0"/>
                </a:moveTo>
                <a:cubicBezTo>
                  <a:pt x="22622" y="30162"/>
                  <a:pt x="45244" y="60325"/>
                  <a:pt x="57150" y="90487"/>
                </a:cubicBezTo>
                <a:cubicBezTo>
                  <a:pt x="69056" y="120649"/>
                  <a:pt x="65882" y="157163"/>
                  <a:pt x="71438" y="180975"/>
                </a:cubicBezTo>
                <a:cubicBezTo>
                  <a:pt x="76994" y="204787"/>
                  <a:pt x="90488" y="233362"/>
                  <a:pt x="90488" y="233362"/>
                </a:cubicBezTo>
                <a:lnTo>
                  <a:pt x="90488" y="233362"/>
                </a:ln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Volný tvar 65"/>
          <p:cNvSpPr/>
          <p:nvPr/>
        </p:nvSpPr>
        <p:spPr>
          <a:xfrm>
            <a:off x="6903492" y="6362327"/>
            <a:ext cx="190500" cy="34925"/>
          </a:xfrm>
          <a:custGeom>
            <a:avLst/>
            <a:gdLst>
              <a:gd name="connsiteX0" fmla="*/ 0 w 190500"/>
              <a:gd name="connsiteY0" fmla="*/ 30547 h 35309"/>
              <a:gd name="connsiteX1" fmla="*/ 80963 w 190500"/>
              <a:gd name="connsiteY1" fmla="*/ 6734 h 35309"/>
              <a:gd name="connsiteX2" fmla="*/ 142875 w 190500"/>
              <a:gd name="connsiteY2" fmla="*/ 1972 h 35309"/>
              <a:gd name="connsiteX3" fmla="*/ 190500 w 190500"/>
              <a:gd name="connsiteY3" fmla="*/ 35309 h 3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35309">
                <a:moveTo>
                  <a:pt x="0" y="30547"/>
                </a:moveTo>
                <a:cubicBezTo>
                  <a:pt x="28575" y="21021"/>
                  <a:pt x="57151" y="11496"/>
                  <a:pt x="80963" y="6734"/>
                </a:cubicBezTo>
                <a:cubicBezTo>
                  <a:pt x="104775" y="1972"/>
                  <a:pt x="124619" y="-2790"/>
                  <a:pt x="142875" y="1972"/>
                </a:cubicBezTo>
                <a:cubicBezTo>
                  <a:pt x="161131" y="6734"/>
                  <a:pt x="175815" y="21021"/>
                  <a:pt x="190500" y="35309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7" name="Volný tvar 66"/>
          <p:cNvSpPr/>
          <p:nvPr/>
        </p:nvSpPr>
        <p:spPr>
          <a:xfrm>
            <a:off x="5455692" y="6033714"/>
            <a:ext cx="1185862" cy="63500"/>
          </a:xfrm>
          <a:custGeom>
            <a:avLst/>
            <a:gdLst>
              <a:gd name="connsiteX0" fmla="*/ 0 w 1185863"/>
              <a:gd name="connsiteY0" fmla="*/ 30485 h 64090"/>
              <a:gd name="connsiteX1" fmla="*/ 114300 w 1185863"/>
              <a:gd name="connsiteY1" fmla="*/ 11435 h 64090"/>
              <a:gd name="connsiteX2" fmla="*/ 328613 w 1185863"/>
              <a:gd name="connsiteY2" fmla="*/ 1910 h 64090"/>
              <a:gd name="connsiteX3" fmla="*/ 519113 w 1185863"/>
              <a:gd name="connsiteY3" fmla="*/ 49535 h 64090"/>
              <a:gd name="connsiteX4" fmla="*/ 642938 w 1185863"/>
              <a:gd name="connsiteY4" fmla="*/ 63823 h 64090"/>
              <a:gd name="connsiteX5" fmla="*/ 881063 w 1185863"/>
              <a:gd name="connsiteY5" fmla="*/ 40010 h 64090"/>
              <a:gd name="connsiteX6" fmla="*/ 1076325 w 1185863"/>
              <a:gd name="connsiteY6" fmla="*/ 40010 h 64090"/>
              <a:gd name="connsiteX7" fmla="*/ 1185863 w 1185863"/>
              <a:gd name="connsiteY7" fmla="*/ 54298 h 6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863" h="64090">
                <a:moveTo>
                  <a:pt x="0" y="30485"/>
                </a:moveTo>
                <a:cubicBezTo>
                  <a:pt x="29765" y="23341"/>
                  <a:pt x="59531" y="16197"/>
                  <a:pt x="114300" y="11435"/>
                </a:cubicBezTo>
                <a:cubicBezTo>
                  <a:pt x="169069" y="6673"/>
                  <a:pt x="261144" y="-4440"/>
                  <a:pt x="328613" y="1910"/>
                </a:cubicBezTo>
                <a:cubicBezTo>
                  <a:pt x="396082" y="8260"/>
                  <a:pt x="466726" y="39216"/>
                  <a:pt x="519113" y="49535"/>
                </a:cubicBezTo>
                <a:cubicBezTo>
                  <a:pt x="571500" y="59854"/>
                  <a:pt x="582613" y="65410"/>
                  <a:pt x="642938" y="63823"/>
                </a:cubicBezTo>
                <a:cubicBezTo>
                  <a:pt x="703263" y="62236"/>
                  <a:pt x="808832" y="43979"/>
                  <a:pt x="881063" y="40010"/>
                </a:cubicBezTo>
                <a:cubicBezTo>
                  <a:pt x="953294" y="36041"/>
                  <a:pt x="1025525" y="37629"/>
                  <a:pt x="1076325" y="40010"/>
                </a:cubicBezTo>
                <a:cubicBezTo>
                  <a:pt x="1127125" y="42391"/>
                  <a:pt x="1156494" y="48344"/>
                  <a:pt x="1185863" y="54298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Volný tvar 67"/>
          <p:cNvSpPr/>
          <p:nvPr/>
        </p:nvSpPr>
        <p:spPr>
          <a:xfrm>
            <a:off x="4627017" y="6062289"/>
            <a:ext cx="257175" cy="63500"/>
          </a:xfrm>
          <a:custGeom>
            <a:avLst/>
            <a:gdLst>
              <a:gd name="connsiteX0" fmla="*/ 0 w 257175"/>
              <a:gd name="connsiteY0" fmla="*/ 25302 h 63402"/>
              <a:gd name="connsiteX1" fmla="*/ 104775 w 257175"/>
              <a:gd name="connsiteY1" fmla="*/ 1489 h 63402"/>
              <a:gd name="connsiteX2" fmla="*/ 257175 w 257175"/>
              <a:gd name="connsiteY2" fmla="*/ 63402 h 6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" h="63402">
                <a:moveTo>
                  <a:pt x="0" y="25302"/>
                </a:moveTo>
                <a:cubicBezTo>
                  <a:pt x="30956" y="10220"/>
                  <a:pt x="61913" y="-4861"/>
                  <a:pt x="104775" y="1489"/>
                </a:cubicBezTo>
                <a:cubicBezTo>
                  <a:pt x="147637" y="7839"/>
                  <a:pt x="202406" y="35620"/>
                  <a:pt x="257175" y="63402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9" name="Volný tvar 68"/>
          <p:cNvSpPr/>
          <p:nvPr/>
        </p:nvSpPr>
        <p:spPr>
          <a:xfrm>
            <a:off x="6741567" y="6621089"/>
            <a:ext cx="357187" cy="47625"/>
          </a:xfrm>
          <a:custGeom>
            <a:avLst/>
            <a:gdLst>
              <a:gd name="connsiteX0" fmla="*/ 0 w 357188"/>
              <a:gd name="connsiteY0" fmla="*/ 47625 h 47625"/>
              <a:gd name="connsiteX1" fmla="*/ 114300 w 357188"/>
              <a:gd name="connsiteY1" fmla="*/ 19050 h 47625"/>
              <a:gd name="connsiteX2" fmla="*/ 242888 w 357188"/>
              <a:gd name="connsiteY2" fmla="*/ 33337 h 47625"/>
              <a:gd name="connsiteX3" fmla="*/ 357188 w 357188"/>
              <a:gd name="connsiteY3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8" h="47625">
                <a:moveTo>
                  <a:pt x="0" y="47625"/>
                </a:moveTo>
                <a:cubicBezTo>
                  <a:pt x="36909" y="34528"/>
                  <a:pt x="73819" y="21431"/>
                  <a:pt x="114300" y="19050"/>
                </a:cubicBezTo>
                <a:cubicBezTo>
                  <a:pt x="154781" y="16669"/>
                  <a:pt x="202407" y="36512"/>
                  <a:pt x="242888" y="33337"/>
                </a:cubicBezTo>
                <a:cubicBezTo>
                  <a:pt x="283369" y="30162"/>
                  <a:pt x="320278" y="15081"/>
                  <a:pt x="357188" y="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0" name="Volný tvar 69"/>
          <p:cNvSpPr/>
          <p:nvPr/>
        </p:nvSpPr>
        <p:spPr>
          <a:xfrm>
            <a:off x="5322342" y="6495677"/>
            <a:ext cx="114300" cy="155575"/>
          </a:xfrm>
          <a:custGeom>
            <a:avLst/>
            <a:gdLst>
              <a:gd name="connsiteX0" fmla="*/ 55566 w 112716"/>
              <a:gd name="connsiteY0" fmla="*/ 154789 h 156224"/>
              <a:gd name="connsiteX1" fmla="*/ 3179 w 112716"/>
              <a:gd name="connsiteY1" fmla="*/ 135739 h 156224"/>
              <a:gd name="connsiteX2" fmla="*/ 17466 w 112716"/>
              <a:gd name="connsiteY2" fmla="*/ 11914 h 156224"/>
              <a:gd name="connsiteX3" fmla="*/ 112716 w 112716"/>
              <a:gd name="connsiteY3" fmla="*/ 11914 h 15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16" h="156224">
                <a:moveTo>
                  <a:pt x="55566" y="154789"/>
                </a:moveTo>
                <a:cubicBezTo>
                  <a:pt x="32547" y="157170"/>
                  <a:pt x="9529" y="159551"/>
                  <a:pt x="3179" y="135739"/>
                </a:cubicBezTo>
                <a:cubicBezTo>
                  <a:pt x="-3171" y="111927"/>
                  <a:pt x="-790" y="32551"/>
                  <a:pt x="17466" y="11914"/>
                </a:cubicBezTo>
                <a:cubicBezTo>
                  <a:pt x="35722" y="-8723"/>
                  <a:pt x="74219" y="1595"/>
                  <a:pt x="112716" y="11914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Volný tvar 70"/>
          <p:cNvSpPr/>
          <p:nvPr/>
        </p:nvSpPr>
        <p:spPr>
          <a:xfrm>
            <a:off x="5122317" y="6054352"/>
            <a:ext cx="204787" cy="46037"/>
          </a:xfrm>
          <a:custGeom>
            <a:avLst/>
            <a:gdLst>
              <a:gd name="connsiteX0" fmla="*/ 0 w 204788"/>
              <a:gd name="connsiteY0" fmla="*/ 0 h 45256"/>
              <a:gd name="connsiteX1" fmla="*/ 90488 w 204788"/>
              <a:gd name="connsiteY1" fmla="*/ 42863 h 45256"/>
              <a:gd name="connsiteX2" fmla="*/ 171450 w 204788"/>
              <a:gd name="connsiteY2" fmla="*/ 38100 h 45256"/>
              <a:gd name="connsiteX3" fmla="*/ 204788 w 204788"/>
              <a:gd name="connsiteY3" fmla="*/ 23813 h 4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788" h="45256">
                <a:moveTo>
                  <a:pt x="0" y="0"/>
                </a:moveTo>
                <a:cubicBezTo>
                  <a:pt x="30956" y="18256"/>
                  <a:pt x="61913" y="36513"/>
                  <a:pt x="90488" y="42863"/>
                </a:cubicBezTo>
                <a:cubicBezTo>
                  <a:pt x="119063" y="49213"/>
                  <a:pt x="152400" y="41275"/>
                  <a:pt x="171450" y="38100"/>
                </a:cubicBezTo>
                <a:cubicBezTo>
                  <a:pt x="190500" y="34925"/>
                  <a:pt x="197644" y="29369"/>
                  <a:pt x="204788" y="23813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2" name="Volný tvar 71"/>
          <p:cNvSpPr/>
          <p:nvPr/>
        </p:nvSpPr>
        <p:spPr>
          <a:xfrm>
            <a:off x="6151017" y="6140077"/>
            <a:ext cx="176212" cy="95250"/>
          </a:xfrm>
          <a:custGeom>
            <a:avLst/>
            <a:gdLst>
              <a:gd name="connsiteX0" fmla="*/ 0 w 176213"/>
              <a:gd name="connsiteY0" fmla="*/ 95250 h 95250"/>
              <a:gd name="connsiteX1" fmla="*/ 42863 w 176213"/>
              <a:gd name="connsiteY1" fmla="*/ 42863 h 95250"/>
              <a:gd name="connsiteX2" fmla="*/ 176213 w 176213"/>
              <a:gd name="connsiteY2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213" h="95250">
                <a:moveTo>
                  <a:pt x="0" y="95250"/>
                </a:moveTo>
                <a:cubicBezTo>
                  <a:pt x="6747" y="76994"/>
                  <a:pt x="13494" y="58738"/>
                  <a:pt x="42863" y="42863"/>
                </a:cubicBezTo>
                <a:cubicBezTo>
                  <a:pt x="72232" y="26988"/>
                  <a:pt x="124222" y="13494"/>
                  <a:pt x="176213" y="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3" name="Volný tvar 72"/>
          <p:cNvSpPr/>
          <p:nvPr/>
        </p:nvSpPr>
        <p:spPr>
          <a:xfrm>
            <a:off x="6146254" y="6373439"/>
            <a:ext cx="166688" cy="114300"/>
          </a:xfrm>
          <a:custGeom>
            <a:avLst/>
            <a:gdLst>
              <a:gd name="connsiteX0" fmla="*/ 0 w 166687"/>
              <a:gd name="connsiteY0" fmla="*/ 0 h 114300"/>
              <a:gd name="connsiteX1" fmla="*/ 42862 w 166687"/>
              <a:gd name="connsiteY1" fmla="*/ 76200 h 114300"/>
              <a:gd name="connsiteX2" fmla="*/ 166687 w 166687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87" h="114300">
                <a:moveTo>
                  <a:pt x="0" y="0"/>
                </a:moveTo>
                <a:cubicBezTo>
                  <a:pt x="7540" y="28575"/>
                  <a:pt x="15081" y="57150"/>
                  <a:pt x="42862" y="76200"/>
                </a:cubicBezTo>
                <a:cubicBezTo>
                  <a:pt x="70643" y="95250"/>
                  <a:pt x="118665" y="104775"/>
                  <a:pt x="166687" y="11430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4" name="Volný tvar 73"/>
          <p:cNvSpPr/>
          <p:nvPr/>
        </p:nvSpPr>
        <p:spPr>
          <a:xfrm>
            <a:off x="6846342" y="6173414"/>
            <a:ext cx="209550" cy="80963"/>
          </a:xfrm>
          <a:custGeom>
            <a:avLst/>
            <a:gdLst>
              <a:gd name="connsiteX0" fmla="*/ 0 w 209550"/>
              <a:gd name="connsiteY0" fmla="*/ 0 h 80962"/>
              <a:gd name="connsiteX1" fmla="*/ 66675 w 209550"/>
              <a:gd name="connsiteY1" fmla="*/ 57150 h 80962"/>
              <a:gd name="connsiteX2" fmla="*/ 209550 w 209550"/>
              <a:gd name="connsiteY2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80962">
                <a:moveTo>
                  <a:pt x="0" y="0"/>
                </a:moveTo>
                <a:cubicBezTo>
                  <a:pt x="15875" y="21828"/>
                  <a:pt x="31750" y="43656"/>
                  <a:pt x="66675" y="57150"/>
                </a:cubicBezTo>
                <a:cubicBezTo>
                  <a:pt x="101600" y="70644"/>
                  <a:pt x="155575" y="75803"/>
                  <a:pt x="209550" y="80962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5" name="Přímá spojnice se šipkou 74"/>
          <p:cNvCxnSpPr>
            <a:cxnSpLocks/>
          </p:cNvCxnSpPr>
          <p:nvPr/>
        </p:nvCxnSpPr>
        <p:spPr>
          <a:xfrm flipV="1">
            <a:off x="4528592" y="4711327"/>
            <a:ext cx="192881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sp>
        <p:nvSpPr>
          <p:cNvPr id="76" name="Volný tvar 75"/>
          <p:cNvSpPr/>
          <p:nvPr/>
        </p:nvSpPr>
        <p:spPr>
          <a:xfrm>
            <a:off x="4550817" y="5255839"/>
            <a:ext cx="1895475" cy="50800"/>
          </a:xfrm>
          <a:custGeom>
            <a:avLst/>
            <a:gdLst>
              <a:gd name="connsiteX0" fmla="*/ 0 w 1895475"/>
              <a:gd name="connsiteY0" fmla="*/ 17883 h 51221"/>
              <a:gd name="connsiteX1" fmla="*/ 666750 w 1895475"/>
              <a:gd name="connsiteY1" fmla="*/ 27408 h 51221"/>
              <a:gd name="connsiteX2" fmla="*/ 904875 w 1895475"/>
              <a:gd name="connsiteY2" fmla="*/ 3596 h 51221"/>
              <a:gd name="connsiteX3" fmla="*/ 1138238 w 1895475"/>
              <a:gd name="connsiteY3" fmla="*/ 3596 h 51221"/>
              <a:gd name="connsiteX4" fmla="*/ 1295400 w 1895475"/>
              <a:gd name="connsiteY4" fmla="*/ 36933 h 51221"/>
              <a:gd name="connsiteX5" fmla="*/ 1566863 w 1895475"/>
              <a:gd name="connsiteY5" fmla="*/ 41696 h 51221"/>
              <a:gd name="connsiteX6" fmla="*/ 1895475 w 1895475"/>
              <a:gd name="connsiteY6" fmla="*/ 51221 h 5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475" h="51221">
                <a:moveTo>
                  <a:pt x="0" y="17883"/>
                </a:moveTo>
                <a:lnTo>
                  <a:pt x="666750" y="27408"/>
                </a:lnTo>
                <a:cubicBezTo>
                  <a:pt x="817563" y="25027"/>
                  <a:pt x="826294" y="7565"/>
                  <a:pt x="904875" y="3596"/>
                </a:cubicBezTo>
                <a:cubicBezTo>
                  <a:pt x="983456" y="-373"/>
                  <a:pt x="1073151" y="-1960"/>
                  <a:pt x="1138238" y="3596"/>
                </a:cubicBezTo>
                <a:cubicBezTo>
                  <a:pt x="1203325" y="9152"/>
                  <a:pt x="1223963" y="30583"/>
                  <a:pt x="1295400" y="36933"/>
                </a:cubicBezTo>
                <a:cubicBezTo>
                  <a:pt x="1366837" y="43283"/>
                  <a:pt x="1566863" y="41696"/>
                  <a:pt x="1566863" y="41696"/>
                </a:cubicBezTo>
                <a:lnTo>
                  <a:pt x="1895475" y="51221"/>
                </a:ln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7" name="Volný tvar 76"/>
          <p:cNvSpPr/>
          <p:nvPr/>
        </p:nvSpPr>
        <p:spPr>
          <a:xfrm>
            <a:off x="4555579" y="5063752"/>
            <a:ext cx="1824038" cy="120650"/>
          </a:xfrm>
          <a:custGeom>
            <a:avLst/>
            <a:gdLst>
              <a:gd name="connsiteX0" fmla="*/ 0 w 1824037"/>
              <a:gd name="connsiteY0" fmla="*/ 95396 h 120851"/>
              <a:gd name="connsiteX1" fmla="*/ 485775 w 1824037"/>
              <a:gd name="connsiteY1" fmla="*/ 95396 h 120851"/>
              <a:gd name="connsiteX2" fmla="*/ 776287 w 1824037"/>
              <a:gd name="connsiteY2" fmla="*/ 62059 h 120851"/>
              <a:gd name="connsiteX3" fmla="*/ 1109662 w 1824037"/>
              <a:gd name="connsiteY3" fmla="*/ 146 h 120851"/>
              <a:gd name="connsiteX4" fmla="*/ 1266825 w 1824037"/>
              <a:gd name="connsiteY4" fmla="*/ 81109 h 120851"/>
              <a:gd name="connsiteX5" fmla="*/ 1519237 w 1824037"/>
              <a:gd name="connsiteY5" fmla="*/ 119209 h 120851"/>
              <a:gd name="connsiteX6" fmla="*/ 1824037 w 1824037"/>
              <a:gd name="connsiteY6" fmla="*/ 114446 h 120851"/>
              <a:gd name="connsiteX7" fmla="*/ 1824037 w 1824037"/>
              <a:gd name="connsiteY7" fmla="*/ 114446 h 12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4037" h="120851">
                <a:moveTo>
                  <a:pt x="0" y="95396"/>
                </a:moveTo>
                <a:cubicBezTo>
                  <a:pt x="178197" y="98174"/>
                  <a:pt x="356394" y="100952"/>
                  <a:pt x="485775" y="95396"/>
                </a:cubicBezTo>
                <a:cubicBezTo>
                  <a:pt x="615156" y="89840"/>
                  <a:pt x="672306" y="77934"/>
                  <a:pt x="776287" y="62059"/>
                </a:cubicBezTo>
                <a:cubicBezTo>
                  <a:pt x="880268" y="46184"/>
                  <a:pt x="1027906" y="-3029"/>
                  <a:pt x="1109662" y="146"/>
                </a:cubicBezTo>
                <a:cubicBezTo>
                  <a:pt x="1191418" y="3321"/>
                  <a:pt x="1198563" y="61265"/>
                  <a:pt x="1266825" y="81109"/>
                </a:cubicBezTo>
                <a:cubicBezTo>
                  <a:pt x="1335087" y="100953"/>
                  <a:pt x="1426369" y="113653"/>
                  <a:pt x="1519237" y="119209"/>
                </a:cubicBezTo>
                <a:cubicBezTo>
                  <a:pt x="1612105" y="124765"/>
                  <a:pt x="1824037" y="114446"/>
                  <a:pt x="1824037" y="114446"/>
                </a:cubicBezTo>
                <a:lnTo>
                  <a:pt x="1824037" y="114446"/>
                </a:ln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8" name="Volný tvar 77"/>
          <p:cNvSpPr/>
          <p:nvPr/>
        </p:nvSpPr>
        <p:spPr>
          <a:xfrm>
            <a:off x="4528592" y="4841502"/>
            <a:ext cx="1884362" cy="69850"/>
          </a:xfrm>
          <a:custGeom>
            <a:avLst/>
            <a:gdLst>
              <a:gd name="connsiteX0" fmla="*/ 0 w 1871663"/>
              <a:gd name="connsiteY0" fmla="*/ 11479 h 30529"/>
              <a:gd name="connsiteX1" fmla="*/ 442913 w 1871663"/>
              <a:gd name="connsiteY1" fmla="*/ 11479 h 30529"/>
              <a:gd name="connsiteX2" fmla="*/ 738188 w 1871663"/>
              <a:gd name="connsiteY2" fmla="*/ 6716 h 30529"/>
              <a:gd name="connsiteX3" fmla="*/ 1023938 w 1871663"/>
              <a:gd name="connsiteY3" fmla="*/ 1954 h 30529"/>
              <a:gd name="connsiteX4" fmla="*/ 1200150 w 1871663"/>
              <a:gd name="connsiteY4" fmla="*/ 1954 h 30529"/>
              <a:gd name="connsiteX5" fmla="*/ 1366838 w 1871663"/>
              <a:gd name="connsiteY5" fmla="*/ 25766 h 30529"/>
              <a:gd name="connsiteX6" fmla="*/ 1590675 w 1871663"/>
              <a:gd name="connsiteY6" fmla="*/ 25766 h 30529"/>
              <a:gd name="connsiteX7" fmla="*/ 1871663 w 1871663"/>
              <a:gd name="connsiteY7" fmla="*/ 30529 h 3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663" h="30529">
                <a:moveTo>
                  <a:pt x="0" y="11479"/>
                </a:moveTo>
                <a:lnTo>
                  <a:pt x="442913" y="11479"/>
                </a:lnTo>
                <a:lnTo>
                  <a:pt x="738188" y="6716"/>
                </a:lnTo>
                <a:lnTo>
                  <a:pt x="1023938" y="1954"/>
                </a:lnTo>
                <a:cubicBezTo>
                  <a:pt x="1100932" y="1160"/>
                  <a:pt x="1143000" y="-2015"/>
                  <a:pt x="1200150" y="1954"/>
                </a:cubicBezTo>
                <a:cubicBezTo>
                  <a:pt x="1257300" y="5923"/>
                  <a:pt x="1301751" y="21797"/>
                  <a:pt x="1366838" y="25766"/>
                </a:cubicBezTo>
                <a:cubicBezTo>
                  <a:pt x="1431925" y="29735"/>
                  <a:pt x="1590675" y="25766"/>
                  <a:pt x="1590675" y="25766"/>
                </a:cubicBezTo>
                <a:lnTo>
                  <a:pt x="1871663" y="30529"/>
                </a:ln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9" name="Přímá spojnice se šipkou 78"/>
          <p:cNvCxnSpPr>
            <a:cxnSpLocks/>
          </p:cNvCxnSpPr>
          <p:nvPr/>
        </p:nvCxnSpPr>
        <p:spPr>
          <a:xfrm>
            <a:off x="2283867" y="4851027"/>
            <a:ext cx="1931987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sp>
        <p:nvSpPr>
          <p:cNvPr id="80" name="Volný tvar 79"/>
          <p:cNvSpPr/>
          <p:nvPr/>
        </p:nvSpPr>
        <p:spPr>
          <a:xfrm>
            <a:off x="4041229" y="5933702"/>
            <a:ext cx="3476625" cy="68262"/>
          </a:xfrm>
          <a:custGeom>
            <a:avLst/>
            <a:gdLst>
              <a:gd name="connsiteX0" fmla="*/ 0 w 3476625"/>
              <a:gd name="connsiteY0" fmla="*/ 54370 h 68658"/>
              <a:gd name="connsiteX1" fmla="*/ 309562 w 3476625"/>
              <a:gd name="connsiteY1" fmla="*/ 63895 h 68658"/>
              <a:gd name="connsiteX2" fmla="*/ 638175 w 3476625"/>
              <a:gd name="connsiteY2" fmla="*/ 35320 h 68658"/>
              <a:gd name="connsiteX3" fmla="*/ 1033462 w 3476625"/>
              <a:gd name="connsiteY3" fmla="*/ 16270 h 68658"/>
              <a:gd name="connsiteX4" fmla="*/ 1552575 w 3476625"/>
              <a:gd name="connsiteY4" fmla="*/ 49608 h 68658"/>
              <a:gd name="connsiteX5" fmla="*/ 1914525 w 3476625"/>
              <a:gd name="connsiteY5" fmla="*/ 6745 h 68658"/>
              <a:gd name="connsiteX6" fmla="*/ 2024062 w 3476625"/>
              <a:gd name="connsiteY6" fmla="*/ 1983 h 68658"/>
              <a:gd name="connsiteX7" fmla="*/ 2205037 w 3476625"/>
              <a:gd name="connsiteY7" fmla="*/ 25795 h 68658"/>
              <a:gd name="connsiteX8" fmla="*/ 2509837 w 3476625"/>
              <a:gd name="connsiteY8" fmla="*/ 49608 h 68658"/>
              <a:gd name="connsiteX9" fmla="*/ 2795587 w 3476625"/>
              <a:gd name="connsiteY9" fmla="*/ 35320 h 68658"/>
              <a:gd name="connsiteX10" fmla="*/ 2876550 w 3476625"/>
              <a:gd name="connsiteY10" fmla="*/ 30558 h 68658"/>
              <a:gd name="connsiteX11" fmla="*/ 3119437 w 3476625"/>
              <a:gd name="connsiteY11" fmla="*/ 59133 h 68658"/>
              <a:gd name="connsiteX12" fmla="*/ 3476625 w 3476625"/>
              <a:gd name="connsiteY12" fmla="*/ 68658 h 6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6625" h="68658">
                <a:moveTo>
                  <a:pt x="0" y="54370"/>
                </a:moveTo>
                <a:cubicBezTo>
                  <a:pt x="101600" y="60720"/>
                  <a:pt x="203200" y="67070"/>
                  <a:pt x="309562" y="63895"/>
                </a:cubicBezTo>
                <a:cubicBezTo>
                  <a:pt x="415924" y="60720"/>
                  <a:pt x="517525" y="43257"/>
                  <a:pt x="638175" y="35320"/>
                </a:cubicBezTo>
                <a:cubicBezTo>
                  <a:pt x="758825" y="27383"/>
                  <a:pt x="881062" y="13889"/>
                  <a:pt x="1033462" y="16270"/>
                </a:cubicBezTo>
                <a:cubicBezTo>
                  <a:pt x="1185862" y="18651"/>
                  <a:pt x="1405731" y="51195"/>
                  <a:pt x="1552575" y="49608"/>
                </a:cubicBezTo>
                <a:cubicBezTo>
                  <a:pt x="1699419" y="48021"/>
                  <a:pt x="1835944" y="14682"/>
                  <a:pt x="1914525" y="6745"/>
                </a:cubicBezTo>
                <a:cubicBezTo>
                  <a:pt x="1993106" y="-1192"/>
                  <a:pt x="1975643" y="-1192"/>
                  <a:pt x="2024062" y="1983"/>
                </a:cubicBezTo>
                <a:cubicBezTo>
                  <a:pt x="2072481" y="5158"/>
                  <a:pt x="2124075" y="17858"/>
                  <a:pt x="2205037" y="25795"/>
                </a:cubicBezTo>
                <a:cubicBezTo>
                  <a:pt x="2285999" y="33732"/>
                  <a:pt x="2411412" y="48020"/>
                  <a:pt x="2509837" y="49608"/>
                </a:cubicBezTo>
                <a:cubicBezTo>
                  <a:pt x="2608262" y="51195"/>
                  <a:pt x="2795587" y="35320"/>
                  <a:pt x="2795587" y="35320"/>
                </a:cubicBezTo>
                <a:cubicBezTo>
                  <a:pt x="2856706" y="32145"/>
                  <a:pt x="2822575" y="26589"/>
                  <a:pt x="2876550" y="30558"/>
                </a:cubicBezTo>
                <a:cubicBezTo>
                  <a:pt x="2930525" y="34527"/>
                  <a:pt x="3019425" y="52783"/>
                  <a:pt x="3119437" y="59133"/>
                </a:cubicBezTo>
                <a:cubicBezTo>
                  <a:pt x="3219449" y="65483"/>
                  <a:pt x="3348037" y="67070"/>
                  <a:pt x="3476625" y="68658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1" name="Volný tvar 80"/>
          <p:cNvSpPr/>
          <p:nvPr/>
        </p:nvSpPr>
        <p:spPr>
          <a:xfrm>
            <a:off x="6774904" y="5197102"/>
            <a:ext cx="1890713" cy="112712"/>
          </a:xfrm>
          <a:custGeom>
            <a:avLst/>
            <a:gdLst>
              <a:gd name="connsiteX0" fmla="*/ 0 w 1890712"/>
              <a:gd name="connsiteY0" fmla="*/ 104629 h 112836"/>
              <a:gd name="connsiteX1" fmla="*/ 485775 w 1890712"/>
              <a:gd name="connsiteY1" fmla="*/ 109392 h 112836"/>
              <a:gd name="connsiteX2" fmla="*/ 947737 w 1890712"/>
              <a:gd name="connsiteY2" fmla="*/ 104629 h 112836"/>
              <a:gd name="connsiteX3" fmla="*/ 1133475 w 1890712"/>
              <a:gd name="connsiteY3" fmla="*/ 18904 h 112836"/>
              <a:gd name="connsiteX4" fmla="*/ 1276350 w 1890712"/>
              <a:gd name="connsiteY4" fmla="*/ 4617 h 112836"/>
              <a:gd name="connsiteX5" fmla="*/ 1338262 w 1890712"/>
              <a:gd name="connsiteY5" fmla="*/ 80817 h 112836"/>
              <a:gd name="connsiteX6" fmla="*/ 1890712 w 1890712"/>
              <a:gd name="connsiteY6" fmla="*/ 104629 h 1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0712" h="112836">
                <a:moveTo>
                  <a:pt x="0" y="104629"/>
                </a:moveTo>
                <a:lnTo>
                  <a:pt x="485775" y="109392"/>
                </a:lnTo>
                <a:cubicBezTo>
                  <a:pt x="643731" y="109392"/>
                  <a:pt x="839787" y="119710"/>
                  <a:pt x="947737" y="104629"/>
                </a:cubicBezTo>
                <a:cubicBezTo>
                  <a:pt x="1055687" y="89548"/>
                  <a:pt x="1078706" y="35573"/>
                  <a:pt x="1133475" y="18904"/>
                </a:cubicBezTo>
                <a:cubicBezTo>
                  <a:pt x="1188244" y="2235"/>
                  <a:pt x="1242219" y="-5702"/>
                  <a:pt x="1276350" y="4617"/>
                </a:cubicBezTo>
                <a:cubicBezTo>
                  <a:pt x="1310481" y="14936"/>
                  <a:pt x="1235868" y="64148"/>
                  <a:pt x="1338262" y="80817"/>
                </a:cubicBezTo>
                <a:cubicBezTo>
                  <a:pt x="1440656" y="97486"/>
                  <a:pt x="1665684" y="101057"/>
                  <a:pt x="1890712" y="104629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" name="Volný tvar 81"/>
          <p:cNvSpPr/>
          <p:nvPr/>
        </p:nvSpPr>
        <p:spPr>
          <a:xfrm>
            <a:off x="6784429" y="5073277"/>
            <a:ext cx="1862138" cy="134937"/>
          </a:xfrm>
          <a:custGeom>
            <a:avLst/>
            <a:gdLst>
              <a:gd name="connsiteX0" fmla="*/ 0 w 1862137"/>
              <a:gd name="connsiteY0" fmla="*/ 129638 h 135696"/>
              <a:gd name="connsiteX1" fmla="*/ 376237 w 1862137"/>
              <a:gd name="connsiteY1" fmla="*/ 134400 h 135696"/>
              <a:gd name="connsiteX2" fmla="*/ 814387 w 1862137"/>
              <a:gd name="connsiteY2" fmla="*/ 115350 h 135696"/>
              <a:gd name="connsiteX3" fmla="*/ 1085850 w 1862137"/>
              <a:gd name="connsiteY3" fmla="*/ 43913 h 135696"/>
              <a:gd name="connsiteX4" fmla="*/ 1338262 w 1862137"/>
              <a:gd name="connsiteY4" fmla="*/ 1050 h 135696"/>
              <a:gd name="connsiteX5" fmla="*/ 1390650 w 1862137"/>
              <a:gd name="connsiteY5" fmla="*/ 86775 h 135696"/>
              <a:gd name="connsiteX6" fmla="*/ 1628775 w 1862137"/>
              <a:gd name="connsiteY6" fmla="*/ 129638 h 135696"/>
              <a:gd name="connsiteX7" fmla="*/ 1862137 w 1862137"/>
              <a:gd name="connsiteY7" fmla="*/ 134400 h 13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2137" h="135696">
                <a:moveTo>
                  <a:pt x="0" y="129638"/>
                </a:moveTo>
                <a:cubicBezTo>
                  <a:pt x="120253" y="133209"/>
                  <a:pt x="240506" y="136781"/>
                  <a:pt x="376237" y="134400"/>
                </a:cubicBezTo>
                <a:cubicBezTo>
                  <a:pt x="511968" y="132019"/>
                  <a:pt x="696118" y="130431"/>
                  <a:pt x="814387" y="115350"/>
                </a:cubicBezTo>
                <a:cubicBezTo>
                  <a:pt x="932656" y="100269"/>
                  <a:pt x="998538" y="62963"/>
                  <a:pt x="1085850" y="43913"/>
                </a:cubicBezTo>
                <a:cubicBezTo>
                  <a:pt x="1173162" y="24863"/>
                  <a:pt x="1287462" y="-6094"/>
                  <a:pt x="1338262" y="1050"/>
                </a:cubicBezTo>
                <a:cubicBezTo>
                  <a:pt x="1389062" y="8194"/>
                  <a:pt x="1342231" y="65344"/>
                  <a:pt x="1390650" y="86775"/>
                </a:cubicBezTo>
                <a:cubicBezTo>
                  <a:pt x="1439069" y="108206"/>
                  <a:pt x="1550194" y="121701"/>
                  <a:pt x="1628775" y="129638"/>
                </a:cubicBezTo>
                <a:cubicBezTo>
                  <a:pt x="1707356" y="137575"/>
                  <a:pt x="1784746" y="135987"/>
                  <a:pt x="1862137" y="13440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3" name="Volný tvar 82"/>
          <p:cNvSpPr/>
          <p:nvPr/>
        </p:nvSpPr>
        <p:spPr>
          <a:xfrm>
            <a:off x="6774904" y="4944689"/>
            <a:ext cx="1673225" cy="171450"/>
          </a:xfrm>
          <a:custGeom>
            <a:avLst/>
            <a:gdLst>
              <a:gd name="connsiteX0" fmla="*/ 0 w 1674636"/>
              <a:gd name="connsiteY0" fmla="*/ 199014 h 258186"/>
              <a:gd name="connsiteX1" fmla="*/ 280987 w 1674636"/>
              <a:gd name="connsiteY1" fmla="*/ 203776 h 258186"/>
              <a:gd name="connsiteX2" fmla="*/ 876300 w 1674636"/>
              <a:gd name="connsiteY2" fmla="*/ 179964 h 258186"/>
              <a:gd name="connsiteX3" fmla="*/ 1238250 w 1674636"/>
              <a:gd name="connsiteY3" fmla="*/ 51376 h 258186"/>
              <a:gd name="connsiteX4" fmla="*/ 1528762 w 1674636"/>
              <a:gd name="connsiteY4" fmla="*/ 3751 h 258186"/>
              <a:gd name="connsiteX5" fmla="*/ 1671637 w 1674636"/>
              <a:gd name="connsiteY5" fmla="*/ 141864 h 258186"/>
              <a:gd name="connsiteX6" fmla="*/ 1614487 w 1674636"/>
              <a:gd name="connsiteY6" fmla="*/ 256164 h 258186"/>
              <a:gd name="connsiteX7" fmla="*/ 1481137 w 1674636"/>
              <a:gd name="connsiteY7" fmla="*/ 208539 h 258186"/>
              <a:gd name="connsiteX8" fmla="*/ 1500187 w 1674636"/>
              <a:gd name="connsiteY8" fmla="*/ 127576 h 25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4636" h="258186">
                <a:moveTo>
                  <a:pt x="0" y="199014"/>
                </a:moveTo>
                <a:cubicBezTo>
                  <a:pt x="67468" y="202982"/>
                  <a:pt x="134937" y="206951"/>
                  <a:pt x="280987" y="203776"/>
                </a:cubicBezTo>
                <a:cubicBezTo>
                  <a:pt x="427037" y="200601"/>
                  <a:pt x="716756" y="205364"/>
                  <a:pt x="876300" y="179964"/>
                </a:cubicBezTo>
                <a:cubicBezTo>
                  <a:pt x="1035844" y="154564"/>
                  <a:pt x="1129506" y="80745"/>
                  <a:pt x="1238250" y="51376"/>
                </a:cubicBezTo>
                <a:cubicBezTo>
                  <a:pt x="1346994" y="22007"/>
                  <a:pt x="1456531" y="-11330"/>
                  <a:pt x="1528762" y="3751"/>
                </a:cubicBezTo>
                <a:cubicBezTo>
                  <a:pt x="1600993" y="18832"/>
                  <a:pt x="1657350" y="99795"/>
                  <a:pt x="1671637" y="141864"/>
                </a:cubicBezTo>
                <a:cubicBezTo>
                  <a:pt x="1685924" y="183933"/>
                  <a:pt x="1646237" y="245052"/>
                  <a:pt x="1614487" y="256164"/>
                </a:cubicBezTo>
                <a:cubicBezTo>
                  <a:pt x="1582737" y="267276"/>
                  <a:pt x="1500187" y="229970"/>
                  <a:pt x="1481137" y="208539"/>
                </a:cubicBezTo>
                <a:cubicBezTo>
                  <a:pt x="1462087" y="187108"/>
                  <a:pt x="1481137" y="157342"/>
                  <a:pt x="1500187" y="127576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4" name="Volný tvar 83"/>
          <p:cNvSpPr/>
          <p:nvPr/>
        </p:nvSpPr>
        <p:spPr>
          <a:xfrm>
            <a:off x="8508454" y="4858964"/>
            <a:ext cx="157163" cy="61913"/>
          </a:xfrm>
          <a:custGeom>
            <a:avLst/>
            <a:gdLst>
              <a:gd name="connsiteX0" fmla="*/ 0 w 157162"/>
              <a:gd name="connsiteY0" fmla="*/ 0 h 62065"/>
              <a:gd name="connsiteX1" fmla="*/ 52387 w 157162"/>
              <a:gd name="connsiteY1" fmla="*/ 52388 h 62065"/>
              <a:gd name="connsiteX2" fmla="*/ 157162 w 157162"/>
              <a:gd name="connsiteY2" fmla="*/ 61913 h 6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62065">
                <a:moveTo>
                  <a:pt x="0" y="0"/>
                </a:moveTo>
                <a:cubicBezTo>
                  <a:pt x="13096" y="21034"/>
                  <a:pt x="26193" y="42069"/>
                  <a:pt x="52387" y="52388"/>
                </a:cubicBezTo>
                <a:cubicBezTo>
                  <a:pt x="78581" y="62707"/>
                  <a:pt x="117871" y="62310"/>
                  <a:pt x="157162" y="61913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5" name="Volný tvar 84"/>
          <p:cNvSpPr/>
          <p:nvPr/>
        </p:nvSpPr>
        <p:spPr>
          <a:xfrm>
            <a:off x="6793954" y="4858964"/>
            <a:ext cx="1757363" cy="266700"/>
          </a:xfrm>
          <a:custGeom>
            <a:avLst/>
            <a:gdLst>
              <a:gd name="connsiteX0" fmla="*/ 0 w 1757908"/>
              <a:gd name="connsiteY0" fmla="*/ 90838 h 267051"/>
              <a:gd name="connsiteX1" fmla="*/ 409575 w 1757908"/>
              <a:gd name="connsiteY1" fmla="*/ 100363 h 267051"/>
              <a:gd name="connsiteX2" fmla="*/ 766762 w 1757908"/>
              <a:gd name="connsiteY2" fmla="*/ 76551 h 267051"/>
              <a:gd name="connsiteX3" fmla="*/ 1095375 w 1757908"/>
              <a:gd name="connsiteY3" fmla="*/ 28926 h 267051"/>
              <a:gd name="connsiteX4" fmla="*/ 1547812 w 1757908"/>
              <a:gd name="connsiteY4" fmla="*/ 351 h 267051"/>
              <a:gd name="connsiteX5" fmla="*/ 1700212 w 1757908"/>
              <a:gd name="connsiteY5" fmla="*/ 47976 h 267051"/>
              <a:gd name="connsiteX6" fmla="*/ 1757362 w 1757908"/>
              <a:gd name="connsiteY6" fmla="*/ 167038 h 267051"/>
              <a:gd name="connsiteX7" fmla="*/ 1671637 w 1757908"/>
              <a:gd name="connsiteY7" fmla="*/ 267051 h 26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7908" h="267051">
                <a:moveTo>
                  <a:pt x="0" y="90838"/>
                </a:moveTo>
                <a:cubicBezTo>
                  <a:pt x="140890" y="96791"/>
                  <a:pt x="281781" y="102744"/>
                  <a:pt x="409575" y="100363"/>
                </a:cubicBezTo>
                <a:cubicBezTo>
                  <a:pt x="537369" y="97982"/>
                  <a:pt x="652462" y="88457"/>
                  <a:pt x="766762" y="76551"/>
                </a:cubicBezTo>
                <a:cubicBezTo>
                  <a:pt x="881062" y="64645"/>
                  <a:pt x="965200" y="41626"/>
                  <a:pt x="1095375" y="28926"/>
                </a:cubicBezTo>
                <a:cubicBezTo>
                  <a:pt x="1225550" y="16226"/>
                  <a:pt x="1447006" y="-2824"/>
                  <a:pt x="1547812" y="351"/>
                </a:cubicBezTo>
                <a:cubicBezTo>
                  <a:pt x="1648618" y="3526"/>
                  <a:pt x="1665287" y="20195"/>
                  <a:pt x="1700212" y="47976"/>
                </a:cubicBezTo>
                <a:cubicBezTo>
                  <a:pt x="1735137" y="75757"/>
                  <a:pt x="1762125" y="130526"/>
                  <a:pt x="1757362" y="167038"/>
                </a:cubicBezTo>
                <a:cubicBezTo>
                  <a:pt x="1752600" y="203551"/>
                  <a:pt x="1712118" y="235301"/>
                  <a:pt x="1671637" y="267051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6" name="Volný tvar 85"/>
          <p:cNvSpPr/>
          <p:nvPr/>
        </p:nvSpPr>
        <p:spPr>
          <a:xfrm>
            <a:off x="8189367" y="5001839"/>
            <a:ext cx="438150" cy="141288"/>
          </a:xfrm>
          <a:custGeom>
            <a:avLst/>
            <a:gdLst>
              <a:gd name="connsiteX0" fmla="*/ 0 w 438150"/>
              <a:gd name="connsiteY0" fmla="*/ 0 h 140085"/>
              <a:gd name="connsiteX1" fmla="*/ 33337 w 438150"/>
              <a:gd name="connsiteY1" fmla="*/ 104775 h 140085"/>
              <a:gd name="connsiteX2" fmla="*/ 185737 w 438150"/>
              <a:gd name="connsiteY2" fmla="*/ 138113 h 140085"/>
              <a:gd name="connsiteX3" fmla="*/ 438150 w 438150"/>
              <a:gd name="connsiteY3" fmla="*/ 133350 h 14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" h="140085">
                <a:moveTo>
                  <a:pt x="0" y="0"/>
                </a:moveTo>
                <a:cubicBezTo>
                  <a:pt x="1190" y="40878"/>
                  <a:pt x="2381" y="81756"/>
                  <a:pt x="33337" y="104775"/>
                </a:cubicBezTo>
                <a:cubicBezTo>
                  <a:pt x="64293" y="127794"/>
                  <a:pt x="118268" y="133351"/>
                  <a:pt x="185737" y="138113"/>
                </a:cubicBezTo>
                <a:cubicBezTo>
                  <a:pt x="253206" y="142876"/>
                  <a:pt x="345678" y="138113"/>
                  <a:pt x="438150" y="13335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7" name="Volný tvar 86"/>
          <p:cNvSpPr/>
          <p:nvPr/>
        </p:nvSpPr>
        <p:spPr>
          <a:xfrm>
            <a:off x="6765379" y="4749427"/>
            <a:ext cx="1924050" cy="92075"/>
          </a:xfrm>
          <a:custGeom>
            <a:avLst/>
            <a:gdLst>
              <a:gd name="connsiteX0" fmla="*/ 0 w 1924050"/>
              <a:gd name="connsiteY0" fmla="*/ 71909 h 92034"/>
              <a:gd name="connsiteX1" fmla="*/ 500062 w 1924050"/>
              <a:gd name="connsiteY1" fmla="*/ 90959 h 92034"/>
              <a:gd name="connsiteX2" fmla="*/ 1066800 w 1924050"/>
              <a:gd name="connsiteY2" fmla="*/ 43334 h 92034"/>
              <a:gd name="connsiteX3" fmla="*/ 1619250 w 1924050"/>
              <a:gd name="connsiteY3" fmla="*/ 471 h 92034"/>
              <a:gd name="connsiteX4" fmla="*/ 1804987 w 1924050"/>
              <a:gd name="connsiteY4" fmla="*/ 71909 h 92034"/>
              <a:gd name="connsiteX5" fmla="*/ 1924050 w 1924050"/>
              <a:gd name="connsiteY5" fmla="*/ 76671 h 9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050" h="92034">
                <a:moveTo>
                  <a:pt x="0" y="71909"/>
                </a:moveTo>
                <a:cubicBezTo>
                  <a:pt x="161131" y="83815"/>
                  <a:pt x="322262" y="95722"/>
                  <a:pt x="500062" y="90959"/>
                </a:cubicBezTo>
                <a:cubicBezTo>
                  <a:pt x="677862" y="86197"/>
                  <a:pt x="1066800" y="43334"/>
                  <a:pt x="1066800" y="43334"/>
                </a:cubicBezTo>
                <a:cubicBezTo>
                  <a:pt x="1253331" y="28253"/>
                  <a:pt x="1496219" y="-4291"/>
                  <a:pt x="1619250" y="471"/>
                </a:cubicBezTo>
                <a:cubicBezTo>
                  <a:pt x="1742281" y="5233"/>
                  <a:pt x="1754187" y="59209"/>
                  <a:pt x="1804987" y="71909"/>
                </a:cubicBezTo>
                <a:cubicBezTo>
                  <a:pt x="1855787" y="84609"/>
                  <a:pt x="1889918" y="80640"/>
                  <a:pt x="1924050" y="76671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8" name="Volný tvar 87"/>
          <p:cNvSpPr/>
          <p:nvPr/>
        </p:nvSpPr>
        <p:spPr>
          <a:xfrm>
            <a:off x="6751092" y="4657352"/>
            <a:ext cx="1909762" cy="68262"/>
          </a:xfrm>
          <a:custGeom>
            <a:avLst/>
            <a:gdLst>
              <a:gd name="connsiteX0" fmla="*/ 0 w 1909763"/>
              <a:gd name="connsiteY0" fmla="*/ 44104 h 67917"/>
              <a:gd name="connsiteX1" fmla="*/ 566738 w 1909763"/>
              <a:gd name="connsiteY1" fmla="*/ 63154 h 67917"/>
              <a:gd name="connsiteX2" fmla="*/ 1162050 w 1909763"/>
              <a:gd name="connsiteY2" fmla="*/ 20292 h 67917"/>
              <a:gd name="connsiteX3" fmla="*/ 1576388 w 1909763"/>
              <a:gd name="connsiteY3" fmla="*/ 1242 h 67917"/>
              <a:gd name="connsiteX4" fmla="*/ 1795463 w 1909763"/>
              <a:gd name="connsiteY4" fmla="*/ 53629 h 67917"/>
              <a:gd name="connsiteX5" fmla="*/ 1909763 w 1909763"/>
              <a:gd name="connsiteY5" fmla="*/ 67917 h 6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67917">
                <a:moveTo>
                  <a:pt x="0" y="44104"/>
                </a:moveTo>
                <a:cubicBezTo>
                  <a:pt x="186531" y="55613"/>
                  <a:pt x="373063" y="67123"/>
                  <a:pt x="566738" y="63154"/>
                </a:cubicBezTo>
                <a:cubicBezTo>
                  <a:pt x="760413" y="59185"/>
                  <a:pt x="993775" y="30611"/>
                  <a:pt x="1162050" y="20292"/>
                </a:cubicBezTo>
                <a:cubicBezTo>
                  <a:pt x="1330325" y="9973"/>
                  <a:pt x="1470819" y="-4314"/>
                  <a:pt x="1576388" y="1242"/>
                </a:cubicBezTo>
                <a:cubicBezTo>
                  <a:pt x="1681957" y="6798"/>
                  <a:pt x="1739900" y="42516"/>
                  <a:pt x="1795463" y="53629"/>
                </a:cubicBezTo>
                <a:cubicBezTo>
                  <a:pt x="1851026" y="64742"/>
                  <a:pt x="1880394" y="66329"/>
                  <a:pt x="1909763" y="67917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9" name="Volný tvar 88"/>
          <p:cNvSpPr/>
          <p:nvPr/>
        </p:nvSpPr>
        <p:spPr>
          <a:xfrm>
            <a:off x="6755854" y="4554164"/>
            <a:ext cx="1905000" cy="68263"/>
          </a:xfrm>
          <a:custGeom>
            <a:avLst/>
            <a:gdLst>
              <a:gd name="connsiteX0" fmla="*/ 0 w 1905000"/>
              <a:gd name="connsiteY0" fmla="*/ 38383 h 68290"/>
              <a:gd name="connsiteX1" fmla="*/ 681037 w 1905000"/>
              <a:gd name="connsiteY1" fmla="*/ 66958 h 68290"/>
              <a:gd name="connsiteX2" fmla="*/ 1419225 w 1905000"/>
              <a:gd name="connsiteY2" fmla="*/ 283 h 68290"/>
              <a:gd name="connsiteX3" fmla="*/ 1804987 w 1905000"/>
              <a:gd name="connsiteY3" fmla="*/ 43145 h 68290"/>
              <a:gd name="connsiteX4" fmla="*/ 1905000 w 1905000"/>
              <a:gd name="connsiteY4" fmla="*/ 47908 h 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68290">
                <a:moveTo>
                  <a:pt x="0" y="38383"/>
                </a:moveTo>
                <a:cubicBezTo>
                  <a:pt x="222250" y="55845"/>
                  <a:pt x="444500" y="73308"/>
                  <a:pt x="681037" y="66958"/>
                </a:cubicBezTo>
                <a:cubicBezTo>
                  <a:pt x="917574" y="60608"/>
                  <a:pt x="1231900" y="4252"/>
                  <a:pt x="1419225" y="283"/>
                </a:cubicBezTo>
                <a:cubicBezTo>
                  <a:pt x="1606550" y="-3686"/>
                  <a:pt x="1724025" y="35208"/>
                  <a:pt x="1804987" y="43145"/>
                </a:cubicBezTo>
                <a:cubicBezTo>
                  <a:pt x="1885949" y="51082"/>
                  <a:pt x="1895474" y="49495"/>
                  <a:pt x="1905000" y="47908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0" name="Volný tvar 89"/>
          <p:cNvSpPr/>
          <p:nvPr/>
        </p:nvSpPr>
        <p:spPr>
          <a:xfrm>
            <a:off x="4555579" y="4754189"/>
            <a:ext cx="1843088" cy="58738"/>
          </a:xfrm>
          <a:custGeom>
            <a:avLst/>
            <a:gdLst>
              <a:gd name="connsiteX0" fmla="*/ 0 w 1843088"/>
              <a:gd name="connsiteY0" fmla="*/ 0 h 58857"/>
              <a:gd name="connsiteX1" fmla="*/ 723900 w 1843088"/>
              <a:gd name="connsiteY1" fmla="*/ 0 h 58857"/>
              <a:gd name="connsiteX2" fmla="*/ 1276350 w 1843088"/>
              <a:gd name="connsiteY2" fmla="*/ 4762 h 58857"/>
              <a:gd name="connsiteX3" fmla="*/ 1476375 w 1843088"/>
              <a:gd name="connsiteY3" fmla="*/ 52387 h 58857"/>
              <a:gd name="connsiteX4" fmla="*/ 1843088 w 1843088"/>
              <a:gd name="connsiteY4" fmla="*/ 57150 h 5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088" h="58857">
                <a:moveTo>
                  <a:pt x="0" y="0"/>
                </a:moveTo>
                <a:lnTo>
                  <a:pt x="723900" y="0"/>
                </a:lnTo>
                <a:lnTo>
                  <a:pt x="1276350" y="4762"/>
                </a:lnTo>
                <a:cubicBezTo>
                  <a:pt x="1401762" y="13493"/>
                  <a:pt x="1381919" y="43656"/>
                  <a:pt x="1476375" y="52387"/>
                </a:cubicBezTo>
                <a:cubicBezTo>
                  <a:pt x="1570831" y="61118"/>
                  <a:pt x="1706959" y="59134"/>
                  <a:pt x="1843088" y="5715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1" name="Volný tvar 90"/>
          <p:cNvSpPr/>
          <p:nvPr/>
        </p:nvSpPr>
        <p:spPr>
          <a:xfrm>
            <a:off x="4565104" y="4947864"/>
            <a:ext cx="1804988" cy="115888"/>
          </a:xfrm>
          <a:custGeom>
            <a:avLst/>
            <a:gdLst>
              <a:gd name="connsiteX0" fmla="*/ 0 w 1804987"/>
              <a:gd name="connsiteY0" fmla="*/ 63669 h 164905"/>
              <a:gd name="connsiteX1" fmla="*/ 533400 w 1804987"/>
              <a:gd name="connsiteY1" fmla="*/ 77956 h 164905"/>
              <a:gd name="connsiteX2" fmla="*/ 785812 w 1804987"/>
              <a:gd name="connsiteY2" fmla="*/ 54144 h 164905"/>
              <a:gd name="connsiteX3" fmla="*/ 1076325 w 1804987"/>
              <a:gd name="connsiteY3" fmla="*/ 1756 h 164905"/>
              <a:gd name="connsiteX4" fmla="*/ 1257300 w 1804987"/>
              <a:gd name="connsiteY4" fmla="*/ 25569 h 164905"/>
              <a:gd name="connsiteX5" fmla="*/ 1366837 w 1804987"/>
              <a:gd name="connsiteY5" fmla="*/ 149394 h 164905"/>
              <a:gd name="connsiteX6" fmla="*/ 1804987 w 1804987"/>
              <a:gd name="connsiteY6" fmla="*/ 158919 h 16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4987" h="164905">
                <a:moveTo>
                  <a:pt x="0" y="63669"/>
                </a:moveTo>
                <a:cubicBezTo>
                  <a:pt x="201215" y="71606"/>
                  <a:pt x="402431" y="79543"/>
                  <a:pt x="533400" y="77956"/>
                </a:cubicBezTo>
                <a:cubicBezTo>
                  <a:pt x="664369" y="76369"/>
                  <a:pt x="695325" y="66844"/>
                  <a:pt x="785812" y="54144"/>
                </a:cubicBezTo>
                <a:cubicBezTo>
                  <a:pt x="876299" y="41444"/>
                  <a:pt x="997744" y="6519"/>
                  <a:pt x="1076325" y="1756"/>
                </a:cubicBezTo>
                <a:cubicBezTo>
                  <a:pt x="1154906" y="-3007"/>
                  <a:pt x="1208882" y="963"/>
                  <a:pt x="1257300" y="25569"/>
                </a:cubicBezTo>
                <a:cubicBezTo>
                  <a:pt x="1305718" y="50175"/>
                  <a:pt x="1275556" y="127169"/>
                  <a:pt x="1366837" y="149394"/>
                </a:cubicBezTo>
                <a:cubicBezTo>
                  <a:pt x="1458118" y="171619"/>
                  <a:pt x="1631552" y="165269"/>
                  <a:pt x="1804987" y="158919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6" name="TextovéPole 14"/>
          <p:cNvSpPr txBox="1">
            <a:spLocks noChangeArrowheads="1"/>
          </p:cNvSpPr>
          <p:nvPr/>
        </p:nvSpPr>
        <p:spPr bwMode="auto">
          <a:xfrm>
            <a:off x="8893297" y="1454005"/>
            <a:ext cx="3176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proudění s volnou hladinou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798C5D01-4A96-4C42-B3D7-80E409635AFC}"/>
                  </a:ext>
                </a:extLst>
              </p:cNvPr>
              <p:cNvSpPr txBox="1"/>
              <p:nvPr/>
            </p:nvSpPr>
            <p:spPr>
              <a:xfrm>
                <a:off x="7818142" y="1386860"/>
                <a:ext cx="939360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𝑹𝒆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𝒗𝑹</m:t>
                          </m:r>
                        </m:num>
                        <m:den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𝝊</m:t>
                          </m:r>
                        </m:den>
                      </m:f>
                    </m:oMath>
                  </m:oMathPara>
                </a14:m>
                <a:endParaRPr 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798C5D01-4A96-4C42-B3D7-80E409635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142" y="1386860"/>
                <a:ext cx="939360" cy="518540"/>
              </a:xfrm>
              <a:prstGeom prst="rect">
                <a:avLst/>
              </a:prstGeom>
              <a:blipFill>
                <a:blip r:embed="rId4"/>
                <a:stretch>
                  <a:fillRect r="-1299" b="-8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D45964E3-1131-4B4E-B88C-4E93F5479B57}"/>
                  </a:ext>
                </a:extLst>
              </p:cNvPr>
              <p:cNvSpPr txBox="1"/>
              <p:nvPr/>
            </p:nvSpPr>
            <p:spPr>
              <a:xfrm>
                <a:off x="7818142" y="717715"/>
                <a:ext cx="952184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𝑹𝒆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𝒗𝑫</m:t>
                          </m:r>
                        </m:num>
                        <m:den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𝝊</m:t>
                          </m:r>
                        </m:den>
                      </m:f>
                    </m:oMath>
                  </m:oMathPara>
                </a14:m>
                <a:endParaRPr 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D45964E3-1131-4B4E-B88C-4E93F5479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142" y="717715"/>
                <a:ext cx="952184" cy="518540"/>
              </a:xfrm>
              <a:prstGeom prst="rect">
                <a:avLst/>
              </a:prstGeom>
              <a:blipFill>
                <a:blip r:embed="rId5"/>
                <a:stretch>
                  <a:fillRect r="-1923" b="-8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>
            <a:extLst>
              <a:ext uri="{FF2B5EF4-FFF2-40B4-BE49-F238E27FC236}">
                <a16:creationId xmlns:a16="http://schemas.microsoft.com/office/drawing/2014/main" id="{B6DB3DCF-68DC-441F-BAB7-E682121C530A}"/>
              </a:ext>
            </a:extLst>
          </p:cNvPr>
          <p:cNvSpPr/>
          <p:nvPr/>
        </p:nvSpPr>
        <p:spPr>
          <a:xfrm>
            <a:off x="5990265" y="3076551"/>
            <a:ext cx="6156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Proudění s volnou hladinou (otevřené profily) </a:t>
            </a:r>
            <a:r>
              <a:rPr lang="cs-CZ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(</a:t>
            </a:r>
            <a:r>
              <a:rPr lang="cs-CZ" b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Re</a:t>
            </a:r>
            <a:r>
              <a:rPr lang="cs-CZ" b="1" baseline="-25000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kr</a:t>
            </a:r>
            <a:r>
              <a:rPr lang="cs-CZ" b="1" baseline="-25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cs-CZ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= 580)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Re &lt; 580  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laminární proudění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580 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&lt; 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Re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  &lt;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1000 </a:t>
            </a: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přechodná oblast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Re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&gt;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1000</a:t>
            </a:r>
            <a:r>
              <a:rPr lang="cs-CZ" baseline="30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</a:t>
            </a:r>
            <a:r>
              <a:rPr lang="cs-CZ" b="1" dirty="0">
                <a:solidFill>
                  <a:srgbClr val="CA0CB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… 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turbulentní proudění</a:t>
            </a:r>
          </a:p>
        </p:txBody>
      </p:sp>
      <p:pic>
        <p:nvPicPr>
          <p:cNvPr id="93" name="Obrázek 92">
            <a:extLst>
              <a:ext uri="{FF2B5EF4-FFF2-40B4-BE49-F238E27FC236}">
                <a16:creationId xmlns:a16="http://schemas.microsoft.com/office/drawing/2014/main" id="{728D79A6-FCFB-4D5C-A99F-0D62EC0E38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F8FADA3D-621C-4B5B-9D22-5269E7869D57}"/>
              </a:ext>
            </a:extLst>
          </p:cNvPr>
          <p:cNvSpPr txBox="1"/>
          <p:nvPr/>
        </p:nvSpPr>
        <p:spPr>
          <a:xfrm>
            <a:off x="7872798" y="248242"/>
            <a:ext cx="6094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Reynoldsovo</a:t>
            </a:r>
            <a:r>
              <a:rPr lang="cs-CZ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číslo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76820"/>
            <a:ext cx="423619" cy="255609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15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 bwMode="auto">
          <a:xfrm>
            <a:off x="2358553" y="304042"/>
            <a:ext cx="747489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LAMINÁRNÍ A TURBULENTNÍ PROUDĚNÍ</a:t>
            </a:r>
            <a:endParaRPr lang="en-GB" alt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1028"/>
          <p:cNvSpPr>
            <a:spLocks noChangeArrowheads="1"/>
          </p:cNvSpPr>
          <p:nvPr/>
        </p:nvSpPr>
        <p:spPr bwMode="auto">
          <a:xfrm>
            <a:off x="1554480" y="1578293"/>
            <a:ext cx="10349851" cy="41148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/>
          <a:p>
            <a:pPr marL="2520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Laminární p.</a:t>
            </a:r>
          </a:p>
          <a:p>
            <a:pPr marL="252000" indent="-342900">
              <a:spcBef>
                <a:spcPct val="20000"/>
              </a:spcBef>
              <a:buFontTx/>
              <a:buChar char="•"/>
              <a:defRPr/>
            </a:pP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252000" indent="-342900">
              <a:spcBef>
                <a:spcPct val="20000"/>
              </a:spcBef>
              <a:buFontTx/>
              <a:buChar char="•"/>
              <a:defRPr/>
            </a:pP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GB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Turbulentní p.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Laminární p.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Turbulentní proudění</a:t>
            </a:r>
            <a:endParaRPr lang="en-GB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Line 1029"/>
          <p:cNvSpPr>
            <a:spLocks noChangeShapeType="1"/>
          </p:cNvSpPr>
          <p:nvPr/>
        </p:nvSpPr>
        <p:spPr bwMode="auto">
          <a:xfrm>
            <a:off x="1382122" y="3788093"/>
            <a:ext cx="10855083" cy="0"/>
          </a:xfrm>
          <a:prstGeom prst="line">
            <a:avLst/>
          </a:prstGeom>
          <a:noFill/>
          <a:ln w="508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1030"/>
          <p:cNvSpPr>
            <a:spLocks noChangeArrowheads="1"/>
          </p:cNvSpPr>
          <p:nvPr/>
        </p:nvSpPr>
        <p:spPr bwMode="auto">
          <a:xfrm>
            <a:off x="5465794" y="1508443"/>
            <a:ext cx="4549199" cy="63500"/>
          </a:xfrm>
          <a:prstGeom prst="rect">
            <a:avLst/>
          </a:prstGeom>
          <a:solidFill>
            <a:srgbClr val="676767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31"/>
          <p:cNvSpPr>
            <a:spLocks noChangeArrowheads="1"/>
          </p:cNvSpPr>
          <p:nvPr/>
        </p:nvSpPr>
        <p:spPr bwMode="auto">
          <a:xfrm>
            <a:off x="5465794" y="2118043"/>
            <a:ext cx="4549199" cy="63500"/>
          </a:xfrm>
          <a:prstGeom prst="rect">
            <a:avLst/>
          </a:prstGeom>
          <a:solidFill>
            <a:srgbClr val="676767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032"/>
          <p:cNvSpPr>
            <a:spLocks noChangeArrowheads="1"/>
          </p:cNvSpPr>
          <p:nvPr/>
        </p:nvSpPr>
        <p:spPr bwMode="auto">
          <a:xfrm>
            <a:off x="5465794" y="2803843"/>
            <a:ext cx="4549199" cy="63500"/>
          </a:xfrm>
          <a:prstGeom prst="rect">
            <a:avLst/>
          </a:prstGeom>
          <a:solidFill>
            <a:srgbClr val="676767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033"/>
          <p:cNvSpPr>
            <a:spLocks noChangeArrowheads="1"/>
          </p:cNvSpPr>
          <p:nvPr/>
        </p:nvSpPr>
        <p:spPr bwMode="auto">
          <a:xfrm>
            <a:off x="5465794" y="3413443"/>
            <a:ext cx="4549199" cy="63500"/>
          </a:xfrm>
          <a:prstGeom prst="rect">
            <a:avLst/>
          </a:prstGeom>
          <a:solidFill>
            <a:srgbClr val="676767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Line 1034"/>
          <p:cNvSpPr>
            <a:spLocks noChangeShapeType="1"/>
          </p:cNvSpPr>
          <p:nvPr/>
        </p:nvSpPr>
        <p:spPr bwMode="auto">
          <a:xfrm>
            <a:off x="5564250" y="1654493"/>
            <a:ext cx="212873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Line 1035"/>
          <p:cNvSpPr>
            <a:spLocks noChangeShapeType="1"/>
          </p:cNvSpPr>
          <p:nvPr/>
        </p:nvSpPr>
        <p:spPr bwMode="auto">
          <a:xfrm>
            <a:off x="5583300" y="1854518"/>
            <a:ext cx="212873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Line 1036"/>
          <p:cNvSpPr>
            <a:spLocks noChangeShapeType="1"/>
          </p:cNvSpPr>
          <p:nvPr/>
        </p:nvSpPr>
        <p:spPr bwMode="auto">
          <a:xfrm>
            <a:off x="5564250" y="2035493"/>
            <a:ext cx="212873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Line 1037"/>
          <p:cNvSpPr>
            <a:spLocks noChangeShapeType="1"/>
          </p:cNvSpPr>
          <p:nvPr/>
        </p:nvSpPr>
        <p:spPr bwMode="auto">
          <a:xfrm>
            <a:off x="7758466" y="1589405"/>
            <a:ext cx="0" cy="5032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Arc 1038"/>
          <p:cNvSpPr>
            <a:spLocks/>
          </p:cNvSpPr>
          <p:nvPr/>
        </p:nvSpPr>
        <p:spPr bwMode="auto">
          <a:xfrm>
            <a:off x="7727636" y="1590993"/>
            <a:ext cx="722967" cy="2571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Arc 1039"/>
          <p:cNvSpPr>
            <a:spLocks/>
          </p:cNvSpPr>
          <p:nvPr/>
        </p:nvSpPr>
        <p:spPr bwMode="auto">
          <a:xfrm>
            <a:off x="7717570" y="1844993"/>
            <a:ext cx="735651" cy="2571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Line 1040"/>
          <p:cNvSpPr>
            <a:spLocks noChangeShapeType="1"/>
          </p:cNvSpPr>
          <p:nvPr/>
        </p:nvSpPr>
        <p:spPr bwMode="auto">
          <a:xfrm>
            <a:off x="7748941" y="2894330"/>
            <a:ext cx="0" cy="5032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Line 1041"/>
          <p:cNvSpPr>
            <a:spLocks noChangeShapeType="1"/>
          </p:cNvSpPr>
          <p:nvPr/>
        </p:nvSpPr>
        <p:spPr bwMode="auto">
          <a:xfrm>
            <a:off x="7747492" y="1673543"/>
            <a:ext cx="517916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Line 1042"/>
          <p:cNvSpPr>
            <a:spLocks noChangeShapeType="1"/>
          </p:cNvSpPr>
          <p:nvPr/>
        </p:nvSpPr>
        <p:spPr bwMode="auto">
          <a:xfrm>
            <a:off x="7740460" y="1778318"/>
            <a:ext cx="682804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Line 1043"/>
          <p:cNvSpPr>
            <a:spLocks noChangeShapeType="1"/>
          </p:cNvSpPr>
          <p:nvPr/>
        </p:nvSpPr>
        <p:spPr bwMode="auto">
          <a:xfrm>
            <a:off x="7740460" y="1883093"/>
            <a:ext cx="682804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Line 1044"/>
          <p:cNvSpPr>
            <a:spLocks noChangeShapeType="1"/>
          </p:cNvSpPr>
          <p:nvPr/>
        </p:nvSpPr>
        <p:spPr bwMode="auto">
          <a:xfrm>
            <a:off x="7744247" y="1987868"/>
            <a:ext cx="59401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Arc 1045"/>
          <p:cNvSpPr>
            <a:spLocks/>
          </p:cNvSpPr>
          <p:nvPr/>
        </p:nvSpPr>
        <p:spPr bwMode="auto">
          <a:xfrm>
            <a:off x="7734667" y="2886393"/>
            <a:ext cx="558080" cy="476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Arc 1046"/>
          <p:cNvSpPr>
            <a:spLocks/>
          </p:cNvSpPr>
          <p:nvPr/>
        </p:nvSpPr>
        <p:spPr bwMode="auto">
          <a:xfrm>
            <a:off x="7735208" y="3340418"/>
            <a:ext cx="545397" cy="571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Arc 1047"/>
          <p:cNvSpPr>
            <a:spLocks/>
          </p:cNvSpPr>
          <p:nvPr/>
        </p:nvSpPr>
        <p:spPr bwMode="auto">
          <a:xfrm>
            <a:off x="8165337" y="2943543"/>
            <a:ext cx="63418" cy="2095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Arc 1048"/>
          <p:cNvSpPr>
            <a:spLocks/>
          </p:cNvSpPr>
          <p:nvPr/>
        </p:nvSpPr>
        <p:spPr bwMode="auto">
          <a:xfrm>
            <a:off x="8155271" y="3140393"/>
            <a:ext cx="76101" cy="2000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Line 1049"/>
          <p:cNvSpPr>
            <a:spLocks noChangeShapeType="1"/>
          </p:cNvSpPr>
          <p:nvPr/>
        </p:nvSpPr>
        <p:spPr bwMode="auto">
          <a:xfrm>
            <a:off x="7724656" y="2978468"/>
            <a:ext cx="606701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Line 1050"/>
          <p:cNvSpPr>
            <a:spLocks noChangeShapeType="1"/>
          </p:cNvSpPr>
          <p:nvPr/>
        </p:nvSpPr>
        <p:spPr bwMode="auto">
          <a:xfrm>
            <a:off x="7724656" y="3092768"/>
            <a:ext cx="606701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Line 1051"/>
          <p:cNvSpPr>
            <a:spLocks noChangeShapeType="1"/>
          </p:cNvSpPr>
          <p:nvPr/>
        </p:nvSpPr>
        <p:spPr bwMode="auto">
          <a:xfrm>
            <a:off x="7724656" y="3207068"/>
            <a:ext cx="606701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Line 1052"/>
          <p:cNvSpPr>
            <a:spLocks noChangeShapeType="1"/>
          </p:cNvSpPr>
          <p:nvPr/>
        </p:nvSpPr>
        <p:spPr bwMode="auto">
          <a:xfrm>
            <a:off x="7735802" y="3321368"/>
            <a:ext cx="568651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Freeform 1053"/>
          <p:cNvSpPr>
            <a:spLocks/>
          </p:cNvSpPr>
          <p:nvPr/>
        </p:nvSpPr>
        <p:spPr bwMode="auto">
          <a:xfrm>
            <a:off x="5591386" y="3035618"/>
            <a:ext cx="2348587" cy="296862"/>
          </a:xfrm>
          <a:custGeom>
            <a:avLst/>
            <a:gdLst>
              <a:gd name="T0" fmla="*/ 0 w 1111"/>
              <a:gd name="T1" fmla="*/ 2147483647 h 187"/>
              <a:gd name="T2" fmla="*/ 2147483647 w 1111"/>
              <a:gd name="T3" fmla="*/ 2147483647 h 187"/>
              <a:gd name="T4" fmla="*/ 2147483647 w 1111"/>
              <a:gd name="T5" fmla="*/ 2147483647 h 187"/>
              <a:gd name="T6" fmla="*/ 2147483647 w 1111"/>
              <a:gd name="T7" fmla="*/ 2147483647 h 187"/>
              <a:gd name="T8" fmla="*/ 2147483647 w 1111"/>
              <a:gd name="T9" fmla="*/ 2147483647 h 187"/>
              <a:gd name="T10" fmla="*/ 2147483647 w 1111"/>
              <a:gd name="T11" fmla="*/ 0 h 187"/>
              <a:gd name="T12" fmla="*/ 2147483647 w 1111"/>
              <a:gd name="T13" fmla="*/ 0 h 187"/>
              <a:gd name="T14" fmla="*/ 2147483647 w 1111"/>
              <a:gd name="T15" fmla="*/ 0 h 187"/>
              <a:gd name="T16" fmla="*/ 2147483647 w 1111"/>
              <a:gd name="T17" fmla="*/ 2147483647 h 187"/>
              <a:gd name="T18" fmla="*/ 2147483647 w 1111"/>
              <a:gd name="T19" fmla="*/ 2147483647 h 187"/>
              <a:gd name="T20" fmla="*/ 2147483647 w 1111"/>
              <a:gd name="T21" fmla="*/ 2147483647 h 187"/>
              <a:gd name="T22" fmla="*/ 2147483647 w 1111"/>
              <a:gd name="T23" fmla="*/ 2147483647 h 187"/>
              <a:gd name="T24" fmla="*/ 2147483647 w 1111"/>
              <a:gd name="T25" fmla="*/ 2147483647 h 187"/>
              <a:gd name="T26" fmla="*/ 2147483647 w 1111"/>
              <a:gd name="T27" fmla="*/ 2147483647 h 187"/>
              <a:gd name="T28" fmla="*/ 2147483647 w 1111"/>
              <a:gd name="T29" fmla="*/ 2147483647 h 187"/>
              <a:gd name="T30" fmla="*/ 2147483647 w 1111"/>
              <a:gd name="T31" fmla="*/ 2147483647 h 187"/>
              <a:gd name="T32" fmla="*/ 2147483647 w 1111"/>
              <a:gd name="T33" fmla="*/ 2147483647 h 187"/>
              <a:gd name="T34" fmla="*/ 2147483647 w 1111"/>
              <a:gd name="T35" fmla="*/ 2147483647 h 187"/>
              <a:gd name="T36" fmla="*/ 2147483647 w 1111"/>
              <a:gd name="T37" fmla="*/ 2147483647 h 187"/>
              <a:gd name="T38" fmla="*/ 2147483647 w 1111"/>
              <a:gd name="T39" fmla="*/ 2147483647 h 187"/>
              <a:gd name="T40" fmla="*/ 2147483647 w 1111"/>
              <a:gd name="T41" fmla="*/ 2147483647 h 187"/>
              <a:gd name="T42" fmla="*/ 2147483647 w 1111"/>
              <a:gd name="T43" fmla="*/ 2147483647 h 187"/>
              <a:gd name="T44" fmla="*/ 2147483647 w 1111"/>
              <a:gd name="T45" fmla="*/ 2147483647 h 187"/>
              <a:gd name="T46" fmla="*/ 2147483647 w 1111"/>
              <a:gd name="T47" fmla="*/ 2147483647 h 187"/>
              <a:gd name="T48" fmla="*/ 2147483647 w 1111"/>
              <a:gd name="T49" fmla="*/ 2147483647 h 187"/>
              <a:gd name="T50" fmla="*/ 2147483647 w 1111"/>
              <a:gd name="T51" fmla="*/ 2147483647 h 187"/>
              <a:gd name="T52" fmla="*/ 2147483647 w 1111"/>
              <a:gd name="T53" fmla="*/ 2147483647 h 187"/>
              <a:gd name="T54" fmla="*/ 2147483647 w 1111"/>
              <a:gd name="T55" fmla="*/ 2147483647 h 187"/>
              <a:gd name="T56" fmla="*/ 2147483647 w 1111"/>
              <a:gd name="T57" fmla="*/ 2147483647 h 187"/>
              <a:gd name="T58" fmla="*/ 2147483647 w 1111"/>
              <a:gd name="T59" fmla="*/ 2147483647 h 187"/>
              <a:gd name="T60" fmla="*/ 2147483647 w 1111"/>
              <a:gd name="T61" fmla="*/ 2147483647 h 187"/>
              <a:gd name="T62" fmla="*/ 2147483647 w 1111"/>
              <a:gd name="T63" fmla="*/ 2147483647 h 187"/>
              <a:gd name="T64" fmla="*/ 2147483647 w 1111"/>
              <a:gd name="T65" fmla="*/ 2147483647 h 187"/>
              <a:gd name="T66" fmla="*/ 2147483647 w 1111"/>
              <a:gd name="T67" fmla="*/ 2147483647 h 187"/>
              <a:gd name="T68" fmla="*/ 2147483647 w 1111"/>
              <a:gd name="T69" fmla="*/ 2147483647 h 187"/>
              <a:gd name="T70" fmla="*/ 2147483647 w 1111"/>
              <a:gd name="T71" fmla="*/ 2147483647 h 187"/>
              <a:gd name="T72" fmla="*/ 2147483647 w 1111"/>
              <a:gd name="T73" fmla="*/ 2147483647 h 187"/>
              <a:gd name="T74" fmla="*/ 2147483647 w 1111"/>
              <a:gd name="T75" fmla="*/ 2147483647 h 187"/>
              <a:gd name="T76" fmla="*/ 2147483647 w 1111"/>
              <a:gd name="T77" fmla="*/ 2147483647 h 187"/>
              <a:gd name="T78" fmla="*/ 2147483647 w 1111"/>
              <a:gd name="T79" fmla="*/ 2147483647 h 187"/>
              <a:gd name="T80" fmla="*/ 2147483647 w 1111"/>
              <a:gd name="T81" fmla="*/ 2147483647 h 187"/>
              <a:gd name="T82" fmla="*/ 2147483647 w 1111"/>
              <a:gd name="T83" fmla="*/ 2147483647 h 187"/>
              <a:gd name="T84" fmla="*/ 2147483647 w 1111"/>
              <a:gd name="T85" fmla="*/ 2147483647 h 187"/>
              <a:gd name="T86" fmla="*/ 2147483647 w 1111"/>
              <a:gd name="T87" fmla="*/ 2147483647 h 187"/>
              <a:gd name="T88" fmla="*/ 2147483647 w 1111"/>
              <a:gd name="T89" fmla="*/ 2147483647 h 187"/>
              <a:gd name="T90" fmla="*/ 2147483647 w 1111"/>
              <a:gd name="T91" fmla="*/ 2147483647 h 187"/>
              <a:gd name="T92" fmla="*/ 2147483647 w 1111"/>
              <a:gd name="T93" fmla="*/ 2147483647 h 187"/>
              <a:gd name="T94" fmla="*/ 2147483647 w 1111"/>
              <a:gd name="T95" fmla="*/ 2147483647 h 187"/>
              <a:gd name="T96" fmla="*/ 2147483647 w 1111"/>
              <a:gd name="T97" fmla="*/ 2147483647 h 187"/>
              <a:gd name="T98" fmla="*/ 2147483647 w 1111"/>
              <a:gd name="T99" fmla="*/ 2147483647 h 187"/>
              <a:gd name="T100" fmla="*/ 2147483647 w 1111"/>
              <a:gd name="T101" fmla="*/ 2147483647 h 187"/>
              <a:gd name="T102" fmla="*/ 2147483647 w 1111"/>
              <a:gd name="T103" fmla="*/ 2147483647 h 187"/>
              <a:gd name="T104" fmla="*/ 2147483647 w 1111"/>
              <a:gd name="T105" fmla="*/ 2147483647 h 187"/>
              <a:gd name="T106" fmla="*/ 2147483647 w 1111"/>
              <a:gd name="T107" fmla="*/ 2147483647 h 18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111"/>
              <a:gd name="T163" fmla="*/ 0 h 187"/>
              <a:gd name="T164" fmla="*/ 1111 w 1111"/>
              <a:gd name="T165" fmla="*/ 187 h 18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111" h="187">
                <a:moveTo>
                  <a:pt x="0" y="114"/>
                </a:moveTo>
                <a:lnTo>
                  <a:pt x="6" y="90"/>
                </a:lnTo>
                <a:lnTo>
                  <a:pt x="24" y="66"/>
                </a:lnTo>
                <a:lnTo>
                  <a:pt x="36" y="30"/>
                </a:lnTo>
                <a:lnTo>
                  <a:pt x="54" y="12"/>
                </a:lnTo>
                <a:lnTo>
                  <a:pt x="72" y="0"/>
                </a:lnTo>
                <a:lnTo>
                  <a:pt x="156" y="0"/>
                </a:lnTo>
                <a:lnTo>
                  <a:pt x="204" y="0"/>
                </a:lnTo>
                <a:lnTo>
                  <a:pt x="222" y="12"/>
                </a:lnTo>
                <a:lnTo>
                  <a:pt x="234" y="30"/>
                </a:lnTo>
                <a:lnTo>
                  <a:pt x="240" y="48"/>
                </a:lnTo>
                <a:lnTo>
                  <a:pt x="258" y="66"/>
                </a:lnTo>
                <a:lnTo>
                  <a:pt x="270" y="102"/>
                </a:lnTo>
                <a:lnTo>
                  <a:pt x="330" y="114"/>
                </a:lnTo>
                <a:lnTo>
                  <a:pt x="378" y="126"/>
                </a:lnTo>
                <a:lnTo>
                  <a:pt x="426" y="132"/>
                </a:lnTo>
                <a:lnTo>
                  <a:pt x="444" y="132"/>
                </a:lnTo>
                <a:lnTo>
                  <a:pt x="462" y="114"/>
                </a:lnTo>
                <a:lnTo>
                  <a:pt x="498" y="102"/>
                </a:lnTo>
                <a:lnTo>
                  <a:pt x="516" y="78"/>
                </a:lnTo>
                <a:lnTo>
                  <a:pt x="528" y="54"/>
                </a:lnTo>
                <a:lnTo>
                  <a:pt x="546" y="42"/>
                </a:lnTo>
                <a:lnTo>
                  <a:pt x="564" y="30"/>
                </a:lnTo>
                <a:lnTo>
                  <a:pt x="582" y="30"/>
                </a:lnTo>
                <a:lnTo>
                  <a:pt x="606" y="24"/>
                </a:lnTo>
                <a:lnTo>
                  <a:pt x="624" y="30"/>
                </a:lnTo>
                <a:lnTo>
                  <a:pt x="636" y="54"/>
                </a:lnTo>
                <a:lnTo>
                  <a:pt x="642" y="72"/>
                </a:lnTo>
                <a:lnTo>
                  <a:pt x="654" y="90"/>
                </a:lnTo>
                <a:lnTo>
                  <a:pt x="678" y="102"/>
                </a:lnTo>
                <a:lnTo>
                  <a:pt x="714" y="108"/>
                </a:lnTo>
                <a:lnTo>
                  <a:pt x="750" y="114"/>
                </a:lnTo>
                <a:lnTo>
                  <a:pt x="768" y="120"/>
                </a:lnTo>
                <a:lnTo>
                  <a:pt x="786" y="120"/>
                </a:lnTo>
                <a:lnTo>
                  <a:pt x="804" y="102"/>
                </a:lnTo>
                <a:lnTo>
                  <a:pt x="822" y="96"/>
                </a:lnTo>
                <a:lnTo>
                  <a:pt x="834" y="114"/>
                </a:lnTo>
                <a:lnTo>
                  <a:pt x="840" y="132"/>
                </a:lnTo>
                <a:lnTo>
                  <a:pt x="846" y="150"/>
                </a:lnTo>
                <a:lnTo>
                  <a:pt x="858" y="174"/>
                </a:lnTo>
                <a:lnTo>
                  <a:pt x="876" y="186"/>
                </a:lnTo>
                <a:lnTo>
                  <a:pt x="894" y="186"/>
                </a:lnTo>
                <a:lnTo>
                  <a:pt x="918" y="186"/>
                </a:lnTo>
                <a:lnTo>
                  <a:pt x="936" y="186"/>
                </a:lnTo>
                <a:lnTo>
                  <a:pt x="954" y="186"/>
                </a:lnTo>
                <a:lnTo>
                  <a:pt x="972" y="180"/>
                </a:lnTo>
                <a:lnTo>
                  <a:pt x="990" y="174"/>
                </a:lnTo>
                <a:lnTo>
                  <a:pt x="1008" y="168"/>
                </a:lnTo>
                <a:lnTo>
                  <a:pt x="1026" y="162"/>
                </a:lnTo>
                <a:lnTo>
                  <a:pt x="1044" y="150"/>
                </a:lnTo>
                <a:lnTo>
                  <a:pt x="1062" y="144"/>
                </a:lnTo>
                <a:lnTo>
                  <a:pt x="1080" y="138"/>
                </a:lnTo>
                <a:lnTo>
                  <a:pt x="1098" y="132"/>
                </a:lnTo>
                <a:lnTo>
                  <a:pt x="1110" y="156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Freeform 1054"/>
          <p:cNvSpPr>
            <a:spLocks/>
          </p:cNvSpPr>
          <p:nvPr/>
        </p:nvSpPr>
        <p:spPr bwMode="auto">
          <a:xfrm>
            <a:off x="5554369" y="2968943"/>
            <a:ext cx="2323220" cy="382587"/>
          </a:xfrm>
          <a:custGeom>
            <a:avLst/>
            <a:gdLst>
              <a:gd name="T0" fmla="*/ 0 w 1099"/>
              <a:gd name="T1" fmla="*/ 2147483647 h 241"/>
              <a:gd name="T2" fmla="*/ 2147483647 w 1099"/>
              <a:gd name="T3" fmla="*/ 2147483647 h 241"/>
              <a:gd name="T4" fmla="*/ 2147483647 w 1099"/>
              <a:gd name="T5" fmla="*/ 2147483647 h 241"/>
              <a:gd name="T6" fmla="*/ 2147483647 w 1099"/>
              <a:gd name="T7" fmla="*/ 2147483647 h 241"/>
              <a:gd name="T8" fmla="*/ 2147483647 w 1099"/>
              <a:gd name="T9" fmla="*/ 2147483647 h 241"/>
              <a:gd name="T10" fmla="*/ 2147483647 w 1099"/>
              <a:gd name="T11" fmla="*/ 2147483647 h 241"/>
              <a:gd name="T12" fmla="*/ 2147483647 w 1099"/>
              <a:gd name="T13" fmla="*/ 2147483647 h 241"/>
              <a:gd name="T14" fmla="*/ 2147483647 w 1099"/>
              <a:gd name="T15" fmla="*/ 2147483647 h 241"/>
              <a:gd name="T16" fmla="*/ 2147483647 w 1099"/>
              <a:gd name="T17" fmla="*/ 2147483647 h 241"/>
              <a:gd name="T18" fmla="*/ 2147483647 w 1099"/>
              <a:gd name="T19" fmla="*/ 2147483647 h 241"/>
              <a:gd name="T20" fmla="*/ 2147483647 w 1099"/>
              <a:gd name="T21" fmla="*/ 2147483647 h 241"/>
              <a:gd name="T22" fmla="*/ 2147483647 w 1099"/>
              <a:gd name="T23" fmla="*/ 2147483647 h 241"/>
              <a:gd name="T24" fmla="*/ 2147483647 w 1099"/>
              <a:gd name="T25" fmla="*/ 2147483647 h 241"/>
              <a:gd name="T26" fmla="*/ 2147483647 w 1099"/>
              <a:gd name="T27" fmla="*/ 2147483647 h 241"/>
              <a:gd name="T28" fmla="*/ 2147483647 w 1099"/>
              <a:gd name="T29" fmla="*/ 2147483647 h 241"/>
              <a:gd name="T30" fmla="*/ 2147483647 w 1099"/>
              <a:gd name="T31" fmla="*/ 2147483647 h 241"/>
              <a:gd name="T32" fmla="*/ 2147483647 w 1099"/>
              <a:gd name="T33" fmla="*/ 2147483647 h 241"/>
              <a:gd name="T34" fmla="*/ 2147483647 w 1099"/>
              <a:gd name="T35" fmla="*/ 2147483647 h 241"/>
              <a:gd name="T36" fmla="*/ 2147483647 w 1099"/>
              <a:gd name="T37" fmla="*/ 2147483647 h 241"/>
              <a:gd name="T38" fmla="*/ 2147483647 w 1099"/>
              <a:gd name="T39" fmla="*/ 2147483647 h 241"/>
              <a:gd name="T40" fmla="*/ 2147483647 w 1099"/>
              <a:gd name="T41" fmla="*/ 2147483647 h 241"/>
              <a:gd name="T42" fmla="*/ 2147483647 w 1099"/>
              <a:gd name="T43" fmla="*/ 2147483647 h 241"/>
              <a:gd name="T44" fmla="*/ 2147483647 w 1099"/>
              <a:gd name="T45" fmla="*/ 0 h 241"/>
              <a:gd name="T46" fmla="*/ 2147483647 w 1099"/>
              <a:gd name="T47" fmla="*/ 2147483647 h 241"/>
              <a:gd name="T48" fmla="*/ 2147483647 w 1099"/>
              <a:gd name="T49" fmla="*/ 2147483647 h 241"/>
              <a:gd name="T50" fmla="*/ 2147483647 w 1099"/>
              <a:gd name="T51" fmla="*/ 2147483647 h 241"/>
              <a:gd name="T52" fmla="*/ 2147483647 w 1099"/>
              <a:gd name="T53" fmla="*/ 2147483647 h 241"/>
              <a:gd name="T54" fmla="*/ 2147483647 w 1099"/>
              <a:gd name="T55" fmla="*/ 2147483647 h 241"/>
              <a:gd name="T56" fmla="*/ 2147483647 w 1099"/>
              <a:gd name="T57" fmla="*/ 2147483647 h 241"/>
              <a:gd name="T58" fmla="*/ 2147483647 w 1099"/>
              <a:gd name="T59" fmla="*/ 2147483647 h 241"/>
              <a:gd name="T60" fmla="*/ 2147483647 w 1099"/>
              <a:gd name="T61" fmla="*/ 2147483647 h 241"/>
              <a:gd name="T62" fmla="*/ 2147483647 w 1099"/>
              <a:gd name="T63" fmla="*/ 2147483647 h 241"/>
              <a:gd name="T64" fmla="*/ 2147483647 w 1099"/>
              <a:gd name="T65" fmla="*/ 2147483647 h 241"/>
              <a:gd name="T66" fmla="*/ 2147483647 w 1099"/>
              <a:gd name="T67" fmla="*/ 2147483647 h 241"/>
              <a:gd name="T68" fmla="*/ 2147483647 w 1099"/>
              <a:gd name="T69" fmla="*/ 2147483647 h 241"/>
              <a:gd name="T70" fmla="*/ 2147483647 w 1099"/>
              <a:gd name="T71" fmla="*/ 2147483647 h 241"/>
              <a:gd name="T72" fmla="*/ 2147483647 w 1099"/>
              <a:gd name="T73" fmla="*/ 2147483647 h 241"/>
              <a:gd name="T74" fmla="*/ 2147483647 w 1099"/>
              <a:gd name="T75" fmla="*/ 2147483647 h 241"/>
              <a:gd name="T76" fmla="*/ 2147483647 w 1099"/>
              <a:gd name="T77" fmla="*/ 2147483647 h 241"/>
              <a:gd name="T78" fmla="*/ 2147483647 w 1099"/>
              <a:gd name="T79" fmla="*/ 2147483647 h 241"/>
              <a:gd name="T80" fmla="*/ 2147483647 w 1099"/>
              <a:gd name="T81" fmla="*/ 2147483647 h 241"/>
              <a:gd name="T82" fmla="*/ 2147483647 w 1099"/>
              <a:gd name="T83" fmla="*/ 2147483647 h 241"/>
              <a:gd name="T84" fmla="*/ 2147483647 w 1099"/>
              <a:gd name="T85" fmla="*/ 2147483647 h 241"/>
              <a:gd name="T86" fmla="*/ 2147483647 w 1099"/>
              <a:gd name="T87" fmla="*/ 2147483647 h 241"/>
              <a:gd name="T88" fmla="*/ 2147483647 w 1099"/>
              <a:gd name="T89" fmla="*/ 2147483647 h 24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99"/>
              <a:gd name="T136" fmla="*/ 0 h 241"/>
              <a:gd name="T137" fmla="*/ 1099 w 1099"/>
              <a:gd name="T138" fmla="*/ 241 h 24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99" h="241">
                <a:moveTo>
                  <a:pt x="0" y="222"/>
                </a:moveTo>
                <a:lnTo>
                  <a:pt x="24" y="204"/>
                </a:lnTo>
                <a:lnTo>
                  <a:pt x="36" y="180"/>
                </a:lnTo>
                <a:lnTo>
                  <a:pt x="72" y="168"/>
                </a:lnTo>
                <a:lnTo>
                  <a:pt x="108" y="156"/>
                </a:lnTo>
                <a:lnTo>
                  <a:pt x="156" y="144"/>
                </a:lnTo>
                <a:lnTo>
                  <a:pt x="204" y="126"/>
                </a:lnTo>
                <a:lnTo>
                  <a:pt x="222" y="114"/>
                </a:lnTo>
                <a:lnTo>
                  <a:pt x="240" y="102"/>
                </a:lnTo>
                <a:lnTo>
                  <a:pt x="258" y="102"/>
                </a:lnTo>
                <a:lnTo>
                  <a:pt x="276" y="102"/>
                </a:lnTo>
                <a:lnTo>
                  <a:pt x="294" y="102"/>
                </a:lnTo>
                <a:lnTo>
                  <a:pt x="342" y="102"/>
                </a:lnTo>
                <a:lnTo>
                  <a:pt x="390" y="102"/>
                </a:lnTo>
                <a:lnTo>
                  <a:pt x="414" y="90"/>
                </a:lnTo>
                <a:lnTo>
                  <a:pt x="450" y="84"/>
                </a:lnTo>
                <a:lnTo>
                  <a:pt x="474" y="72"/>
                </a:lnTo>
                <a:lnTo>
                  <a:pt x="522" y="60"/>
                </a:lnTo>
                <a:lnTo>
                  <a:pt x="546" y="48"/>
                </a:lnTo>
                <a:lnTo>
                  <a:pt x="570" y="36"/>
                </a:lnTo>
                <a:lnTo>
                  <a:pt x="588" y="24"/>
                </a:lnTo>
                <a:lnTo>
                  <a:pt x="606" y="12"/>
                </a:lnTo>
                <a:lnTo>
                  <a:pt x="624" y="0"/>
                </a:lnTo>
                <a:lnTo>
                  <a:pt x="642" y="48"/>
                </a:lnTo>
                <a:lnTo>
                  <a:pt x="648" y="72"/>
                </a:lnTo>
                <a:lnTo>
                  <a:pt x="654" y="120"/>
                </a:lnTo>
                <a:lnTo>
                  <a:pt x="660" y="156"/>
                </a:lnTo>
                <a:lnTo>
                  <a:pt x="666" y="174"/>
                </a:lnTo>
                <a:lnTo>
                  <a:pt x="666" y="198"/>
                </a:lnTo>
                <a:lnTo>
                  <a:pt x="684" y="222"/>
                </a:lnTo>
                <a:lnTo>
                  <a:pt x="732" y="240"/>
                </a:lnTo>
                <a:lnTo>
                  <a:pt x="756" y="240"/>
                </a:lnTo>
                <a:lnTo>
                  <a:pt x="792" y="240"/>
                </a:lnTo>
                <a:lnTo>
                  <a:pt x="840" y="228"/>
                </a:lnTo>
                <a:lnTo>
                  <a:pt x="864" y="210"/>
                </a:lnTo>
                <a:lnTo>
                  <a:pt x="900" y="198"/>
                </a:lnTo>
                <a:lnTo>
                  <a:pt x="936" y="162"/>
                </a:lnTo>
                <a:lnTo>
                  <a:pt x="972" y="156"/>
                </a:lnTo>
                <a:lnTo>
                  <a:pt x="990" y="132"/>
                </a:lnTo>
                <a:lnTo>
                  <a:pt x="1008" y="114"/>
                </a:lnTo>
                <a:lnTo>
                  <a:pt x="1026" y="102"/>
                </a:lnTo>
                <a:lnTo>
                  <a:pt x="1044" y="84"/>
                </a:lnTo>
                <a:lnTo>
                  <a:pt x="1062" y="66"/>
                </a:lnTo>
                <a:lnTo>
                  <a:pt x="1080" y="54"/>
                </a:lnTo>
                <a:lnTo>
                  <a:pt x="1098" y="54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" name="Freeform 1055"/>
          <p:cNvSpPr>
            <a:spLocks/>
          </p:cNvSpPr>
          <p:nvPr/>
        </p:nvSpPr>
        <p:spPr bwMode="auto">
          <a:xfrm>
            <a:off x="5571586" y="2949893"/>
            <a:ext cx="2589576" cy="163512"/>
          </a:xfrm>
          <a:custGeom>
            <a:avLst/>
            <a:gdLst>
              <a:gd name="T0" fmla="*/ 0 w 1225"/>
              <a:gd name="T1" fmla="*/ 2147483647 h 103"/>
              <a:gd name="T2" fmla="*/ 2147483647 w 1225"/>
              <a:gd name="T3" fmla="*/ 2147483647 h 103"/>
              <a:gd name="T4" fmla="*/ 2147483647 w 1225"/>
              <a:gd name="T5" fmla="*/ 2147483647 h 103"/>
              <a:gd name="T6" fmla="*/ 2147483647 w 1225"/>
              <a:gd name="T7" fmla="*/ 2147483647 h 103"/>
              <a:gd name="T8" fmla="*/ 2147483647 w 1225"/>
              <a:gd name="T9" fmla="*/ 2147483647 h 103"/>
              <a:gd name="T10" fmla="*/ 2147483647 w 1225"/>
              <a:gd name="T11" fmla="*/ 2147483647 h 103"/>
              <a:gd name="T12" fmla="*/ 2147483647 w 1225"/>
              <a:gd name="T13" fmla="*/ 2147483647 h 103"/>
              <a:gd name="T14" fmla="*/ 2147483647 w 1225"/>
              <a:gd name="T15" fmla="*/ 2147483647 h 103"/>
              <a:gd name="T16" fmla="*/ 2147483647 w 1225"/>
              <a:gd name="T17" fmla="*/ 2147483647 h 103"/>
              <a:gd name="T18" fmla="*/ 2147483647 w 1225"/>
              <a:gd name="T19" fmla="*/ 2147483647 h 103"/>
              <a:gd name="T20" fmla="*/ 2147483647 w 1225"/>
              <a:gd name="T21" fmla="*/ 2147483647 h 103"/>
              <a:gd name="T22" fmla="*/ 2147483647 w 1225"/>
              <a:gd name="T23" fmla="*/ 2147483647 h 103"/>
              <a:gd name="T24" fmla="*/ 2147483647 w 1225"/>
              <a:gd name="T25" fmla="*/ 2147483647 h 103"/>
              <a:gd name="T26" fmla="*/ 2147483647 w 1225"/>
              <a:gd name="T27" fmla="*/ 2147483647 h 103"/>
              <a:gd name="T28" fmla="*/ 2147483647 w 1225"/>
              <a:gd name="T29" fmla="*/ 2147483647 h 103"/>
              <a:gd name="T30" fmla="*/ 2147483647 w 1225"/>
              <a:gd name="T31" fmla="*/ 2147483647 h 103"/>
              <a:gd name="T32" fmla="*/ 2147483647 w 1225"/>
              <a:gd name="T33" fmla="*/ 2147483647 h 103"/>
              <a:gd name="T34" fmla="*/ 2147483647 w 1225"/>
              <a:gd name="T35" fmla="*/ 2147483647 h 103"/>
              <a:gd name="T36" fmla="*/ 2147483647 w 1225"/>
              <a:gd name="T37" fmla="*/ 2147483647 h 103"/>
              <a:gd name="T38" fmla="*/ 2147483647 w 1225"/>
              <a:gd name="T39" fmla="*/ 2147483647 h 103"/>
              <a:gd name="T40" fmla="*/ 2147483647 w 1225"/>
              <a:gd name="T41" fmla="*/ 2147483647 h 103"/>
              <a:gd name="T42" fmla="*/ 2147483647 w 1225"/>
              <a:gd name="T43" fmla="*/ 2147483647 h 103"/>
              <a:gd name="T44" fmla="*/ 2147483647 w 1225"/>
              <a:gd name="T45" fmla="*/ 0 h 103"/>
              <a:gd name="T46" fmla="*/ 2147483647 w 1225"/>
              <a:gd name="T47" fmla="*/ 0 h 103"/>
              <a:gd name="T48" fmla="*/ 2147483647 w 1225"/>
              <a:gd name="T49" fmla="*/ 0 h 103"/>
              <a:gd name="T50" fmla="*/ 2147483647 w 1225"/>
              <a:gd name="T51" fmla="*/ 0 h 103"/>
              <a:gd name="T52" fmla="*/ 2147483647 w 1225"/>
              <a:gd name="T53" fmla="*/ 0 h 103"/>
              <a:gd name="T54" fmla="*/ 2147483647 w 1225"/>
              <a:gd name="T55" fmla="*/ 0 h 103"/>
              <a:gd name="T56" fmla="*/ 2147483647 w 1225"/>
              <a:gd name="T57" fmla="*/ 2147483647 h 103"/>
              <a:gd name="T58" fmla="*/ 2147483647 w 1225"/>
              <a:gd name="T59" fmla="*/ 2147483647 h 103"/>
              <a:gd name="T60" fmla="*/ 2147483647 w 1225"/>
              <a:gd name="T61" fmla="*/ 2147483647 h 103"/>
              <a:gd name="T62" fmla="*/ 2147483647 w 1225"/>
              <a:gd name="T63" fmla="*/ 2147483647 h 103"/>
              <a:gd name="T64" fmla="*/ 2147483647 w 1225"/>
              <a:gd name="T65" fmla="*/ 2147483647 h 103"/>
              <a:gd name="T66" fmla="*/ 2147483647 w 1225"/>
              <a:gd name="T67" fmla="*/ 2147483647 h 103"/>
              <a:gd name="T68" fmla="*/ 2147483647 w 1225"/>
              <a:gd name="T69" fmla="*/ 2147483647 h 103"/>
              <a:gd name="T70" fmla="*/ 2147483647 w 1225"/>
              <a:gd name="T71" fmla="*/ 2147483647 h 103"/>
              <a:gd name="T72" fmla="*/ 2147483647 w 1225"/>
              <a:gd name="T73" fmla="*/ 2147483647 h 103"/>
              <a:gd name="T74" fmla="*/ 2147483647 w 1225"/>
              <a:gd name="T75" fmla="*/ 2147483647 h 103"/>
              <a:gd name="T76" fmla="*/ 2147483647 w 1225"/>
              <a:gd name="T77" fmla="*/ 2147483647 h 103"/>
              <a:gd name="T78" fmla="*/ 2147483647 w 1225"/>
              <a:gd name="T79" fmla="*/ 2147483647 h 103"/>
              <a:gd name="T80" fmla="*/ 2147483647 w 1225"/>
              <a:gd name="T81" fmla="*/ 2147483647 h 103"/>
              <a:gd name="T82" fmla="*/ 2147483647 w 1225"/>
              <a:gd name="T83" fmla="*/ 2147483647 h 103"/>
              <a:gd name="T84" fmla="*/ 2147483647 w 1225"/>
              <a:gd name="T85" fmla="*/ 2147483647 h 103"/>
              <a:gd name="T86" fmla="*/ 2147483647 w 1225"/>
              <a:gd name="T87" fmla="*/ 2147483647 h 103"/>
              <a:gd name="T88" fmla="*/ 2147483647 w 1225"/>
              <a:gd name="T89" fmla="*/ 2147483647 h 103"/>
              <a:gd name="T90" fmla="*/ 2147483647 w 1225"/>
              <a:gd name="T91" fmla="*/ 2147483647 h 103"/>
              <a:gd name="T92" fmla="*/ 2147483647 w 1225"/>
              <a:gd name="T93" fmla="*/ 2147483647 h 103"/>
              <a:gd name="T94" fmla="*/ 2147483647 w 1225"/>
              <a:gd name="T95" fmla="*/ 2147483647 h 103"/>
              <a:gd name="T96" fmla="*/ 2147483647 w 1225"/>
              <a:gd name="T97" fmla="*/ 2147483647 h 103"/>
              <a:gd name="T98" fmla="*/ 2147483647 w 1225"/>
              <a:gd name="T99" fmla="*/ 2147483647 h 103"/>
              <a:gd name="T100" fmla="*/ 2147483647 w 1225"/>
              <a:gd name="T101" fmla="*/ 2147483647 h 103"/>
              <a:gd name="T102" fmla="*/ 2147483647 w 1225"/>
              <a:gd name="T103" fmla="*/ 2147483647 h 103"/>
              <a:gd name="T104" fmla="*/ 2147483647 w 1225"/>
              <a:gd name="T105" fmla="*/ 2147483647 h 103"/>
              <a:gd name="T106" fmla="*/ 2147483647 w 1225"/>
              <a:gd name="T107" fmla="*/ 2147483647 h 1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25"/>
              <a:gd name="T163" fmla="*/ 0 h 103"/>
              <a:gd name="T164" fmla="*/ 1225 w 1225"/>
              <a:gd name="T165" fmla="*/ 103 h 10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25" h="103">
                <a:moveTo>
                  <a:pt x="0" y="54"/>
                </a:moveTo>
                <a:lnTo>
                  <a:pt x="24" y="36"/>
                </a:lnTo>
                <a:lnTo>
                  <a:pt x="48" y="24"/>
                </a:lnTo>
                <a:lnTo>
                  <a:pt x="96" y="12"/>
                </a:lnTo>
                <a:lnTo>
                  <a:pt x="132" y="12"/>
                </a:lnTo>
                <a:lnTo>
                  <a:pt x="156" y="6"/>
                </a:lnTo>
                <a:lnTo>
                  <a:pt x="204" y="6"/>
                </a:lnTo>
                <a:lnTo>
                  <a:pt x="228" y="6"/>
                </a:lnTo>
                <a:lnTo>
                  <a:pt x="246" y="12"/>
                </a:lnTo>
                <a:lnTo>
                  <a:pt x="270" y="18"/>
                </a:lnTo>
                <a:lnTo>
                  <a:pt x="288" y="24"/>
                </a:lnTo>
                <a:lnTo>
                  <a:pt x="306" y="24"/>
                </a:lnTo>
                <a:lnTo>
                  <a:pt x="324" y="30"/>
                </a:lnTo>
                <a:lnTo>
                  <a:pt x="348" y="30"/>
                </a:lnTo>
                <a:lnTo>
                  <a:pt x="372" y="36"/>
                </a:lnTo>
                <a:lnTo>
                  <a:pt x="390" y="36"/>
                </a:lnTo>
                <a:lnTo>
                  <a:pt x="432" y="36"/>
                </a:lnTo>
                <a:lnTo>
                  <a:pt x="450" y="36"/>
                </a:lnTo>
                <a:lnTo>
                  <a:pt x="474" y="30"/>
                </a:lnTo>
                <a:lnTo>
                  <a:pt x="498" y="24"/>
                </a:lnTo>
                <a:lnTo>
                  <a:pt x="516" y="12"/>
                </a:lnTo>
                <a:lnTo>
                  <a:pt x="534" y="12"/>
                </a:lnTo>
                <a:lnTo>
                  <a:pt x="552" y="0"/>
                </a:lnTo>
                <a:lnTo>
                  <a:pt x="576" y="0"/>
                </a:lnTo>
                <a:lnTo>
                  <a:pt x="594" y="0"/>
                </a:lnTo>
                <a:lnTo>
                  <a:pt x="612" y="0"/>
                </a:lnTo>
                <a:lnTo>
                  <a:pt x="630" y="0"/>
                </a:lnTo>
                <a:lnTo>
                  <a:pt x="654" y="0"/>
                </a:lnTo>
                <a:lnTo>
                  <a:pt x="678" y="6"/>
                </a:lnTo>
                <a:lnTo>
                  <a:pt x="702" y="12"/>
                </a:lnTo>
                <a:lnTo>
                  <a:pt x="738" y="24"/>
                </a:lnTo>
                <a:lnTo>
                  <a:pt x="756" y="36"/>
                </a:lnTo>
                <a:lnTo>
                  <a:pt x="774" y="54"/>
                </a:lnTo>
                <a:lnTo>
                  <a:pt x="792" y="72"/>
                </a:lnTo>
                <a:lnTo>
                  <a:pt x="810" y="90"/>
                </a:lnTo>
                <a:lnTo>
                  <a:pt x="870" y="102"/>
                </a:lnTo>
                <a:lnTo>
                  <a:pt x="888" y="102"/>
                </a:lnTo>
                <a:lnTo>
                  <a:pt x="912" y="102"/>
                </a:lnTo>
                <a:lnTo>
                  <a:pt x="936" y="102"/>
                </a:lnTo>
                <a:lnTo>
                  <a:pt x="960" y="96"/>
                </a:lnTo>
                <a:lnTo>
                  <a:pt x="978" y="84"/>
                </a:lnTo>
                <a:lnTo>
                  <a:pt x="996" y="72"/>
                </a:lnTo>
                <a:lnTo>
                  <a:pt x="1032" y="60"/>
                </a:lnTo>
                <a:lnTo>
                  <a:pt x="1056" y="36"/>
                </a:lnTo>
                <a:lnTo>
                  <a:pt x="1062" y="18"/>
                </a:lnTo>
                <a:lnTo>
                  <a:pt x="1080" y="6"/>
                </a:lnTo>
                <a:lnTo>
                  <a:pt x="1098" y="6"/>
                </a:lnTo>
                <a:lnTo>
                  <a:pt x="1146" y="12"/>
                </a:lnTo>
                <a:lnTo>
                  <a:pt x="1182" y="18"/>
                </a:lnTo>
                <a:lnTo>
                  <a:pt x="1200" y="24"/>
                </a:lnTo>
                <a:lnTo>
                  <a:pt x="1212" y="42"/>
                </a:lnTo>
                <a:lnTo>
                  <a:pt x="1218" y="60"/>
                </a:lnTo>
                <a:lnTo>
                  <a:pt x="1224" y="78"/>
                </a:lnTo>
                <a:lnTo>
                  <a:pt x="1224" y="96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 1056"/>
          <p:cNvSpPr>
            <a:spLocks noChangeArrowheads="1"/>
          </p:cNvSpPr>
          <p:nvPr/>
        </p:nvSpPr>
        <p:spPr bwMode="auto">
          <a:xfrm>
            <a:off x="5418169" y="4575493"/>
            <a:ext cx="4549199" cy="63500"/>
          </a:xfrm>
          <a:prstGeom prst="rect">
            <a:avLst/>
          </a:prstGeom>
          <a:solidFill>
            <a:srgbClr val="676767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Line 1057"/>
          <p:cNvSpPr>
            <a:spLocks noChangeShapeType="1"/>
          </p:cNvSpPr>
          <p:nvPr/>
        </p:nvSpPr>
        <p:spPr bwMode="auto">
          <a:xfrm>
            <a:off x="5394807" y="3892868"/>
            <a:ext cx="453863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Line 1059"/>
          <p:cNvSpPr>
            <a:spLocks noChangeShapeType="1"/>
          </p:cNvSpPr>
          <p:nvPr/>
        </p:nvSpPr>
        <p:spPr bwMode="auto">
          <a:xfrm>
            <a:off x="7863241" y="3894455"/>
            <a:ext cx="0" cy="665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Arc 1060"/>
          <p:cNvSpPr>
            <a:spLocks/>
          </p:cNvSpPr>
          <p:nvPr/>
        </p:nvSpPr>
        <p:spPr bwMode="auto">
          <a:xfrm>
            <a:off x="7828624" y="3902393"/>
            <a:ext cx="811754" cy="6572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Line 1061"/>
          <p:cNvSpPr>
            <a:spLocks noChangeShapeType="1"/>
          </p:cNvSpPr>
          <p:nvPr/>
        </p:nvSpPr>
        <p:spPr bwMode="auto">
          <a:xfrm>
            <a:off x="5469655" y="5007293"/>
            <a:ext cx="3900221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Line 1063"/>
          <p:cNvSpPr>
            <a:spLocks noChangeShapeType="1"/>
          </p:cNvSpPr>
          <p:nvPr/>
        </p:nvSpPr>
        <p:spPr bwMode="auto">
          <a:xfrm>
            <a:off x="7863241" y="5008880"/>
            <a:ext cx="0" cy="7127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Arc 1064"/>
          <p:cNvSpPr>
            <a:spLocks/>
          </p:cNvSpPr>
          <p:nvPr/>
        </p:nvSpPr>
        <p:spPr bwMode="auto">
          <a:xfrm>
            <a:off x="7841606" y="5654993"/>
            <a:ext cx="507345" cy="666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Arc 1065"/>
          <p:cNvSpPr>
            <a:spLocks/>
          </p:cNvSpPr>
          <p:nvPr/>
        </p:nvSpPr>
        <p:spPr bwMode="auto">
          <a:xfrm>
            <a:off x="8228766" y="4997768"/>
            <a:ext cx="139520" cy="666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Line 1066"/>
          <p:cNvSpPr>
            <a:spLocks noChangeShapeType="1"/>
          </p:cNvSpPr>
          <p:nvPr/>
        </p:nvSpPr>
        <p:spPr bwMode="auto">
          <a:xfrm>
            <a:off x="7840366" y="3988118"/>
            <a:ext cx="79695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Line 1067"/>
          <p:cNvSpPr>
            <a:spLocks noChangeShapeType="1"/>
          </p:cNvSpPr>
          <p:nvPr/>
        </p:nvSpPr>
        <p:spPr bwMode="auto">
          <a:xfrm>
            <a:off x="7852598" y="4102418"/>
            <a:ext cx="73353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Line 1068"/>
          <p:cNvSpPr>
            <a:spLocks noChangeShapeType="1"/>
          </p:cNvSpPr>
          <p:nvPr/>
        </p:nvSpPr>
        <p:spPr bwMode="auto">
          <a:xfrm>
            <a:off x="7834088" y="4207193"/>
            <a:ext cx="720854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Line 1069"/>
          <p:cNvSpPr>
            <a:spLocks noChangeShapeType="1"/>
          </p:cNvSpPr>
          <p:nvPr/>
        </p:nvSpPr>
        <p:spPr bwMode="auto">
          <a:xfrm>
            <a:off x="7838956" y="4340543"/>
            <a:ext cx="606701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9" name="Line 1070"/>
          <p:cNvSpPr>
            <a:spLocks noChangeShapeType="1"/>
          </p:cNvSpPr>
          <p:nvPr/>
        </p:nvSpPr>
        <p:spPr bwMode="auto">
          <a:xfrm>
            <a:off x="7859838" y="4492943"/>
            <a:ext cx="34034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" name="Line 1071"/>
          <p:cNvSpPr>
            <a:spLocks noChangeShapeType="1"/>
          </p:cNvSpPr>
          <p:nvPr/>
        </p:nvSpPr>
        <p:spPr bwMode="auto">
          <a:xfrm>
            <a:off x="7838415" y="5102543"/>
            <a:ext cx="61938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1" name="Line 1072"/>
          <p:cNvSpPr>
            <a:spLocks noChangeShapeType="1"/>
          </p:cNvSpPr>
          <p:nvPr/>
        </p:nvSpPr>
        <p:spPr bwMode="auto">
          <a:xfrm>
            <a:off x="7847940" y="5207318"/>
            <a:ext cx="61938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" name="Line 1073"/>
          <p:cNvSpPr>
            <a:spLocks noChangeShapeType="1"/>
          </p:cNvSpPr>
          <p:nvPr/>
        </p:nvSpPr>
        <p:spPr bwMode="auto">
          <a:xfrm>
            <a:off x="7838415" y="5312093"/>
            <a:ext cx="61938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Line 1074"/>
          <p:cNvSpPr>
            <a:spLocks noChangeShapeType="1"/>
          </p:cNvSpPr>
          <p:nvPr/>
        </p:nvSpPr>
        <p:spPr bwMode="auto">
          <a:xfrm>
            <a:off x="7850102" y="5426393"/>
            <a:ext cx="568651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Line 1075"/>
          <p:cNvSpPr>
            <a:spLocks noChangeShapeType="1"/>
          </p:cNvSpPr>
          <p:nvPr/>
        </p:nvSpPr>
        <p:spPr bwMode="auto">
          <a:xfrm>
            <a:off x="7850915" y="5550218"/>
            <a:ext cx="549624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5" name="Line 1076"/>
          <p:cNvSpPr>
            <a:spLocks noChangeShapeType="1"/>
          </p:cNvSpPr>
          <p:nvPr/>
        </p:nvSpPr>
        <p:spPr bwMode="auto">
          <a:xfrm>
            <a:off x="7850480" y="5664518"/>
            <a:ext cx="44815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6" name="Line 1077"/>
          <p:cNvSpPr>
            <a:spLocks noChangeShapeType="1"/>
          </p:cNvSpPr>
          <p:nvPr/>
        </p:nvSpPr>
        <p:spPr bwMode="auto">
          <a:xfrm>
            <a:off x="5602191" y="4054793"/>
            <a:ext cx="153683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Line 1078"/>
          <p:cNvSpPr>
            <a:spLocks noChangeShapeType="1"/>
          </p:cNvSpPr>
          <p:nvPr/>
        </p:nvSpPr>
        <p:spPr bwMode="auto">
          <a:xfrm>
            <a:off x="5613010" y="4219893"/>
            <a:ext cx="12831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8" name="Line 1079"/>
          <p:cNvSpPr>
            <a:spLocks noChangeShapeType="1"/>
          </p:cNvSpPr>
          <p:nvPr/>
        </p:nvSpPr>
        <p:spPr bwMode="auto">
          <a:xfrm>
            <a:off x="5620220" y="4384993"/>
            <a:ext cx="111404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9" name="Freeform 1080"/>
          <p:cNvSpPr>
            <a:spLocks/>
          </p:cNvSpPr>
          <p:nvPr/>
        </p:nvSpPr>
        <p:spPr bwMode="auto">
          <a:xfrm>
            <a:off x="5586159" y="5273993"/>
            <a:ext cx="2471195" cy="369887"/>
          </a:xfrm>
          <a:custGeom>
            <a:avLst/>
            <a:gdLst>
              <a:gd name="T0" fmla="*/ 0 w 1169"/>
              <a:gd name="T1" fmla="*/ 0 h 233"/>
              <a:gd name="T2" fmla="*/ 2147483647 w 1169"/>
              <a:gd name="T3" fmla="*/ 0 h 233"/>
              <a:gd name="T4" fmla="*/ 2147483647 w 1169"/>
              <a:gd name="T5" fmla="*/ 0 h 233"/>
              <a:gd name="T6" fmla="*/ 2147483647 w 1169"/>
              <a:gd name="T7" fmla="*/ 2147483647 h 233"/>
              <a:gd name="T8" fmla="*/ 2147483647 w 1169"/>
              <a:gd name="T9" fmla="*/ 2147483647 h 233"/>
              <a:gd name="T10" fmla="*/ 2147483647 w 1169"/>
              <a:gd name="T11" fmla="*/ 2147483647 h 233"/>
              <a:gd name="T12" fmla="*/ 2147483647 w 1169"/>
              <a:gd name="T13" fmla="*/ 2147483647 h 233"/>
              <a:gd name="T14" fmla="*/ 2147483647 w 1169"/>
              <a:gd name="T15" fmla="*/ 2147483647 h 233"/>
              <a:gd name="T16" fmla="*/ 2147483647 w 1169"/>
              <a:gd name="T17" fmla="*/ 2147483647 h 233"/>
              <a:gd name="T18" fmla="*/ 2147483647 w 1169"/>
              <a:gd name="T19" fmla="*/ 2147483647 h 233"/>
              <a:gd name="T20" fmla="*/ 2147483647 w 1169"/>
              <a:gd name="T21" fmla="*/ 2147483647 h 233"/>
              <a:gd name="T22" fmla="*/ 2147483647 w 1169"/>
              <a:gd name="T23" fmla="*/ 2147483647 h 233"/>
              <a:gd name="T24" fmla="*/ 2147483647 w 1169"/>
              <a:gd name="T25" fmla="*/ 2147483647 h 233"/>
              <a:gd name="T26" fmla="*/ 2147483647 w 1169"/>
              <a:gd name="T27" fmla="*/ 2147483647 h 233"/>
              <a:gd name="T28" fmla="*/ 2147483647 w 1169"/>
              <a:gd name="T29" fmla="*/ 2147483647 h 233"/>
              <a:gd name="T30" fmla="*/ 2147483647 w 1169"/>
              <a:gd name="T31" fmla="*/ 2147483647 h 233"/>
              <a:gd name="T32" fmla="*/ 2147483647 w 1169"/>
              <a:gd name="T33" fmla="*/ 2147483647 h 233"/>
              <a:gd name="T34" fmla="*/ 2147483647 w 1169"/>
              <a:gd name="T35" fmla="*/ 2147483647 h 233"/>
              <a:gd name="T36" fmla="*/ 2147483647 w 1169"/>
              <a:gd name="T37" fmla="*/ 2147483647 h 233"/>
              <a:gd name="T38" fmla="*/ 2147483647 w 1169"/>
              <a:gd name="T39" fmla="*/ 2147483647 h 233"/>
              <a:gd name="T40" fmla="*/ 2147483647 w 1169"/>
              <a:gd name="T41" fmla="*/ 2147483647 h 233"/>
              <a:gd name="T42" fmla="*/ 2147483647 w 1169"/>
              <a:gd name="T43" fmla="*/ 2147483647 h 233"/>
              <a:gd name="T44" fmla="*/ 2147483647 w 1169"/>
              <a:gd name="T45" fmla="*/ 2147483647 h 233"/>
              <a:gd name="T46" fmla="*/ 2147483647 w 1169"/>
              <a:gd name="T47" fmla="*/ 2147483647 h 233"/>
              <a:gd name="T48" fmla="*/ 2147483647 w 1169"/>
              <a:gd name="T49" fmla="*/ 2147483647 h 233"/>
              <a:gd name="T50" fmla="*/ 2147483647 w 1169"/>
              <a:gd name="T51" fmla="*/ 2147483647 h 233"/>
              <a:gd name="T52" fmla="*/ 2147483647 w 1169"/>
              <a:gd name="T53" fmla="*/ 2147483647 h 233"/>
              <a:gd name="T54" fmla="*/ 2147483647 w 1169"/>
              <a:gd name="T55" fmla="*/ 2147483647 h 233"/>
              <a:gd name="T56" fmla="*/ 2147483647 w 1169"/>
              <a:gd name="T57" fmla="*/ 2147483647 h 233"/>
              <a:gd name="T58" fmla="*/ 2147483647 w 1169"/>
              <a:gd name="T59" fmla="*/ 2147483647 h 233"/>
              <a:gd name="T60" fmla="*/ 2147483647 w 1169"/>
              <a:gd name="T61" fmla="*/ 2147483647 h 233"/>
              <a:gd name="T62" fmla="*/ 2147483647 w 1169"/>
              <a:gd name="T63" fmla="*/ 2147483647 h 233"/>
              <a:gd name="T64" fmla="*/ 2147483647 w 1169"/>
              <a:gd name="T65" fmla="*/ 2147483647 h 233"/>
              <a:gd name="T66" fmla="*/ 2147483647 w 1169"/>
              <a:gd name="T67" fmla="*/ 2147483647 h 233"/>
              <a:gd name="T68" fmla="*/ 2147483647 w 1169"/>
              <a:gd name="T69" fmla="*/ 2147483647 h 233"/>
              <a:gd name="T70" fmla="*/ 2147483647 w 1169"/>
              <a:gd name="T71" fmla="*/ 2147483647 h 233"/>
              <a:gd name="T72" fmla="*/ 2147483647 w 1169"/>
              <a:gd name="T73" fmla="*/ 2147483647 h 233"/>
              <a:gd name="T74" fmla="*/ 2147483647 w 1169"/>
              <a:gd name="T75" fmla="*/ 2147483647 h 233"/>
              <a:gd name="T76" fmla="*/ 2147483647 w 1169"/>
              <a:gd name="T77" fmla="*/ 2147483647 h 233"/>
              <a:gd name="T78" fmla="*/ 2147483647 w 1169"/>
              <a:gd name="T79" fmla="*/ 2147483647 h 233"/>
              <a:gd name="T80" fmla="*/ 2147483647 w 1169"/>
              <a:gd name="T81" fmla="*/ 2147483647 h 233"/>
              <a:gd name="T82" fmla="*/ 2147483647 w 1169"/>
              <a:gd name="T83" fmla="*/ 2147483647 h 233"/>
              <a:gd name="T84" fmla="*/ 2147483647 w 1169"/>
              <a:gd name="T85" fmla="*/ 2147483647 h 233"/>
              <a:gd name="T86" fmla="*/ 2147483647 w 1169"/>
              <a:gd name="T87" fmla="*/ 2147483647 h 233"/>
              <a:gd name="T88" fmla="*/ 2147483647 w 1169"/>
              <a:gd name="T89" fmla="*/ 2147483647 h 2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69"/>
              <a:gd name="T136" fmla="*/ 0 h 233"/>
              <a:gd name="T137" fmla="*/ 1169 w 1169"/>
              <a:gd name="T138" fmla="*/ 233 h 2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69" h="233">
                <a:moveTo>
                  <a:pt x="0" y="0"/>
                </a:moveTo>
                <a:lnTo>
                  <a:pt x="24" y="0"/>
                </a:lnTo>
                <a:lnTo>
                  <a:pt x="48" y="0"/>
                </a:lnTo>
                <a:lnTo>
                  <a:pt x="80" y="8"/>
                </a:lnTo>
                <a:lnTo>
                  <a:pt x="104" y="16"/>
                </a:lnTo>
                <a:lnTo>
                  <a:pt x="128" y="24"/>
                </a:lnTo>
                <a:lnTo>
                  <a:pt x="152" y="48"/>
                </a:lnTo>
                <a:lnTo>
                  <a:pt x="176" y="64"/>
                </a:lnTo>
                <a:lnTo>
                  <a:pt x="200" y="64"/>
                </a:lnTo>
                <a:lnTo>
                  <a:pt x="224" y="64"/>
                </a:lnTo>
                <a:lnTo>
                  <a:pt x="248" y="64"/>
                </a:lnTo>
                <a:lnTo>
                  <a:pt x="272" y="64"/>
                </a:lnTo>
                <a:lnTo>
                  <a:pt x="296" y="56"/>
                </a:lnTo>
                <a:lnTo>
                  <a:pt x="320" y="48"/>
                </a:lnTo>
                <a:lnTo>
                  <a:pt x="352" y="40"/>
                </a:lnTo>
                <a:lnTo>
                  <a:pt x="376" y="24"/>
                </a:lnTo>
                <a:lnTo>
                  <a:pt x="400" y="16"/>
                </a:lnTo>
                <a:lnTo>
                  <a:pt x="424" y="16"/>
                </a:lnTo>
                <a:lnTo>
                  <a:pt x="448" y="16"/>
                </a:lnTo>
                <a:lnTo>
                  <a:pt x="464" y="40"/>
                </a:lnTo>
                <a:lnTo>
                  <a:pt x="464" y="64"/>
                </a:lnTo>
                <a:lnTo>
                  <a:pt x="480" y="88"/>
                </a:lnTo>
                <a:lnTo>
                  <a:pt x="504" y="104"/>
                </a:lnTo>
                <a:lnTo>
                  <a:pt x="536" y="128"/>
                </a:lnTo>
                <a:lnTo>
                  <a:pt x="600" y="144"/>
                </a:lnTo>
                <a:lnTo>
                  <a:pt x="664" y="144"/>
                </a:lnTo>
                <a:lnTo>
                  <a:pt x="696" y="152"/>
                </a:lnTo>
                <a:lnTo>
                  <a:pt x="720" y="152"/>
                </a:lnTo>
                <a:lnTo>
                  <a:pt x="744" y="152"/>
                </a:lnTo>
                <a:lnTo>
                  <a:pt x="768" y="152"/>
                </a:lnTo>
                <a:lnTo>
                  <a:pt x="792" y="152"/>
                </a:lnTo>
                <a:lnTo>
                  <a:pt x="816" y="144"/>
                </a:lnTo>
                <a:lnTo>
                  <a:pt x="840" y="136"/>
                </a:lnTo>
                <a:lnTo>
                  <a:pt x="896" y="120"/>
                </a:lnTo>
                <a:lnTo>
                  <a:pt x="920" y="104"/>
                </a:lnTo>
                <a:lnTo>
                  <a:pt x="944" y="112"/>
                </a:lnTo>
                <a:lnTo>
                  <a:pt x="976" y="136"/>
                </a:lnTo>
                <a:lnTo>
                  <a:pt x="992" y="160"/>
                </a:lnTo>
                <a:lnTo>
                  <a:pt x="1008" y="184"/>
                </a:lnTo>
                <a:lnTo>
                  <a:pt x="1040" y="208"/>
                </a:lnTo>
                <a:lnTo>
                  <a:pt x="1072" y="224"/>
                </a:lnTo>
                <a:lnTo>
                  <a:pt x="1096" y="232"/>
                </a:lnTo>
                <a:lnTo>
                  <a:pt x="1120" y="232"/>
                </a:lnTo>
                <a:lnTo>
                  <a:pt x="1144" y="216"/>
                </a:lnTo>
                <a:lnTo>
                  <a:pt x="1168" y="20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0" name="Freeform 1081"/>
          <p:cNvSpPr>
            <a:spLocks/>
          </p:cNvSpPr>
          <p:nvPr/>
        </p:nvSpPr>
        <p:spPr bwMode="auto">
          <a:xfrm>
            <a:off x="5497259" y="5248593"/>
            <a:ext cx="2471195" cy="331787"/>
          </a:xfrm>
          <a:custGeom>
            <a:avLst/>
            <a:gdLst>
              <a:gd name="T0" fmla="*/ 0 w 1169"/>
              <a:gd name="T1" fmla="*/ 2147483647 h 209"/>
              <a:gd name="T2" fmla="*/ 2147483647 w 1169"/>
              <a:gd name="T3" fmla="*/ 2147483647 h 209"/>
              <a:gd name="T4" fmla="*/ 2147483647 w 1169"/>
              <a:gd name="T5" fmla="*/ 2147483647 h 209"/>
              <a:gd name="T6" fmla="*/ 2147483647 w 1169"/>
              <a:gd name="T7" fmla="*/ 2147483647 h 209"/>
              <a:gd name="T8" fmla="*/ 2147483647 w 1169"/>
              <a:gd name="T9" fmla="*/ 2147483647 h 209"/>
              <a:gd name="T10" fmla="*/ 2147483647 w 1169"/>
              <a:gd name="T11" fmla="*/ 2147483647 h 209"/>
              <a:gd name="T12" fmla="*/ 2147483647 w 1169"/>
              <a:gd name="T13" fmla="*/ 2147483647 h 209"/>
              <a:gd name="T14" fmla="*/ 2147483647 w 1169"/>
              <a:gd name="T15" fmla="*/ 2147483647 h 209"/>
              <a:gd name="T16" fmla="*/ 2147483647 w 1169"/>
              <a:gd name="T17" fmla="*/ 2147483647 h 209"/>
              <a:gd name="T18" fmla="*/ 2147483647 w 1169"/>
              <a:gd name="T19" fmla="*/ 2147483647 h 209"/>
              <a:gd name="T20" fmla="*/ 2147483647 w 1169"/>
              <a:gd name="T21" fmla="*/ 2147483647 h 209"/>
              <a:gd name="T22" fmla="*/ 2147483647 w 1169"/>
              <a:gd name="T23" fmla="*/ 2147483647 h 209"/>
              <a:gd name="T24" fmla="*/ 2147483647 w 1169"/>
              <a:gd name="T25" fmla="*/ 2147483647 h 209"/>
              <a:gd name="T26" fmla="*/ 2147483647 w 1169"/>
              <a:gd name="T27" fmla="*/ 2147483647 h 209"/>
              <a:gd name="T28" fmla="*/ 2147483647 w 1169"/>
              <a:gd name="T29" fmla="*/ 2147483647 h 209"/>
              <a:gd name="T30" fmla="*/ 2147483647 w 1169"/>
              <a:gd name="T31" fmla="*/ 2147483647 h 209"/>
              <a:gd name="T32" fmla="*/ 2147483647 w 1169"/>
              <a:gd name="T33" fmla="*/ 2147483647 h 209"/>
              <a:gd name="T34" fmla="*/ 2147483647 w 1169"/>
              <a:gd name="T35" fmla="*/ 2147483647 h 209"/>
              <a:gd name="T36" fmla="*/ 2147483647 w 1169"/>
              <a:gd name="T37" fmla="*/ 2147483647 h 209"/>
              <a:gd name="T38" fmla="*/ 2147483647 w 1169"/>
              <a:gd name="T39" fmla="*/ 2147483647 h 209"/>
              <a:gd name="T40" fmla="*/ 2147483647 w 1169"/>
              <a:gd name="T41" fmla="*/ 2147483647 h 209"/>
              <a:gd name="T42" fmla="*/ 2147483647 w 1169"/>
              <a:gd name="T43" fmla="*/ 2147483647 h 209"/>
              <a:gd name="T44" fmla="*/ 2147483647 w 1169"/>
              <a:gd name="T45" fmla="*/ 2147483647 h 209"/>
              <a:gd name="T46" fmla="*/ 2147483647 w 1169"/>
              <a:gd name="T47" fmla="*/ 0 h 209"/>
              <a:gd name="T48" fmla="*/ 2147483647 w 1169"/>
              <a:gd name="T49" fmla="*/ 2147483647 h 209"/>
              <a:gd name="T50" fmla="*/ 2147483647 w 1169"/>
              <a:gd name="T51" fmla="*/ 2147483647 h 209"/>
              <a:gd name="T52" fmla="*/ 2147483647 w 1169"/>
              <a:gd name="T53" fmla="*/ 2147483647 h 209"/>
              <a:gd name="T54" fmla="*/ 2147483647 w 1169"/>
              <a:gd name="T55" fmla="*/ 2147483647 h 209"/>
              <a:gd name="T56" fmla="*/ 2147483647 w 1169"/>
              <a:gd name="T57" fmla="*/ 2147483647 h 209"/>
              <a:gd name="T58" fmla="*/ 2147483647 w 1169"/>
              <a:gd name="T59" fmla="*/ 2147483647 h 209"/>
              <a:gd name="T60" fmla="*/ 2147483647 w 1169"/>
              <a:gd name="T61" fmla="*/ 2147483647 h 209"/>
              <a:gd name="T62" fmla="*/ 2147483647 w 1169"/>
              <a:gd name="T63" fmla="*/ 2147483647 h 209"/>
              <a:gd name="T64" fmla="*/ 2147483647 w 1169"/>
              <a:gd name="T65" fmla="*/ 2147483647 h 209"/>
              <a:gd name="T66" fmla="*/ 2147483647 w 1169"/>
              <a:gd name="T67" fmla="*/ 2147483647 h 2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69"/>
              <a:gd name="T103" fmla="*/ 0 h 209"/>
              <a:gd name="T104" fmla="*/ 1169 w 1169"/>
              <a:gd name="T105" fmla="*/ 209 h 20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69" h="209">
                <a:moveTo>
                  <a:pt x="0" y="208"/>
                </a:moveTo>
                <a:lnTo>
                  <a:pt x="24" y="192"/>
                </a:lnTo>
                <a:lnTo>
                  <a:pt x="88" y="128"/>
                </a:lnTo>
                <a:lnTo>
                  <a:pt x="120" y="104"/>
                </a:lnTo>
                <a:lnTo>
                  <a:pt x="144" y="88"/>
                </a:lnTo>
                <a:lnTo>
                  <a:pt x="168" y="88"/>
                </a:lnTo>
                <a:lnTo>
                  <a:pt x="192" y="88"/>
                </a:lnTo>
                <a:lnTo>
                  <a:pt x="224" y="88"/>
                </a:lnTo>
                <a:lnTo>
                  <a:pt x="248" y="96"/>
                </a:lnTo>
                <a:lnTo>
                  <a:pt x="296" y="104"/>
                </a:lnTo>
                <a:lnTo>
                  <a:pt x="328" y="112"/>
                </a:lnTo>
                <a:lnTo>
                  <a:pt x="360" y="120"/>
                </a:lnTo>
                <a:lnTo>
                  <a:pt x="392" y="120"/>
                </a:lnTo>
                <a:lnTo>
                  <a:pt x="416" y="120"/>
                </a:lnTo>
                <a:lnTo>
                  <a:pt x="448" y="112"/>
                </a:lnTo>
                <a:lnTo>
                  <a:pt x="496" y="104"/>
                </a:lnTo>
                <a:lnTo>
                  <a:pt x="544" y="88"/>
                </a:lnTo>
                <a:lnTo>
                  <a:pt x="592" y="72"/>
                </a:lnTo>
                <a:lnTo>
                  <a:pt x="656" y="48"/>
                </a:lnTo>
                <a:lnTo>
                  <a:pt x="688" y="32"/>
                </a:lnTo>
                <a:lnTo>
                  <a:pt x="720" y="24"/>
                </a:lnTo>
                <a:lnTo>
                  <a:pt x="744" y="16"/>
                </a:lnTo>
                <a:lnTo>
                  <a:pt x="776" y="8"/>
                </a:lnTo>
                <a:lnTo>
                  <a:pt x="808" y="0"/>
                </a:lnTo>
                <a:lnTo>
                  <a:pt x="832" y="8"/>
                </a:lnTo>
                <a:lnTo>
                  <a:pt x="896" y="24"/>
                </a:lnTo>
                <a:lnTo>
                  <a:pt x="928" y="48"/>
                </a:lnTo>
                <a:lnTo>
                  <a:pt x="992" y="64"/>
                </a:lnTo>
                <a:lnTo>
                  <a:pt x="1040" y="64"/>
                </a:lnTo>
                <a:lnTo>
                  <a:pt x="1072" y="72"/>
                </a:lnTo>
                <a:lnTo>
                  <a:pt x="1096" y="72"/>
                </a:lnTo>
                <a:lnTo>
                  <a:pt x="1120" y="64"/>
                </a:lnTo>
                <a:lnTo>
                  <a:pt x="1144" y="64"/>
                </a:lnTo>
                <a:lnTo>
                  <a:pt x="1168" y="56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1" name="Freeform 1082"/>
          <p:cNvSpPr>
            <a:spLocks/>
          </p:cNvSpPr>
          <p:nvPr/>
        </p:nvSpPr>
        <p:spPr bwMode="auto">
          <a:xfrm>
            <a:off x="5634709" y="5451793"/>
            <a:ext cx="57609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2" name="Freeform 1083"/>
          <p:cNvSpPr>
            <a:spLocks/>
          </p:cNvSpPr>
          <p:nvPr/>
        </p:nvSpPr>
        <p:spPr bwMode="auto">
          <a:xfrm>
            <a:off x="5515729" y="5146993"/>
            <a:ext cx="2335904" cy="471487"/>
          </a:xfrm>
          <a:custGeom>
            <a:avLst/>
            <a:gdLst>
              <a:gd name="T0" fmla="*/ 0 w 1105"/>
              <a:gd name="T1" fmla="*/ 2147483647 h 297"/>
              <a:gd name="T2" fmla="*/ 2147483647 w 1105"/>
              <a:gd name="T3" fmla="*/ 2147483647 h 297"/>
              <a:gd name="T4" fmla="*/ 2147483647 w 1105"/>
              <a:gd name="T5" fmla="*/ 2147483647 h 297"/>
              <a:gd name="T6" fmla="*/ 2147483647 w 1105"/>
              <a:gd name="T7" fmla="*/ 2147483647 h 297"/>
              <a:gd name="T8" fmla="*/ 2147483647 w 1105"/>
              <a:gd name="T9" fmla="*/ 2147483647 h 297"/>
              <a:gd name="T10" fmla="*/ 2147483647 w 1105"/>
              <a:gd name="T11" fmla="*/ 2147483647 h 297"/>
              <a:gd name="T12" fmla="*/ 2147483647 w 1105"/>
              <a:gd name="T13" fmla="*/ 2147483647 h 297"/>
              <a:gd name="T14" fmla="*/ 2147483647 w 1105"/>
              <a:gd name="T15" fmla="*/ 2147483647 h 297"/>
              <a:gd name="T16" fmla="*/ 2147483647 w 1105"/>
              <a:gd name="T17" fmla="*/ 2147483647 h 297"/>
              <a:gd name="T18" fmla="*/ 2147483647 w 1105"/>
              <a:gd name="T19" fmla="*/ 2147483647 h 297"/>
              <a:gd name="T20" fmla="*/ 2147483647 w 1105"/>
              <a:gd name="T21" fmla="*/ 2147483647 h 297"/>
              <a:gd name="T22" fmla="*/ 2147483647 w 1105"/>
              <a:gd name="T23" fmla="*/ 2147483647 h 297"/>
              <a:gd name="T24" fmla="*/ 2147483647 w 1105"/>
              <a:gd name="T25" fmla="*/ 2147483647 h 297"/>
              <a:gd name="T26" fmla="*/ 2147483647 w 1105"/>
              <a:gd name="T27" fmla="*/ 2147483647 h 297"/>
              <a:gd name="T28" fmla="*/ 2147483647 w 1105"/>
              <a:gd name="T29" fmla="*/ 2147483647 h 297"/>
              <a:gd name="T30" fmla="*/ 2147483647 w 1105"/>
              <a:gd name="T31" fmla="*/ 2147483647 h 297"/>
              <a:gd name="T32" fmla="*/ 2147483647 w 1105"/>
              <a:gd name="T33" fmla="*/ 2147483647 h 297"/>
              <a:gd name="T34" fmla="*/ 2147483647 w 1105"/>
              <a:gd name="T35" fmla="*/ 2147483647 h 297"/>
              <a:gd name="T36" fmla="*/ 2147483647 w 1105"/>
              <a:gd name="T37" fmla="*/ 2147483647 h 297"/>
              <a:gd name="T38" fmla="*/ 2147483647 w 1105"/>
              <a:gd name="T39" fmla="*/ 2147483647 h 297"/>
              <a:gd name="T40" fmla="*/ 2147483647 w 1105"/>
              <a:gd name="T41" fmla="*/ 2147483647 h 297"/>
              <a:gd name="T42" fmla="*/ 2147483647 w 1105"/>
              <a:gd name="T43" fmla="*/ 2147483647 h 297"/>
              <a:gd name="T44" fmla="*/ 2147483647 w 1105"/>
              <a:gd name="T45" fmla="*/ 2147483647 h 297"/>
              <a:gd name="T46" fmla="*/ 2147483647 w 1105"/>
              <a:gd name="T47" fmla="*/ 2147483647 h 297"/>
              <a:gd name="T48" fmla="*/ 2147483647 w 1105"/>
              <a:gd name="T49" fmla="*/ 2147483647 h 297"/>
              <a:gd name="T50" fmla="*/ 2147483647 w 1105"/>
              <a:gd name="T51" fmla="*/ 2147483647 h 297"/>
              <a:gd name="T52" fmla="*/ 2147483647 w 1105"/>
              <a:gd name="T53" fmla="*/ 2147483647 h 297"/>
              <a:gd name="T54" fmla="*/ 2147483647 w 1105"/>
              <a:gd name="T55" fmla="*/ 2147483647 h 297"/>
              <a:gd name="T56" fmla="*/ 2147483647 w 1105"/>
              <a:gd name="T57" fmla="*/ 2147483647 h 297"/>
              <a:gd name="T58" fmla="*/ 2147483647 w 1105"/>
              <a:gd name="T59" fmla="*/ 2147483647 h 297"/>
              <a:gd name="T60" fmla="*/ 2147483647 w 1105"/>
              <a:gd name="T61" fmla="*/ 2147483647 h 297"/>
              <a:gd name="T62" fmla="*/ 2147483647 w 1105"/>
              <a:gd name="T63" fmla="*/ 2147483647 h 297"/>
              <a:gd name="T64" fmla="*/ 2147483647 w 1105"/>
              <a:gd name="T65" fmla="*/ 2147483647 h 297"/>
              <a:gd name="T66" fmla="*/ 2147483647 w 1105"/>
              <a:gd name="T67" fmla="*/ 2147483647 h 297"/>
              <a:gd name="T68" fmla="*/ 2147483647 w 1105"/>
              <a:gd name="T69" fmla="*/ 2147483647 h 297"/>
              <a:gd name="T70" fmla="*/ 2147483647 w 1105"/>
              <a:gd name="T71" fmla="*/ 2147483647 h 297"/>
              <a:gd name="T72" fmla="*/ 2147483647 w 1105"/>
              <a:gd name="T73" fmla="*/ 0 h 297"/>
              <a:gd name="T74" fmla="*/ 2147483647 w 1105"/>
              <a:gd name="T75" fmla="*/ 0 h 297"/>
              <a:gd name="T76" fmla="*/ 2147483647 w 1105"/>
              <a:gd name="T77" fmla="*/ 0 h 297"/>
              <a:gd name="T78" fmla="*/ 2147483647 w 1105"/>
              <a:gd name="T79" fmla="*/ 0 h 297"/>
              <a:gd name="T80" fmla="*/ 2147483647 w 1105"/>
              <a:gd name="T81" fmla="*/ 0 h 297"/>
              <a:gd name="T82" fmla="*/ 2147483647 w 1105"/>
              <a:gd name="T83" fmla="*/ 0 h 29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05"/>
              <a:gd name="T127" fmla="*/ 0 h 297"/>
              <a:gd name="T128" fmla="*/ 1105 w 1105"/>
              <a:gd name="T129" fmla="*/ 297 h 29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05" h="297">
                <a:moveTo>
                  <a:pt x="0" y="168"/>
                </a:moveTo>
                <a:lnTo>
                  <a:pt x="24" y="168"/>
                </a:lnTo>
                <a:lnTo>
                  <a:pt x="48" y="176"/>
                </a:lnTo>
                <a:lnTo>
                  <a:pt x="72" y="200"/>
                </a:lnTo>
                <a:lnTo>
                  <a:pt x="96" y="208"/>
                </a:lnTo>
                <a:lnTo>
                  <a:pt x="112" y="232"/>
                </a:lnTo>
                <a:lnTo>
                  <a:pt x="136" y="240"/>
                </a:lnTo>
                <a:lnTo>
                  <a:pt x="168" y="264"/>
                </a:lnTo>
                <a:lnTo>
                  <a:pt x="200" y="288"/>
                </a:lnTo>
                <a:lnTo>
                  <a:pt x="224" y="288"/>
                </a:lnTo>
                <a:lnTo>
                  <a:pt x="256" y="296"/>
                </a:lnTo>
                <a:lnTo>
                  <a:pt x="280" y="296"/>
                </a:lnTo>
                <a:lnTo>
                  <a:pt x="304" y="296"/>
                </a:lnTo>
                <a:lnTo>
                  <a:pt x="328" y="280"/>
                </a:lnTo>
                <a:lnTo>
                  <a:pt x="360" y="264"/>
                </a:lnTo>
                <a:lnTo>
                  <a:pt x="384" y="248"/>
                </a:lnTo>
                <a:lnTo>
                  <a:pt x="448" y="240"/>
                </a:lnTo>
                <a:lnTo>
                  <a:pt x="472" y="224"/>
                </a:lnTo>
                <a:lnTo>
                  <a:pt x="504" y="208"/>
                </a:lnTo>
                <a:lnTo>
                  <a:pt x="528" y="192"/>
                </a:lnTo>
                <a:lnTo>
                  <a:pt x="552" y="176"/>
                </a:lnTo>
                <a:lnTo>
                  <a:pt x="576" y="152"/>
                </a:lnTo>
                <a:lnTo>
                  <a:pt x="600" y="136"/>
                </a:lnTo>
                <a:lnTo>
                  <a:pt x="624" y="112"/>
                </a:lnTo>
                <a:lnTo>
                  <a:pt x="648" y="104"/>
                </a:lnTo>
                <a:lnTo>
                  <a:pt x="672" y="80"/>
                </a:lnTo>
                <a:lnTo>
                  <a:pt x="696" y="72"/>
                </a:lnTo>
                <a:lnTo>
                  <a:pt x="720" y="56"/>
                </a:lnTo>
                <a:lnTo>
                  <a:pt x="744" y="40"/>
                </a:lnTo>
                <a:lnTo>
                  <a:pt x="768" y="32"/>
                </a:lnTo>
                <a:lnTo>
                  <a:pt x="800" y="24"/>
                </a:lnTo>
                <a:lnTo>
                  <a:pt x="832" y="24"/>
                </a:lnTo>
                <a:lnTo>
                  <a:pt x="864" y="24"/>
                </a:lnTo>
                <a:lnTo>
                  <a:pt x="896" y="16"/>
                </a:lnTo>
                <a:lnTo>
                  <a:pt x="928" y="8"/>
                </a:lnTo>
                <a:lnTo>
                  <a:pt x="952" y="8"/>
                </a:lnTo>
                <a:lnTo>
                  <a:pt x="976" y="0"/>
                </a:lnTo>
                <a:lnTo>
                  <a:pt x="1000" y="0"/>
                </a:lnTo>
                <a:lnTo>
                  <a:pt x="1024" y="0"/>
                </a:lnTo>
                <a:lnTo>
                  <a:pt x="1048" y="0"/>
                </a:lnTo>
                <a:lnTo>
                  <a:pt x="1072" y="0"/>
                </a:lnTo>
                <a:lnTo>
                  <a:pt x="1104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3" name="Rectangle 1084"/>
          <p:cNvSpPr>
            <a:spLocks noChangeArrowheads="1"/>
          </p:cNvSpPr>
          <p:nvPr/>
        </p:nvSpPr>
        <p:spPr bwMode="auto">
          <a:xfrm>
            <a:off x="5468969" y="5731193"/>
            <a:ext cx="4549199" cy="63500"/>
          </a:xfrm>
          <a:prstGeom prst="rect">
            <a:avLst/>
          </a:prstGeom>
          <a:solidFill>
            <a:srgbClr val="676767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4" name="Rectangle 1085"/>
          <p:cNvSpPr>
            <a:spLocks noChangeArrowheads="1"/>
          </p:cNvSpPr>
          <p:nvPr/>
        </p:nvSpPr>
        <p:spPr bwMode="auto">
          <a:xfrm>
            <a:off x="9026331" y="2305368"/>
            <a:ext cx="116101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potrubí</a:t>
            </a:r>
            <a:endParaRPr lang="en-GB" sz="20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" name="Rectangle 1086"/>
          <p:cNvSpPr>
            <a:spLocks noChangeArrowheads="1"/>
          </p:cNvSpPr>
          <p:nvPr/>
        </p:nvSpPr>
        <p:spPr bwMode="auto">
          <a:xfrm>
            <a:off x="8328078" y="4683443"/>
            <a:ext cx="253283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otevřené profily</a:t>
            </a:r>
            <a:endParaRPr lang="en-GB" altLang="cs-CZ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6" name="Freeform 1087"/>
          <p:cNvSpPr>
            <a:spLocks/>
          </p:cNvSpPr>
          <p:nvPr/>
        </p:nvSpPr>
        <p:spPr bwMode="auto">
          <a:xfrm>
            <a:off x="8042833" y="2911793"/>
            <a:ext cx="255786" cy="476250"/>
          </a:xfrm>
          <a:custGeom>
            <a:avLst/>
            <a:gdLst>
              <a:gd name="T0" fmla="*/ 2147483647 w 121"/>
              <a:gd name="T1" fmla="*/ 0 h 300"/>
              <a:gd name="T2" fmla="*/ 2147483647 w 121"/>
              <a:gd name="T3" fmla="*/ 2147483647 h 300"/>
              <a:gd name="T4" fmla="*/ 2147483647 w 121"/>
              <a:gd name="T5" fmla="*/ 2147483647 h 300"/>
              <a:gd name="T6" fmla="*/ 2147483647 w 121"/>
              <a:gd name="T7" fmla="*/ 2147483647 h 300"/>
              <a:gd name="T8" fmla="*/ 2147483647 w 121"/>
              <a:gd name="T9" fmla="*/ 2147483647 h 300"/>
              <a:gd name="T10" fmla="*/ 2147483647 w 121"/>
              <a:gd name="T11" fmla="*/ 2147483647 h 300"/>
              <a:gd name="T12" fmla="*/ 2147483647 w 121"/>
              <a:gd name="T13" fmla="*/ 2147483647 h 300"/>
              <a:gd name="T14" fmla="*/ 2147483647 w 121"/>
              <a:gd name="T15" fmla="*/ 2147483647 h 300"/>
              <a:gd name="T16" fmla="*/ 2147483647 w 121"/>
              <a:gd name="T17" fmla="*/ 2147483647 h 300"/>
              <a:gd name="T18" fmla="*/ 2147483647 w 121"/>
              <a:gd name="T19" fmla="*/ 2147483647 h 300"/>
              <a:gd name="T20" fmla="*/ 2147483647 w 121"/>
              <a:gd name="T21" fmla="*/ 2147483647 h 300"/>
              <a:gd name="T22" fmla="*/ 2147483647 w 121"/>
              <a:gd name="T23" fmla="*/ 2147483647 h 300"/>
              <a:gd name="T24" fmla="*/ 2147483647 w 121"/>
              <a:gd name="T25" fmla="*/ 2147483647 h 300"/>
              <a:gd name="T26" fmla="*/ 2147483647 w 121"/>
              <a:gd name="T27" fmla="*/ 2147483647 h 300"/>
              <a:gd name="T28" fmla="*/ 0 w 121"/>
              <a:gd name="T29" fmla="*/ 2147483647 h 3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1"/>
              <a:gd name="T46" fmla="*/ 0 h 300"/>
              <a:gd name="T47" fmla="*/ 121 w 121"/>
              <a:gd name="T48" fmla="*/ 300 h 3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1" h="300">
                <a:moveTo>
                  <a:pt x="32" y="0"/>
                </a:moveTo>
                <a:cubicBezTo>
                  <a:pt x="51" y="10"/>
                  <a:pt x="70" y="8"/>
                  <a:pt x="88" y="20"/>
                </a:cubicBezTo>
                <a:cubicBezTo>
                  <a:pt x="87" y="27"/>
                  <a:pt x="88" y="34"/>
                  <a:pt x="84" y="40"/>
                </a:cubicBezTo>
                <a:cubicBezTo>
                  <a:pt x="83" y="42"/>
                  <a:pt x="43" y="52"/>
                  <a:pt x="72" y="68"/>
                </a:cubicBezTo>
                <a:cubicBezTo>
                  <a:pt x="84" y="74"/>
                  <a:pt x="99" y="71"/>
                  <a:pt x="112" y="72"/>
                </a:cubicBezTo>
                <a:cubicBezTo>
                  <a:pt x="111" y="80"/>
                  <a:pt x="113" y="89"/>
                  <a:pt x="108" y="96"/>
                </a:cubicBezTo>
                <a:cubicBezTo>
                  <a:pt x="102" y="104"/>
                  <a:pt x="84" y="112"/>
                  <a:pt x="84" y="112"/>
                </a:cubicBezTo>
                <a:cubicBezTo>
                  <a:pt x="94" y="127"/>
                  <a:pt x="94" y="141"/>
                  <a:pt x="104" y="156"/>
                </a:cubicBezTo>
                <a:cubicBezTo>
                  <a:pt x="92" y="192"/>
                  <a:pt x="20" y="157"/>
                  <a:pt x="68" y="184"/>
                </a:cubicBezTo>
                <a:cubicBezTo>
                  <a:pt x="72" y="186"/>
                  <a:pt x="76" y="187"/>
                  <a:pt x="80" y="188"/>
                </a:cubicBezTo>
                <a:cubicBezTo>
                  <a:pt x="85" y="204"/>
                  <a:pt x="90" y="211"/>
                  <a:pt x="104" y="220"/>
                </a:cubicBezTo>
                <a:cubicBezTo>
                  <a:pt x="110" y="239"/>
                  <a:pt x="121" y="256"/>
                  <a:pt x="96" y="264"/>
                </a:cubicBezTo>
                <a:cubicBezTo>
                  <a:pt x="79" y="253"/>
                  <a:pt x="76" y="257"/>
                  <a:pt x="60" y="268"/>
                </a:cubicBezTo>
                <a:cubicBezTo>
                  <a:pt x="55" y="284"/>
                  <a:pt x="58" y="294"/>
                  <a:pt x="40" y="300"/>
                </a:cubicBezTo>
                <a:cubicBezTo>
                  <a:pt x="12" y="281"/>
                  <a:pt x="26" y="284"/>
                  <a:pt x="0" y="284"/>
                </a:cubicBezTo>
              </a:path>
            </a:pathLst>
          </a:custGeom>
          <a:noFill/>
          <a:ln w="12700" cap="flat" cmpd="sng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7" name="Freeform 1088"/>
          <p:cNvSpPr>
            <a:spLocks/>
          </p:cNvSpPr>
          <p:nvPr/>
        </p:nvSpPr>
        <p:spPr bwMode="auto">
          <a:xfrm>
            <a:off x="8068542" y="5007293"/>
            <a:ext cx="397421" cy="706437"/>
          </a:xfrm>
          <a:custGeom>
            <a:avLst/>
            <a:gdLst>
              <a:gd name="T0" fmla="*/ 0 w 188"/>
              <a:gd name="T1" fmla="*/ 2147483647 h 445"/>
              <a:gd name="T2" fmla="*/ 2147483647 w 188"/>
              <a:gd name="T3" fmla="*/ 2147483647 h 445"/>
              <a:gd name="T4" fmla="*/ 2147483647 w 188"/>
              <a:gd name="T5" fmla="*/ 2147483647 h 445"/>
              <a:gd name="T6" fmla="*/ 2147483647 w 188"/>
              <a:gd name="T7" fmla="*/ 2147483647 h 445"/>
              <a:gd name="T8" fmla="*/ 2147483647 w 188"/>
              <a:gd name="T9" fmla="*/ 2147483647 h 445"/>
              <a:gd name="T10" fmla="*/ 2147483647 w 188"/>
              <a:gd name="T11" fmla="*/ 2147483647 h 445"/>
              <a:gd name="T12" fmla="*/ 2147483647 w 188"/>
              <a:gd name="T13" fmla="*/ 2147483647 h 445"/>
              <a:gd name="T14" fmla="*/ 2147483647 w 188"/>
              <a:gd name="T15" fmla="*/ 2147483647 h 445"/>
              <a:gd name="T16" fmla="*/ 2147483647 w 188"/>
              <a:gd name="T17" fmla="*/ 2147483647 h 445"/>
              <a:gd name="T18" fmla="*/ 2147483647 w 188"/>
              <a:gd name="T19" fmla="*/ 2147483647 h 445"/>
              <a:gd name="T20" fmla="*/ 2147483647 w 188"/>
              <a:gd name="T21" fmla="*/ 2147483647 h 445"/>
              <a:gd name="T22" fmla="*/ 2147483647 w 188"/>
              <a:gd name="T23" fmla="*/ 2147483647 h 445"/>
              <a:gd name="T24" fmla="*/ 2147483647 w 188"/>
              <a:gd name="T25" fmla="*/ 2147483647 h 445"/>
              <a:gd name="T26" fmla="*/ 2147483647 w 188"/>
              <a:gd name="T27" fmla="*/ 2147483647 h 445"/>
              <a:gd name="T28" fmla="*/ 2147483647 w 188"/>
              <a:gd name="T29" fmla="*/ 0 h 4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8"/>
              <a:gd name="T46" fmla="*/ 0 h 445"/>
              <a:gd name="T47" fmla="*/ 188 w 188"/>
              <a:gd name="T48" fmla="*/ 445 h 44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8" h="445">
                <a:moveTo>
                  <a:pt x="0" y="436"/>
                </a:moveTo>
                <a:cubicBezTo>
                  <a:pt x="35" y="427"/>
                  <a:pt x="76" y="445"/>
                  <a:pt x="108" y="428"/>
                </a:cubicBezTo>
                <a:cubicBezTo>
                  <a:pt x="122" y="420"/>
                  <a:pt x="107" y="395"/>
                  <a:pt x="112" y="380"/>
                </a:cubicBezTo>
                <a:cubicBezTo>
                  <a:pt x="113" y="376"/>
                  <a:pt x="120" y="377"/>
                  <a:pt x="124" y="376"/>
                </a:cubicBezTo>
                <a:cubicBezTo>
                  <a:pt x="132" y="352"/>
                  <a:pt x="140" y="344"/>
                  <a:pt x="124" y="320"/>
                </a:cubicBezTo>
                <a:cubicBezTo>
                  <a:pt x="136" y="308"/>
                  <a:pt x="147" y="304"/>
                  <a:pt x="152" y="288"/>
                </a:cubicBezTo>
                <a:cubicBezTo>
                  <a:pt x="151" y="277"/>
                  <a:pt x="152" y="266"/>
                  <a:pt x="148" y="256"/>
                </a:cubicBezTo>
                <a:cubicBezTo>
                  <a:pt x="145" y="247"/>
                  <a:pt x="132" y="232"/>
                  <a:pt x="132" y="232"/>
                </a:cubicBezTo>
                <a:cubicBezTo>
                  <a:pt x="126" y="208"/>
                  <a:pt x="140" y="196"/>
                  <a:pt x="156" y="180"/>
                </a:cubicBezTo>
                <a:cubicBezTo>
                  <a:pt x="165" y="153"/>
                  <a:pt x="173" y="123"/>
                  <a:pt x="144" y="104"/>
                </a:cubicBezTo>
                <a:cubicBezTo>
                  <a:pt x="153" y="77"/>
                  <a:pt x="139" y="107"/>
                  <a:pt x="168" y="88"/>
                </a:cubicBezTo>
                <a:cubicBezTo>
                  <a:pt x="172" y="86"/>
                  <a:pt x="169" y="79"/>
                  <a:pt x="172" y="76"/>
                </a:cubicBezTo>
                <a:cubicBezTo>
                  <a:pt x="176" y="73"/>
                  <a:pt x="183" y="73"/>
                  <a:pt x="188" y="72"/>
                </a:cubicBezTo>
                <a:cubicBezTo>
                  <a:pt x="184" y="50"/>
                  <a:pt x="186" y="39"/>
                  <a:pt x="164" y="32"/>
                </a:cubicBezTo>
                <a:cubicBezTo>
                  <a:pt x="154" y="16"/>
                  <a:pt x="160" y="17"/>
                  <a:pt x="160" y="0"/>
                </a:cubicBezTo>
              </a:path>
            </a:pathLst>
          </a:custGeom>
          <a:noFill/>
          <a:ln w="12700" cap="flat" cmpd="sng">
            <a:solidFill>
              <a:sysClr val="windowText" lastClr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8" name="Obrázek 67">
            <a:extLst>
              <a:ext uri="{FF2B5EF4-FFF2-40B4-BE49-F238E27FC236}">
                <a16:creationId xmlns:a16="http://schemas.microsoft.com/office/drawing/2014/main" id="{C7799C40-6306-4A6A-B377-E5E89F6AB2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80F523A-11A4-418D-B590-3518E849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1DA61-8707-415B-9502-29BF589C7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DDD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04" y="817994"/>
            <a:ext cx="6113991" cy="5181600"/>
          </a:xfrm>
          <a:prstGeom prst="rect">
            <a:avLst/>
          </a:prstGeom>
          <a:solidFill>
            <a:srgbClr val="DDDDF7"/>
          </a:solidFill>
          <a:ln>
            <a:noFill/>
          </a:ln>
        </p:spPr>
      </p:pic>
      <p:sp>
        <p:nvSpPr>
          <p:cNvPr id="6" name="Rectangle 1026">
            <a:extLst>
              <a:ext uri="{FF2B5EF4-FFF2-40B4-BE49-F238E27FC236}">
                <a16:creationId xmlns:a16="http://schemas.microsoft.com/office/drawing/2014/main" id="{8ABA2060-5B57-4ABC-AFBF-8E9630464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180" y="126276"/>
            <a:ext cx="747489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LAMINÁRNÍ  VS. TURBULENTNÍ PROUDĚNÍ</a:t>
            </a:r>
            <a:endParaRPr lang="en-GB" alt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522FD87-C7C7-44DE-AC9A-2768DB561A6D}"/>
              </a:ext>
            </a:extLst>
          </p:cNvPr>
          <p:cNvSpPr txBox="1"/>
          <p:nvPr/>
        </p:nvSpPr>
        <p:spPr>
          <a:xfrm>
            <a:off x="7743585" y="2030694"/>
            <a:ext cx="1523465" cy="400110"/>
          </a:xfrm>
          <a:prstGeom prst="rect">
            <a:avLst/>
          </a:prstGeom>
          <a:solidFill>
            <a:srgbClr val="DDDDF7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Laminární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1889EEE-C9F6-4D65-9EC8-3FB6F294DDFB}"/>
              </a:ext>
            </a:extLst>
          </p:cNvPr>
          <p:cNvSpPr txBox="1"/>
          <p:nvPr/>
        </p:nvSpPr>
        <p:spPr>
          <a:xfrm>
            <a:off x="7743585" y="5723887"/>
            <a:ext cx="1523465" cy="400110"/>
          </a:xfrm>
          <a:prstGeom prst="rect">
            <a:avLst/>
          </a:prstGeom>
          <a:solidFill>
            <a:srgbClr val="DDDDF7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Turbulentní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3BF0F29-4B23-461E-81E8-E73641BE98CB}"/>
              </a:ext>
            </a:extLst>
          </p:cNvPr>
          <p:cNvSpPr txBox="1"/>
          <p:nvPr/>
        </p:nvSpPr>
        <p:spPr>
          <a:xfrm>
            <a:off x="7443551" y="3862272"/>
            <a:ext cx="1709444" cy="400110"/>
          </a:xfrm>
          <a:prstGeom prst="rect">
            <a:avLst/>
          </a:prstGeom>
          <a:solidFill>
            <a:srgbClr val="DDDDF7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Přechodové</a:t>
            </a:r>
          </a:p>
        </p:txBody>
      </p:sp>
      <p:sp>
        <p:nvSpPr>
          <p:cNvPr id="11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53986" y="6576820"/>
            <a:ext cx="457199" cy="255609"/>
          </a:xfrm>
        </p:spPr>
        <p:txBody>
          <a:bodyPr/>
          <a:lstStyle/>
          <a:p>
            <a:r>
              <a:rPr lang="cs-CZ" altLang="cs-CZ" sz="1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102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3A7D3DC-10F0-4726-BB00-0A646339821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76820"/>
            <a:ext cx="415870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17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5263542">
            <a:off x="5119784" y="494577"/>
            <a:ext cx="1711325" cy="46624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773040" y="2167008"/>
            <a:ext cx="366713" cy="12795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8076503" y="1878083"/>
            <a:ext cx="431800" cy="17287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16088" y="2486036"/>
            <a:ext cx="265484" cy="866764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Obdélník 14"/>
          <p:cNvSpPr>
            <a:spLocks noChangeArrowheads="1"/>
          </p:cNvSpPr>
          <p:nvPr/>
        </p:nvSpPr>
        <p:spPr bwMode="auto">
          <a:xfrm>
            <a:off x="3423739" y="191374"/>
            <a:ext cx="4299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ZÁK</a:t>
            </a: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ADNÍ ROVNICE HYDRODYNAMIKY</a:t>
            </a:r>
            <a:endParaRPr lang="cs-CZ" alt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182444" y="654864"/>
            <a:ext cx="81489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ovnice</a:t>
            </a: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kontinuity 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spojitosti</a:t>
            </a:r>
            <a: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toku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...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vyjadřuje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zákon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zachování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hmotnosti</a:t>
            </a:r>
            <a:endParaRPr lang="en-US" altLang="cs-CZ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Přímá spojovací čára 20"/>
          <p:cNvCxnSpPr/>
          <p:nvPr/>
        </p:nvCxnSpPr>
        <p:spPr>
          <a:xfrm rot="5400000" flipH="1" flipV="1">
            <a:off x="8147940" y="1590746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" name="Přímá spojovací čára 21"/>
          <p:cNvCxnSpPr/>
          <p:nvPr/>
        </p:nvCxnSpPr>
        <p:spPr>
          <a:xfrm rot="5400000" flipH="1" flipV="1">
            <a:off x="3468784" y="2166215"/>
            <a:ext cx="2873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Přímá spojovací čára 22"/>
          <p:cNvCxnSpPr/>
          <p:nvPr/>
        </p:nvCxnSpPr>
        <p:spPr>
          <a:xfrm flipV="1">
            <a:off x="3612453" y="1446283"/>
            <a:ext cx="4679950" cy="57626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stealth" w="med" len="lg"/>
            <a:tailEnd type="stealth" w="med" len="lg"/>
          </a:ln>
          <a:effectLst/>
        </p:spPr>
      </p:cxnSp>
      <p:cxnSp>
        <p:nvCxnSpPr>
          <p:cNvPr id="17" name="Přímá spojovací čára 23"/>
          <p:cNvCxnSpPr>
            <a:cxnSpLocks/>
            <a:stCxn id="10" idx="2"/>
          </p:cNvCxnSpPr>
          <p:nvPr/>
        </p:nvCxnSpPr>
        <p:spPr>
          <a:xfrm flipV="1">
            <a:off x="3516088" y="2743274"/>
            <a:ext cx="5425602" cy="17614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Dot"/>
          </a:ln>
          <a:effectLst/>
        </p:spPr>
      </p:cxnSp>
      <p:cxnSp>
        <p:nvCxnSpPr>
          <p:cNvPr id="18" name="Přímá spojovací šipka 24"/>
          <p:cNvCxnSpPr>
            <a:cxnSpLocks/>
          </p:cNvCxnSpPr>
          <p:nvPr/>
        </p:nvCxnSpPr>
        <p:spPr>
          <a:xfrm>
            <a:off x="3114935" y="2899078"/>
            <a:ext cx="451693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748853" y="2598808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v</a:t>
            </a:r>
            <a:endParaRPr lang="cs-CZ" altLang="cs-CZ" sz="2000">
              <a:solidFill>
                <a:prstClr val="black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541015" y="2886146"/>
            <a:ext cx="547688" cy="46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S</a:t>
            </a:r>
            <a:r>
              <a:rPr lang="cs-CZ" altLang="cs-CZ" sz="2000" b="1" baseline="-25000" dirty="0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1</a:t>
            </a:r>
            <a:endParaRPr lang="cs-CZ" altLang="cs-CZ" sz="2000" dirty="0">
              <a:solidFill>
                <a:prstClr val="black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844478" y="2670246"/>
            <a:ext cx="547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S</a:t>
            </a:r>
            <a:endParaRPr lang="cs-CZ" altLang="cs-CZ" sz="2000">
              <a:solidFill>
                <a:prstClr val="black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8076503" y="2814708"/>
            <a:ext cx="547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S</a:t>
            </a:r>
            <a:r>
              <a:rPr lang="cs-CZ" altLang="cs-CZ" sz="2000" b="1" baseline="-25000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2</a:t>
            </a:r>
            <a:endParaRPr lang="cs-CZ" altLang="cs-CZ" sz="2000">
              <a:solidFill>
                <a:prstClr val="black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628578" y="1301821"/>
            <a:ext cx="547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ds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478113" y="3967402"/>
            <a:ext cx="52439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Vstupní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hmotnost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plochou</a:t>
            </a:r>
            <a:r>
              <a:rPr lang="en-US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altLang="cs-CZ" sz="2000" b="1" baseline="-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cs-CZ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za čas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dt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Q.dt</a:t>
            </a:r>
            <a:endParaRPr lang="cs-CZ" alt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Výstupní hmotnost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plochou</a:t>
            </a:r>
            <a:r>
              <a:rPr lang="cs-CZ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cs-CZ" sz="2000" b="1" baseline="-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cs-CZ" altLang="cs-CZ" sz="2000" dirty="0">
              <a:solidFill>
                <a:prstClr val="black"/>
              </a:solidFill>
              <a:latin typeface="Monotype Corsiva" panose="03010101010201010101" pitchFamily="66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18"/>
              <p:cNvSpPr txBox="1"/>
              <p:nvPr/>
            </p:nvSpPr>
            <p:spPr bwMode="auto">
              <a:xfrm>
                <a:off x="7299325" y="4171950"/>
                <a:ext cx="2400856" cy="587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cs-CZ" sz="1600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6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cs-CZ" sz="1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cs-CZ" sz="1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1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sz="1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𝝏</m:t>
                          </m:r>
                          <m:d>
                            <m:dPr>
                              <m:ctrlPr>
                                <a:rPr lang="cs-CZ" sz="16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cs-CZ" sz="16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cs-CZ" sz="16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</m:d>
                        </m:num>
                        <m:den>
                          <m:r>
                            <a:rPr lang="cs-CZ" sz="1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cs-CZ" sz="1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cs-CZ" sz="1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𝒅𝒔</m:t>
                      </m:r>
                      <m:d>
                        <m:dPr>
                          <m:begChr m:val=""/>
                          <m:endChr m:val="]"/>
                          <m:ctrlPr>
                            <a:rPr lang="cs-CZ" sz="1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6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cs-CZ" sz="1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cs-CZ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9325" y="4171950"/>
                <a:ext cx="2400856" cy="587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délník 36"/>
          <p:cNvSpPr>
            <a:spLocks noChangeArrowheads="1"/>
          </p:cNvSpPr>
          <p:nvPr/>
        </p:nvSpPr>
        <p:spPr bwMode="auto">
          <a:xfrm>
            <a:off x="1675677" y="4986357"/>
            <a:ext cx="5423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hmotnost</a:t>
            </a:r>
            <a:r>
              <a:rPr lang="en-US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kapaliny</a:t>
            </a:r>
            <a:r>
              <a:rPr lang="en-US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 </a:t>
            </a:r>
            <a: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proudové trubici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změní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za dt </a:t>
            </a:r>
            <a:endParaRPr lang="cs-CZ" altLang="cs-CZ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0"/>
              <p:cNvSpPr txBox="1"/>
              <p:nvPr/>
            </p:nvSpPr>
            <p:spPr bwMode="auto">
              <a:xfrm>
                <a:off x="7310438" y="4894263"/>
                <a:ext cx="1247775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𝝏</m:t>
                          </m:r>
                          <m:d>
                            <m:d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𝒅𝒔</m:t>
                              </m:r>
                            </m:e>
                          </m:d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7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0438" y="4894263"/>
                <a:ext cx="1247775" cy="714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2"/>
              <p:cNvSpPr txBox="1"/>
              <p:nvPr/>
            </p:nvSpPr>
            <p:spPr bwMode="auto">
              <a:xfrm>
                <a:off x="4117974" y="5478463"/>
                <a:ext cx="2127283" cy="6588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600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𝝏</m:t>
                          </m:r>
                          <m:d>
                            <m:dPr>
                              <m:ctrlPr>
                                <a:rPr lang="cs-CZ" sz="16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cs-CZ" sz="16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cs-CZ" sz="16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</m:d>
                        </m:num>
                        <m:den>
                          <m:r>
                            <a:rPr lang="cs-CZ" sz="1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cs-CZ" sz="1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cs-CZ" sz="1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 + </m:t>
                      </m:r>
                      <m:f>
                        <m:fPr>
                          <m:ctrlPr>
                            <a:rPr lang="cs-CZ" sz="1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𝝏</m:t>
                          </m:r>
                          <m:d>
                            <m:dPr>
                              <m:ctrlPr>
                                <a:rPr lang="cs-CZ" sz="16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cs-CZ" sz="16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cs-CZ" sz="16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</m:num>
                        <m:den>
                          <m:r>
                            <a:rPr lang="cs-CZ" sz="1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cs-CZ" sz="1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cs-CZ" sz="1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= </m:t>
                      </m:r>
                      <m:r>
                        <a:rPr lang="cs-CZ" sz="1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1600" b="1" dirty="0"/>
              </a:p>
            </p:txBody>
          </p:sp>
        </mc:Choice>
        <mc:Fallback xmlns="">
          <p:sp>
            <p:nvSpPr>
              <p:cNvPr id="28" name="Object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7974" y="5478463"/>
                <a:ext cx="2127283" cy="6588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bdélník 41"/>
          <p:cNvSpPr>
            <a:spLocks noChangeArrowheads="1"/>
          </p:cNvSpPr>
          <p:nvPr/>
        </p:nvSpPr>
        <p:spPr bwMode="auto">
          <a:xfrm>
            <a:off x="2964753" y="6199258"/>
            <a:ext cx="5400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diferenciální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spojitosti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neustáleném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pohybu</a:t>
            </a:r>
            <a:endParaRPr lang="cs-CZ" altLang="cs-CZ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6894C9F-A0FC-448B-B7FF-F629FCA28093}"/>
              </a:ext>
            </a:extLst>
          </p:cNvPr>
          <p:cNvCxnSpPr/>
          <p:nvPr/>
        </p:nvCxnSpPr>
        <p:spPr bwMode="auto">
          <a:xfrm>
            <a:off x="8292402" y="2754234"/>
            <a:ext cx="80775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E5453ABA-A127-41DF-8193-253DE125E995}"/>
              </a:ext>
            </a:extLst>
          </p:cNvPr>
          <p:cNvCxnSpPr>
            <a:cxnSpLocks/>
          </p:cNvCxnSpPr>
          <p:nvPr/>
        </p:nvCxnSpPr>
        <p:spPr bwMode="auto">
          <a:xfrm>
            <a:off x="5140411" y="4473146"/>
            <a:ext cx="1958546" cy="527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18B3728D-D01B-4C6C-9045-4229FC2F881F}"/>
              </a:ext>
            </a:extLst>
          </p:cNvPr>
          <p:cNvCxnSpPr/>
          <p:nvPr/>
        </p:nvCxnSpPr>
        <p:spPr bwMode="auto">
          <a:xfrm flipV="1">
            <a:off x="2136808" y="2886146"/>
            <a:ext cx="1475275" cy="1166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8A709C36-521F-4D08-8700-98B569FBAB84}"/>
              </a:ext>
            </a:extLst>
          </p:cNvPr>
          <p:cNvCxnSpPr/>
          <p:nvPr/>
        </p:nvCxnSpPr>
        <p:spPr bwMode="auto">
          <a:xfrm flipV="1">
            <a:off x="6492178" y="2814708"/>
            <a:ext cx="1718171" cy="13684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Volný tvar: obrazec 36">
            <a:extLst>
              <a:ext uri="{FF2B5EF4-FFF2-40B4-BE49-F238E27FC236}">
                <a16:creationId xmlns:a16="http://schemas.microsoft.com/office/drawing/2014/main" id="{D976ABE8-3405-4387-8A74-A3D97047E046}"/>
              </a:ext>
            </a:extLst>
          </p:cNvPr>
          <p:cNvSpPr/>
          <p:nvPr/>
        </p:nvSpPr>
        <p:spPr bwMode="auto">
          <a:xfrm>
            <a:off x="3505200" y="1872343"/>
            <a:ext cx="5018314" cy="1709057"/>
          </a:xfrm>
          <a:custGeom>
            <a:avLst/>
            <a:gdLst>
              <a:gd name="connsiteX0" fmla="*/ 130629 w 5018314"/>
              <a:gd name="connsiteY0" fmla="*/ 598714 h 1709057"/>
              <a:gd name="connsiteX1" fmla="*/ 4789714 w 5018314"/>
              <a:gd name="connsiteY1" fmla="*/ 0 h 1709057"/>
              <a:gd name="connsiteX2" fmla="*/ 4920343 w 5018314"/>
              <a:gd name="connsiteY2" fmla="*/ 119743 h 1709057"/>
              <a:gd name="connsiteX3" fmla="*/ 4985657 w 5018314"/>
              <a:gd name="connsiteY3" fmla="*/ 391886 h 1709057"/>
              <a:gd name="connsiteX4" fmla="*/ 5018314 w 5018314"/>
              <a:gd name="connsiteY4" fmla="*/ 947057 h 1709057"/>
              <a:gd name="connsiteX5" fmla="*/ 4963886 w 5018314"/>
              <a:gd name="connsiteY5" fmla="*/ 1338943 h 1709057"/>
              <a:gd name="connsiteX6" fmla="*/ 4876800 w 5018314"/>
              <a:gd name="connsiteY6" fmla="*/ 1621971 h 1709057"/>
              <a:gd name="connsiteX7" fmla="*/ 4811486 w 5018314"/>
              <a:gd name="connsiteY7" fmla="*/ 1709057 h 1709057"/>
              <a:gd name="connsiteX8" fmla="*/ 130629 w 5018314"/>
              <a:gd name="connsiteY8" fmla="*/ 1469571 h 1709057"/>
              <a:gd name="connsiteX9" fmla="*/ 54429 w 5018314"/>
              <a:gd name="connsiteY9" fmla="*/ 1426028 h 1709057"/>
              <a:gd name="connsiteX10" fmla="*/ 21771 w 5018314"/>
              <a:gd name="connsiteY10" fmla="*/ 1317171 h 1709057"/>
              <a:gd name="connsiteX11" fmla="*/ 0 w 5018314"/>
              <a:gd name="connsiteY11" fmla="*/ 990600 h 1709057"/>
              <a:gd name="connsiteX12" fmla="*/ 10886 w 5018314"/>
              <a:gd name="connsiteY12" fmla="*/ 827314 h 1709057"/>
              <a:gd name="connsiteX13" fmla="*/ 87086 w 5018314"/>
              <a:gd name="connsiteY13" fmla="*/ 685800 h 1709057"/>
              <a:gd name="connsiteX14" fmla="*/ 130629 w 5018314"/>
              <a:gd name="connsiteY14" fmla="*/ 598714 h 170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18314" h="1709057">
                <a:moveTo>
                  <a:pt x="130629" y="598714"/>
                </a:moveTo>
                <a:lnTo>
                  <a:pt x="4789714" y="0"/>
                </a:lnTo>
                <a:lnTo>
                  <a:pt x="4920343" y="119743"/>
                </a:lnTo>
                <a:lnTo>
                  <a:pt x="4985657" y="391886"/>
                </a:lnTo>
                <a:lnTo>
                  <a:pt x="5018314" y="947057"/>
                </a:lnTo>
                <a:lnTo>
                  <a:pt x="4963886" y="1338943"/>
                </a:lnTo>
                <a:lnTo>
                  <a:pt x="4876800" y="1621971"/>
                </a:lnTo>
                <a:lnTo>
                  <a:pt x="4811486" y="1709057"/>
                </a:lnTo>
                <a:lnTo>
                  <a:pt x="130629" y="1469571"/>
                </a:lnTo>
                <a:lnTo>
                  <a:pt x="54429" y="1426028"/>
                </a:lnTo>
                <a:lnTo>
                  <a:pt x="21771" y="1317171"/>
                </a:lnTo>
                <a:lnTo>
                  <a:pt x="0" y="990600"/>
                </a:lnTo>
                <a:lnTo>
                  <a:pt x="10886" y="827314"/>
                </a:lnTo>
                <a:lnTo>
                  <a:pt x="87086" y="685800"/>
                </a:lnTo>
                <a:lnTo>
                  <a:pt x="130629" y="598714"/>
                </a:lnTo>
                <a:close/>
              </a:path>
            </a:pathLst>
          </a:custGeom>
          <a:solidFill>
            <a:srgbClr val="00B0F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4C67E892-337C-4A91-9F43-1361935C2652}"/>
              </a:ext>
            </a:extLst>
          </p:cNvPr>
          <p:cNvSpPr/>
          <p:nvPr/>
        </p:nvSpPr>
        <p:spPr bwMode="auto">
          <a:xfrm>
            <a:off x="3525091" y="2481315"/>
            <a:ext cx="240557" cy="866760"/>
          </a:xfrm>
          <a:prstGeom prst="ellipse">
            <a:avLst/>
          </a:prstGeom>
          <a:solidFill>
            <a:srgbClr val="002060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176ABA55-E5BD-4495-8E25-29C412848AF9}"/>
              </a:ext>
            </a:extLst>
          </p:cNvPr>
          <p:cNvSpPr/>
          <p:nvPr/>
        </p:nvSpPr>
        <p:spPr bwMode="auto">
          <a:xfrm>
            <a:off x="8076507" y="1879671"/>
            <a:ext cx="431795" cy="1727200"/>
          </a:xfrm>
          <a:prstGeom prst="ellipse">
            <a:avLst/>
          </a:prstGeom>
          <a:solidFill>
            <a:srgbClr val="002060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BC4EC7BA-4E33-417D-9A62-260A0C8FEAA3}"/>
              </a:ext>
            </a:extLst>
          </p:cNvPr>
          <p:cNvSpPr/>
          <p:nvPr/>
        </p:nvSpPr>
        <p:spPr bwMode="auto">
          <a:xfrm>
            <a:off x="5772670" y="2166899"/>
            <a:ext cx="366712" cy="1279525"/>
          </a:xfrm>
          <a:prstGeom prst="ellipse">
            <a:avLst/>
          </a:prstGeom>
          <a:solidFill>
            <a:srgbClr val="002060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70443112-EA81-4C60-90C9-503F0B3E6F1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18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88282" y="925023"/>
            <a:ext cx="59404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USTÁLENÉ 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PROUDĚNÍ</a:t>
            </a:r>
            <a:endParaRPr lang="cs-CZ" altLang="cs-CZ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cs-CZ" altLang="cs-CZ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Q =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.S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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.S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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.S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konst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endParaRPr lang="cs-CZ" altLang="cs-CZ" sz="2000" dirty="0">
              <a:solidFill>
                <a:prstClr val="black"/>
              </a:solidFill>
              <a:latin typeface="Monotype Corsiva" panose="03010101010201010101" pitchFamily="66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NESTLAČITELNÁ KAPALINA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cs-CZ" altLang="cs-CZ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en-US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S</a:t>
            </a:r>
            <a:r>
              <a:rPr lang="en-US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en-US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…. = 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cs-CZ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cs-CZ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cs-CZ" sz="20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konst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= Q</a:t>
            </a:r>
            <a:r>
              <a:rPr lang="en-US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cs-CZ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Q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279613" y="3809319"/>
            <a:ext cx="7632774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  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EULEROVA ROVNICE HYDRODYNAMIKY </a:t>
            </a:r>
            <a:r>
              <a:rPr lang="en-US" altLang="cs-CZ" sz="1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18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ideální</a:t>
            </a:r>
            <a:r>
              <a:rPr lang="en-US" altLang="cs-CZ" sz="1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</a:t>
            </a:r>
            <a:r>
              <a:rPr lang="en-US" altLang="cs-CZ" sz="1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cs-CZ" altLang="cs-CZ" sz="18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	</a:t>
            </a:r>
            <a:r>
              <a:rPr lang="en-US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dF</a:t>
            </a:r>
            <a:r>
              <a:rPr lang="en-US" altLang="cs-CZ" sz="2000" b="1" baseline="-30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n-US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 </a:t>
            </a:r>
            <a:r>
              <a:rPr lang="en-US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dF</a:t>
            </a:r>
            <a:r>
              <a:rPr lang="en-US" altLang="cs-CZ" sz="2000" b="1" baseline="-30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dF</a:t>
            </a:r>
            <a:r>
              <a:rPr lang="en-US" altLang="cs-CZ" sz="2000" b="1" baseline="-30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</a:t>
            </a:r>
            <a:endParaRPr lang="cs-CZ" altLang="cs-CZ" sz="2000" b="1" baseline="-30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d´Alambertův</a:t>
            </a:r>
            <a:r>
              <a:rPr lang="en-US" altLang="cs-CZ" sz="20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</a:t>
            </a:r>
            <a:r>
              <a:rPr lang="en-US" altLang="cs-CZ" sz="20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setrvačné</a:t>
            </a:r>
            <a:r>
              <a:rPr lang="en-US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síly</a:t>
            </a:r>
            <a:r>
              <a:rPr lang="en-US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en-US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 </a:t>
            </a:r>
            <a:r>
              <a:rPr lang="en-US" alt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rovnováze</a:t>
            </a:r>
            <a:r>
              <a:rPr lang="en-US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 </a:t>
            </a:r>
            <a:r>
              <a:rPr lang="en-US" alt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působícími</a:t>
            </a:r>
            <a:r>
              <a:rPr lang="en-US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silami</a:t>
            </a:r>
            <a:r>
              <a:rPr lang="en-US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</a:t>
            </a:r>
            <a:r>
              <a:rPr lang="en-US" alt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mají</a:t>
            </a:r>
            <a:r>
              <a:rPr lang="en-US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opačný</a:t>
            </a:r>
            <a:r>
              <a:rPr lang="en-US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smysl</a:t>
            </a:r>
            <a:r>
              <a:rPr lang="en-US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</a:t>
            </a:r>
            <a:r>
              <a:rPr lang="en-US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výslednice</a:t>
            </a:r>
            <a:r>
              <a:rPr lang="en-US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působících</a:t>
            </a:r>
            <a:r>
              <a:rPr lang="en-US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</a:t>
            </a:r>
            <a:r>
              <a:rPr lang="en-US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06565A0-20ED-46AB-903C-1356E37436B8}"/>
              </a:ext>
            </a:extLst>
          </p:cNvPr>
          <p:cNvSpPr/>
          <p:nvPr/>
        </p:nvSpPr>
        <p:spPr bwMode="auto">
          <a:xfrm>
            <a:off x="2843062" y="2527649"/>
            <a:ext cx="5016147" cy="707613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17ABEDE-0C2D-4F0E-BB4B-E2E315CAEB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19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301937" y="5519208"/>
            <a:ext cx="5580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Bernoulliho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r.</a:t>
            </a:r>
            <a:r>
              <a:rPr lang="en-US" altLang="cs-CZ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 </a:t>
            </a:r>
            <a:r>
              <a:rPr lang="en-US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ustálené</a:t>
            </a:r>
            <a:r>
              <a:rPr lang="en-US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proudění</a:t>
            </a:r>
            <a:r>
              <a:rPr lang="en-US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má</a:t>
            </a:r>
            <a:r>
              <a:rPr lang="en-US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tvar</a:t>
            </a:r>
            <a:r>
              <a:rPr lang="en-US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985073" y="5868298"/>
            <a:ext cx="3506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 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ergetických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výškách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8216860" y="4363124"/>
            <a:ext cx="3471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 –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měrná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energie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proudu</a:t>
            </a:r>
            <a:endParaRPr lang="en-US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6"/>
          <p:cNvSpPr txBox="1">
            <a:spLocks noChangeArrowheads="1"/>
          </p:cNvSpPr>
          <p:nvPr/>
        </p:nvSpPr>
        <p:spPr bwMode="auto">
          <a:xfrm>
            <a:off x="1463336" y="551997"/>
            <a:ext cx="57753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Mechanická energie (kinetická ….potenciální)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1411814" y="995017"/>
                <a:ext cx="10170302" cy="5248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altLang="cs-CZ" sz="20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Kinetická</a:t>
                </a:r>
                <a:r>
                  <a:rPr lang="en-US" altLang="cs-CZ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cs-CZ" sz="20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energie</a:t>
                </a:r>
                <a:r>
                  <a:rPr lang="en-US" altLang="cs-CZ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(mv</a:t>
                </a:r>
                <a:r>
                  <a:rPr lang="cs-CZ" altLang="cs-CZ" sz="2000" b="1" baseline="30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altLang="cs-CZ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/2) </a:t>
                </a:r>
                <a:r>
                  <a:rPr lang="cs-CZ" altLang="cs-CZ" sz="2000" b="1" dirty="0">
                    <a:solidFill>
                      <a:srgbClr val="17375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                                     </a:t>
                </a:r>
                <a:r>
                  <a:rPr lang="cs-CZ" altLang="cs-CZ" sz="2000" b="1" dirty="0">
                    <a:solidFill>
                      <a:srgbClr val="17375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 en. výškách  (en. na jednotku tíže)</a:t>
                </a:r>
                <a:endParaRPr lang="cs-CZ" altLang="cs-CZ" sz="2000" dirty="0">
                  <a:solidFill>
                    <a:srgbClr val="17375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cs-CZ" sz="2000" b="1" baseline="-30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m.v</a:t>
                </a:r>
                <a:r>
                  <a:rPr lang="en-US" altLang="cs-CZ" sz="2000" b="1" baseline="30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/2   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kin.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en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hmotnostní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jedn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  <a:r>
                  <a:rPr lang="cs-CZ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</a:t>
                </a:r>
                <a:r>
                  <a:rPr lang="en-US" altLang="cs-CZ" sz="2000" b="1" baseline="-30000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K</a:t>
                </a:r>
                <a:r>
                  <a:rPr lang="en-US" altLang="cs-CZ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v</a:t>
                </a:r>
                <a:r>
                  <a:rPr lang="en-US" altLang="cs-CZ" sz="2000" b="1" baseline="30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lang="en-US" altLang="cs-CZ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/2</a:t>
                </a:r>
                <a:r>
                  <a:rPr lang="cs-CZ" altLang="cs-CZ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  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                                                                                                              </a:t>
                </a:r>
                <a:r>
                  <a:rPr lang="en-US" altLang="cs-CZ" sz="20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</a:t>
                </a:r>
                <a:r>
                  <a:rPr lang="en-US" altLang="cs-CZ" sz="2000" baseline="300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lang="en-US" altLang="cs-CZ" sz="20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/2</a:t>
                </a:r>
                <a:r>
                  <a:rPr lang="cs-CZ" altLang="cs-CZ" sz="20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 </a:t>
                </a:r>
                <a:endParaRPr lang="cs-CZ" altLang="cs-CZ" sz="20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B) Potenciální energie (</a:t>
                </a:r>
                <a:r>
                  <a:rPr lang="cs-CZ" altLang="cs-CZ" sz="20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mgh</a:t>
                </a:r>
                <a:r>
                  <a:rPr lang="cs-CZ" altLang="cs-CZ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2000" b="1" dirty="0">
                    <a:solidFill>
                      <a:srgbClr val="17375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a) </a:t>
                </a:r>
                <a:r>
                  <a:rPr lang="en-US" altLang="cs-CZ" sz="2000" b="1" dirty="0" err="1">
                    <a:solidFill>
                      <a:srgbClr val="17375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Polohová</a:t>
                </a:r>
                <a:r>
                  <a:rPr lang="en-US" altLang="cs-CZ" sz="2000" b="1" dirty="0">
                    <a:solidFill>
                      <a:srgbClr val="17375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cs-CZ" sz="2000" b="1" dirty="0" err="1">
                    <a:solidFill>
                      <a:srgbClr val="17375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energie</a:t>
                </a:r>
                <a:r>
                  <a:rPr lang="en-US" altLang="cs-CZ" sz="2000" b="1" dirty="0">
                    <a:solidFill>
                      <a:srgbClr val="17375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cs-CZ" altLang="cs-CZ" sz="2000" b="1" dirty="0">
                  <a:solidFill>
                    <a:srgbClr val="1737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</a:t>
                </a:r>
                <a:r>
                  <a:rPr lang="en-US" altLang="cs-CZ" sz="2000" b="1" baseline="-30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m.g.h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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pol.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hmot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jednotky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cs-CZ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cs-CZ" sz="2000" b="1" baseline="-30000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lang="en-US" altLang="cs-CZ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g.h</a:t>
                </a:r>
                <a:r>
                  <a:rPr lang="cs-CZ" altLang="cs-CZ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          </a:t>
                </a:r>
                <a:r>
                  <a:rPr lang="cs-CZ" altLang="cs-CZ" sz="20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cs-CZ" altLang="cs-CZ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2000" b="1" dirty="0">
                    <a:solidFill>
                      <a:srgbClr val="17375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b) </a:t>
                </a:r>
                <a:r>
                  <a:rPr lang="en-US" altLang="cs-CZ" sz="2000" b="1" dirty="0" err="1">
                    <a:solidFill>
                      <a:srgbClr val="17375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Tlaková</a:t>
                </a:r>
                <a:r>
                  <a:rPr lang="en-US" altLang="cs-CZ" sz="2000" b="1" dirty="0">
                    <a:solidFill>
                      <a:srgbClr val="17375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cs-CZ" sz="2000" b="1" dirty="0" err="1">
                    <a:solidFill>
                      <a:srgbClr val="17375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energie</a:t>
                </a:r>
                <a:endParaRPr lang="cs-CZ" altLang="cs-CZ" sz="2000" b="1" dirty="0">
                  <a:solidFill>
                    <a:srgbClr val="1737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</a:t>
                </a:r>
                <a:r>
                  <a:rPr lang="en-US" altLang="cs-CZ" sz="2000" b="1" baseline="-30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</a:t>
                </a:r>
                <a:r>
                  <a:rPr lang="cs-CZ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m.(p/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cs-CZ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                       </a:t>
                </a:r>
                <a:r>
                  <a:rPr lang="cs-CZ" altLang="cs-CZ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cs-CZ" altLang="cs-CZ" sz="2000" b="1" baseline="-25000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cs-CZ" altLang="cs-CZ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num>
                      <m:den>
                        <m:r>
                          <a:rPr lang="cs-CZ" altLang="cs-CZ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𝝆</m:t>
                        </m:r>
                      </m:den>
                    </m:f>
                  </m:oMath>
                </a14:m>
                <a:r>
                  <a:rPr lang="cs-CZ" altLang="cs-CZ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𝐩</m:t>
                        </m:r>
                      </m:num>
                      <m:den>
                        <m:r>
                          <a:rPr lang="cs-CZ" altLang="cs-CZ" sz="2400" b="1" i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𝛒</m:t>
                        </m:r>
                        <m:r>
                          <a:rPr lang="cs-CZ" altLang="cs-CZ" sz="2400" b="1" i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den>
                    </m:f>
                  </m:oMath>
                </a14:m>
                <a:r>
                  <a:rPr lang="cs-CZ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endParaRPr lang="cs-CZ" altLang="cs-CZ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</a:t>
                </a:r>
                <a:r>
                  <a:rPr lang="en-US" altLang="cs-CZ" sz="2000" b="1" baseline="30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/2g -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rychlostní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výška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(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určuje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se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Pitotovou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trubicí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endParaRPr lang="cs-CZ" altLang="cs-CZ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p/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 -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tlaková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výška</a:t>
                </a:r>
                <a:endParaRPr lang="cs-CZ" altLang="cs-CZ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 -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polohová</a:t>
                </a:r>
                <a:r>
                  <a:rPr lang="en-US" altLang="cs-CZ" sz="2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cs-CZ" sz="2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výška</a:t>
                </a:r>
                <a:endParaRPr lang="cs-CZ" altLang="cs-CZ" sz="2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cs-CZ" altLang="cs-CZ" sz="2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cs-CZ" altLang="cs-CZ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cs-CZ" altLang="cs-CZ" sz="2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4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1814" y="995017"/>
                <a:ext cx="10170302" cy="5248937"/>
              </a:xfrm>
              <a:prstGeom prst="rect">
                <a:avLst/>
              </a:prstGeom>
              <a:blipFill>
                <a:blip r:embed="rId3"/>
                <a:stretch>
                  <a:fillRect l="-719" t="-2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116384" y="42316"/>
            <a:ext cx="100599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BERNOULLIHO ROVNICE 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zákon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zachování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energie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při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proudění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ideální</a:t>
            </a:r>
            <a:r>
              <a:rPr lang="en-US" altLang="cs-CZ" sz="20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kapaliny</a:t>
            </a:r>
            <a:r>
              <a:rPr lang="cs-CZ" altLang="cs-CZ" sz="20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</a:t>
            </a:r>
            <a:endParaRPr lang="en-US" altLang="cs-CZ" sz="2000" b="1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6344417-B0C1-4C82-8F37-E689B6C7C3D2}"/>
              </a:ext>
            </a:extLst>
          </p:cNvPr>
          <p:cNvSpPr/>
          <p:nvPr/>
        </p:nvSpPr>
        <p:spPr bwMode="auto">
          <a:xfrm>
            <a:off x="6742067" y="5547197"/>
            <a:ext cx="3608962" cy="994641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6CFAC6E4-437B-402B-9B91-1F2C24D07658}"/>
                  </a:ext>
                </a:extLst>
              </p:cNvPr>
              <p:cNvSpPr txBox="1"/>
              <p:nvPr/>
            </p:nvSpPr>
            <p:spPr>
              <a:xfrm>
                <a:off x="7238654" y="5697496"/>
                <a:ext cx="2854949" cy="611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cs-CZ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𝐩</m:t>
                          </m:r>
                        </m:num>
                        <m:den>
                          <m:r>
                            <a:rPr lang="cs-CZ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𝛒</m:t>
                          </m:r>
                          <m:r>
                            <a:rPr lang="cs-CZ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</m:den>
                      </m:f>
                      <m:r>
                        <a:rPr lang="cs-CZ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cs-CZ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𝟐𝐠</m:t>
                          </m:r>
                        </m:den>
                      </m:f>
                      <m:r>
                        <a:rPr lang="cs-CZ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𝐤𝐨𝐧𝐬𝐭</m:t>
                      </m:r>
                      <m:r>
                        <a:rPr lang="cs-CZ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.=</m:t>
                      </m:r>
                      <m:r>
                        <a:rPr lang="cs-CZ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6CFAC6E4-437B-402B-9B91-1F2C24D07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654" y="5697496"/>
                <a:ext cx="2854949" cy="611449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Obrázek 15">
            <a:extLst>
              <a:ext uri="{FF2B5EF4-FFF2-40B4-BE49-F238E27FC236}">
                <a16:creationId xmlns:a16="http://schemas.microsoft.com/office/drawing/2014/main" id="{1A13D451-94E0-41B5-B65A-0B436B48D57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88070C5-9723-C013-A18A-F609AF6A31F0}"/>
              </a:ext>
            </a:extLst>
          </p:cNvPr>
          <p:cNvSpPr txBox="1"/>
          <p:nvPr/>
        </p:nvSpPr>
        <p:spPr>
          <a:xfrm>
            <a:off x="9341112" y="1781234"/>
            <a:ext cx="229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rychlostní (kinetická) výška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83C138A-E8E3-DF06-F430-098BF2116933}"/>
              </a:ext>
            </a:extLst>
          </p:cNvPr>
          <p:cNvSpPr txBox="1"/>
          <p:nvPr/>
        </p:nvSpPr>
        <p:spPr>
          <a:xfrm>
            <a:off x="9201552" y="2685959"/>
            <a:ext cx="229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polohová (geodetická) výška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C5038DD-0C89-4C64-8F95-8E71E179D33C}"/>
              </a:ext>
            </a:extLst>
          </p:cNvPr>
          <p:cNvSpPr txBox="1"/>
          <p:nvPr/>
        </p:nvSpPr>
        <p:spPr>
          <a:xfrm>
            <a:off x="9120144" y="3885409"/>
            <a:ext cx="229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tlaková výška</a:t>
            </a:r>
          </a:p>
        </p:txBody>
      </p:sp>
    </p:spTree>
    <p:extLst>
      <p:ext uri="{BB962C8B-B14F-4D97-AF65-F5344CB8AC3E}">
        <p14:creationId xmlns:p14="http://schemas.microsoft.com/office/powerpoint/2010/main" val="31053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76820"/>
            <a:ext cx="346127" cy="255609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57431" y="6576820"/>
            <a:ext cx="882127" cy="251324"/>
          </a:xfrm>
        </p:spPr>
        <p:txBody>
          <a:bodyPr/>
          <a:lstStyle/>
          <a:p>
            <a:pPr>
              <a:defRPr/>
            </a:pPr>
            <a:fld id="{0C7FBF73-3FCD-4C24-AE4C-0FF766FD0C43}" type="datetime1">
              <a:rPr lang="en-US" sz="1000" b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10/12/2024</a:t>
            </a:fld>
            <a:endParaRPr lang="cs-CZ" sz="1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ovéPole 2"/>
          <p:cNvSpPr txBox="1"/>
          <p:nvPr/>
        </p:nvSpPr>
        <p:spPr>
          <a:xfrm>
            <a:off x="3908407" y="2657074"/>
            <a:ext cx="38822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cs-CZ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    </a:t>
            </a:r>
            <a:r>
              <a:rPr lang="cs-CZ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Hydrodynamika</a:t>
            </a:r>
          </a:p>
          <a:p>
            <a:pPr algn="ctr" eaLnBrk="1" hangingPunct="1"/>
            <a:r>
              <a:rPr lang="cs-CZ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     </a:t>
            </a:r>
            <a:r>
              <a:rPr 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2024_2025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3F2F1A-B358-4897-97E4-757B2B6D58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20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66955" y="1856877"/>
            <a:ext cx="10176548" cy="34778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oučet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všech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energií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je v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každém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průřezu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jedné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téže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trubice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konstantní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Bernoulliho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rovnice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platí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pro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proudovou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trubici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v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jejichž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průřezech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rychlost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rovnoměrně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rozložena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.(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jinak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nutno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přenásobit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rychlostní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výšku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Coriolisovým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číslem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)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Pro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jakékoli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dva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průřezy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platí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: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E</a:t>
            </a:r>
            <a:r>
              <a:rPr lang="en-US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= E</a:t>
            </a:r>
            <a:r>
              <a:rPr lang="en-US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=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konst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.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Tlaková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čára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TČ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–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průběh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potenci</a:t>
            </a:r>
            <a:r>
              <a:rPr 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ální</a:t>
            </a:r>
            <a:r>
              <a:rPr 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výšek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B41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Energetický</a:t>
            </a:r>
            <a:r>
              <a:rPr lang="en-US" sz="2000" b="1" dirty="0">
                <a:solidFill>
                  <a:srgbClr val="B41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B41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horizont</a:t>
            </a:r>
            <a:r>
              <a:rPr lang="en-US" sz="2000" b="1" dirty="0">
                <a:solidFill>
                  <a:srgbClr val="B41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cs-CZ" sz="2000" b="1" dirty="0">
                <a:solidFill>
                  <a:srgbClr val="B41C9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cs-CZ" sz="2000" b="1" dirty="0">
                <a:solidFill>
                  <a:srgbClr val="B41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EH</a:t>
            </a:r>
            <a:r>
              <a:rPr lang="cs-CZ" sz="2000" b="1" dirty="0">
                <a:solidFill>
                  <a:srgbClr val="B41C9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) </a:t>
            </a:r>
            <a:r>
              <a:rPr 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-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ve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vzdálenosti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E od GH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Čára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energie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ČE</a:t>
            </a:r>
            <a:r>
              <a:rPr 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)  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–pro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ideální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kapalinu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= </a:t>
            </a:r>
            <a:r>
              <a:rPr lang="en-US" sz="2000" b="1" dirty="0">
                <a:solidFill>
                  <a:srgbClr val="B41C9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EH</a:t>
            </a:r>
          </a:p>
        </p:txBody>
      </p:sp>
      <p:sp>
        <p:nvSpPr>
          <p:cNvPr id="8" name="TextovéPole 13"/>
          <p:cNvSpPr txBox="1">
            <a:spLocks noChangeArrowheads="1"/>
          </p:cNvSpPr>
          <p:nvPr/>
        </p:nvSpPr>
        <p:spPr bwMode="auto">
          <a:xfrm>
            <a:off x="2174427" y="1485750"/>
            <a:ext cx="6481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ZÁKON ZACHOVÁNÍ ENERGIE </a:t>
            </a:r>
            <a:r>
              <a:rPr lang="cs-CZ" altLang="cs-CZ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0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ideální kapalina</a:t>
            </a:r>
          </a:p>
        </p:txBody>
      </p:sp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4179402" y="5470851"/>
          <a:ext cx="2842514" cy="68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609480" progId="Equation.3">
                  <p:embed/>
                </p:oleObj>
              </mc:Choice>
              <mc:Fallback>
                <p:oleObj name="Equation" r:id="rId3" imgW="2514600" imgH="609480" progId="Equation.3">
                  <p:embed/>
                  <p:pic>
                    <p:nvPicPr>
                      <p:cNvPr id="1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402" y="5470851"/>
                        <a:ext cx="2842514" cy="689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pojnice: pravoúhlá 10"/>
          <p:cNvCxnSpPr>
            <a:cxnSpLocks/>
          </p:cNvCxnSpPr>
          <p:nvPr/>
        </p:nvCxnSpPr>
        <p:spPr bwMode="auto">
          <a:xfrm rot="10800000" flipV="1">
            <a:off x="3913632" y="5583751"/>
            <a:ext cx="1085088" cy="627947"/>
          </a:xfrm>
          <a:prstGeom prst="bentConnector3">
            <a:avLst>
              <a:gd name="adj1" fmla="val -562"/>
            </a:avLst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24" name="Spojnice: pravoúhlá 23"/>
          <p:cNvCxnSpPr>
            <a:cxnSpLocks/>
          </p:cNvCxnSpPr>
          <p:nvPr/>
        </p:nvCxnSpPr>
        <p:spPr bwMode="auto">
          <a:xfrm rot="10800000" flipV="1">
            <a:off x="3310127" y="6003843"/>
            <a:ext cx="2292096" cy="538003"/>
          </a:xfrm>
          <a:prstGeom prst="bentConnector3">
            <a:avLst>
              <a:gd name="adj1" fmla="val 532"/>
            </a:avLst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29" name="TextovéPole 28"/>
          <p:cNvSpPr txBox="1"/>
          <p:nvPr/>
        </p:nvSpPr>
        <p:spPr>
          <a:xfrm>
            <a:off x="3392424" y="5944083"/>
            <a:ext cx="68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TČ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749296" y="6345988"/>
            <a:ext cx="68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ČE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FD7623A-58E7-4392-A1B4-3222D99A2B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C3D91977-958F-19D0-6DF6-4F8C0A3E75CB}"/>
                  </a:ext>
                </a:extLst>
              </p:cNvPr>
              <p:cNvSpPr txBox="1"/>
              <p:nvPr/>
            </p:nvSpPr>
            <p:spPr>
              <a:xfrm>
                <a:off x="1226185" y="569603"/>
                <a:ext cx="2848991" cy="677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cs-CZ" altLang="cs-CZ" sz="20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𝐓𝐥𝐚𝐤𝐨𝐯</m:t>
                      </m:r>
                      <m:r>
                        <a:rPr lang="cs-CZ" altLang="cs-CZ" sz="20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á </m:t>
                      </m:r>
                      <m:r>
                        <a:rPr lang="cs-CZ" altLang="cs-CZ" sz="20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𝐯</m:t>
                      </m:r>
                      <m:r>
                        <a:rPr lang="cs-CZ" altLang="cs-CZ" sz="20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ýš</m:t>
                      </m:r>
                      <m:r>
                        <a:rPr lang="cs-CZ" altLang="cs-CZ" sz="20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𝐤𝐚</m:t>
                      </m:r>
                      <m:r>
                        <a:rPr lang="cs-CZ" altLang="cs-CZ" sz="20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cs-CZ" altLang="cs-CZ" sz="2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… </m:t>
                      </m:r>
                      <m:f>
                        <m:fPr>
                          <m:ctrlPr>
                            <a:rPr lang="cs-CZ" altLang="cs-CZ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20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</m:num>
                        <m:den>
                          <m:r>
                            <a:rPr lang="cs-CZ" altLang="cs-CZ" sz="2000" b="1" i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𝛒</m:t>
                          </m:r>
                          <m:r>
                            <a:rPr lang="cs-CZ" altLang="cs-CZ" sz="20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𝐠</m:t>
                          </m:r>
                        </m:den>
                      </m:f>
                    </m:oMath>
                  </m:oMathPara>
                </a14:m>
                <a:endParaRPr lang="cs-CZ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C3D91977-958F-19D0-6DF6-4F8C0A3E7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185" y="569603"/>
                <a:ext cx="2848991" cy="6779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51A322F4-D5D5-32DE-5AC4-CA942A1C73E3}"/>
              </a:ext>
            </a:extLst>
          </p:cNvPr>
          <p:cNvSpPr txBox="1"/>
          <p:nvPr/>
        </p:nvSpPr>
        <p:spPr>
          <a:xfrm>
            <a:off x="4133335" y="704335"/>
            <a:ext cx="531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má dvě části a) </a:t>
            </a: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tlakovou výšku od vnějšího tlaku 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b)  </a:t>
            </a: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hydrostatickou výšku</a:t>
            </a:r>
          </a:p>
        </p:txBody>
      </p:sp>
    </p:spTree>
    <p:extLst>
      <p:ext uri="{BB962C8B-B14F-4D97-AF65-F5344CB8AC3E}">
        <p14:creationId xmlns:p14="http://schemas.microsoft.com/office/powerpoint/2010/main" val="27345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21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04210" y="171400"/>
            <a:ext cx="928837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PRAKTICKÉ POUŽITÍ 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BERNOULLIHO ROVNICE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(ideální kapalina)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proudové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trubici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se </a:t>
            </a:r>
            <a:r>
              <a:rPr lang="en-US" altLang="cs-CZ" sz="20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zvolí</a:t>
            </a:r>
            <a:r>
              <a:rPr lang="en-US" altLang="cs-CZ" sz="2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altLang="cs-CZ" sz="20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průřezy</a:t>
            </a:r>
            <a:endParaRPr lang="cs-CZ" altLang="cs-CZ" sz="20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Zvolí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se </a:t>
            </a:r>
            <a:r>
              <a:rPr lang="en-US" altLang="cs-CZ" sz="20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libovolná</a:t>
            </a:r>
            <a:r>
              <a:rPr lang="en-US" altLang="cs-CZ" sz="2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vodor</a:t>
            </a:r>
            <a:r>
              <a:rPr lang="en-US" altLang="cs-CZ" sz="2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cs-CZ" sz="20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rovina</a:t>
            </a:r>
            <a:r>
              <a:rPr lang="en-US" altLang="cs-CZ" sz="2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ekvipotenciální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plocha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nulového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potenciálu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Sestaví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se </a:t>
            </a:r>
            <a:r>
              <a:rPr lang="en-US" altLang="cs-CZ" sz="20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Bernoulliho</a:t>
            </a:r>
            <a:r>
              <a:rPr lang="en-US" altLang="cs-CZ" sz="2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rov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pro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dva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zvolené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průřezy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Případné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doplnění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o </a:t>
            </a:r>
            <a:r>
              <a:rPr lang="en-US" altLang="cs-CZ" sz="20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rovnici</a:t>
            </a:r>
            <a:r>
              <a:rPr lang="en-US" altLang="cs-CZ" sz="2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kontinuity</a:t>
            </a:r>
            <a:endParaRPr lang="en-US" altLang="cs-CZ" sz="20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099565" y="2067801"/>
          <a:ext cx="7812067" cy="36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6362820" imgH="3533865" progId="Excel.Chart.8">
                  <p:embed/>
                </p:oleObj>
              </mc:Choice>
              <mc:Fallback>
                <p:oleObj name="Graf" r:id="rId3" imgW="6362820" imgH="3533865" progId="Excel.Chart.8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565" y="2067801"/>
                        <a:ext cx="7812067" cy="362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95841" y="5287742"/>
            <a:ext cx="50118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Dáno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en-US" altLang="cs-CZ" sz="2000" baseline="-30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D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D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H, h, h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,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Vypočtěte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: Q, v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v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Vyneste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tlakovou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čáru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BED2ED91-C0EA-478F-A6BC-8470E5CECFC7}"/>
              </a:ext>
            </a:extLst>
          </p:cNvPr>
          <p:cNvSpPr/>
          <p:nvPr/>
        </p:nvSpPr>
        <p:spPr bwMode="auto">
          <a:xfrm>
            <a:off x="2492149" y="2415268"/>
            <a:ext cx="7293428" cy="3167742"/>
          </a:xfrm>
          <a:custGeom>
            <a:avLst/>
            <a:gdLst>
              <a:gd name="connsiteX0" fmla="*/ 0 w 7293428"/>
              <a:gd name="connsiteY0" fmla="*/ 2253342 h 3167742"/>
              <a:gd name="connsiteX1" fmla="*/ 10885 w 7293428"/>
              <a:gd name="connsiteY1" fmla="*/ 32657 h 3167742"/>
              <a:gd name="connsiteX2" fmla="*/ 10885 w 7293428"/>
              <a:gd name="connsiteY2" fmla="*/ 0 h 3167742"/>
              <a:gd name="connsiteX3" fmla="*/ 1458685 w 7293428"/>
              <a:gd name="connsiteY3" fmla="*/ 10885 h 3167742"/>
              <a:gd name="connsiteX4" fmla="*/ 1469571 w 7293428"/>
              <a:gd name="connsiteY4" fmla="*/ 1143000 h 3167742"/>
              <a:gd name="connsiteX5" fmla="*/ 3124200 w 7293428"/>
              <a:gd name="connsiteY5" fmla="*/ 1132114 h 3167742"/>
              <a:gd name="connsiteX6" fmla="*/ 3124200 w 7293428"/>
              <a:gd name="connsiteY6" fmla="*/ 2079171 h 3167742"/>
              <a:gd name="connsiteX7" fmla="*/ 3929742 w 7293428"/>
              <a:gd name="connsiteY7" fmla="*/ 2090057 h 3167742"/>
              <a:gd name="connsiteX8" fmla="*/ 3918857 w 7293428"/>
              <a:gd name="connsiteY8" fmla="*/ 1992085 h 3167742"/>
              <a:gd name="connsiteX9" fmla="*/ 4865914 w 7293428"/>
              <a:gd name="connsiteY9" fmla="*/ 1992085 h 3167742"/>
              <a:gd name="connsiteX10" fmla="*/ 4876800 w 7293428"/>
              <a:gd name="connsiteY10" fmla="*/ 914400 h 3167742"/>
              <a:gd name="connsiteX11" fmla="*/ 4865914 w 7293428"/>
              <a:gd name="connsiteY11" fmla="*/ 903514 h 3167742"/>
              <a:gd name="connsiteX12" fmla="*/ 7249885 w 7293428"/>
              <a:gd name="connsiteY12" fmla="*/ 903514 h 3167742"/>
              <a:gd name="connsiteX13" fmla="*/ 7293428 w 7293428"/>
              <a:gd name="connsiteY13" fmla="*/ 3167742 h 3167742"/>
              <a:gd name="connsiteX14" fmla="*/ 4920342 w 7293428"/>
              <a:gd name="connsiteY14" fmla="*/ 3145971 h 3167742"/>
              <a:gd name="connsiteX15" fmla="*/ 4909457 w 7293428"/>
              <a:gd name="connsiteY15" fmla="*/ 2852057 h 3167742"/>
              <a:gd name="connsiteX16" fmla="*/ 3962400 w 7293428"/>
              <a:gd name="connsiteY16" fmla="*/ 2852057 h 3167742"/>
              <a:gd name="connsiteX17" fmla="*/ 3951514 w 7293428"/>
              <a:gd name="connsiteY17" fmla="*/ 2743200 h 3167742"/>
              <a:gd name="connsiteX18" fmla="*/ 2514600 w 7293428"/>
              <a:gd name="connsiteY18" fmla="*/ 2743200 h 3167742"/>
              <a:gd name="connsiteX19" fmla="*/ 2492828 w 7293428"/>
              <a:gd name="connsiteY19" fmla="*/ 1698171 h 3167742"/>
              <a:gd name="connsiteX20" fmla="*/ 1480457 w 7293428"/>
              <a:gd name="connsiteY20" fmla="*/ 1676400 h 3167742"/>
              <a:gd name="connsiteX21" fmla="*/ 1469571 w 7293428"/>
              <a:gd name="connsiteY21" fmla="*/ 2253342 h 3167742"/>
              <a:gd name="connsiteX22" fmla="*/ 0 w 7293428"/>
              <a:gd name="connsiteY22" fmla="*/ 2253342 h 316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93428" h="3167742">
                <a:moveTo>
                  <a:pt x="0" y="2253342"/>
                </a:moveTo>
                <a:cubicBezTo>
                  <a:pt x="3628" y="1513114"/>
                  <a:pt x="7257" y="772885"/>
                  <a:pt x="10885" y="32657"/>
                </a:cubicBezTo>
                <a:lnTo>
                  <a:pt x="10885" y="0"/>
                </a:lnTo>
                <a:lnTo>
                  <a:pt x="1458685" y="10885"/>
                </a:lnTo>
                <a:lnTo>
                  <a:pt x="1469571" y="1143000"/>
                </a:lnTo>
                <a:lnTo>
                  <a:pt x="3124200" y="1132114"/>
                </a:lnTo>
                <a:lnTo>
                  <a:pt x="3124200" y="2079171"/>
                </a:lnTo>
                <a:lnTo>
                  <a:pt x="3929742" y="2090057"/>
                </a:lnTo>
                <a:lnTo>
                  <a:pt x="3918857" y="1992085"/>
                </a:lnTo>
                <a:lnTo>
                  <a:pt x="4865914" y="1992085"/>
                </a:lnTo>
                <a:lnTo>
                  <a:pt x="4876800" y="914400"/>
                </a:lnTo>
                <a:lnTo>
                  <a:pt x="4865914" y="903514"/>
                </a:lnTo>
                <a:lnTo>
                  <a:pt x="7249885" y="903514"/>
                </a:lnTo>
                <a:lnTo>
                  <a:pt x="7293428" y="3167742"/>
                </a:lnTo>
                <a:lnTo>
                  <a:pt x="4920342" y="3145971"/>
                </a:lnTo>
                <a:lnTo>
                  <a:pt x="4909457" y="2852057"/>
                </a:lnTo>
                <a:lnTo>
                  <a:pt x="3962400" y="2852057"/>
                </a:lnTo>
                <a:lnTo>
                  <a:pt x="3951514" y="2743200"/>
                </a:lnTo>
                <a:lnTo>
                  <a:pt x="2514600" y="2743200"/>
                </a:lnTo>
                <a:lnTo>
                  <a:pt x="2492828" y="1698171"/>
                </a:lnTo>
                <a:lnTo>
                  <a:pt x="1480457" y="1676400"/>
                </a:lnTo>
                <a:lnTo>
                  <a:pt x="1469571" y="2253342"/>
                </a:lnTo>
                <a:lnTo>
                  <a:pt x="0" y="2253342"/>
                </a:lnTo>
                <a:close/>
              </a:path>
            </a:pathLst>
          </a:custGeom>
          <a:solidFill>
            <a:srgbClr val="00B0F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BD56901-618B-44C8-9E8F-8551C33800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22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413894" y="284080"/>
            <a:ext cx="6696075" cy="101566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ŘEŠENÍ :</a:t>
            </a:r>
            <a:endParaRPr lang="cs-CZ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Sestavení  </a:t>
            </a:r>
            <a:r>
              <a:rPr 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Bernoulliho</a:t>
            </a:r>
            <a:r>
              <a:rPr 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rovnice pro 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(1)  -  (2)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967038" y="1236663"/>
          <a:ext cx="366236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55520" imgH="457200" progId="Equation.3">
                  <p:embed/>
                </p:oleObj>
              </mc:Choice>
              <mc:Fallback>
                <p:oleObj name="Equation" r:id="rId3" imgW="1955520" imgH="457200" progId="Equation.3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1236663"/>
                        <a:ext cx="3662362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342458" y="4476500"/>
            <a:ext cx="6767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 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rov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kontinuity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Q = v</a:t>
            </a:r>
            <a:r>
              <a:rPr lang="en-US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.S</a:t>
            </a:r>
            <a:r>
              <a:rPr lang="en-US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v</a:t>
            </a:r>
            <a:r>
              <a:rPr lang="en-US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.S</a:t>
            </a:r>
            <a:r>
              <a:rPr lang="en-US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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v</a:t>
            </a:r>
            <a:r>
              <a:rPr lang="en-US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.S</a:t>
            </a:r>
            <a:r>
              <a:rPr lang="en-US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/S</a:t>
            </a:r>
            <a:r>
              <a:rPr lang="en-US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2978150" y="2674938"/>
          <a:ext cx="4587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30240" imgH="545760" progId="Equation.3">
                  <p:embed/>
                </p:oleObj>
              </mc:Choice>
              <mc:Fallback>
                <p:oleObj name="Equation" r:id="rId5" imgW="2730240" imgH="545760" progId="Equation.3">
                  <p:embed/>
                  <p:pic>
                    <p:nvPicPr>
                      <p:cNvPr id="1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2674938"/>
                        <a:ext cx="45878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58358" y="2247650"/>
            <a:ext cx="4643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 rovnice  (*)  vypočítáme  rychlost v</a:t>
            </a:r>
            <a:r>
              <a:rPr lang="cs-CZ" altLang="cs-CZ" sz="20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3"/>
          <p:cNvSpPr txBox="1">
            <a:spLocks noChangeArrowheads="1"/>
          </p:cNvSpPr>
          <p:nvPr/>
        </p:nvSpPr>
        <p:spPr bwMode="auto">
          <a:xfrm>
            <a:off x="7454208" y="1307850"/>
            <a:ext cx="720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(*)</a:t>
            </a:r>
          </a:p>
        </p:txBody>
      </p:sp>
      <p:sp>
        <p:nvSpPr>
          <p:cNvPr id="14" name="Obdélník 14"/>
          <p:cNvSpPr>
            <a:spLocks noChangeArrowheads="1"/>
          </p:cNvSpPr>
          <p:nvPr/>
        </p:nvSpPr>
        <p:spPr bwMode="auto">
          <a:xfrm>
            <a:off x="3998220" y="3900237"/>
            <a:ext cx="12314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 =  v</a:t>
            </a:r>
            <a:r>
              <a:rPr lang="en-US" altLang="cs-CZ" sz="2000" b="1" baseline="-30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.S</a:t>
            </a:r>
            <a:r>
              <a:rPr lang="en-US" altLang="cs-CZ" sz="2000" b="1" baseline="-30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ovéPole 15"/>
          <p:cNvSpPr txBox="1">
            <a:spLocks noChangeArrowheads="1"/>
          </p:cNvSpPr>
          <p:nvPr/>
        </p:nvSpPr>
        <p:spPr bwMode="auto">
          <a:xfrm>
            <a:off x="2701233" y="3755775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Průtok:</a:t>
            </a:r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6301683" y="3828800"/>
          <a:ext cx="8556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647700" imgH="431800" progId="Equation.3">
                  <p:embed/>
                </p:oleObj>
              </mc:Choice>
              <mc:Fallback>
                <p:oleObj name="Rovnice" r:id="rId7" imgW="647700" imgH="431800" progId="Equation.3">
                  <p:embed/>
                  <p:pic>
                    <p:nvPicPr>
                      <p:cNvPr id="1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1683" y="3828800"/>
                        <a:ext cx="8556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Šrafovaná šipka doprava 16"/>
          <p:cNvSpPr/>
          <p:nvPr/>
        </p:nvSpPr>
        <p:spPr>
          <a:xfrm>
            <a:off x="5366645" y="4044700"/>
            <a:ext cx="431800" cy="142875"/>
          </a:xfrm>
          <a:prstGeom prst="strip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8" name="Object 14"/>
          <p:cNvGraphicFramePr>
            <a:graphicFrameLocks noChangeAspect="1"/>
          </p:cNvGraphicFramePr>
          <p:nvPr/>
        </p:nvGraphicFramePr>
        <p:xfrm>
          <a:off x="3180945" y="5197225"/>
          <a:ext cx="4737370" cy="1168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52480" imgH="787320" progId="Equation.3">
                  <p:embed/>
                </p:oleObj>
              </mc:Choice>
              <mc:Fallback>
                <p:oleObj name="Equation" r:id="rId9" imgW="1752480" imgH="787320" progId="Equation.3">
                  <p:embed/>
                  <p:pic>
                    <p:nvPicPr>
                      <p:cNvPr id="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945" y="5197225"/>
                        <a:ext cx="4737370" cy="1168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rázek 18">
            <a:extLst>
              <a:ext uri="{FF2B5EF4-FFF2-40B4-BE49-F238E27FC236}">
                <a16:creationId xmlns:a16="http://schemas.microsoft.com/office/drawing/2014/main" id="{19F68220-B9C1-47C6-85C2-A4E9A0C0D1D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4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23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08717"/>
              </p:ext>
            </p:extLst>
          </p:nvPr>
        </p:nvGraphicFramePr>
        <p:xfrm>
          <a:off x="2152650" y="1816100"/>
          <a:ext cx="63246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410332" imgH="3609975" progId="Excel.Chart.8">
                  <p:embed/>
                </p:oleObj>
              </mc:Choice>
              <mc:Fallback>
                <p:oleObj name="Chart" r:id="rId3" imgW="6410332" imgH="3609975" progId="Excel.Chart.8">
                  <p:embed/>
                  <p:pic>
                    <p:nvPicPr>
                      <p:cNvPr id="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1816100"/>
                        <a:ext cx="63246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430839" y="372812"/>
            <a:ext cx="5184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VYNESENÍ</a:t>
            </a:r>
            <a:r>
              <a:rPr lang="cs-CZ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TČ</a:t>
            </a: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ČE</a:t>
            </a:r>
            <a:r>
              <a:rPr lang="cs-CZ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 IDEÁLNÍ KAPALINU</a:t>
            </a:r>
          </a:p>
        </p:txBody>
      </p:sp>
      <p:cxnSp>
        <p:nvCxnSpPr>
          <p:cNvPr id="9" name="Přímá spojovací šipka 15"/>
          <p:cNvCxnSpPr/>
          <p:nvPr/>
        </p:nvCxnSpPr>
        <p:spPr>
          <a:xfrm rot="5400000">
            <a:off x="7837989" y="1812675"/>
            <a:ext cx="433387" cy="28733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0" name="Přímá spojovací čára 16"/>
          <p:cNvCxnSpPr/>
          <p:nvPr/>
        </p:nvCxnSpPr>
        <p:spPr>
          <a:xfrm>
            <a:off x="2149976" y="1307850"/>
            <a:ext cx="6337300" cy="0"/>
          </a:xfrm>
          <a:prstGeom prst="line">
            <a:avLst/>
          </a:prstGeom>
          <a:noFill/>
          <a:ln w="19050" cap="flat" cmpd="sng" algn="ctr">
            <a:solidFill>
              <a:srgbClr val="CC0066"/>
            </a:solidFill>
            <a:prstDash val="dashDot"/>
          </a:ln>
          <a:effectLst/>
        </p:spPr>
      </p:cxnSp>
      <p:cxnSp>
        <p:nvCxnSpPr>
          <p:cNvPr id="11" name="Přímá spojovací čára 17"/>
          <p:cNvCxnSpPr/>
          <p:nvPr/>
        </p:nvCxnSpPr>
        <p:spPr>
          <a:xfrm rot="5400000" flipH="1" flipV="1">
            <a:off x="2725445" y="1740444"/>
            <a:ext cx="865187" cy="0"/>
          </a:xfrm>
          <a:prstGeom prst="line">
            <a:avLst/>
          </a:prstGeom>
          <a:noFill/>
          <a:ln w="12700" cap="flat" cmpd="sng" algn="ctr">
            <a:solidFill>
              <a:srgbClr val="CC0066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12" name="TextovéPole 19"/>
          <p:cNvSpPr txBox="1">
            <a:spLocks noChangeArrowheads="1"/>
          </p:cNvSpPr>
          <p:nvPr/>
        </p:nvSpPr>
        <p:spPr bwMode="auto">
          <a:xfrm>
            <a:off x="8055476" y="1523750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</a:t>
            </a:r>
            <a: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tlaky</a:t>
            </a:r>
          </a:p>
        </p:txBody>
      </p:sp>
      <p:sp>
        <p:nvSpPr>
          <p:cNvPr id="14" name="TextovéPole 20"/>
          <p:cNvSpPr txBox="1">
            <a:spLocks noChangeArrowheads="1"/>
          </p:cNvSpPr>
          <p:nvPr/>
        </p:nvSpPr>
        <p:spPr bwMode="auto">
          <a:xfrm>
            <a:off x="6974389" y="876050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EH=ČE</a:t>
            </a:r>
          </a:p>
        </p:txBody>
      </p:sp>
      <p:sp>
        <p:nvSpPr>
          <p:cNvPr id="15" name="TextovéPole 21"/>
          <p:cNvSpPr txBox="1">
            <a:spLocks noChangeArrowheads="1"/>
          </p:cNvSpPr>
          <p:nvPr/>
        </p:nvSpPr>
        <p:spPr bwMode="auto">
          <a:xfrm>
            <a:off x="7982451" y="372812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</a:t>
            </a:r>
            <a: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tlaky</a:t>
            </a:r>
          </a:p>
        </p:txBody>
      </p:sp>
      <p:cxnSp>
        <p:nvCxnSpPr>
          <p:cNvPr id="16" name="Přímá spojovací šipka 22"/>
          <p:cNvCxnSpPr/>
          <p:nvPr/>
        </p:nvCxnSpPr>
        <p:spPr>
          <a:xfrm rot="5400000">
            <a:off x="7911013" y="876050"/>
            <a:ext cx="576263" cy="287338"/>
          </a:xfrm>
          <a:prstGeom prst="straightConnector1">
            <a:avLst/>
          </a:prstGeom>
          <a:noFill/>
          <a:ln w="9525" cap="flat" cmpd="sng" algn="ctr">
            <a:solidFill>
              <a:srgbClr val="CC0066"/>
            </a:solidFill>
            <a:prstDash val="solid"/>
            <a:tailEnd type="arrow"/>
          </a:ln>
          <a:effectLst/>
        </p:spPr>
      </p:cxnSp>
      <p:cxnSp>
        <p:nvCxnSpPr>
          <p:cNvPr id="17" name="Přímá spojovací čára 23"/>
          <p:cNvCxnSpPr/>
          <p:nvPr/>
        </p:nvCxnSpPr>
        <p:spPr>
          <a:xfrm rot="5400000" flipH="1" flipV="1">
            <a:off x="5317832" y="1740444"/>
            <a:ext cx="865187" cy="0"/>
          </a:xfrm>
          <a:prstGeom prst="line">
            <a:avLst/>
          </a:prstGeom>
          <a:noFill/>
          <a:ln w="12700" cap="flat" cmpd="sng" algn="ctr">
            <a:solidFill>
              <a:srgbClr val="CC0066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18" name="text 60"/>
          <p:cNvSpPr txBox="1">
            <a:spLocks noChangeArrowheads="1"/>
          </p:cNvSpPr>
          <p:nvPr/>
        </p:nvSpPr>
        <p:spPr bwMode="auto">
          <a:xfrm>
            <a:off x="3302501" y="1380875"/>
            <a:ext cx="9366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</a:t>
            </a:r>
            <a:r>
              <a:rPr lang="cs-CZ" altLang="cs-CZ" sz="2000" b="1" baseline="-25000" dirty="0" err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AT</a:t>
            </a:r>
            <a:r>
              <a:rPr lang="cs-CZ" altLang="cs-CZ" sz="2000" b="1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</a:t>
            </a:r>
            <a:r>
              <a:rPr lang="cs-CZ" altLang="cs-CZ" sz="2000" b="1" dirty="0" err="1">
                <a:solidFill>
                  <a:srgbClr val="CC0066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cs-CZ" altLang="cs-CZ" sz="2000" b="1" dirty="0" err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g</a:t>
            </a:r>
            <a:endParaRPr lang="cs-CZ" altLang="cs-CZ" sz="2000" b="1" dirty="0">
              <a:solidFill>
                <a:srgbClr val="CC0066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19" name="text 60"/>
          <p:cNvSpPr txBox="1">
            <a:spLocks noChangeArrowheads="1"/>
          </p:cNvSpPr>
          <p:nvPr/>
        </p:nvSpPr>
        <p:spPr bwMode="auto">
          <a:xfrm>
            <a:off x="5821864" y="1452312"/>
            <a:ext cx="9366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</a:t>
            </a:r>
            <a:r>
              <a:rPr lang="cs-CZ" altLang="cs-CZ" sz="2000" b="1" baseline="-25000" dirty="0" err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AT</a:t>
            </a:r>
            <a:r>
              <a:rPr lang="cs-CZ" altLang="cs-CZ" sz="2000" b="1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</a:t>
            </a:r>
            <a:r>
              <a:rPr lang="cs-CZ" altLang="cs-CZ" sz="2000" b="1" dirty="0" err="1">
                <a:solidFill>
                  <a:srgbClr val="CC0066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cs-CZ" altLang="cs-CZ" sz="2000" b="1" dirty="0" err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g</a:t>
            </a:r>
            <a:endParaRPr lang="cs-CZ" altLang="cs-CZ" sz="2000" b="1" dirty="0">
              <a:solidFill>
                <a:srgbClr val="CC0066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cxnSp>
        <p:nvCxnSpPr>
          <p:cNvPr id="20" name="Přímá spojovací šipka 26"/>
          <p:cNvCxnSpPr/>
          <p:nvPr/>
        </p:nvCxnSpPr>
        <p:spPr>
          <a:xfrm rot="5400000">
            <a:off x="1718970" y="1740443"/>
            <a:ext cx="863600" cy="1588"/>
          </a:xfrm>
          <a:prstGeom prst="straightConnector1">
            <a:avLst/>
          </a:prstGeom>
          <a:noFill/>
          <a:ln w="9525" cap="flat" cmpd="sng" algn="ctr">
            <a:solidFill>
              <a:srgbClr val="CC0066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1" name="TextovéPole 31"/>
          <p:cNvSpPr txBox="1">
            <a:spLocks noChangeArrowheads="1"/>
          </p:cNvSpPr>
          <p:nvPr/>
        </p:nvSpPr>
        <p:spPr bwMode="auto">
          <a:xfrm>
            <a:off x="2078539" y="1452312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0066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10 m v.sl.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B942C993-97C2-4C4B-BEE9-26FC49B07803}"/>
              </a:ext>
            </a:extLst>
          </p:cNvPr>
          <p:cNvSpPr/>
          <p:nvPr/>
        </p:nvSpPr>
        <p:spPr bwMode="auto">
          <a:xfrm>
            <a:off x="2139950" y="2160734"/>
            <a:ext cx="6337300" cy="3117306"/>
          </a:xfrm>
          <a:custGeom>
            <a:avLst/>
            <a:gdLst>
              <a:gd name="connsiteX0" fmla="*/ 311150 w 6337300"/>
              <a:gd name="connsiteY0" fmla="*/ 2425700 h 3365500"/>
              <a:gd name="connsiteX1" fmla="*/ 0 w 6337300"/>
              <a:gd name="connsiteY1" fmla="*/ 2432050 h 3365500"/>
              <a:gd name="connsiteX2" fmla="*/ 6350 w 6337300"/>
              <a:gd name="connsiteY2" fmla="*/ 0 h 3365500"/>
              <a:gd name="connsiteX3" fmla="*/ 1517650 w 6337300"/>
              <a:gd name="connsiteY3" fmla="*/ 6350 h 3365500"/>
              <a:gd name="connsiteX4" fmla="*/ 1530350 w 6337300"/>
              <a:gd name="connsiteY4" fmla="*/ 1206500 h 3365500"/>
              <a:gd name="connsiteX5" fmla="*/ 2851150 w 6337300"/>
              <a:gd name="connsiteY5" fmla="*/ 1200150 h 3365500"/>
              <a:gd name="connsiteX6" fmla="*/ 2857500 w 6337300"/>
              <a:gd name="connsiteY6" fmla="*/ 2241550 h 3365500"/>
              <a:gd name="connsiteX7" fmla="*/ 3511550 w 6337300"/>
              <a:gd name="connsiteY7" fmla="*/ 2222500 h 3365500"/>
              <a:gd name="connsiteX8" fmla="*/ 3505200 w 6337300"/>
              <a:gd name="connsiteY8" fmla="*/ 2108200 h 3365500"/>
              <a:gd name="connsiteX9" fmla="*/ 4298950 w 6337300"/>
              <a:gd name="connsiteY9" fmla="*/ 2108200 h 3365500"/>
              <a:gd name="connsiteX10" fmla="*/ 4286250 w 6337300"/>
              <a:gd name="connsiteY10" fmla="*/ 946150 h 3365500"/>
              <a:gd name="connsiteX11" fmla="*/ 6299200 w 6337300"/>
              <a:gd name="connsiteY11" fmla="*/ 946150 h 3365500"/>
              <a:gd name="connsiteX12" fmla="*/ 6337300 w 6337300"/>
              <a:gd name="connsiteY12" fmla="*/ 3365500 h 3365500"/>
              <a:gd name="connsiteX13" fmla="*/ 4305300 w 6337300"/>
              <a:gd name="connsiteY13" fmla="*/ 3359150 h 3365500"/>
              <a:gd name="connsiteX14" fmla="*/ 4311650 w 6337300"/>
              <a:gd name="connsiteY14" fmla="*/ 3060700 h 3365500"/>
              <a:gd name="connsiteX15" fmla="*/ 3536950 w 6337300"/>
              <a:gd name="connsiteY15" fmla="*/ 3041650 h 3365500"/>
              <a:gd name="connsiteX16" fmla="*/ 3536950 w 6337300"/>
              <a:gd name="connsiteY16" fmla="*/ 2927350 h 3365500"/>
              <a:gd name="connsiteX17" fmla="*/ 2362200 w 6337300"/>
              <a:gd name="connsiteY17" fmla="*/ 2933700 h 3365500"/>
              <a:gd name="connsiteX18" fmla="*/ 2349500 w 6337300"/>
              <a:gd name="connsiteY18" fmla="*/ 1803400 h 3365500"/>
              <a:gd name="connsiteX19" fmla="*/ 1524000 w 6337300"/>
              <a:gd name="connsiteY19" fmla="*/ 1803400 h 3365500"/>
              <a:gd name="connsiteX20" fmla="*/ 1524000 w 6337300"/>
              <a:gd name="connsiteY20" fmla="*/ 2438400 h 3365500"/>
              <a:gd name="connsiteX21" fmla="*/ 311150 w 6337300"/>
              <a:gd name="connsiteY21" fmla="*/ 2425700 h 336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37300" h="3365500">
                <a:moveTo>
                  <a:pt x="311150" y="2425700"/>
                </a:moveTo>
                <a:lnTo>
                  <a:pt x="0" y="2432050"/>
                </a:lnTo>
                <a:cubicBezTo>
                  <a:pt x="2117" y="1621367"/>
                  <a:pt x="4233" y="810683"/>
                  <a:pt x="6350" y="0"/>
                </a:cubicBezTo>
                <a:lnTo>
                  <a:pt x="1517650" y="6350"/>
                </a:lnTo>
                <a:lnTo>
                  <a:pt x="1530350" y="1206500"/>
                </a:lnTo>
                <a:lnTo>
                  <a:pt x="2851150" y="1200150"/>
                </a:lnTo>
                <a:cubicBezTo>
                  <a:pt x="2853267" y="1547283"/>
                  <a:pt x="2855383" y="1894417"/>
                  <a:pt x="2857500" y="2241550"/>
                </a:cubicBezTo>
                <a:lnTo>
                  <a:pt x="3511550" y="2222500"/>
                </a:lnTo>
                <a:lnTo>
                  <a:pt x="3505200" y="2108200"/>
                </a:lnTo>
                <a:lnTo>
                  <a:pt x="4298950" y="2108200"/>
                </a:lnTo>
                <a:lnTo>
                  <a:pt x="4286250" y="946150"/>
                </a:lnTo>
                <a:lnTo>
                  <a:pt x="6299200" y="946150"/>
                </a:lnTo>
                <a:lnTo>
                  <a:pt x="6337300" y="3365500"/>
                </a:lnTo>
                <a:lnTo>
                  <a:pt x="4305300" y="3359150"/>
                </a:lnTo>
                <a:lnTo>
                  <a:pt x="4311650" y="3060700"/>
                </a:lnTo>
                <a:lnTo>
                  <a:pt x="3536950" y="3041650"/>
                </a:lnTo>
                <a:lnTo>
                  <a:pt x="3536950" y="2927350"/>
                </a:lnTo>
                <a:lnTo>
                  <a:pt x="2362200" y="2933700"/>
                </a:lnTo>
                <a:lnTo>
                  <a:pt x="2349500" y="1803400"/>
                </a:lnTo>
                <a:lnTo>
                  <a:pt x="1524000" y="1803400"/>
                </a:lnTo>
                <a:lnTo>
                  <a:pt x="1524000" y="2438400"/>
                </a:lnTo>
                <a:lnTo>
                  <a:pt x="311150" y="2425700"/>
                </a:lnTo>
                <a:close/>
              </a:path>
            </a:pathLst>
          </a:custGeom>
          <a:solidFill>
            <a:srgbClr val="00B0F0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7B4D1802-86A5-4B99-B1C3-53B6C3D1D48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6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24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3345925" y="2693420"/>
            <a:ext cx="5616575" cy="1706562"/>
          </a:xfrm>
          <a:custGeom>
            <a:avLst/>
            <a:gdLst>
              <a:gd name="connsiteX0" fmla="*/ 105507 w 5574323"/>
              <a:gd name="connsiteY0" fmla="*/ 597876 h 1705707"/>
              <a:gd name="connsiteX1" fmla="*/ 1793631 w 5574323"/>
              <a:gd name="connsiteY1" fmla="*/ 597876 h 1705707"/>
              <a:gd name="connsiteX2" fmla="*/ 1793631 w 5574323"/>
              <a:gd name="connsiteY2" fmla="*/ 0 h 1705707"/>
              <a:gd name="connsiteX3" fmla="*/ 2074984 w 5574323"/>
              <a:gd name="connsiteY3" fmla="*/ 0 h 1705707"/>
              <a:gd name="connsiteX4" fmla="*/ 2092569 w 5574323"/>
              <a:gd name="connsiteY4" fmla="*/ 615461 h 1705707"/>
              <a:gd name="connsiteX5" fmla="*/ 5556738 w 5574323"/>
              <a:gd name="connsiteY5" fmla="*/ 615461 h 1705707"/>
              <a:gd name="connsiteX6" fmla="*/ 5574323 w 5574323"/>
              <a:gd name="connsiteY6" fmla="*/ 1705707 h 1705707"/>
              <a:gd name="connsiteX7" fmla="*/ 0 w 5574323"/>
              <a:gd name="connsiteY7" fmla="*/ 1688123 h 1705707"/>
              <a:gd name="connsiteX8" fmla="*/ 105507 w 5574323"/>
              <a:gd name="connsiteY8" fmla="*/ 597876 h 170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4323" h="1705707">
                <a:moveTo>
                  <a:pt x="105507" y="597876"/>
                </a:moveTo>
                <a:lnTo>
                  <a:pt x="1793631" y="597876"/>
                </a:lnTo>
                <a:lnTo>
                  <a:pt x="1793631" y="0"/>
                </a:lnTo>
                <a:lnTo>
                  <a:pt x="2074984" y="0"/>
                </a:lnTo>
                <a:lnTo>
                  <a:pt x="2092569" y="615461"/>
                </a:lnTo>
                <a:lnTo>
                  <a:pt x="5556738" y="615461"/>
                </a:lnTo>
                <a:lnTo>
                  <a:pt x="5574323" y="1705707"/>
                </a:lnTo>
                <a:lnTo>
                  <a:pt x="0" y="1688123"/>
                </a:lnTo>
                <a:lnTo>
                  <a:pt x="105507" y="597876"/>
                </a:lnTo>
                <a:close/>
              </a:path>
            </a:pathLst>
          </a:cu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ovéPole 12"/>
          <p:cNvSpPr txBox="1">
            <a:spLocks noChangeArrowheads="1"/>
          </p:cNvSpPr>
          <p:nvPr/>
        </p:nvSpPr>
        <p:spPr bwMode="auto">
          <a:xfrm>
            <a:off x="2625199" y="1548537"/>
            <a:ext cx="61373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PIEZOMETR – 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měření tlaku (tlakové výšky)</a:t>
            </a:r>
            <a:endParaRPr lang="cs-CZ" altLang="cs-CZ" sz="20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1" name="Přímá spojovací čára 15"/>
          <p:cNvCxnSpPr/>
          <p:nvPr/>
        </p:nvCxnSpPr>
        <p:spPr>
          <a:xfrm>
            <a:off x="3417363" y="3269682"/>
            <a:ext cx="1728787" cy="0"/>
          </a:xfrm>
          <a:prstGeom prst="line">
            <a:avLst/>
          </a:prstGeom>
          <a:noFill/>
          <a:ln w="3175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2" name="Přímá spojovací čára 17"/>
          <p:cNvCxnSpPr>
            <a:stCxn id="8" idx="4"/>
            <a:endCxn id="8" idx="5"/>
          </p:cNvCxnSpPr>
          <p:nvPr/>
        </p:nvCxnSpPr>
        <p:spPr>
          <a:xfrm>
            <a:off x="5454125" y="3309370"/>
            <a:ext cx="3490913" cy="0"/>
          </a:xfrm>
          <a:prstGeom prst="line">
            <a:avLst/>
          </a:prstGeom>
          <a:noFill/>
          <a:ln w="3175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4" name="Přímá spojovací čára 19"/>
          <p:cNvCxnSpPr/>
          <p:nvPr/>
        </p:nvCxnSpPr>
        <p:spPr>
          <a:xfrm>
            <a:off x="3345925" y="4369820"/>
            <a:ext cx="5616575" cy="0"/>
          </a:xfrm>
          <a:prstGeom prst="line">
            <a:avLst/>
          </a:prstGeom>
          <a:noFill/>
          <a:ln w="3175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5" name="Přímá spojovací čára 21"/>
          <p:cNvCxnSpPr/>
          <p:nvPr/>
        </p:nvCxnSpPr>
        <p:spPr>
          <a:xfrm>
            <a:off x="2625200" y="3845945"/>
            <a:ext cx="7056438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lgDashDot"/>
          </a:ln>
          <a:effectLst/>
        </p:spPr>
      </p:cxnSp>
      <p:cxnSp>
        <p:nvCxnSpPr>
          <p:cNvPr id="16" name="Přímá spojovací čára 25"/>
          <p:cNvCxnSpPr/>
          <p:nvPr/>
        </p:nvCxnSpPr>
        <p:spPr>
          <a:xfrm rot="5400000" flipH="1" flipV="1">
            <a:off x="4714350" y="2837882"/>
            <a:ext cx="863600" cy="0"/>
          </a:xfrm>
          <a:prstGeom prst="line">
            <a:avLst/>
          </a:prstGeom>
          <a:noFill/>
          <a:ln w="3175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7" name="Přímá spojovací čára 27"/>
          <p:cNvCxnSpPr/>
          <p:nvPr/>
        </p:nvCxnSpPr>
        <p:spPr>
          <a:xfrm rot="5400000" flipH="1" flipV="1">
            <a:off x="5022325" y="2877570"/>
            <a:ext cx="863600" cy="0"/>
          </a:xfrm>
          <a:prstGeom prst="line">
            <a:avLst/>
          </a:prstGeom>
          <a:noFill/>
          <a:ln w="3175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34" name="Přímá spojovací čára 59"/>
          <p:cNvCxnSpPr/>
          <p:nvPr/>
        </p:nvCxnSpPr>
        <p:spPr>
          <a:xfrm>
            <a:off x="5146150" y="2693420"/>
            <a:ext cx="2873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5" name="Přímá spojovací čára 62"/>
          <p:cNvCxnSpPr/>
          <p:nvPr/>
        </p:nvCxnSpPr>
        <p:spPr>
          <a:xfrm>
            <a:off x="5865288" y="2693420"/>
            <a:ext cx="9366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6" name="Přímá spojovací čára 64"/>
          <p:cNvCxnSpPr/>
          <p:nvPr/>
        </p:nvCxnSpPr>
        <p:spPr>
          <a:xfrm flipV="1">
            <a:off x="6801913" y="2693420"/>
            <a:ext cx="0" cy="115252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37" name="text 60"/>
          <p:cNvSpPr txBox="1">
            <a:spLocks noChangeArrowheads="1"/>
          </p:cNvSpPr>
          <p:nvPr/>
        </p:nvSpPr>
        <p:spPr bwMode="auto">
          <a:xfrm>
            <a:off x="6873350" y="2837882"/>
            <a:ext cx="9366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p/</a:t>
            </a:r>
            <a:r>
              <a:rPr lang="cs-CZ" altLang="cs-CZ" sz="2000" b="1" dirty="0" err="1">
                <a:solidFill>
                  <a:srgbClr val="002060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cs-CZ" altLang="cs-CZ" sz="2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g</a:t>
            </a:r>
            <a:endParaRPr lang="cs-CZ" altLang="cs-CZ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cxnSp>
        <p:nvCxnSpPr>
          <p:cNvPr id="41" name="Přímá spojovací šipka 71"/>
          <p:cNvCxnSpPr/>
          <p:nvPr/>
        </p:nvCxnSpPr>
        <p:spPr>
          <a:xfrm>
            <a:off x="3561825" y="3701482"/>
            <a:ext cx="1223963" cy="1588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tailEnd type="triangle" w="med" len="lg"/>
          </a:ln>
          <a:effectLst/>
        </p:spPr>
      </p:cxnSp>
      <p:sp>
        <p:nvSpPr>
          <p:cNvPr id="48" name="TextovéPole 12"/>
          <p:cNvSpPr txBox="1">
            <a:spLocks noChangeArrowheads="1"/>
          </p:cNvSpPr>
          <p:nvPr/>
        </p:nvSpPr>
        <p:spPr bwMode="auto">
          <a:xfrm>
            <a:off x="3345925" y="1093159"/>
            <a:ext cx="6697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PŘÍKLADY POUŽITÍ BERNOULLIHO ROVNICE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FA65EEBF-D85A-44BA-8937-5AA9A2EF7F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25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12"/>
          <p:cNvSpPr txBox="1">
            <a:spLocks noChangeArrowheads="1"/>
          </p:cNvSpPr>
          <p:nvPr/>
        </p:nvSpPr>
        <p:spPr bwMode="auto">
          <a:xfrm>
            <a:off x="3063385" y="894820"/>
            <a:ext cx="58127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" name="Přímá spojovací čára 14"/>
          <p:cNvCxnSpPr/>
          <p:nvPr/>
        </p:nvCxnSpPr>
        <p:spPr>
          <a:xfrm>
            <a:off x="3186948" y="2275974"/>
            <a:ext cx="1655762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9" name="Přímá spojovací čára 20"/>
          <p:cNvCxnSpPr/>
          <p:nvPr/>
        </p:nvCxnSpPr>
        <p:spPr>
          <a:xfrm>
            <a:off x="4987173" y="2275974"/>
            <a:ext cx="1079500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10" name="Přímá spojovací čára 22"/>
          <p:cNvCxnSpPr/>
          <p:nvPr/>
        </p:nvCxnSpPr>
        <p:spPr>
          <a:xfrm rot="5400000" flipH="1" flipV="1">
            <a:off x="5274510" y="2131512"/>
            <a:ext cx="15843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Přímá spojovací čára 24"/>
          <p:cNvCxnSpPr/>
          <p:nvPr/>
        </p:nvCxnSpPr>
        <p:spPr>
          <a:xfrm rot="5400000" flipH="1" flipV="1">
            <a:off x="5346741" y="2059281"/>
            <a:ext cx="172878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" name="Přímá spojovací čára 26"/>
          <p:cNvCxnSpPr/>
          <p:nvPr/>
        </p:nvCxnSpPr>
        <p:spPr>
          <a:xfrm>
            <a:off x="6211135" y="2275974"/>
            <a:ext cx="2016125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14" name="Přímá spojovací čára 32"/>
          <p:cNvCxnSpPr/>
          <p:nvPr/>
        </p:nvCxnSpPr>
        <p:spPr>
          <a:xfrm rot="10800000">
            <a:off x="4915735" y="2923674"/>
            <a:ext cx="11509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" name="Přímá spojovací čára 35"/>
          <p:cNvCxnSpPr>
            <a:stCxn id="18" idx="10"/>
          </p:cNvCxnSpPr>
          <p:nvPr/>
        </p:nvCxnSpPr>
        <p:spPr>
          <a:xfrm flipH="1" flipV="1">
            <a:off x="4915735" y="3066549"/>
            <a:ext cx="973138" cy="158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6" name="Volný tvar 15"/>
          <p:cNvSpPr/>
          <p:nvPr/>
        </p:nvSpPr>
        <p:spPr>
          <a:xfrm>
            <a:off x="4822073" y="1987049"/>
            <a:ext cx="165100" cy="304800"/>
          </a:xfrm>
          <a:custGeom>
            <a:avLst/>
            <a:gdLst>
              <a:gd name="connsiteX0" fmla="*/ 0 w 167640"/>
              <a:gd name="connsiteY0" fmla="*/ 426720 h 426720"/>
              <a:gd name="connsiteX1" fmla="*/ 0 w 167640"/>
              <a:gd name="connsiteY1" fmla="*/ 0 h 426720"/>
              <a:gd name="connsiteX2" fmla="*/ 167640 w 167640"/>
              <a:gd name="connsiteY2" fmla="*/ 0 h 426720"/>
              <a:gd name="connsiteX3" fmla="*/ 167640 w 167640"/>
              <a:gd name="connsiteY3" fmla="*/ 426720 h 426720"/>
              <a:gd name="connsiteX4" fmla="*/ 0 w 167640"/>
              <a:gd name="connsiteY4" fmla="*/ 42672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" h="426720">
                <a:moveTo>
                  <a:pt x="0" y="426720"/>
                </a:moveTo>
                <a:lnTo>
                  <a:pt x="0" y="0"/>
                </a:lnTo>
                <a:lnTo>
                  <a:pt x="167640" y="0"/>
                </a:lnTo>
                <a:lnTo>
                  <a:pt x="167640" y="426720"/>
                </a:lnTo>
                <a:lnTo>
                  <a:pt x="0" y="426720"/>
                </a:lnTo>
                <a:close/>
              </a:path>
            </a:pathLst>
          </a:custGeom>
          <a:solidFill>
            <a:srgbClr val="4F81BD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Volný tvar 16"/>
          <p:cNvSpPr/>
          <p:nvPr/>
        </p:nvSpPr>
        <p:spPr>
          <a:xfrm>
            <a:off x="3115510" y="2275974"/>
            <a:ext cx="5013325" cy="1447800"/>
          </a:xfrm>
          <a:custGeom>
            <a:avLst/>
            <a:gdLst>
              <a:gd name="connsiteX0" fmla="*/ 0 w 5013960"/>
              <a:gd name="connsiteY0" fmla="*/ 15240 h 1447800"/>
              <a:gd name="connsiteX1" fmla="*/ 4983480 w 5013960"/>
              <a:gd name="connsiteY1" fmla="*/ 15240 h 1447800"/>
              <a:gd name="connsiteX2" fmla="*/ 5013960 w 5013960"/>
              <a:gd name="connsiteY2" fmla="*/ 1447800 h 1447800"/>
              <a:gd name="connsiteX3" fmla="*/ 106680 w 5013960"/>
              <a:gd name="connsiteY3" fmla="*/ 1447800 h 1447800"/>
              <a:gd name="connsiteX4" fmla="*/ 106680 w 5013960"/>
              <a:gd name="connsiteY4" fmla="*/ 0 h 1447800"/>
              <a:gd name="connsiteX5" fmla="*/ 106680 w 5013960"/>
              <a:gd name="connsiteY5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3960" h="1447800">
                <a:moveTo>
                  <a:pt x="0" y="15240"/>
                </a:moveTo>
                <a:lnTo>
                  <a:pt x="4983480" y="15240"/>
                </a:lnTo>
                <a:lnTo>
                  <a:pt x="5013960" y="1447800"/>
                </a:lnTo>
                <a:lnTo>
                  <a:pt x="106680" y="1447800"/>
                </a:lnTo>
                <a:lnTo>
                  <a:pt x="106680" y="0"/>
                </a:lnTo>
                <a:lnTo>
                  <a:pt x="106680" y="0"/>
                </a:lnTo>
              </a:path>
            </a:pathLst>
          </a:custGeom>
          <a:solidFill>
            <a:srgbClr val="1F497D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4942723" y="1696537"/>
            <a:ext cx="1265237" cy="1387475"/>
          </a:xfrm>
          <a:custGeom>
            <a:avLst/>
            <a:gdLst>
              <a:gd name="connsiteX0" fmla="*/ 0 w 1264920"/>
              <a:gd name="connsiteY0" fmla="*/ 1219200 h 1386840"/>
              <a:gd name="connsiteX1" fmla="*/ 914400 w 1264920"/>
              <a:gd name="connsiteY1" fmla="*/ 1219200 h 1386840"/>
              <a:gd name="connsiteX2" fmla="*/ 1097280 w 1264920"/>
              <a:gd name="connsiteY2" fmla="*/ 1173480 h 1386840"/>
              <a:gd name="connsiteX3" fmla="*/ 1127760 w 1264920"/>
              <a:gd name="connsiteY3" fmla="*/ 1082040 h 1386840"/>
              <a:gd name="connsiteX4" fmla="*/ 1127760 w 1264920"/>
              <a:gd name="connsiteY4" fmla="*/ 0 h 1386840"/>
              <a:gd name="connsiteX5" fmla="*/ 1264920 w 1264920"/>
              <a:gd name="connsiteY5" fmla="*/ 15240 h 1386840"/>
              <a:gd name="connsiteX6" fmla="*/ 1264920 w 1264920"/>
              <a:gd name="connsiteY6" fmla="*/ 1188720 h 1386840"/>
              <a:gd name="connsiteX7" fmla="*/ 1219200 w 1264920"/>
              <a:gd name="connsiteY7" fmla="*/ 1264920 h 1386840"/>
              <a:gd name="connsiteX8" fmla="*/ 1097280 w 1264920"/>
              <a:gd name="connsiteY8" fmla="*/ 1341120 h 1386840"/>
              <a:gd name="connsiteX9" fmla="*/ 990600 w 1264920"/>
              <a:gd name="connsiteY9" fmla="*/ 1356360 h 1386840"/>
              <a:gd name="connsiteX10" fmla="*/ 944880 w 1264920"/>
              <a:gd name="connsiteY10" fmla="*/ 1371600 h 1386840"/>
              <a:gd name="connsiteX11" fmla="*/ 0 w 1264920"/>
              <a:gd name="connsiteY11" fmla="*/ 1386840 h 1386840"/>
              <a:gd name="connsiteX12" fmla="*/ 0 w 1264920"/>
              <a:gd name="connsiteY12" fmla="*/ 121920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4920" h="1386840">
                <a:moveTo>
                  <a:pt x="0" y="1219200"/>
                </a:moveTo>
                <a:lnTo>
                  <a:pt x="914400" y="1219200"/>
                </a:lnTo>
                <a:lnTo>
                  <a:pt x="1097280" y="1173480"/>
                </a:lnTo>
                <a:lnTo>
                  <a:pt x="1127760" y="1082040"/>
                </a:lnTo>
                <a:lnTo>
                  <a:pt x="1127760" y="0"/>
                </a:lnTo>
                <a:lnTo>
                  <a:pt x="1264920" y="15240"/>
                </a:lnTo>
                <a:lnTo>
                  <a:pt x="1264920" y="1188720"/>
                </a:lnTo>
                <a:lnTo>
                  <a:pt x="1219200" y="1264920"/>
                </a:lnTo>
                <a:lnTo>
                  <a:pt x="1097280" y="1341120"/>
                </a:lnTo>
                <a:lnTo>
                  <a:pt x="990600" y="1356360"/>
                </a:lnTo>
                <a:lnTo>
                  <a:pt x="944880" y="1371600"/>
                </a:lnTo>
                <a:lnTo>
                  <a:pt x="0" y="1386840"/>
                </a:lnTo>
                <a:lnTo>
                  <a:pt x="0" y="1219200"/>
                </a:lnTo>
                <a:close/>
              </a:path>
            </a:pathLst>
          </a:cu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9" name="Přímá spojovací čára 16"/>
          <p:cNvCxnSpPr/>
          <p:nvPr/>
        </p:nvCxnSpPr>
        <p:spPr>
          <a:xfrm rot="5400000" flipH="1" flipV="1">
            <a:off x="4375191" y="1843381"/>
            <a:ext cx="865187" cy="0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20" name="Přímá spojovací čára 18"/>
          <p:cNvCxnSpPr/>
          <p:nvPr/>
        </p:nvCxnSpPr>
        <p:spPr>
          <a:xfrm rot="5400000" flipH="1" flipV="1">
            <a:off x="4554580" y="1859255"/>
            <a:ext cx="865187" cy="0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21" name="Přímá spojovací čára 41"/>
          <p:cNvCxnSpPr/>
          <p:nvPr/>
        </p:nvCxnSpPr>
        <p:spPr>
          <a:xfrm>
            <a:off x="3186948" y="3715837"/>
            <a:ext cx="5040312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22" name="Přímá spojovací čára 45"/>
          <p:cNvCxnSpPr/>
          <p:nvPr/>
        </p:nvCxnSpPr>
        <p:spPr>
          <a:xfrm>
            <a:off x="2394785" y="2995112"/>
            <a:ext cx="59769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cxnSp>
        <p:nvCxnSpPr>
          <p:cNvPr id="23" name="Přímá spojovací šipka 47"/>
          <p:cNvCxnSpPr/>
          <p:nvPr/>
        </p:nvCxnSpPr>
        <p:spPr>
          <a:xfrm>
            <a:off x="3474285" y="2995112"/>
            <a:ext cx="720725" cy="1587"/>
          </a:xfrm>
          <a:prstGeom prst="straightConnector1">
            <a:avLst/>
          </a:prstGeom>
          <a:noFill/>
          <a:ln w="19050" cap="flat" cmpd="sng" algn="ctr">
            <a:solidFill>
              <a:srgbClr val="1F497D">
                <a:lumMod val="75000"/>
              </a:srgbClr>
            </a:solidFill>
            <a:prstDash val="solid"/>
            <a:tailEnd type="stealth" w="med" len="lg"/>
          </a:ln>
          <a:effectLst/>
        </p:spPr>
      </p:cxnSp>
      <p:sp>
        <p:nvSpPr>
          <p:cNvPr id="24" name="text 60"/>
          <p:cNvSpPr txBox="1">
            <a:spLocks noChangeArrowheads="1"/>
          </p:cNvSpPr>
          <p:nvPr/>
        </p:nvSpPr>
        <p:spPr bwMode="auto">
          <a:xfrm>
            <a:off x="3691773" y="2923674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</a:p>
        </p:txBody>
      </p:sp>
      <p:cxnSp>
        <p:nvCxnSpPr>
          <p:cNvPr id="25" name="Přímá spojovací čára 50"/>
          <p:cNvCxnSpPr/>
          <p:nvPr/>
        </p:nvCxnSpPr>
        <p:spPr>
          <a:xfrm>
            <a:off x="5203073" y="1987049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Přímá spojovací čára 52"/>
          <p:cNvCxnSpPr/>
          <p:nvPr/>
        </p:nvCxnSpPr>
        <p:spPr>
          <a:xfrm rot="10800000">
            <a:off x="5203073" y="1699712"/>
            <a:ext cx="5762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Přímá spojovací čára 54"/>
          <p:cNvCxnSpPr/>
          <p:nvPr/>
        </p:nvCxnSpPr>
        <p:spPr>
          <a:xfrm rot="5400000" flipH="1" flipV="1">
            <a:off x="5275304" y="1843381"/>
            <a:ext cx="2873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8" name="text 60"/>
          <p:cNvSpPr txBox="1">
            <a:spLocks noChangeArrowheads="1"/>
          </p:cNvSpPr>
          <p:nvPr/>
        </p:nvSpPr>
        <p:spPr bwMode="auto">
          <a:xfrm>
            <a:off x="5418973" y="1699712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dh</a:t>
            </a:r>
          </a:p>
        </p:txBody>
      </p:sp>
      <p:cxnSp>
        <p:nvCxnSpPr>
          <p:cNvPr id="29" name="Přímá spojovací čára 57"/>
          <p:cNvCxnSpPr/>
          <p:nvPr/>
        </p:nvCxnSpPr>
        <p:spPr>
          <a:xfrm>
            <a:off x="6355598" y="1699712"/>
            <a:ext cx="8636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0" name="Přímá spojovací čára 59"/>
          <p:cNvCxnSpPr/>
          <p:nvPr/>
        </p:nvCxnSpPr>
        <p:spPr>
          <a:xfrm rot="5400000" flipH="1" flipV="1">
            <a:off x="6355598" y="2347412"/>
            <a:ext cx="12954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1" name="Přímá spojovací čára 61"/>
          <p:cNvCxnSpPr/>
          <p:nvPr/>
        </p:nvCxnSpPr>
        <p:spPr>
          <a:xfrm rot="10800000">
            <a:off x="4195010" y="1987049"/>
            <a:ext cx="5048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2" name="Přímá spojovací čára 63"/>
          <p:cNvCxnSpPr/>
          <p:nvPr/>
        </p:nvCxnSpPr>
        <p:spPr>
          <a:xfrm rot="5400000">
            <a:off x="3906878" y="2491081"/>
            <a:ext cx="1008063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3" name="Přímá spojovací čára 65"/>
          <p:cNvCxnSpPr/>
          <p:nvPr/>
        </p:nvCxnSpPr>
        <p:spPr>
          <a:xfrm rot="5400000" flipH="1" flipV="1">
            <a:off x="7004091" y="2995906"/>
            <a:ext cx="1439863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34" name="text 60"/>
          <p:cNvSpPr txBox="1">
            <a:spLocks noChangeArrowheads="1"/>
          </p:cNvSpPr>
          <p:nvPr/>
        </p:nvSpPr>
        <p:spPr bwMode="auto">
          <a:xfrm>
            <a:off x="7866898" y="2779212"/>
            <a:ext cx="433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</a:t>
            </a:r>
          </a:p>
        </p:txBody>
      </p:sp>
      <p:sp>
        <p:nvSpPr>
          <p:cNvPr id="35" name="text 60"/>
          <p:cNvSpPr txBox="1">
            <a:spLocks noChangeArrowheads="1"/>
          </p:cNvSpPr>
          <p:nvPr/>
        </p:nvSpPr>
        <p:spPr bwMode="auto">
          <a:xfrm>
            <a:off x="3763210" y="2275974"/>
            <a:ext cx="936625" cy="60801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p</a:t>
            </a:r>
            <a:r>
              <a:rPr lang="cs-CZ" sz="2000" b="1" baseline="-25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1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/</a:t>
            </a:r>
            <a:r>
              <a:rPr lang="cs-CZ" sz="2000" b="1" dirty="0" err="1">
                <a:solidFill>
                  <a:srgbClr val="1F497D">
                    <a:lumMod val="75000"/>
                  </a:srgbClr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charset="0"/>
              </a:rPr>
              <a:t>r</a:t>
            </a:r>
            <a:r>
              <a:rPr lang="cs-CZ" sz="2000" b="1" dirty="0" err="1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g</a:t>
            </a:r>
            <a:endParaRPr lang="cs-CZ" sz="2000" b="1" dirty="0">
              <a:solidFill>
                <a:srgbClr val="1F497D">
                  <a:lumMod val="7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itchFamily="18" charset="0"/>
            </a:endParaRPr>
          </a:p>
        </p:txBody>
      </p:sp>
      <p:sp>
        <p:nvSpPr>
          <p:cNvPr id="36" name="text 60"/>
          <p:cNvSpPr txBox="1">
            <a:spLocks noChangeArrowheads="1"/>
          </p:cNvSpPr>
          <p:nvPr/>
        </p:nvSpPr>
        <p:spPr bwMode="auto">
          <a:xfrm>
            <a:off x="7003298" y="2275974"/>
            <a:ext cx="936625" cy="60801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p</a:t>
            </a:r>
            <a:r>
              <a:rPr lang="cs-CZ" sz="2000" b="1" baseline="-25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2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/</a:t>
            </a:r>
            <a:r>
              <a:rPr lang="cs-CZ" sz="2000" b="1" dirty="0" err="1">
                <a:solidFill>
                  <a:srgbClr val="1F497D">
                    <a:lumMod val="75000"/>
                  </a:srgbClr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charset="0"/>
              </a:rPr>
              <a:t>r</a:t>
            </a:r>
            <a:r>
              <a:rPr lang="cs-CZ" sz="2000" b="1" dirty="0" err="1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g</a:t>
            </a:r>
            <a:endParaRPr lang="cs-CZ" sz="2000" b="1" dirty="0">
              <a:solidFill>
                <a:srgbClr val="1F497D">
                  <a:lumMod val="7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itchFamily="18" charset="0"/>
            </a:endParaRPr>
          </a:p>
        </p:txBody>
      </p:sp>
      <p:sp>
        <p:nvSpPr>
          <p:cNvPr id="41" name="TextovéPole 70"/>
          <p:cNvSpPr txBox="1">
            <a:spLocks noChangeArrowheads="1"/>
          </p:cNvSpPr>
          <p:nvPr/>
        </p:nvSpPr>
        <p:spPr bwMode="auto">
          <a:xfrm>
            <a:off x="1896124" y="505059"/>
            <a:ext cx="66138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PITOTOVA TRUBICE – 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určení rychlosti v určitém bodě</a:t>
            </a:r>
            <a:endParaRPr lang="cs-CZ" alt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CED079B-1893-44BE-8E81-AEA7F2D059BD}"/>
                  </a:ext>
                </a:extLst>
              </p:cNvPr>
              <p:cNvSpPr txBox="1"/>
              <p:nvPr/>
            </p:nvSpPr>
            <p:spPr>
              <a:xfrm>
                <a:off x="9348529" y="2781814"/>
                <a:ext cx="892809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CED079B-1893-44BE-8E81-AEA7F2D05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529" y="2781814"/>
                <a:ext cx="892809" cy="6043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1A8ED81F-8B78-49CF-8F21-904289A34BC0}"/>
                  </a:ext>
                </a:extLst>
              </p:cNvPr>
              <p:cNvSpPr txBox="1"/>
              <p:nvPr/>
            </p:nvSpPr>
            <p:spPr>
              <a:xfrm>
                <a:off x="5203073" y="5703895"/>
                <a:ext cx="1305742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1A8ED81F-8B78-49CF-8F21-904289A34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073" y="5703895"/>
                <a:ext cx="1305742" cy="335413"/>
              </a:xfrm>
              <a:prstGeom prst="rect">
                <a:avLst/>
              </a:prstGeom>
              <a:blipFill>
                <a:blip r:embed="rId9"/>
                <a:stretch>
                  <a:fillRect l="-2336" r="-4206" b="-181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CEB7E6ED-6744-4DAE-A01C-06BCFCA8F543}"/>
                  </a:ext>
                </a:extLst>
              </p:cNvPr>
              <p:cNvSpPr txBox="1"/>
              <p:nvPr/>
            </p:nvSpPr>
            <p:spPr>
              <a:xfrm>
                <a:off x="4701649" y="4012699"/>
                <a:ext cx="2155371" cy="6043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CEB7E6ED-6744-4DAE-A01C-06BCFCA8F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649" y="4012699"/>
                <a:ext cx="2155371" cy="6043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CEB7E6ED-6744-4DAE-A01C-06BCFCA8F543}"/>
                  </a:ext>
                </a:extLst>
              </p:cNvPr>
              <p:cNvSpPr txBox="1"/>
              <p:nvPr/>
            </p:nvSpPr>
            <p:spPr>
              <a:xfrm>
                <a:off x="4178896" y="4831866"/>
                <a:ext cx="3200875" cy="6043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𝑑h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CEB7E6ED-6744-4DAE-A01C-06BCFCA8F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896" y="4831866"/>
                <a:ext cx="3200875" cy="6043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Obrázek 39">
            <a:extLst>
              <a:ext uri="{FF2B5EF4-FFF2-40B4-BE49-F238E27FC236}">
                <a16:creationId xmlns:a16="http://schemas.microsoft.com/office/drawing/2014/main" id="{3429772F-CDB0-4DB1-9705-E51A590B233E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TextovéPole 13"/>
          <p:cNvSpPr txBox="1">
            <a:spLocks noChangeArrowheads="1"/>
          </p:cNvSpPr>
          <p:nvPr/>
        </p:nvSpPr>
        <p:spPr bwMode="auto">
          <a:xfrm>
            <a:off x="2050256" y="1541313"/>
            <a:ext cx="2808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TLAKOVÁ SONDA</a:t>
            </a:r>
          </a:p>
        </p:txBody>
      </p:sp>
      <p:sp>
        <p:nvSpPr>
          <p:cNvPr id="6" name="TextovéPole 69"/>
          <p:cNvSpPr txBox="1">
            <a:spLocks noChangeArrowheads="1"/>
          </p:cNvSpPr>
          <p:nvPr/>
        </p:nvSpPr>
        <p:spPr bwMode="auto">
          <a:xfrm>
            <a:off x="4213715" y="1541313"/>
            <a:ext cx="52019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Prandtlova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trubice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měření tlaku i rychlosti v daném bodě)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49" y="2249199"/>
            <a:ext cx="7019925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0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46238" y="6576820"/>
            <a:ext cx="464948" cy="255609"/>
          </a:xfrm>
        </p:spPr>
        <p:txBody>
          <a:bodyPr/>
          <a:lstStyle/>
          <a:p>
            <a:r>
              <a:rPr lang="cs-CZ" altLang="cs-CZ" sz="1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110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790FD84-CDD9-47EA-BB41-4D6E3ECC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-120072" y="64655"/>
            <a:ext cx="12312072" cy="6793345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55F0814-BBDF-4687-8E01-A2A7D6A2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D4BF32-0BEB-4258-AD71-F826ACDF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27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8D4754-3660-4303-8208-05F7251D401B}"/>
              </a:ext>
            </a:extLst>
          </p:cNvPr>
          <p:cNvSpPr txBox="1"/>
          <p:nvPr/>
        </p:nvSpPr>
        <p:spPr>
          <a:xfrm>
            <a:off x="4709086" y="2796668"/>
            <a:ext cx="2800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i="1" dirty="0">
                <a:solidFill>
                  <a:srgbClr val="CDD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Konec</a:t>
            </a:r>
          </a:p>
        </p:txBody>
      </p:sp>
    </p:spTree>
    <p:extLst>
      <p:ext uri="{BB962C8B-B14F-4D97-AF65-F5344CB8AC3E}">
        <p14:creationId xmlns:p14="http://schemas.microsoft.com/office/powerpoint/2010/main" val="41199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7" y="6576820"/>
            <a:ext cx="353876" cy="255609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3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12"/>
          <p:cNvSpPr txBox="1">
            <a:spLocks noChangeArrowheads="1"/>
          </p:cNvSpPr>
          <p:nvPr/>
        </p:nvSpPr>
        <p:spPr bwMode="auto">
          <a:xfrm>
            <a:off x="4998682" y="230882"/>
            <a:ext cx="30217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Hydrodynamika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436813" y="938996"/>
            <a:ext cx="6156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</a:t>
            </a:r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pojmy</a:t>
            </a:r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cs-CZ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Lagrangeova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altLang="cs-CZ" sz="1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Eulerova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cs-CZ" sz="2000" baseline="-30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x,y,z,t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..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cs-CZ" sz="2000" baseline="-30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x/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 ;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cs-CZ" sz="2000" baseline="-30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….; p(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x,y,z,t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; 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x,y,z,t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9" name="Přímá spojovací čára 15"/>
          <p:cNvCxnSpPr/>
          <p:nvPr/>
        </p:nvCxnSpPr>
        <p:spPr>
          <a:xfrm rot="5400000">
            <a:off x="4308475" y="3259138"/>
            <a:ext cx="1873250" cy="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stealth" w="med" len="lg"/>
            <a:tailEnd type="none" w="med" len="lg"/>
          </a:ln>
          <a:effectLst/>
        </p:spPr>
      </p:cxnSp>
      <p:cxnSp>
        <p:nvCxnSpPr>
          <p:cNvPr id="10" name="Přímá spojovací čára 16"/>
          <p:cNvCxnSpPr/>
          <p:nvPr/>
        </p:nvCxnSpPr>
        <p:spPr>
          <a:xfrm>
            <a:off x="5245100" y="4195763"/>
            <a:ext cx="4103688" cy="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11" name="Přímá spojovací čára 17"/>
          <p:cNvCxnSpPr>
            <a:endCxn id="15" idx="3"/>
          </p:cNvCxnSpPr>
          <p:nvPr/>
        </p:nvCxnSpPr>
        <p:spPr>
          <a:xfrm flipH="1">
            <a:off x="4029075" y="4195763"/>
            <a:ext cx="1216026" cy="687903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sp>
        <p:nvSpPr>
          <p:cNvPr id="12" name="Rectangle 58"/>
          <p:cNvSpPr>
            <a:spLocks noChangeArrowheads="1"/>
          </p:cNvSpPr>
          <p:nvPr/>
        </p:nvSpPr>
        <p:spPr bwMode="auto">
          <a:xfrm>
            <a:off x="2581275" y="5373216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Trajektorie</a:t>
            </a:r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dráha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polohy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částice</a:t>
            </a:r>
            <a:endParaRPr lang="cs-CZ" altLang="cs-CZ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Proudnice</a:t>
            </a:r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čára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jejíž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tečny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mají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 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daném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okamžiku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vektoru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rychlosti</a:t>
            </a:r>
            <a:endParaRPr lang="cs-CZ" altLang="cs-CZ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Proudové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vlákno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obvodu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vedeme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proudnice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(= </a:t>
            </a: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proudová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trubice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Obdélník 61"/>
          <p:cNvSpPr>
            <a:spLocks noChangeArrowheads="1"/>
          </p:cNvSpPr>
          <p:nvPr/>
        </p:nvSpPr>
        <p:spPr bwMode="auto">
          <a:xfrm>
            <a:off x="4740275" y="2179638"/>
            <a:ext cx="369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Obdélník 62"/>
          <p:cNvSpPr>
            <a:spLocks noChangeArrowheads="1"/>
          </p:cNvSpPr>
          <p:nvPr/>
        </p:nvSpPr>
        <p:spPr bwMode="auto">
          <a:xfrm>
            <a:off x="3660775" y="4699000"/>
            <a:ext cx="368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Obdélník 63"/>
          <p:cNvSpPr>
            <a:spLocks noChangeArrowheads="1"/>
          </p:cNvSpPr>
          <p:nvPr/>
        </p:nvSpPr>
        <p:spPr bwMode="auto">
          <a:xfrm>
            <a:off x="9061450" y="3762375"/>
            <a:ext cx="368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7" name="Přímá spojovací čára 23"/>
          <p:cNvCxnSpPr/>
          <p:nvPr/>
        </p:nvCxnSpPr>
        <p:spPr>
          <a:xfrm>
            <a:off x="4740275" y="4483100"/>
            <a:ext cx="15843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Přímá spojovací čára 24"/>
          <p:cNvCxnSpPr/>
          <p:nvPr/>
        </p:nvCxnSpPr>
        <p:spPr>
          <a:xfrm flipV="1">
            <a:off x="6324600" y="4195763"/>
            <a:ext cx="431800" cy="28733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Přímá spojovací čára 25"/>
          <p:cNvCxnSpPr/>
          <p:nvPr/>
        </p:nvCxnSpPr>
        <p:spPr>
          <a:xfrm>
            <a:off x="4237038" y="4770438"/>
            <a:ext cx="25193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Přímá spojovací čára 26"/>
          <p:cNvCxnSpPr/>
          <p:nvPr/>
        </p:nvCxnSpPr>
        <p:spPr>
          <a:xfrm flipV="1">
            <a:off x="6756400" y="4195763"/>
            <a:ext cx="720725" cy="57467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" name="Čtyřcípá hvězda 20"/>
          <p:cNvSpPr/>
          <p:nvPr/>
        </p:nvSpPr>
        <p:spPr>
          <a:xfrm>
            <a:off x="6289675" y="2970213"/>
            <a:ext cx="71438" cy="73025"/>
          </a:xfrm>
          <a:prstGeom prst="star4">
            <a:avLst/>
          </a:prstGeom>
          <a:solidFill>
            <a:srgbClr val="CC0066"/>
          </a:solidFill>
          <a:ln w="25400" cap="flat" cmpd="sng" algn="ctr">
            <a:solidFill>
              <a:srgbClr val="CC00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Čtyřcípá hvězda 21"/>
          <p:cNvSpPr/>
          <p:nvPr/>
        </p:nvSpPr>
        <p:spPr>
          <a:xfrm>
            <a:off x="6721475" y="2682875"/>
            <a:ext cx="71438" cy="71438"/>
          </a:xfrm>
          <a:prstGeom prst="star4">
            <a:avLst/>
          </a:prstGeom>
          <a:solidFill>
            <a:srgbClr val="CC0066"/>
          </a:solidFill>
          <a:ln w="25400" cap="flat" cmpd="sng" algn="ctr">
            <a:solidFill>
              <a:srgbClr val="CC00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3" name="Přímá spojovací čára 29"/>
          <p:cNvCxnSpPr/>
          <p:nvPr/>
        </p:nvCxnSpPr>
        <p:spPr>
          <a:xfrm rot="5400000" flipH="1" flipV="1">
            <a:off x="5640387" y="3798888"/>
            <a:ext cx="13684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Přímá spojovací šipka 30"/>
          <p:cNvCxnSpPr/>
          <p:nvPr/>
        </p:nvCxnSpPr>
        <p:spPr>
          <a:xfrm flipV="1">
            <a:off x="6324600" y="2466975"/>
            <a:ext cx="792163" cy="50323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25" name="Přímá spojovací čára 31"/>
          <p:cNvCxnSpPr/>
          <p:nvPr/>
        </p:nvCxnSpPr>
        <p:spPr>
          <a:xfrm rot="5400000" flipH="1" flipV="1">
            <a:off x="5784850" y="3798888"/>
            <a:ext cx="1943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Přímá spojovací šipka 32"/>
          <p:cNvCxnSpPr>
            <a:stCxn id="27" idx="1"/>
          </p:cNvCxnSpPr>
          <p:nvPr/>
        </p:nvCxnSpPr>
        <p:spPr>
          <a:xfrm flipV="1">
            <a:off x="6791325" y="2466975"/>
            <a:ext cx="973138" cy="2540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sp>
        <p:nvSpPr>
          <p:cNvPr id="27" name="Volný tvar 26"/>
          <p:cNvSpPr/>
          <p:nvPr/>
        </p:nvSpPr>
        <p:spPr>
          <a:xfrm>
            <a:off x="6316663" y="2619375"/>
            <a:ext cx="1963737" cy="390525"/>
          </a:xfrm>
          <a:custGeom>
            <a:avLst/>
            <a:gdLst>
              <a:gd name="connsiteX0" fmla="*/ 0 w 1964267"/>
              <a:gd name="connsiteY0" fmla="*/ 389466 h 389466"/>
              <a:gd name="connsiteX1" fmla="*/ 474133 w 1964267"/>
              <a:gd name="connsiteY1" fmla="*/ 101600 h 389466"/>
              <a:gd name="connsiteX2" fmla="*/ 1303867 w 1964267"/>
              <a:gd name="connsiteY2" fmla="*/ 0 h 389466"/>
              <a:gd name="connsiteX3" fmla="*/ 1964267 w 1964267"/>
              <a:gd name="connsiteY3" fmla="*/ 101600 h 389466"/>
              <a:gd name="connsiteX4" fmla="*/ 1964267 w 1964267"/>
              <a:gd name="connsiteY4" fmla="*/ 10160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267" h="389466">
                <a:moveTo>
                  <a:pt x="0" y="389466"/>
                </a:moveTo>
                <a:cubicBezTo>
                  <a:pt x="128411" y="277988"/>
                  <a:pt x="256822" y="166511"/>
                  <a:pt x="474133" y="101600"/>
                </a:cubicBezTo>
                <a:cubicBezTo>
                  <a:pt x="691444" y="36689"/>
                  <a:pt x="1055511" y="0"/>
                  <a:pt x="1303867" y="0"/>
                </a:cubicBezTo>
                <a:cubicBezTo>
                  <a:pt x="1552223" y="0"/>
                  <a:pt x="1964267" y="101600"/>
                  <a:pt x="1964267" y="101600"/>
                </a:cubicBezTo>
                <a:lnTo>
                  <a:pt x="1964267" y="101600"/>
                </a:lnTo>
              </a:path>
            </a:pathLst>
          </a:custGeom>
          <a:noFill/>
          <a:ln w="22225" cap="flat" cmpd="sng" algn="ctr">
            <a:solidFill>
              <a:srgbClr val="CC00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Obdélník 90"/>
          <p:cNvSpPr>
            <a:spLocks noChangeArrowheads="1"/>
          </p:cNvSpPr>
          <p:nvPr/>
        </p:nvSpPr>
        <p:spPr bwMode="auto">
          <a:xfrm>
            <a:off x="5316538" y="4411663"/>
            <a:ext cx="369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Obdélník 91"/>
          <p:cNvSpPr>
            <a:spLocks noChangeArrowheads="1"/>
          </p:cNvSpPr>
          <p:nvPr/>
        </p:nvSpPr>
        <p:spPr bwMode="auto">
          <a:xfrm>
            <a:off x="6469063" y="4195763"/>
            <a:ext cx="368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Obdélník 92"/>
          <p:cNvSpPr>
            <a:spLocks noChangeArrowheads="1"/>
          </p:cNvSpPr>
          <p:nvPr/>
        </p:nvSpPr>
        <p:spPr bwMode="auto">
          <a:xfrm>
            <a:off x="7261225" y="4338638"/>
            <a:ext cx="86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y+dy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Obdélník 93"/>
          <p:cNvSpPr>
            <a:spLocks noChangeArrowheads="1"/>
          </p:cNvSpPr>
          <p:nvPr/>
        </p:nvSpPr>
        <p:spPr bwMode="auto">
          <a:xfrm>
            <a:off x="4956175" y="4770438"/>
            <a:ext cx="865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x+dx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Obdélník 94"/>
          <p:cNvSpPr>
            <a:spLocks noChangeArrowheads="1"/>
          </p:cNvSpPr>
          <p:nvPr/>
        </p:nvSpPr>
        <p:spPr bwMode="auto">
          <a:xfrm>
            <a:off x="6324600" y="3043238"/>
            <a:ext cx="369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Obdélník 95"/>
          <p:cNvSpPr>
            <a:spLocks noChangeArrowheads="1"/>
          </p:cNvSpPr>
          <p:nvPr/>
        </p:nvSpPr>
        <p:spPr bwMode="auto">
          <a:xfrm>
            <a:off x="6900863" y="2827338"/>
            <a:ext cx="369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FEDC888B-F01E-4969-A251-6C3B28E3C6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7" y="6576820"/>
            <a:ext cx="338378" cy="255609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4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325590" y="828287"/>
            <a:ext cx="8281264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ělení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proudění</a:t>
            </a:r>
            <a:endParaRPr lang="cs-CZ" alt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CC0066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-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dle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u="sng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fyzikálních</a:t>
            </a:r>
            <a:r>
              <a:rPr lang="en-US" altLang="cs-CZ" sz="2400" b="1" u="sng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u="sng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vlastností</a:t>
            </a:r>
            <a:endParaRPr lang="cs-CZ" altLang="cs-CZ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en-US" altLang="cs-CZ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ideální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kapaliny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... </a:t>
            </a:r>
            <a:r>
              <a:rPr lang="en-US" altLang="cs-CZ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vířivé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x </a:t>
            </a:r>
            <a:r>
              <a:rPr lang="en-US" altLang="cs-CZ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nevířivé</a:t>
            </a:r>
            <a:endParaRPr lang="cs-CZ" altLang="cs-C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en-US" altLang="cs-CZ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skutečné</a:t>
            </a:r>
            <a:r>
              <a:rPr lang="en-US" alt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kap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 ... </a:t>
            </a:r>
            <a:r>
              <a:rPr lang="en-US" altLang="cs-CZ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laminární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x </a:t>
            </a:r>
            <a:r>
              <a:rPr lang="en-US" altLang="cs-CZ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turbulentní</a:t>
            </a:r>
            <a:endParaRPr lang="cs-CZ" altLang="cs-C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cs-CZ" u="sng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b="1" u="sng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kinematická</a:t>
            </a:r>
            <a:r>
              <a:rPr lang="en-US" altLang="cs-CZ" b="1" u="sng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u="sng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hlediska</a:t>
            </a:r>
            <a:endParaRPr lang="cs-CZ" altLang="cs-CZ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dle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uspořádání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v 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prostoru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1,2,3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rozměr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.)</a:t>
            </a:r>
            <a:endParaRPr lang="cs-CZ" altLang="cs-CZ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závislost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čase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cs-CZ" altLang="cs-CZ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		a) </a:t>
            </a:r>
            <a:r>
              <a:rPr lang="en-US" altLang="cs-CZ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ustálené</a:t>
            </a:r>
            <a:endParaRPr lang="cs-CZ" altLang="cs-C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b) </a:t>
            </a:r>
            <a:r>
              <a:rPr lang="en-US" altLang="cs-CZ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neustálené</a:t>
            </a:r>
            <a:endParaRPr lang="cs-CZ" altLang="cs-C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rozdělení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rychlosti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v 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prostoru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</a:t>
            </a:r>
            <a:endParaRPr lang="cs-CZ" altLang="cs-CZ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		</a:t>
            </a:r>
            <a:r>
              <a:rPr lang="en-US" altLang="cs-CZ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rovnoměrné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x  </a:t>
            </a:r>
            <a:r>
              <a:rPr lang="en-US" altLang="cs-CZ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nerovnoměrné</a:t>
            </a:r>
            <a:endParaRPr lang="cs-CZ" altLang="cs-C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dle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vedení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proudu</a:t>
            </a:r>
            <a:endParaRPr lang="cs-CZ" altLang="cs-CZ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cs-CZ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s </a:t>
            </a:r>
            <a:r>
              <a:rPr lang="en-US" altLang="cs-CZ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volnou</a:t>
            </a:r>
            <a:r>
              <a:rPr lang="en-US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hladinou</a:t>
            </a:r>
            <a:r>
              <a:rPr lang="en-US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  </a:t>
            </a:r>
            <a:r>
              <a:rPr lang="en-US" altLang="cs-CZ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tlakové</a:t>
            </a:r>
            <a:r>
              <a:rPr lang="en-US" altLang="cs-CZ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x  v </a:t>
            </a:r>
            <a:r>
              <a:rPr lang="en-US" altLang="cs-CZ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paprscích</a:t>
            </a:r>
            <a:endParaRPr lang="en-US" altLang="cs-CZ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72FAFFE-728C-4AB9-849C-F40EFE4C20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42087E34-85BF-AB72-9347-A78670836AD8}"/>
              </a:ext>
            </a:extLst>
          </p:cNvPr>
          <p:cNvSpPr/>
          <p:nvPr/>
        </p:nvSpPr>
        <p:spPr bwMode="auto">
          <a:xfrm>
            <a:off x="6688183" y="3897871"/>
            <a:ext cx="594932" cy="977187"/>
          </a:xfrm>
          <a:custGeom>
            <a:avLst/>
            <a:gdLst>
              <a:gd name="connsiteX0" fmla="*/ 0 w 594932"/>
              <a:gd name="connsiteY0" fmla="*/ 57562 h 977187"/>
              <a:gd name="connsiteX1" fmla="*/ 590441 w 594932"/>
              <a:gd name="connsiteY1" fmla="*/ 99363 h 977187"/>
              <a:gd name="connsiteX2" fmla="*/ 287383 w 594932"/>
              <a:gd name="connsiteY2" fmla="*/ 977187 h 977187"/>
              <a:gd name="connsiteX3" fmla="*/ 287383 w 594932"/>
              <a:gd name="connsiteY3" fmla="*/ 977187 h 97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32" h="977187">
                <a:moveTo>
                  <a:pt x="0" y="57562"/>
                </a:moveTo>
                <a:cubicBezTo>
                  <a:pt x="271272" y="1827"/>
                  <a:pt x="542544" y="-53908"/>
                  <a:pt x="590441" y="99363"/>
                </a:cubicBezTo>
                <a:cubicBezTo>
                  <a:pt x="638338" y="252634"/>
                  <a:pt x="287383" y="977187"/>
                  <a:pt x="287383" y="977187"/>
                </a:cubicBezTo>
                <a:lnTo>
                  <a:pt x="287383" y="977187"/>
                </a:lnTo>
              </a:path>
            </a:pathLst>
          </a:cu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784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7" y="6576820"/>
            <a:ext cx="353876" cy="255609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5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250231" y="223177"/>
            <a:ext cx="5026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DŮLEŽITÉ POJMY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HYDRODYNAMIKY</a:t>
            </a:r>
            <a:endParaRPr lang="en-US" altLang="cs-CZ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930834" y="807376"/>
            <a:ext cx="112611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Průtočný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průřez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plošný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obsah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S(m</a:t>
            </a:r>
            <a:r>
              <a:rPr lang="en-US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řezu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proudu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plochou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kolmou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v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každém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bodě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směr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rychlosti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Lichoběžník 8"/>
          <p:cNvSpPr/>
          <p:nvPr/>
        </p:nvSpPr>
        <p:spPr>
          <a:xfrm rot="10800000">
            <a:off x="2117975" y="2021843"/>
            <a:ext cx="1801550" cy="935038"/>
          </a:xfrm>
          <a:prstGeom prst="trapezoid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Lichoběžník 9"/>
          <p:cNvSpPr/>
          <p:nvPr/>
        </p:nvSpPr>
        <p:spPr>
          <a:xfrm rot="10800000">
            <a:off x="5862887" y="1445580"/>
            <a:ext cx="1801550" cy="936625"/>
          </a:xfrm>
          <a:prstGeom prst="trapezoid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" name="Přímá spojovací čára 17"/>
          <p:cNvCxnSpPr/>
          <p:nvPr/>
        </p:nvCxnSpPr>
        <p:spPr>
          <a:xfrm flipV="1">
            <a:off x="2117976" y="1445581"/>
            <a:ext cx="3744912" cy="57626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" name="Přímá spojovací čára 19"/>
          <p:cNvCxnSpPr/>
          <p:nvPr/>
        </p:nvCxnSpPr>
        <p:spPr>
          <a:xfrm flipV="1">
            <a:off x="3846763" y="1445581"/>
            <a:ext cx="3816350" cy="57626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Přímá spojovací čára 20"/>
          <p:cNvCxnSpPr/>
          <p:nvPr/>
        </p:nvCxnSpPr>
        <p:spPr>
          <a:xfrm flipH="1">
            <a:off x="2333876" y="2382206"/>
            <a:ext cx="3744912" cy="50323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5" name="Přímá spojovací čára 21"/>
          <p:cNvCxnSpPr/>
          <p:nvPr/>
        </p:nvCxnSpPr>
        <p:spPr>
          <a:xfrm flipH="1">
            <a:off x="3630863" y="2382206"/>
            <a:ext cx="3816350" cy="5746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" name="Přímá spojovací šipka 22"/>
          <p:cNvCxnSpPr/>
          <p:nvPr/>
        </p:nvCxnSpPr>
        <p:spPr>
          <a:xfrm flipH="1">
            <a:off x="4781802" y="2021843"/>
            <a:ext cx="936625" cy="144463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sp>
        <p:nvSpPr>
          <p:cNvPr id="17" name="TextovéPole 25"/>
          <p:cNvSpPr txBox="1">
            <a:spLocks noChangeArrowheads="1"/>
          </p:cNvSpPr>
          <p:nvPr/>
        </p:nvSpPr>
        <p:spPr bwMode="auto">
          <a:xfrm>
            <a:off x="5286625" y="2093281"/>
            <a:ext cx="64817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</a:p>
        </p:txBody>
      </p:sp>
      <p:cxnSp>
        <p:nvCxnSpPr>
          <p:cNvPr id="18" name="Přímá spojovací šipka 24"/>
          <p:cNvCxnSpPr/>
          <p:nvPr/>
        </p:nvCxnSpPr>
        <p:spPr>
          <a:xfrm>
            <a:off x="3486401" y="2525081"/>
            <a:ext cx="2303462" cy="50482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9" name="Přímá spojovací šipka 25"/>
          <p:cNvCxnSpPr/>
          <p:nvPr/>
        </p:nvCxnSpPr>
        <p:spPr>
          <a:xfrm flipH="1">
            <a:off x="6078788" y="2093281"/>
            <a:ext cx="1295400" cy="8636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0" name="TextovéPole 30"/>
          <p:cNvSpPr txBox="1">
            <a:spLocks noChangeArrowheads="1"/>
          </p:cNvSpPr>
          <p:nvPr/>
        </p:nvSpPr>
        <p:spPr bwMode="auto">
          <a:xfrm>
            <a:off x="5862887" y="2956881"/>
            <a:ext cx="64817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942277" y="3380743"/>
            <a:ext cx="112497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Omočený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obvod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(m) je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délka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části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obvodu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průtok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průřezu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,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které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se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kapalina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stýká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pevným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vedením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proudu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Přímá spojovací čára 28"/>
          <p:cNvCxnSpPr/>
          <p:nvPr/>
        </p:nvCxnSpPr>
        <p:spPr>
          <a:xfrm>
            <a:off x="1882159" y="4247378"/>
            <a:ext cx="1008063" cy="7921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" name="Přímá spojovací čára 29"/>
          <p:cNvCxnSpPr/>
          <p:nvPr/>
        </p:nvCxnSpPr>
        <p:spPr>
          <a:xfrm>
            <a:off x="2890222" y="5039540"/>
            <a:ext cx="64817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Přímá spojovací čára 30"/>
          <p:cNvCxnSpPr/>
          <p:nvPr/>
        </p:nvCxnSpPr>
        <p:spPr>
          <a:xfrm flipV="1">
            <a:off x="3537922" y="4247378"/>
            <a:ext cx="647700" cy="7921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5" name="Přímá spojovací čára 31"/>
          <p:cNvCxnSpPr/>
          <p:nvPr/>
        </p:nvCxnSpPr>
        <p:spPr>
          <a:xfrm>
            <a:off x="2240934" y="4534715"/>
            <a:ext cx="173006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Přímá spojovací čára 32"/>
          <p:cNvCxnSpPr/>
          <p:nvPr/>
        </p:nvCxnSpPr>
        <p:spPr>
          <a:xfrm>
            <a:off x="5338147" y="4318815"/>
            <a:ext cx="0" cy="9715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Přímá spojovací čára 33"/>
          <p:cNvCxnSpPr/>
          <p:nvPr/>
        </p:nvCxnSpPr>
        <p:spPr>
          <a:xfrm>
            <a:off x="5338147" y="4966515"/>
            <a:ext cx="108029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" name="Přímá spojovací čára 34"/>
          <p:cNvCxnSpPr/>
          <p:nvPr/>
        </p:nvCxnSpPr>
        <p:spPr>
          <a:xfrm flipV="1">
            <a:off x="6417647" y="3778272"/>
            <a:ext cx="0" cy="118824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9" name="Přímá spojovací čára 35"/>
          <p:cNvCxnSpPr/>
          <p:nvPr/>
        </p:nvCxnSpPr>
        <p:spPr>
          <a:xfrm>
            <a:off x="5338147" y="4463278"/>
            <a:ext cx="108029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0" name="Přímá spojovací čára 36"/>
          <p:cNvCxnSpPr/>
          <p:nvPr/>
        </p:nvCxnSpPr>
        <p:spPr>
          <a:xfrm>
            <a:off x="7425709" y="4391840"/>
            <a:ext cx="1008063" cy="6477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1" name="Přímá spojovací čára 37"/>
          <p:cNvCxnSpPr/>
          <p:nvPr/>
        </p:nvCxnSpPr>
        <p:spPr>
          <a:xfrm flipV="1">
            <a:off x="8433772" y="4174354"/>
            <a:ext cx="792162" cy="86518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2" name="Přímá spojovací čára 38"/>
          <p:cNvCxnSpPr/>
          <p:nvPr/>
        </p:nvCxnSpPr>
        <p:spPr>
          <a:xfrm>
            <a:off x="7641609" y="4534715"/>
            <a:ext cx="129794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3" name="Volný tvar 32"/>
          <p:cNvSpPr/>
          <p:nvPr/>
        </p:nvSpPr>
        <p:spPr>
          <a:xfrm>
            <a:off x="2282209" y="4529953"/>
            <a:ext cx="1677634" cy="508000"/>
          </a:xfrm>
          <a:custGeom>
            <a:avLst/>
            <a:gdLst>
              <a:gd name="connsiteX0" fmla="*/ 0 w 1676400"/>
              <a:gd name="connsiteY0" fmla="*/ 0 h 508000"/>
              <a:gd name="connsiteX1" fmla="*/ 626534 w 1676400"/>
              <a:gd name="connsiteY1" fmla="*/ 508000 h 508000"/>
              <a:gd name="connsiteX2" fmla="*/ 1253067 w 1676400"/>
              <a:gd name="connsiteY2" fmla="*/ 508000 h 508000"/>
              <a:gd name="connsiteX3" fmla="*/ 1676400 w 1676400"/>
              <a:gd name="connsiteY3" fmla="*/ 0 h 508000"/>
              <a:gd name="connsiteX4" fmla="*/ 0 w 1676400"/>
              <a:gd name="connsiteY4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508000">
                <a:moveTo>
                  <a:pt x="0" y="0"/>
                </a:moveTo>
                <a:lnTo>
                  <a:pt x="626534" y="508000"/>
                </a:lnTo>
                <a:lnTo>
                  <a:pt x="1253067" y="508000"/>
                </a:lnTo>
                <a:lnTo>
                  <a:pt x="167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4" name="Přímá spojovací čára 40"/>
          <p:cNvCxnSpPr>
            <a:cxnSpLocks/>
            <a:stCxn id="33" idx="0"/>
            <a:endCxn id="33" idx="1"/>
          </p:cNvCxnSpPr>
          <p:nvPr/>
        </p:nvCxnSpPr>
        <p:spPr>
          <a:xfrm>
            <a:off x="2282209" y="4529953"/>
            <a:ext cx="626995" cy="508000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5" name="Přímá spojovací čára 41"/>
          <p:cNvCxnSpPr>
            <a:stCxn id="33" idx="1"/>
            <a:endCxn id="33" idx="2"/>
          </p:cNvCxnSpPr>
          <p:nvPr/>
        </p:nvCxnSpPr>
        <p:spPr>
          <a:xfrm>
            <a:off x="2909204" y="5037953"/>
            <a:ext cx="626994" cy="0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6" name="Přímá spojovací čára 42"/>
          <p:cNvCxnSpPr>
            <a:stCxn id="33" idx="2"/>
            <a:endCxn id="33" idx="3"/>
          </p:cNvCxnSpPr>
          <p:nvPr/>
        </p:nvCxnSpPr>
        <p:spPr>
          <a:xfrm flipV="1">
            <a:off x="3536198" y="4529953"/>
            <a:ext cx="423645" cy="508000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7" name="Přímá spojovací šipka 43"/>
          <p:cNvCxnSpPr/>
          <p:nvPr/>
        </p:nvCxnSpPr>
        <p:spPr>
          <a:xfrm>
            <a:off x="3682384" y="4823640"/>
            <a:ext cx="1727200" cy="719138"/>
          </a:xfrm>
          <a:prstGeom prst="straightConnector1">
            <a:avLst/>
          </a:prstGeom>
          <a:noFill/>
          <a:ln w="22225" cap="flat" cmpd="sng" algn="ctr">
            <a:solidFill>
              <a:srgbClr val="C00000"/>
            </a:solidFill>
            <a:prstDash val="solid"/>
            <a:tailEnd type="stealth" w="med" len="lg"/>
          </a:ln>
          <a:effectLst/>
        </p:spPr>
      </p:cxnSp>
      <p:sp>
        <p:nvSpPr>
          <p:cNvPr id="38" name="Volný tvar 37"/>
          <p:cNvSpPr/>
          <p:nvPr/>
        </p:nvSpPr>
        <p:spPr>
          <a:xfrm>
            <a:off x="5330209" y="4461690"/>
            <a:ext cx="1083472" cy="492125"/>
          </a:xfrm>
          <a:custGeom>
            <a:avLst/>
            <a:gdLst>
              <a:gd name="connsiteX0" fmla="*/ 0 w 1083734"/>
              <a:gd name="connsiteY0" fmla="*/ 0 h 491066"/>
              <a:gd name="connsiteX1" fmla="*/ 0 w 1083734"/>
              <a:gd name="connsiteY1" fmla="*/ 491066 h 491066"/>
              <a:gd name="connsiteX2" fmla="*/ 1083734 w 1083734"/>
              <a:gd name="connsiteY2" fmla="*/ 491066 h 491066"/>
              <a:gd name="connsiteX3" fmla="*/ 1083734 w 1083734"/>
              <a:gd name="connsiteY3" fmla="*/ 0 h 491066"/>
              <a:gd name="connsiteX4" fmla="*/ 0 w 1083734"/>
              <a:gd name="connsiteY4" fmla="*/ 0 h 49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734" h="491066">
                <a:moveTo>
                  <a:pt x="0" y="0"/>
                </a:moveTo>
                <a:lnTo>
                  <a:pt x="0" y="491066"/>
                </a:lnTo>
                <a:lnTo>
                  <a:pt x="1083734" y="491066"/>
                </a:lnTo>
                <a:lnTo>
                  <a:pt x="1083734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Volný tvar 38"/>
          <p:cNvSpPr/>
          <p:nvPr/>
        </p:nvSpPr>
        <p:spPr>
          <a:xfrm>
            <a:off x="7682883" y="4512490"/>
            <a:ext cx="1220097" cy="525463"/>
          </a:xfrm>
          <a:custGeom>
            <a:avLst/>
            <a:gdLst>
              <a:gd name="connsiteX0" fmla="*/ 0 w 1219200"/>
              <a:gd name="connsiteY0" fmla="*/ 16933 h 524933"/>
              <a:gd name="connsiteX1" fmla="*/ 745066 w 1219200"/>
              <a:gd name="connsiteY1" fmla="*/ 524933 h 524933"/>
              <a:gd name="connsiteX2" fmla="*/ 1219200 w 1219200"/>
              <a:gd name="connsiteY2" fmla="*/ 0 h 524933"/>
              <a:gd name="connsiteX3" fmla="*/ 0 w 1219200"/>
              <a:gd name="connsiteY3" fmla="*/ 16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524933">
                <a:moveTo>
                  <a:pt x="0" y="16933"/>
                </a:moveTo>
                <a:lnTo>
                  <a:pt x="745066" y="524933"/>
                </a:lnTo>
                <a:lnTo>
                  <a:pt x="121920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0" name="Přímá spojovací čára 46"/>
          <p:cNvCxnSpPr>
            <a:stCxn id="38" idx="0"/>
            <a:endCxn id="38" idx="1"/>
          </p:cNvCxnSpPr>
          <p:nvPr/>
        </p:nvCxnSpPr>
        <p:spPr>
          <a:xfrm>
            <a:off x="5330209" y="4461690"/>
            <a:ext cx="0" cy="492125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41" name="Přímá spojovací čára 47"/>
          <p:cNvCxnSpPr/>
          <p:nvPr/>
        </p:nvCxnSpPr>
        <p:spPr>
          <a:xfrm>
            <a:off x="6417647" y="4463278"/>
            <a:ext cx="0" cy="490537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42" name="Přímá spojovací čára 48"/>
          <p:cNvCxnSpPr>
            <a:stCxn id="39" idx="0"/>
            <a:endCxn id="39" idx="1"/>
          </p:cNvCxnSpPr>
          <p:nvPr/>
        </p:nvCxnSpPr>
        <p:spPr>
          <a:xfrm>
            <a:off x="7682883" y="4529440"/>
            <a:ext cx="745614" cy="508513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43" name="Přímá spojovací čára 49"/>
          <p:cNvCxnSpPr>
            <a:stCxn id="39" idx="1"/>
            <a:endCxn id="39" idx="2"/>
          </p:cNvCxnSpPr>
          <p:nvPr/>
        </p:nvCxnSpPr>
        <p:spPr>
          <a:xfrm flipV="1">
            <a:off x="8428497" y="4512490"/>
            <a:ext cx="474483" cy="525463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44" name="Přímá spojovací čára 50"/>
          <p:cNvCxnSpPr>
            <a:stCxn id="38" idx="1"/>
            <a:endCxn id="38" idx="2"/>
          </p:cNvCxnSpPr>
          <p:nvPr/>
        </p:nvCxnSpPr>
        <p:spPr>
          <a:xfrm>
            <a:off x="5330209" y="4953815"/>
            <a:ext cx="1083472" cy="0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45" name="Přímá spojovací šipka 51"/>
          <p:cNvCxnSpPr/>
          <p:nvPr/>
        </p:nvCxnSpPr>
        <p:spPr>
          <a:xfrm flipH="1">
            <a:off x="6274772" y="4966515"/>
            <a:ext cx="1943100" cy="433388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tailEnd type="stealth" w="med" len="lg"/>
          </a:ln>
          <a:effectLst/>
        </p:spPr>
      </p:cxnSp>
      <p:cxnSp>
        <p:nvCxnSpPr>
          <p:cNvPr id="46" name="Přímá spojovací šipka 52"/>
          <p:cNvCxnSpPr/>
          <p:nvPr/>
        </p:nvCxnSpPr>
        <p:spPr>
          <a:xfrm flipH="1">
            <a:off x="5914409" y="4966515"/>
            <a:ext cx="71438" cy="36036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stealth" w="med" len="lg"/>
          </a:ln>
          <a:effectLst/>
        </p:spPr>
      </p:cxnSp>
      <p:cxnSp>
        <p:nvCxnSpPr>
          <p:cNvPr id="47" name="Přímá spojovací šipka 53"/>
          <p:cNvCxnSpPr/>
          <p:nvPr/>
        </p:nvCxnSpPr>
        <p:spPr>
          <a:xfrm>
            <a:off x="3199064" y="1805943"/>
            <a:ext cx="0" cy="216695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48" name="Přímá spojovací šipka 54"/>
          <p:cNvCxnSpPr/>
          <p:nvPr/>
        </p:nvCxnSpPr>
        <p:spPr>
          <a:xfrm>
            <a:off x="6512176" y="1301118"/>
            <a:ext cx="1" cy="216698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49" name="Přímá spojovací šipka 55"/>
          <p:cNvCxnSpPr/>
          <p:nvPr/>
        </p:nvCxnSpPr>
        <p:spPr>
          <a:xfrm>
            <a:off x="3179147" y="4391840"/>
            <a:ext cx="1" cy="214316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50" name="Přímá spojovací šipka 56"/>
          <p:cNvCxnSpPr/>
          <p:nvPr/>
        </p:nvCxnSpPr>
        <p:spPr>
          <a:xfrm>
            <a:off x="5842972" y="4318815"/>
            <a:ext cx="1" cy="216698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51" name="Přímá spojovací šipka 57"/>
          <p:cNvCxnSpPr/>
          <p:nvPr/>
        </p:nvCxnSpPr>
        <p:spPr>
          <a:xfrm>
            <a:off x="8219460" y="4391840"/>
            <a:ext cx="0" cy="214313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52" name="TextovéPole 82"/>
          <p:cNvSpPr txBox="1">
            <a:spLocks noChangeArrowheads="1"/>
          </p:cNvSpPr>
          <p:nvPr/>
        </p:nvSpPr>
        <p:spPr bwMode="auto">
          <a:xfrm>
            <a:off x="5587544" y="5230902"/>
            <a:ext cx="64817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auto">
          <a:xfrm>
            <a:off x="1099108" y="5892554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Hydraulický</a:t>
            </a:r>
            <a:r>
              <a:rPr lang="en-US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poloměr</a:t>
            </a:r>
            <a:r>
              <a:rPr lang="en-US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  R = S/O  </a:t>
            </a:r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E819D8E8-9BE3-4FD9-B06E-80F1887AB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625" y="5822313"/>
            <a:ext cx="3400175" cy="36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Kruhový profil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  R = S/O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49E1404F-CF37-4CDF-8CD5-EEC8042273AB}"/>
                  </a:ext>
                </a:extLst>
              </p:cNvPr>
              <p:cNvSpPr txBox="1"/>
              <p:nvPr/>
            </p:nvSpPr>
            <p:spPr>
              <a:xfrm>
                <a:off x="9436755" y="5524953"/>
                <a:ext cx="1922578" cy="73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49E1404F-CF37-4CDF-8CD5-EEC804227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755" y="5524953"/>
                <a:ext cx="1922578" cy="735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Obrázek 52">
            <a:extLst>
              <a:ext uri="{FF2B5EF4-FFF2-40B4-BE49-F238E27FC236}">
                <a16:creationId xmlns:a16="http://schemas.microsoft.com/office/drawing/2014/main" id="{FAC0CB61-1B1B-42E5-9A4C-01656DC17F6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0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76820"/>
            <a:ext cx="322879" cy="255609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6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7311333" y="1848917"/>
          <a:ext cx="2552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552700" imgH="482600" progId="Equation.3">
                  <p:embed/>
                </p:oleObj>
              </mc:Choice>
              <mc:Fallback>
                <p:oleObj name="Rovnice" r:id="rId3" imgW="2552700" imgH="48260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1333" y="1848917"/>
                        <a:ext cx="25527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4294832" y="4555354"/>
          <a:ext cx="19002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800" imgH="444240" progId="Equation.3">
                  <p:embed/>
                </p:oleObj>
              </mc:Choice>
              <mc:Fallback>
                <p:oleObj name="Equation" r:id="rId5" imgW="1180800" imgH="444240" progId="Equation.3">
                  <p:embed/>
                  <p:pic>
                    <p:nvPicPr>
                      <p:cNvPr id="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832" y="4555354"/>
                        <a:ext cx="1900238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13782" y="1238260"/>
            <a:ext cx="81359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Průtok</a:t>
            </a:r>
            <a:r>
              <a:rPr lang="en-US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objemový</a:t>
            </a:r>
            <a:r>
              <a:rPr lang="en-US" alt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objem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kapaliny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který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proteče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průtočným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průřezem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za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jednotku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času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	</a:t>
            </a:r>
            <a:endParaRPr lang="en-US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13782" y="3201668"/>
            <a:ext cx="6840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Bodová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rychlost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(ms</a:t>
            </a:r>
            <a:r>
              <a:rPr lang="en-US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-1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 = ds/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dt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;  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cs-CZ" sz="2000" baseline="-30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x/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; 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n-US" altLang="cs-CZ" sz="2000" baseline="-30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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y/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 ; ….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24314" y="4055408"/>
            <a:ext cx="5148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rčení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průměrné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rychlosti</a:t>
            </a:r>
            <a:endParaRPr lang="en-US" altLang="cs-CZ" sz="20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3"/>
          <p:cNvSpPr>
            <a:spLocks noChangeArrowheads="1"/>
          </p:cNvSpPr>
          <p:nvPr/>
        </p:nvSpPr>
        <p:spPr bwMode="auto">
          <a:xfrm>
            <a:off x="1463337" y="5489387"/>
            <a:ext cx="10083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Průřezová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rychlost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(ms</a:t>
            </a:r>
            <a:r>
              <a:rPr lang="en-US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 =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střední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hodnota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rychlosti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průtočném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průřezu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4"/>
          <p:cNvSpPr txBox="1">
            <a:spLocks noChangeArrowheads="1"/>
          </p:cNvSpPr>
          <p:nvPr/>
        </p:nvSpPr>
        <p:spPr bwMode="auto">
          <a:xfrm>
            <a:off x="1922117" y="569598"/>
            <a:ext cx="4248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Průtok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hmotnostní  (kg.s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-1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objemový  (m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.s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-1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5" name="Lichoběžník 14"/>
          <p:cNvSpPr/>
          <p:nvPr/>
        </p:nvSpPr>
        <p:spPr>
          <a:xfrm rot="10800000">
            <a:off x="4285558" y="2137842"/>
            <a:ext cx="2160587" cy="647700"/>
          </a:xfrm>
          <a:prstGeom prst="trapezoid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6" name="Přímá spojovací šipka 22"/>
          <p:cNvCxnSpPr/>
          <p:nvPr/>
        </p:nvCxnSpPr>
        <p:spPr>
          <a:xfrm rot="5400000">
            <a:off x="5151539" y="2065611"/>
            <a:ext cx="142875" cy="1587"/>
          </a:xfrm>
          <a:prstGeom prst="straightConnector1">
            <a:avLst/>
          </a:pr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7" name="Přímá spojovací čára 23"/>
          <p:cNvCxnSpPr/>
          <p:nvPr/>
        </p:nvCxnSpPr>
        <p:spPr>
          <a:xfrm rot="16200000" flipH="1">
            <a:off x="4033939" y="2389461"/>
            <a:ext cx="647700" cy="144462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Přímá spojovací čára 24"/>
          <p:cNvCxnSpPr/>
          <p:nvPr/>
        </p:nvCxnSpPr>
        <p:spPr>
          <a:xfrm>
            <a:off x="4430020" y="2785542"/>
            <a:ext cx="1873250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" name="Přímá spojovací čára 25"/>
          <p:cNvCxnSpPr/>
          <p:nvPr/>
        </p:nvCxnSpPr>
        <p:spPr>
          <a:xfrm rot="5400000" flipH="1" flipV="1">
            <a:off x="6050858" y="2390254"/>
            <a:ext cx="647700" cy="142875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0" name="Přímá spojovací šipka 26"/>
          <p:cNvCxnSpPr/>
          <p:nvPr/>
        </p:nvCxnSpPr>
        <p:spPr>
          <a:xfrm rot="10800000" flipV="1">
            <a:off x="4861820" y="2425179"/>
            <a:ext cx="431800" cy="144463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430020" y="2282304"/>
            <a:ext cx="54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798445" y="2353742"/>
            <a:ext cx="71438" cy="714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3" name="Přímá spojovací šipka 29"/>
          <p:cNvCxnSpPr>
            <a:stCxn id="22" idx="3"/>
          </p:cNvCxnSpPr>
          <p:nvPr/>
        </p:nvCxnSpPr>
        <p:spPr>
          <a:xfrm>
            <a:off x="5869883" y="2390254"/>
            <a:ext cx="1441450" cy="32385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311333" y="2569642"/>
            <a:ext cx="547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ds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94">
            <a:extLst>
              <a:ext uri="{FF2B5EF4-FFF2-40B4-BE49-F238E27FC236}">
                <a16:creationId xmlns:a16="http://schemas.microsoft.com/office/drawing/2014/main" id="{7FED31DE-6BF2-4C2C-973E-4A3C2D6E9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782" y="6168480"/>
            <a:ext cx="7311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Rychlost maximální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  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-   největší rychlost v daném profilu. </a:t>
            </a:r>
          </a:p>
        </p:txBody>
      </p:sp>
      <p:sp>
        <p:nvSpPr>
          <p:cNvPr id="5" name="AutoShape 195" descr="{\displaystyle v_{max}}">
            <a:extLst>
              <a:ext uri="{FF2B5EF4-FFF2-40B4-BE49-F238E27FC236}">
                <a16:creationId xmlns:a16="http://schemas.microsoft.com/office/drawing/2014/main" id="{C330D613-177B-4415-9D6C-D8B617A72B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74753" y="6076643"/>
            <a:ext cx="18278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64BE354D-D6E3-4827-91DC-920FDD46227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58EF8445-0FAD-7173-F87D-2F6AEC8B2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536" y="128201"/>
            <a:ext cx="5026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DŮLEŽITÉ POJMY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HYDRODYNAMIKY</a:t>
            </a:r>
            <a:endParaRPr lang="en-US" altLang="cs-CZ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C527D44-7C26-4A5F-BBE7-01FC95F0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09DD626-A6C0-4F6A-9C51-9A211B51EC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8519" y="1346715"/>
            <a:ext cx="2400300" cy="307657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AA62DD9-43CC-49E0-9248-3D713AEAB2C5}"/>
              </a:ext>
            </a:extLst>
          </p:cNvPr>
          <p:cNvSpPr txBox="1"/>
          <p:nvPr/>
        </p:nvSpPr>
        <p:spPr>
          <a:xfrm>
            <a:off x="7588197" y="4423290"/>
            <a:ext cx="2410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Rozdělení  skutečných </a:t>
            </a:r>
          </a:p>
          <a:p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rychlostí ve svislici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B438835-9811-4D0D-9753-AC79E6EEB734}"/>
              </a:ext>
            </a:extLst>
          </p:cNvPr>
          <p:cNvSpPr txBox="1"/>
          <p:nvPr/>
        </p:nvSpPr>
        <p:spPr>
          <a:xfrm>
            <a:off x="9977603" y="4449311"/>
            <a:ext cx="2092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Ekvivalentní </a:t>
            </a:r>
          </a:p>
          <a:p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průměrná rychlost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BC5B178-E710-4D66-91A5-D75B6A218554}"/>
              </a:ext>
            </a:extLst>
          </p:cNvPr>
          <p:cNvSpPr txBox="1"/>
          <p:nvPr/>
        </p:nvSpPr>
        <p:spPr>
          <a:xfrm>
            <a:off x="9026702" y="1162049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hladina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46BB16D-3A71-4700-9010-47BAC4FC5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227" y="4283385"/>
            <a:ext cx="4200525" cy="169545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3A33472E-7D5E-4D89-9B3A-04F027D3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544" y="559020"/>
            <a:ext cx="10083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růřezová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rychlost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(ms</a:t>
            </a:r>
            <a:r>
              <a:rPr lang="en-US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 =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střední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hodnota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rychlosti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průtočném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průřezu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6B8B2286-DCD5-4C25-8DAB-B1295099252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9776" y="1346715"/>
            <a:ext cx="2628900" cy="2082285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CE26FCB0-0AAE-45C9-89C1-88F70450E297}"/>
              </a:ext>
            </a:extLst>
          </p:cNvPr>
          <p:cNvSpPr txBox="1"/>
          <p:nvPr/>
        </p:nvSpPr>
        <p:spPr>
          <a:xfrm>
            <a:off x="2429877" y="1031091"/>
            <a:ext cx="20284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průměrná rychlost</a:t>
            </a:r>
          </a:p>
        </p:txBody>
      </p:sp>
      <p:sp>
        <p:nvSpPr>
          <p:cNvPr id="15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76820"/>
            <a:ext cx="322879" cy="255609"/>
          </a:xfrm>
        </p:spPr>
        <p:txBody>
          <a:bodyPr/>
          <a:lstStyle/>
          <a:p>
            <a:r>
              <a:rPr lang="cs-CZ" altLang="cs-CZ" sz="1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93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9DB5D872-77D0-4BEA-80D3-3364D68A07E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F2AAF2B9-5D69-AD7A-D00B-FA521612F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536" y="128201"/>
            <a:ext cx="5026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DŮLEŽITÉ POJMY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HYDRODYNAMIKY</a:t>
            </a:r>
            <a:endParaRPr lang="en-US" altLang="cs-CZ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76820"/>
            <a:ext cx="361453" cy="255609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8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Lichoběžník 6"/>
          <p:cNvSpPr/>
          <p:nvPr/>
        </p:nvSpPr>
        <p:spPr>
          <a:xfrm rot="10800000">
            <a:off x="1637347" y="2181066"/>
            <a:ext cx="1800225" cy="935038"/>
          </a:xfrm>
          <a:prstGeom prst="trapezoid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Lichoběžník 7"/>
          <p:cNvSpPr/>
          <p:nvPr/>
        </p:nvSpPr>
        <p:spPr>
          <a:xfrm rot="10800000">
            <a:off x="5382260" y="1604804"/>
            <a:ext cx="1800225" cy="936625"/>
          </a:xfrm>
          <a:prstGeom prst="trapezoid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" name="Přímá spojovací čára 15"/>
          <p:cNvCxnSpPr/>
          <p:nvPr/>
        </p:nvCxnSpPr>
        <p:spPr>
          <a:xfrm flipV="1">
            <a:off x="1708785" y="1604804"/>
            <a:ext cx="3744912" cy="53975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" name="Přímá spojovací čára 16"/>
          <p:cNvCxnSpPr/>
          <p:nvPr/>
        </p:nvCxnSpPr>
        <p:spPr>
          <a:xfrm flipV="1">
            <a:off x="3366135" y="1604804"/>
            <a:ext cx="3816350" cy="57626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Přímá spojovací čára 17"/>
          <p:cNvCxnSpPr/>
          <p:nvPr/>
        </p:nvCxnSpPr>
        <p:spPr>
          <a:xfrm flipH="1">
            <a:off x="1853247" y="2541429"/>
            <a:ext cx="3744913" cy="5588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2" name="Přímá spojovací čára 19"/>
          <p:cNvCxnSpPr/>
          <p:nvPr/>
        </p:nvCxnSpPr>
        <p:spPr>
          <a:xfrm rot="10800000" flipV="1">
            <a:off x="3150235" y="2541429"/>
            <a:ext cx="3816350" cy="5746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Přímá spojovací šipka 20"/>
          <p:cNvCxnSpPr/>
          <p:nvPr/>
        </p:nvCxnSpPr>
        <p:spPr>
          <a:xfrm rot="10800000" flipV="1">
            <a:off x="4301172" y="2181066"/>
            <a:ext cx="936625" cy="142875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sp>
        <p:nvSpPr>
          <p:cNvPr id="15" name="TextovéPole 20"/>
          <p:cNvSpPr txBox="1">
            <a:spLocks noChangeArrowheads="1"/>
          </p:cNvSpPr>
          <p:nvPr/>
        </p:nvSpPr>
        <p:spPr bwMode="auto">
          <a:xfrm>
            <a:off x="4805997" y="2252504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6" name="TextovéPole 23"/>
          <p:cNvSpPr txBox="1">
            <a:spLocks noChangeArrowheads="1"/>
          </p:cNvSpPr>
          <p:nvPr/>
        </p:nvSpPr>
        <p:spPr bwMode="auto">
          <a:xfrm>
            <a:off x="5668805" y="4263074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17" name="Přímá spojovací šipka 23"/>
          <p:cNvCxnSpPr/>
          <p:nvPr/>
        </p:nvCxnSpPr>
        <p:spPr>
          <a:xfrm rot="5400000">
            <a:off x="2645409" y="2036604"/>
            <a:ext cx="144463" cy="1588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8" name="Přímá spojovací šipka 24"/>
          <p:cNvCxnSpPr/>
          <p:nvPr/>
        </p:nvCxnSpPr>
        <p:spPr>
          <a:xfrm rot="5400000">
            <a:off x="5958522" y="1531779"/>
            <a:ext cx="144463" cy="1587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19" name="TextovéPole 26"/>
          <p:cNvSpPr txBox="1">
            <a:spLocks noChangeArrowheads="1"/>
          </p:cNvSpPr>
          <p:nvPr/>
        </p:nvSpPr>
        <p:spPr bwMode="auto">
          <a:xfrm>
            <a:off x="3869372" y="1460341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20" name="Přímá spojovací čára 26"/>
          <p:cNvCxnSpPr/>
          <p:nvPr/>
        </p:nvCxnSpPr>
        <p:spPr>
          <a:xfrm flipV="1">
            <a:off x="3437573" y="4070985"/>
            <a:ext cx="3529012" cy="79216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2" name="Přímá spojovací čára 28"/>
          <p:cNvCxnSpPr/>
          <p:nvPr/>
        </p:nvCxnSpPr>
        <p:spPr>
          <a:xfrm rot="5400000" flipH="1" flipV="1">
            <a:off x="6425248" y="4466273"/>
            <a:ext cx="6477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3" name="TextovéPole 35"/>
          <p:cNvSpPr txBox="1">
            <a:spLocks noChangeArrowheads="1"/>
          </p:cNvSpPr>
          <p:nvPr/>
        </p:nvSpPr>
        <p:spPr bwMode="auto">
          <a:xfrm>
            <a:off x="6966585" y="4213860"/>
            <a:ext cx="6477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dh</a:t>
            </a:r>
          </a:p>
        </p:txBody>
      </p:sp>
      <p:cxnSp>
        <p:nvCxnSpPr>
          <p:cNvPr id="24" name="Přímá spojovací čára 30"/>
          <p:cNvCxnSpPr/>
          <p:nvPr/>
        </p:nvCxnSpPr>
        <p:spPr>
          <a:xfrm rot="5400000">
            <a:off x="6532404" y="5222717"/>
            <a:ext cx="43338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5" name="Přímá spojovací čára 31"/>
          <p:cNvCxnSpPr/>
          <p:nvPr/>
        </p:nvCxnSpPr>
        <p:spPr>
          <a:xfrm rot="5400000">
            <a:off x="3365341" y="5222717"/>
            <a:ext cx="2873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Přímá spojovací čára 32"/>
          <p:cNvCxnSpPr/>
          <p:nvPr/>
        </p:nvCxnSpPr>
        <p:spPr>
          <a:xfrm>
            <a:off x="3509010" y="5366385"/>
            <a:ext cx="324008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7" name="TextovéPole 43"/>
          <p:cNvSpPr txBox="1">
            <a:spLocks noChangeArrowheads="1"/>
          </p:cNvSpPr>
          <p:nvPr/>
        </p:nvSpPr>
        <p:spPr bwMode="auto">
          <a:xfrm>
            <a:off x="4877435" y="5006023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8" name="TextovéPole 44"/>
          <p:cNvSpPr txBox="1">
            <a:spLocks noChangeArrowheads="1"/>
          </p:cNvSpPr>
          <p:nvPr/>
        </p:nvSpPr>
        <p:spPr bwMode="auto">
          <a:xfrm>
            <a:off x="4445635" y="3710623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</a:p>
        </p:txBody>
      </p:sp>
      <p:cxnSp>
        <p:nvCxnSpPr>
          <p:cNvPr id="29" name="Přímá spojovací čára 35"/>
          <p:cNvCxnSpPr/>
          <p:nvPr/>
        </p:nvCxnSpPr>
        <p:spPr>
          <a:xfrm rot="16200000" flipV="1">
            <a:off x="3150235" y="4502786"/>
            <a:ext cx="358775" cy="2159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0" name="Přímá spojovací čára 36"/>
          <p:cNvCxnSpPr/>
          <p:nvPr/>
        </p:nvCxnSpPr>
        <p:spPr>
          <a:xfrm rot="16200000" flipV="1">
            <a:off x="6353016" y="3746342"/>
            <a:ext cx="504825" cy="1444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1" name="Přímá spojovací čára 37"/>
          <p:cNvCxnSpPr/>
          <p:nvPr/>
        </p:nvCxnSpPr>
        <p:spPr>
          <a:xfrm flipV="1">
            <a:off x="3293110" y="3710623"/>
            <a:ext cx="3240088" cy="7921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34" name="TextovéPole 55"/>
          <p:cNvSpPr txBox="1">
            <a:spLocks noChangeArrowheads="1"/>
          </p:cNvSpPr>
          <p:nvPr/>
        </p:nvSpPr>
        <p:spPr bwMode="auto">
          <a:xfrm>
            <a:off x="7778508" y="4101377"/>
            <a:ext cx="38162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 malé úhly </a:t>
            </a:r>
            <a:r>
              <a:rPr lang="cs-CZ" altLang="cs-CZ" sz="2000" dirty="0">
                <a:solidFill>
                  <a:prstClr val="black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a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(cca 8-10°… 20°)</a:t>
            </a:r>
          </a:p>
        </p:txBody>
      </p:sp>
      <p:sp>
        <p:nvSpPr>
          <p:cNvPr id="35" name="Obdélník 41"/>
          <p:cNvSpPr>
            <a:spLocks noChangeArrowheads="1"/>
          </p:cNvSpPr>
          <p:nvPr/>
        </p:nvSpPr>
        <p:spPr bwMode="auto">
          <a:xfrm>
            <a:off x="1447831" y="1063466"/>
            <a:ext cx="20826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Sklon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 </a:t>
            </a:r>
            <a:r>
              <a:rPr lang="cs-CZ" altLang="cs-CZ" sz="2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cs-CZ" alt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I,J, i</a:t>
            </a:r>
            <a:r>
              <a:rPr lang="cs-CZ" altLang="cs-CZ" sz="2000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lang="cs-CZ" alt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extovéPole 2"/>
          <p:cNvSpPr txBox="1">
            <a:spLocks noChangeArrowheads="1"/>
          </p:cNvSpPr>
          <p:nvPr/>
        </p:nvSpPr>
        <p:spPr bwMode="auto">
          <a:xfrm>
            <a:off x="4445635" y="4517073"/>
            <a:ext cx="57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07CD8D4D-0449-4FCF-BE12-1FA0EAFB2907}"/>
                  </a:ext>
                </a:extLst>
              </p:cNvPr>
              <p:cNvSpPr txBox="1"/>
              <p:nvPr/>
            </p:nvSpPr>
            <p:spPr>
              <a:xfrm>
                <a:off x="8581353" y="3386413"/>
                <a:ext cx="1857945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𝒅𝒉</m:t>
                          </m:r>
                        </m:num>
                        <m:den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…… 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07CD8D4D-0449-4FCF-BE12-1FA0EAFB2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353" y="3386413"/>
                <a:ext cx="1857945" cy="524118"/>
              </a:xfrm>
              <a:prstGeom prst="rect">
                <a:avLst/>
              </a:prstGeom>
              <a:blipFill>
                <a:blip r:embed="rId3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F6BB1743-9013-4714-AC0D-2DACB715A8C3}"/>
                  </a:ext>
                </a:extLst>
              </p:cNvPr>
              <p:cNvSpPr txBox="1"/>
              <p:nvPr/>
            </p:nvSpPr>
            <p:spPr>
              <a:xfrm>
                <a:off x="8656370" y="4883179"/>
                <a:ext cx="12618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F6BB1743-9013-4714-AC0D-2DACB715A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370" y="4883179"/>
                <a:ext cx="1261884" cy="276999"/>
              </a:xfrm>
              <a:prstGeom prst="rect">
                <a:avLst/>
              </a:prstGeom>
              <a:blipFill>
                <a:blip r:embed="rId5"/>
                <a:stretch>
                  <a:fillRect l="-3865" r="-1932" b="-3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28A81CC8-0F7F-44E9-A1D4-F9C3358E6B60}"/>
                  </a:ext>
                </a:extLst>
              </p:cNvPr>
              <p:cNvSpPr txBox="1"/>
              <p:nvPr/>
            </p:nvSpPr>
            <p:spPr>
              <a:xfrm>
                <a:off x="8357882" y="5666538"/>
                <a:ext cx="1769459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𝒅𝒉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…… 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𝑡𝑔</m:t>
                          </m:r>
                        </m:fName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28A81CC8-0F7F-44E9-A1D4-F9C3358E6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82" y="5666538"/>
                <a:ext cx="1769459" cy="526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blouk 39">
            <a:extLst>
              <a:ext uri="{FF2B5EF4-FFF2-40B4-BE49-F238E27FC236}">
                <a16:creationId xmlns:a16="http://schemas.microsoft.com/office/drawing/2014/main" id="{88AC857C-5400-4BA9-95E7-87DE4622EF1A}"/>
              </a:ext>
            </a:extLst>
          </p:cNvPr>
          <p:cNvSpPr/>
          <p:nvPr/>
        </p:nvSpPr>
        <p:spPr bwMode="auto">
          <a:xfrm>
            <a:off x="4966696" y="4479768"/>
            <a:ext cx="285750" cy="706436"/>
          </a:xfrm>
          <a:prstGeom prst="arc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21" name="Přímá spojovací čára 27"/>
          <p:cNvCxnSpPr/>
          <p:nvPr/>
        </p:nvCxnSpPr>
        <p:spPr>
          <a:xfrm flipV="1">
            <a:off x="3366135" y="4790123"/>
            <a:ext cx="3382963" cy="73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41" name="Picture 2">
            <a:extLst>
              <a:ext uri="{FF2B5EF4-FFF2-40B4-BE49-F238E27FC236}">
                <a16:creationId xmlns:a16="http://schemas.microsoft.com/office/drawing/2014/main" id="{95AFA076-E504-40A1-95AB-953AF2FDC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992" y="667389"/>
            <a:ext cx="414337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ovéPole 55">
            <a:extLst>
              <a:ext uri="{FF2B5EF4-FFF2-40B4-BE49-F238E27FC236}">
                <a16:creationId xmlns:a16="http://schemas.microsoft.com/office/drawing/2014/main" id="{92B052EF-1B0C-48B7-B867-324DEF7A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074" y="3031055"/>
            <a:ext cx="11002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Sklon:</a:t>
            </a:r>
          </a:p>
        </p:txBody>
      </p:sp>
      <p:sp>
        <p:nvSpPr>
          <p:cNvPr id="3" name="Šipka dolů 2"/>
          <p:cNvSpPr/>
          <p:nvPr/>
        </p:nvSpPr>
        <p:spPr bwMode="auto">
          <a:xfrm>
            <a:off x="5237797" y="3310511"/>
            <a:ext cx="215900" cy="400111"/>
          </a:xfrm>
          <a:prstGeom prst="down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normalizeH="0" baseline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-18"/>
            </a:endParaRP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05E7F9D4-EAA0-4CEF-8BEE-D843F7C4623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6B2FD965-73EA-BA02-810A-8E8C60093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138" y="226824"/>
            <a:ext cx="5026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DŮLEŽITÉ POJMY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HYDRODYNAMIKY</a:t>
            </a:r>
            <a:endParaRPr lang="en-US" altLang="cs-CZ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ovéPole 26">
            <a:extLst>
              <a:ext uri="{FF2B5EF4-FFF2-40B4-BE49-F238E27FC236}">
                <a16:creationId xmlns:a16="http://schemas.microsoft.com/office/drawing/2014/main" id="{436F0200-2958-5EAF-4C58-6724C7415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735" y="2546031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546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76821"/>
            <a:ext cx="397013" cy="1559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10/12/2024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8" name="Zástupný symbol pro číslo snímku 12"/>
          <p:cNvSpPr txBox="1">
            <a:spLocks/>
          </p:cNvSpPr>
          <p:nvPr/>
        </p:nvSpPr>
        <p:spPr bwMode="auto">
          <a:xfrm>
            <a:off x="11688306" y="6568590"/>
            <a:ext cx="411957" cy="26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7F00770E-4EA8-4EED-8F7A-B97043FC2983}" type="slidenum">
              <a:rPr lang="cs-CZ" altLang="cs-CZ" sz="1000" b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9</a:t>
            </a:fld>
            <a:endParaRPr lang="cs-CZ" altLang="cs-CZ" sz="1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936083" y="168307"/>
            <a:ext cx="5197438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NEWTONŮV VZTAH PRO TEČNÉ NAPĚTÍ </a:t>
            </a:r>
            <a:endParaRPr lang="en-US" alt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dalus" pitchFamily="18" charset="-78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48859" y="2222337"/>
            <a:ext cx="5012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m</a:t>
            </a:r>
            <a:r>
              <a:rPr lang="cs-CZ" altLang="cs-CZ" sz="2000" dirty="0">
                <a:solidFill>
                  <a:prstClr val="black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dynamická viskozita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 </a:t>
            </a:r>
            <a:r>
              <a:rPr lang="en-US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(</a:t>
            </a:r>
            <a:r>
              <a:rPr lang="cs-CZ" altLang="cs-CZ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koef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. d. viskozity</a:t>
            </a:r>
            <a:r>
              <a:rPr lang="en-US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)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826990" y="4919177"/>
            <a:ext cx="34290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826990" y="3699977"/>
            <a:ext cx="3429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4198590" y="3699977"/>
            <a:ext cx="0" cy="1219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198590" y="4614377"/>
            <a:ext cx="152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198590" y="4309577"/>
            <a:ext cx="304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198590" y="4004777"/>
            <a:ext cx="533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274790" y="3699977"/>
            <a:ext cx="1066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5951190" y="4919177"/>
            <a:ext cx="317500" cy="381000"/>
          </a:xfrm>
          <a:custGeom>
            <a:avLst/>
            <a:gdLst>
              <a:gd name="T0" fmla="*/ 2147483646 w 200"/>
              <a:gd name="T1" fmla="*/ 0 h 240"/>
              <a:gd name="T2" fmla="*/ 2147483646 w 200"/>
              <a:gd name="T3" fmla="*/ 2147483646 h 240"/>
              <a:gd name="T4" fmla="*/ 2147483646 w 200"/>
              <a:gd name="T5" fmla="*/ 2147483646 h 240"/>
              <a:gd name="T6" fmla="*/ 2147483646 w 20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0"/>
              <a:gd name="T13" fmla="*/ 0 h 240"/>
              <a:gd name="T14" fmla="*/ 200 w 200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" h="240">
                <a:moveTo>
                  <a:pt x="8" y="0"/>
                </a:moveTo>
                <a:cubicBezTo>
                  <a:pt x="80" y="36"/>
                  <a:pt x="152" y="72"/>
                  <a:pt x="152" y="96"/>
                </a:cubicBezTo>
                <a:cubicBezTo>
                  <a:pt x="152" y="120"/>
                  <a:pt x="0" y="120"/>
                  <a:pt x="8" y="144"/>
                </a:cubicBezTo>
                <a:cubicBezTo>
                  <a:pt x="16" y="168"/>
                  <a:pt x="168" y="224"/>
                  <a:pt x="200" y="240"/>
                </a:cubicBezTo>
              </a:path>
            </a:pathLst>
          </a:cu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255990" y="5047765"/>
            <a:ext cx="3156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pevná část v klidu v=0</a:t>
            </a:r>
            <a:endParaRPr lang="en-US" altLang="cs-CZ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ndalus" pitchFamily="18" charset="-78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263632" y="1600751"/>
            <a:ext cx="7294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Tečné napětí způsobené viskozitou mezi vrstvami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:</a:t>
            </a:r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198590" y="3699977"/>
            <a:ext cx="1143000" cy="1219200"/>
          </a:xfrm>
          <a:custGeom>
            <a:avLst/>
            <a:gdLst>
              <a:gd name="T0" fmla="*/ 2147483646 w 720"/>
              <a:gd name="T1" fmla="*/ 0 h 768"/>
              <a:gd name="T2" fmla="*/ 2147483646 w 720"/>
              <a:gd name="T3" fmla="*/ 2147483646 h 768"/>
              <a:gd name="T4" fmla="*/ 2147483646 w 720"/>
              <a:gd name="T5" fmla="*/ 2147483646 h 768"/>
              <a:gd name="T6" fmla="*/ 0 w 720"/>
              <a:gd name="T7" fmla="*/ 2147483646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768"/>
              <a:gd name="T14" fmla="*/ 720 w 720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768">
                <a:moveTo>
                  <a:pt x="720" y="0"/>
                </a:moveTo>
                <a:cubicBezTo>
                  <a:pt x="580" y="52"/>
                  <a:pt x="440" y="104"/>
                  <a:pt x="336" y="192"/>
                </a:cubicBezTo>
                <a:cubicBezTo>
                  <a:pt x="232" y="280"/>
                  <a:pt x="152" y="432"/>
                  <a:pt x="96" y="528"/>
                </a:cubicBezTo>
                <a:cubicBezTo>
                  <a:pt x="40" y="624"/>
                  <a:pt x="16" y="728"/>
                  <a:pt x="0" y="768"/>
                </a:cubicBezTo>
              </a:path>
            </a:pathLst>
          </a:cu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826990" y="3333265"/>
            <a:ext cx="3431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pohybující se povrch kapaliny</a:t>
            </a:r>
            <a:endParaRPr lang="en-US" altLang="cs-CZ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ndalus" pitchFamily="18" charset="-78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979220" y="2687153"/>
            <a:ext cx="3245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inematická viskozita</a:t>
            </a:r>
            <a:endParaRPr lang="en-US" alt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dalus" pitchFamily="18" charset="-78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 flipV="1">
            <a:off x="3055590" y="4309577"/>
            <a:ext cx="0" cy="609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0" name="Object 33"/>
          <p:cNvGraphicFramePr>
            <a:graphicFrameLocks noChangeAspect="1"/>
          </p:cNvGraphicFramePr>
          <p:nvPr/>
        </p:nvGraphicFramePr>
        <p:xfrm>
          <a:off x="2750790" y="4193690"/>
          <a:ext cx="2428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80" imgH="164814" progId="Equation.COEE2">
                  <p:embed/>
                </p:oleObj>
              </mc:Choice>
              <mc:Fallback>
                <p:oleObj name="Equation" r:id="rId3" imgW="126780" imgH="164814" progId="Equation.COEE2">
                  <p:embed/>
                  <p:pic>
                    <p:nvPicPr>
                      <p:cNvPr id="3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790" y="4193690"/>
                        <a:ext cx="24288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Přímá spojovací šipka 37"/>
          <p:cNvCxnSpPr>
            <a:cxnSpLocks/>
          </p:cNvCxnSpPr>
          <p:nvPr/>
        </p:nvCxnSpPr>
        <p:spPr>
          <a:xfrm flipH="1" flipV="1">
            <a:off x="5112990" y="3904766"/>
            <a:ext cx="1578194" cy="428623"/>
          </a:xfrm>
          <a:prstGeom prst="straightConnector1">
            <a:avLst/>
          </a:prstGeom>
          <a:noFill/>
          <a:ln w="222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32" name="Přímá spojovací čára 39"/>
          <p:cNvCxnSpPr/>
          <p:nvPr/>
        </p:nvCxnSpPr>
        <p:spPr>
          <a:xfrm rot="5400000">
            <a:off x="4327177" y="4547702"/>
            <a:ext cx="2857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3" name="Přímá spojovací čára 41"/>
          <p:cNvCxnSpPr/>
          <p:nvPr/>
        </p:nvCxnSpPr>
        <p:spPr>
          <a:xfrm rot="5400000">
            <a:off x="4541489" y="4476265"/>
            <a:ext cx="4286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4" name="Přímá spojovací čára 43"/>
          <p:cNvCxnSpPr/>
          <p:nvPr/>
        </p:nvCxnSpPr>
        <p:spPr>
          <a:xfrm>
            <a:off x="4470052" y="4690577"/>
            <a:ext cx="28575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5" name="Přímá spojovací čára 45"/>
          <p:cNvCxnSpPr/>
          <p:nvPr/>
        </p:nvCxnSpPr>
        <p:spPr>
          <a:xfrm>
            <a:off x="4612927" y="4333390"/>
            <a:ext cx="5715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6" name="Přímá spojovací čára 47"/>
          <p:cNvCxnSpPr/>
          <p:nvPr/>
        </p:nvCxnSpPr>
        <p:spPr>
          <a:xfrm>
            <a:off x="4827240" y="4047640"/>
            <a:ext cx="2857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" name="Přímá spojovací čára 49"/>
          <p:cNvCxnSpPr/>
          <p:nvPr/>
        </p:nvCxnSpPr>
        <p:spPr>
          <a:xfrm rot="5400000" flipH="1" flipV="1">
            <a:off x="4827240" y="4190515"/>
            <a:ext cx="28575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38" name="TextovéPole 50"/>
          <p:cNvSpPr txBox="1">
            <a:spLocks noChangeArrowheads="1"/>
          </p:cNvSpPr>
          <p:nvPr/>
        </p:nvSpPr>
        <p:spPr bwMode="auto">
          <a:xfrm>
            <a:off x="4404965" y="4647715"/>
            <a:ext cx="650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du</a:t>
            </a:r>
            <a:endParaRPr lang="cs-CZ" altLang="cs-CZ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ndalus" pitchFamily="18" charset="-78"/>
            </a:endParaRPr>
          </a:p>
        </p:txBody>
      </p:sp>
      <p:sp>
        <p:nvSpPr>
          <p:cNvPr id="39" name="TextovéPole 51"/>
          <p:cNvSpPr txBox="1">
            <a:spLocks noChangeArrowheads="1"/>
          </p:cNvSpPr>
          <p:nvPr/>
        </p:nvSpPr>
        <p:spPr bwMode="auto">
          <a:xfrm>
            <a:off x="5112989" y="4047640"/>
            <a:ext cx="628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dy</a:t>
            </a:r>
            <a:endParaRPr lang="cs-CZ" altLang="cs-CZ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ndalus" pitchFamily="18" charset="-78"/>
            </a:endParaRPr>
          </a:p>
        </p:txBody>
      </p:sp>
      <p:sp>
        <p:nvSpPr>
          <p:cNvPr id="40" name="TextovéPole 52"/>
          <p:cNvSpPr txBox="1">
            <a:spLocks noChangeArrowheads="1"/>
          </p:cNvSpPr>
          <p:nvPr/>
        </p:nvSpPr>
        <p:spPr bwMode="auto">
          <a:xfrm>
            <a:off x="1197792" y="444473"/>
            <a:ext cx="2857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Viskozita</a:t>
            </a:r>
          </a:p>
        </p:txBody>
      </p:sp>
      <p:sp>
        <p:nvSpPr>
          <p:cNvPr id="41" name="Obdélník 2"/>
          <p:cNvSpPr>
            <a:spLocks noChangeArrowheads="1"/>
          </p:cNvSpPr>
          <p:nvPr/>
        </p:nvSpPr>
        <p:spPr bwMode="auto">
          <a:xfrm>
            <a:off x="1316730" y="5773200"/>
            <a:ext cx="5916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Užitím definice pro plošnou sílu …..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tečná síla 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je</a:t>
            </a:r>
            <a:br>
              <a:rPr lang="en-US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</a:br>
            <a:endParaRPr lang="cs-CZ" altLang="cs-CZ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ndalus" pitchFamily="18" charset="-78"/>
            </a:endParaRPr>
          </a:p>
        </p:txBody>
      </p:sp>
      <p:sp>
        <p:nvSpPr>
          <p:cNvPr id="43" name="Obdélník 2"/>
          <p:cNvSpPr>
            <a:spLocks noChangeArrowheads="1"/>
          </p:cNvSpPr>
          <p:nvPr/>
        </p:nvSpPr>
        <p:spPr bwMode="auto">
          <a:xfrm>
            <a:off x="1769562" y="996982"/>
            <a:ext cx="841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Viskozita je mírou  odolnosti kapaliny k deformaci vlivem tečného napětí</a:t>
            </a:r>
            <a:r>
              <a:rPr lang="en-US" altLang="cs-CZ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Volný tvar: obrazec 1"/>
          <p:cNvSpPr/>
          <p:nvPr/>
        </p:nvSpPr>
        <p:spPr bwMode="auto">
          <a:xfrm>
            <a:off x="2782525" y="3677704"/>
            <a:ext cx="3441730" cy="1220936"/>
          </a:xfrm>
          <a:custGeom>
            <a:avLst/>
            <a:gdLst>
              <a:gd name="connsiteX0" fmla="*/ 0 w 3423920"/>
              <a:gd name="connsiteY0" fmla="*/ 0 h 1239520"/>
              <a:gd name="connsiteX1" fmla="*/ 10160 w 3423920"/>
              <a:gd name="connsiteY1" fmla="*/ 1239520 h 1239520"/>
              <a:gd name="connsiteX2" fmla="*/ 3413760 w 3423920"/>
              <a:gd name="connsiteY2" fmla="*/ 1209040 h 1239520"/>
              <a:gd name="connsiteX3" fmla="*/ 3423920 w 3423920"/>
              <a:gd name="connsiteY3" fmla="*/ 10160 h 1239520"/>
              <a:gd name="connsiteX4" fmla="*/ 0 w 3423920"/>
              <a:gd name="connsiteY4" fmla="*/ 0 h 123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920" h="1239520">
                <a:moveTo>
                  <a:pt x="0" y="0"/>
                </a:moveTo>
                <a:cubicBezTo>
                  <a:pt x="3387" y="413173"/>
                  <a:pt x="6773" y="826347"/>
                  <a:pt x="10160" y="1239520"/>
                </a:cubicBezTo>
                <a:lnTo>
                  <a:pt x="3413760" y="1209040"/>
                </a:lnTo>
                <a:cubicBezTo>
                  <a:pt x="3417147" y="809413"/>
                  <a:pt x="3420533" y="409787"/>
                  <a:pt x="3423920" y="101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4" name="Text Box 21">
            <a:extLst>
              <a:ext uri="{FF2B5EF4-FFF2-40B4-BE49-F238E27FC236}">
                <a16:creationId xmlns:a16="http://schemas.microsoft.com/office/drawing/2014/main" id="{714E9277-C4AC-4F6C-8256-9CD071F3B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058" y="4139078"/>
            <a:ext cx="28496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u(y) …(rychlostní profil)</a:t>
            </a:r>
            <a:endParaRPr lang="en-US" altLang="cs-CZ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ndalus" pitchFamily="18" charset="-78"/>
            </a:endParaRPr>
          </a:p>
        </p:txBody>
      </p:sp>
      <p:pic>
        <p:nvPicPr>
          <p:cNvPr id="45" name="Obrázek 44">
            <a:extLst>
              <a:ext uri="{FF2B5EF4-FFF2-40B4-BE49-F238E27FC236}">
                <a16:creationId xmlns:a16="http://schemas.microsoft.com/office/drawing/2014/main" id="{3AE21DC7-1CB0-451F-84B9-BFA27204C7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7896325" y="5778155"/>
                <a:ext cx="1753685" cy="573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f>
                        <m:f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325" y="5778155"/>
                <a:ext cx="1753685" cy="573555"/>
              </a:xfrm>
              <a:prstGeom prst="rect">
                <a:avLst/>
              </a:prstGeom>
              <a:blipFill>
                <a:blip r:embed="rId7"/>
                <a:stretch>
                  <a:fillRect r="-694" b="-7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F1747063-9B0E-9F41-A7E9-6EC09FEE793B}"/>
                  </a:ext>
                </a:extLst>
              </p:cNvPr>
              <p:cNvSpPr txBox="1"/>
              <p:nvPr/>
            </p:nvSpPr>
            <p:spPr>
              <a:xfrm>
                <a:off x="7554782" y="1459830"/>
                <a:ext cx="955390" cy="573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f>
                        <m:f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F1747063-9B0E-9F41-A7E9-6EC09FEE7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782" y="1459830"/>
                <a:ext cx="955390" cy="573555"/>
              </a:xfrm>
              <a:prstGeom prst="rect">
                <a:avLst/>
              </a:prstGeom>
              <a:blipFill>
                <a:blip r:embed="rId8"/>
                <a:stretch>
                  <a:fillRect r="-1911" b="-73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9454C586-ABC3-F4D0-95DB-833877EEFEEB}"/>
                  </a:ext>
                </a:extLst>
              </p:cNvPr>
              <p:cNvSpPr txBox="1"/>
              <p:nvPr/>
            </p:nvSpPr>
            <p:spPr>
              <a:xfrm>
                <a:off x="7179752" y="2700478"/>
                <a:ext cx="633187" cy="523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num>
                        <m:den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9454C586-ABC3-F4D0-95DB-833877EEF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752" y="2700478"/>
                <a:ext cx="633187" cy="523285"/>
              </a:xfrm>
              <a:prstGeom prst="rect">
                <a:avLst/>
              </a:prstGeom>
              <a:blipFill>
                <a:blip r:embed="rId9"/>
                <a:stretch>
                  <a:fillRect r="-2885" b="-81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17C59332-F20C-36C4-2CC4-A4AB5E375E0F}"/>
              </a:ext>
            </a:extLst>
          </p:cNvPr>
          <p:cNvCxnSpPr>
            <a:stCxn id="2" idx="0"/>
          </p:cNvCxnSpPr>
          <p:nvPr/>
        </p:nvCxnSpPr>
        <p:spPr bwMode="auto">
          <a:xfrm>
            <a:off x="2782525" y="3677704"/>
            <a:ext cx="3429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EBDCF28-0F97-11A9-F2C2-878BA535C1EE}"/>
              </a:ext>
            </a:extLst>
          </p:cNvPr>
          <p:cNvCxnSpPr/>
          <p:nvPr/>
        </p:nvCxnSpPr>
        <p:spPr bwMode="auto">
          <a:xfrm>
            <a:off x="3483637" y="4036156"/>
            <a:ext cx="17248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4CD3A52-98C4-37DC-4BC2-F0E9CE8DBF4F}"/>
              </a:ext>
            </a:extLst>
          </p:cNvPr>
          <p:cNvCxnSpPr/>
          <p:nvPr/>
        </p:nvCxnSpPr>
        <p:spPr bwMode="auto">
          <a:xfrm>
            <a:off x="3426226" y="4333389"/>
            <a:ext cx="17248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1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Slides (Black) - wide</Template>
  <TotalTime>5295</TotalTime>
  <Words>1458</Words>
  <Application>Microsoft Office PowerPoint</Application>
  <PresentationFormat>Širokoúhlá obrazovka</PresentationFormat>
  <Paragraphs>308</Paragraphs>
  <Slides>27</Slides>
  <Notes>22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27</vt:i4>
      </vt:variant>
    </vt:vector>
  </HeadingPairs>
  <TitlesOfParts>
    <vt:vector size="40" baseType="lpstr">
      <vt:lpstr>Arial</vt:lpstr>
      <vt:lpstr>Calibri</vt:lpstr>
      <vt:lpstr>Cambria</vt:lpstr>
      <vt:lpstr>Cambria Math</vt:lpstr>
      <vt:lpstr>Monotype Corsiva</vt:lpstr>
      <vt:lpstr>Stencil</vt:lpstr>
      <vt:lpstr>Symbol</vt:lpstr>
      <vt:lpstr>Times New Roman</vt:lpstr>
      <vt:lpstr>Výchozí návrh</vt:lpstr>
      <vt:lpstr>Rovnice</vt:lpstr>
      <vt:lpstr>Equation</vt:lpstr>
      <vt:lpstr>Graf</vt:lpstr>
      <vt:lpstr>Chart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FŽP ČZU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Pech</dc:creator>
  <cp:lastModifiedBy>Pech Pavel</cp:lastModifiedBy>
  <cp:revision>626</cp:revision>
  <cp:lastPrinted>2016-10-12T05:01:14Z</cp:lastPrinted>
  <dcterms:created xsi:type="dcterms:W3CDTF">2015-09-29T09:21:54Z</dcterms:created>
  <dcterms:modified xsi:type="dcterms:W3CDTF">2024-10-12T08:56:34Z</dcterms:modified>
</cp:coreProperties>
</file>