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6"/>
  </p:notesMasterIdLst>
  <p:sldIdLst>
    <p:sldId id="603" r:id="rId2"/>
    <p:sldId id="482" r:id="rId3"/>
    <p:sldId id="484" r:id="rId4"/>
    <p:sldId id="487" r:id="rId5"/>
    <p:sldId id="491" r:id="rId6"/>
    <p:sldId id="492" r:id="rId7"/>
    <p:sldId id="494" r:id="rId8"/>
    <p:sldId id="495" r:id="rId9"/>
    <p:sldId id="496" r:id="rId10"/>
    <p:sldId id="497" r:id="rId11"/>
    <p:sldId id="498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08" r:id="rId21"/>
    <p:sldId id="510" r:id="rId22"/>
    <p:sldId id="511" r:id="rId23"/>
    <p:sldId id="512" r:id="rId24"/>
    <p:sldId id="604" r:id="rId25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0F1"/>
    <a:srgbClr val="DCDCDC"/>
    <a:srgbClr val="C6D5E4"/>
    <a:srgbClr val="E5ECF3"/>
    <a:srgbClr val="CDDDE5"/>
    <a:srgbClr val="D6D6EA"/>
    <a:srgbClr val="DEDDEF"/>
    <a:srgbClr val="C8C8DE"/>
    <a:srgbClr val="D5D9E3"/>
    <a:srgbClr val="D2D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94434" autoAdjust="0"/>
  </p:normalViewPr>
  <p:slideViewPr>
    <p:cSldViewPr snapToGrid="0">
      <p:cViewPr varScale="1">
        <p:scale>
          <a:sx n="90" d="100"/>
          <a:sy n="90" d="100"/>
        </p:scale>
        <p:origin x="112" y="12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7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8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24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0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09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37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3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41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25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2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48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86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6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6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2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8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1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3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AEE3-940E-419E-8FB9-E959029E39CC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F9D9-8DD7-4954-9356-FA222B70D8A1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BAC5-4CA4-4DD4-B6F5-1384AEFB9679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6B3-CD8D-41A5-B010-B1C597359303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D94C-8511-4F58-935E-AC09328C63BF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987-B275-4AFA-BE64-E66EE8B066A0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A8D-A724-41A4-8755-BAEE119B5A1F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C7EB-3F53-461F-AF34-0547893B69EB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AF7C-8337-4E57-8267-5F5F2D69CC24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1789-93D6-43B5-93BA-90D73E07148C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6226A07-5CA1-4368-A7D9-EF361D0F36A0}" type="datetime1">
              <a:rPr lang="en-US" smtClean="0">
                <a:solidFill>
                  <a:srgbClr val="000000"/>
                </a:solidFill>
                <a:cs typeface="Arial" charset="0"/>
              </a:rPr>
              <a:t>10/12/2024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26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6.jpe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9.png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45.png"/><Relationship Id="rId3" Type="http://schemas.openxmlformats.org/officeDocument/2006/relationships/image" Target="../media/image3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3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2.jpg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2.jp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4339E3-E7E0-9644-16D8-F611EE8E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DAEF4F-0390-9DDC-13BD-4A43DA5F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:a16="http://schemas.microsoft.com/office/drawing/2014/main" id="{0F2731B5-76B8-A0D3-EC6C-5A9C57BFB0B9}"/>
              </a:ext>
            </a:extLst>
          </p:cNvPr>
          <p:cNvSpPr txBox="1"/>
          <p:nvPr/>
        </p:nvSpPr>
        <p:spPr>
          <a:xfrm>
            <a:off x="3519055" y="375273"/>
            <a:ext cx="6176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Environmentální hydraulika</a:t>
            </a:r>
          </a:p>
          <a:p>
            <a:pPr eaLnBrk="1" hangingPunct="1"/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                Hydraulika </a:t>
            </a:r>
          </a:p>
          <a:p>
            <a:pPr eaLnBrk="1" hangingPunct="1"/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5EC5F8-1A4A-30A4-06BD-032D3485C409}"/>
              </a:ext>
            </a:extLst>
          </p:cNvPr>
          <p:cNvSpPr txBox="1"/>
          <p:nvPr/>
        </p:nvSpPr>
        <p:spPr>
          <a:xfrm>
            <a:off x="4825823" y="1638901"/>
            <a:ext cx="210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0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" panose="02040503050406030204" pitchFamily="18" charset="0"/>
                <a:cs typeface="Arial" charset="0"/>
              </a:rPr>
              <a:t>PŘednáška</a:t>
            </a:r>
            <a:r>
              <a:rPr lang="cs-CZ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" panose="02040503050406030204" pitchFamily="18" charset="0"/>
                <a:cs typeface="Arial" charset="0"/>
              </a:rPr>
              <a:t> - 5 </a:t>
            </a:r>
            <a:endParaRPr lang="cs-CZ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6A5258-43F2-2FCF-734F-EC34985184FC}"/>
              </a:ext>
            </a:extLst>
          </p:cNvPr>
          <p:cNvSpPr txBox="1"/>
          <p:nvPr/>
        </p:nvSpPr>
        <p:spPr>
          <a:xfrm>
            <a:off x="198474" y="6094644"/>
            <a:ext cx="2568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2024-2025 – ZS</a:t>
            </a:r>
            <a:endParaRPr lang="cs-CZ" sz="2400" dirty="0">
              <a:solidFill>
                <a:schemeClr val="bg1">
                  <a:lumMod val="85000"/>
                </a:schemeClr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10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284766" y="3588169"/>
            <a:ext cx="3455987" cy="576262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12"/>
          <p:cNvSpPr txBox="1">
            <a:spLocks noChangeArrowheads="1"/>
          </p:cNvSpPr>
          <p:nvPr/>
        </p:nvSpPr>
        <p:spPr bwMode="auto">
          <a:xfrm>
            <a:off x="3207456" y="106789"/>
            <a:ext cx="5445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HYDRAULICKÉ ODPORY (ZTRÁTY)</a:t>
            </a:r>
          </a:p>
        </p:txBody>
      </p:sp>
      <p:sp>
        <p:nvSpPr>
          <p:cNvPr id="9" name="TextovéPole 13"/>
          <p:cNvSpPr txBox="1">
            <a:spLocks noChangeArrowheads="1"/>
          </p:cNvSpPr>
          <p:nvPr/>
        </p:nvSpPr>
        <p:spPr bwMode="auto">
          <a:xfrm>
            <a:off x="1058780" y="616734"/>
            <a:ext cx="10845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Zahrnuty všechny účinky, které způsobují rozptyl energie  (změna mech. en. na jiný druh energie)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Rozptýlenou  energii (ztrátovou) vztahujeme na jednotku tíhy: </a:t>
            </a:r>
          </a:p>
        </p:txBody>
      </p:sp>
      <p:sp>
        <p:nvSpPr>
          <p:cNvPr id="10" name="TextovéPole 14"/>
          <p:cNvSpPr txBox="1">
            <a:spLocks noChangeArrowheads="1"/>
          </p:cNvSpPr>
          <p:nvPr/>
        </p:nvSpPr>
        <p:spPr bwMode="auto">
          <a:xfrm>
            <a:off x="1084616" y="1236514"/>
            <a:ext cx="67675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Dle fyzikální podstaty dělíme ztráty (odpory) na dva typy: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ztráty třením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ztráty místní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00666" y="4715428"/>
            <a:ext cx="287972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8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Darcy – Weisbachův vztah: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ovéPole 15"/>
          <p:cNvSpPr txBox="1">
            <a:spLocks noChangeArrowheads="1"/>
          </p:cNvSpPr>
          <p:nvPr/>
        </p:nvSpPr>
        <p:spPr bwMode="auto">
          <a:xfrm>
            <a:off x="1419578" y="2437231"/>
            <a:ext cx="216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Ztráty třením</a:t>
            </a:r>
          </a:p>
        </p:txBody>
      </p:sp>
      <p:cxnSp>
        <p:nvCxnSpPr>
          <p:cNvPr id="14" name="Přímá spojovací čára 17"/>
          <p:cNvCxnSpPr/>
          <p:nvPr/>
        </p:nvCxnSpPr>
        <p:spPr>
          <a:xfrm>
            <a:off x="2356203" y="4164431"/>
            <a:ext cx="3384550" cy="0"/>
          </a:xfrm>
          <a:prstGeom prst="line">
            <a:avLst/>
          </a:prstGeom>
          <a:noFill/>
          <a:ln w="317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5" name="Přímá spojovací čára 19"/>
          <p:cNvCxnSpPr/>
          <p:nvPr/>
        </p:nvCxnSpPr>
        <p:spPr>
          <a:xfrm>
            <a:off x="2284766" y="3588169"/>
            <a:ext cx="3455987" cy="0"/>
          </a:xfrm>
          <a:prstGeom prst="line">
            <a:avLst/>
          </a:prstGeom>
          <a:noFill/>
          <a:ln w="31750" cap="flat" cmpd="sng" algn="ctr">
            <a:solidFill>
              <a:srgbClr val="1F497D">
                <a:lumMod val="50000"/>
              </a:srgbClr>
            </a:solidFill>
            <a:prstDash val="solid"/>
          </a:ln>
          <a:effectLst/>
        </p:spPr>
      </p:cxnSp>
      <p:cxnSp>
        <p:nvCxnSpPr>
          <p:cNvPr id="16" name="Přímá spojovací šipka 21"/>
          <p:cNvCxnSpPr/>
          <p:nvPr/>
        </p:nvCxnSpPr>
        <p:spPr>
          <a:xfrm>
            <a:off x="2932466" y="3877094"/>
            <a:ext cx="936625" cy="1587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triangle" w="med" len="lg"/>
          </a:ln>
          <a:effectLst/>
        </p:spPr>
      </p:cxnSp>
      <p:cxnSp>
        <p:nvCxnSpPr>
          <p:cNvPr id="17" name="Přímá spojovací čára 23"/>
          <p:cNvCxnSpPr/>
          <p:nvPr/>
        </p:nvCxnSpPr>
        <p:spPr>
          <a:xfrm rot="5400000" flipH="1" flipV="1">
            <a:off x="2212535" y="3876300"/>
            <a:ext cx="576262" cy="0"/>
          </a:xfrm>
          <a:prstGeom prst="line">
            <a:avLst/>
          </a:prstGeom>
          <a:noFill/>
          <a:ln w="15875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18" name="TextovéPole 20"/>
          <p:cNvSpPr txBox="1">
            <a:spLocks noChangeArrowheads="1"/>
          </p:cNvSpPr>
          <p:nvPr/>
        </p:nvSpPr>
        <p:spPr bwMode="auto">
          <a:xfrm>
            <a:off x="2500666" y="3732631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ovéPole 20"/>
          <p:cNvSpPr txBox="1">
            <a:spLocks noChangeArrowheads="1"/>
          </p:cNvSpPr>
          <p:nvPr/>
        </p:nvSpPr>
        <p:spPr bwMode="auto">
          <a:xfrm>
            <a:off x="4011966" y="3661194"/>
            <a:ext cx="1223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v,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3"/>
              <p:cNvSpPr txBox="1"/>
              <p:nvPr/>
            </p:nvSpPr>
            <p:spPr bwMode="auto">
              <a:xfrm>
                <a:off x="3219450" y="5387975"/>
                <a:ext cx="1854200" cy="74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𝒛𝒕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 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  (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0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5387975"/>
                <a:ext cx="1854200" cy="749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ovací čára 27"/>
          <p:cNvCxnSpPr/>
          <p:nvPr/>
        </p:nvCxnSpPr>
        <p:spPr>
          <a:xfrm rot="5400000" flipH="1" flipV="1">
            <a:off x="1671990" y="3480219"/>
            <a:ext cx="13684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ovací čára 29"/>
          <p:cNvCxnSpPr/>
          <p:nvPr/>
        </p:nvCxnSpPr>
        <p:spPr>
          <a:xfrm rot="5400000" flipH="1" flipV="1">
            <a:off x="4805716" y="3516731"/>
            <a:ext cx="12954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Přímá spojovací čára 33"/>
          <p:cNvCxnSpPr/>
          <p:nvPr/>
        </p:nvCxnSpPr>
        <p:spPr>
          <a:xfrm>
            <a:off x="2284766" y="2869031"/>
            <a:ext cx="4392612" cy="0"/>
          </a:xfrm>
          <a:prstGeom prst="line">
            <a:avLst/>
          </a:prstGeom>
          <a:noFill/>
          <a:ln w="12700" cap="flat" cmpd="sng" algn="ctr">
            <a:solidFill>
              <a:srgbClr val="CC0066"/>
            </a:solidFill>
            <a:prstDash val="solid"/>
          </a:ln>
          <a:effectLst/>
        </p:spPr>
      </p:cxnSp>
      <p:cxnSp>
        <p:nvCxnSpPr>
          <p:cNvPr id="24" name="Přímá spojovací čára 35"/>
          <p:cNvCxnSpPr/>
          <p:nvPr/>
        </p:nvCxnSpPr>
        <p:spPr>
          <a:xfrm>
            <a:off x="2356203" y="2869031"/>
            <a:ext cx="3097213" cy="28733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</p:cxnSp>
      <p:cxnSp>
        <p:nvCxnSpPr>
          <p:cNvPr id="25" name="Přímá spojovací čára 36"/>
          <p:cNvCxnSpPr/>
          <p:nvPr/>
        </p:nvCxnSpPr>
        <p:spPr>
          <a:xfrm>
            <a:off x="2356203" y="3156369"/>
            <a:ext cx="3097213" cy="288925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dash"/>
          </a:ln>
          <a:effectLst/>
        </p:spPr>
      </p:cxnSp>
      <p:cxnSp>
        <p:nvCxnSpPr>
          <p:cNvPr id="26" name="Přímá spojovací čára 38"/>
          <p:cNvCxnSpPr/>
          <p:nvPr/>
        </p:nvCxnSpPr>
        <p:spPr>
          <a:xfrm>
            <a:off x="5669316" y="3156369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Přímá spojovací čára 40"/>
          <p:cNvCxnSpPr/>
          <p:nvPr/>
        </p:nvCxnSpPr>
        <p:spPr>
          <a:xfrm rot="5400000" flipH="1" flipV="1">
            <a:off x="5741547" y="3012700"/>
            <a:ext cx="2873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8" name="text 60"/>
          <p:cNvSpPr txBox="1">
            <a:spLocks noChangeArrowheads="1"/>
          </p:cNvSpPr>
          <p:nvPr/>
        </p:nvSpPr>
        <p:spPr bwMode="auto">
          <a:xfrm>
            <a:off x="5956653" y="2869031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Zt</a:t>
            </a:r>
            <a:endParaRPr lang="cs-CZ" altLang="cs-CZ" sz="20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29" name="TextovéPole 20"/>
          <p:cNvSpPr txBox="1">
            <a:spLocks noChangeArrowheads="1"/>
          </p:cNvSpPr>
          <p:nvPr/>
        </p:nvSpPr>
        <p:spPr bwMode="auto">
          <a:xfrm>
            <a:off x="3292828" y="2940469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ČE</a:t>
            </a:r>
          </a:p>
        </p:txBody>
      </p:sp>
      <p:sp>
        <p:nvSpPr>
          <p:cNvPr id="30" name="TextovéPole 20"/>
          <p:cNvSpPr txBox="1">
            <a:spLocks noChangeArrowheads="1"/>
          </p:cNvSpPr>
          <p:nvPr/>
        </p:nvSpPr>
        <p:spPr bwMode="auto">
          <a:xfrm>
            <a:off x="2861028" y="3229394"/>
            <a:ext cx="503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TČ</a:t>
            </a:r>
          </a:p>
        </p:txBody>
      </p:sp>
      <p:sp>
        <p:nvSpPr>
          <p:cNvPr id="31" name="text 60"/>
          <p:cNvSpPr txBox="1">
            <a:spLocks noChangeArrowheads="1"/>
          </p:cNvSpPr>
          <p:nvPr/>
        </p:nvSpPr>
        <p:spPr bwMode="auto">
          <a:xfrm>
            <a:off x="4661253" y="2796006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i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2" name="text 60"/>
          <p:cNvSpPr txBox="1">
            <a:spLocks noChangeArrowheads="1"/>
          </p:cNvSpPr>
          <p:nvPr/>
        </p:nvSpPr>
        <p:spPr bwMode="auto">
          <a:xfrm>
            <a:off x="7180616" y="258010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i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3" name="TextovéPole 46"/>
          <p:cNvSpPr txBox="1">
            <a:spLocks noChangeArrowheads="1"/>
          </p:cNvSpPr>
          <p:nvPr/>
        </p:nvSpPr>
        <p:spPr bwMode="auto">
          <a:xfrm>
            <a:off x="7612416" y="2580106"/>
            <a:ext cx="1873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sklon ČE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11"/>
              <p:cNvSpPr txBox="1"/>
              <p:nvPr/>
            </p:nvSpPr>
            <p:spPr bwMode="auto">
              <a:xfrm>
                <a:off x="6846888" y="3140075"/>
                <a:ext cx="23495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𝒛𝒕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 ⇒ 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𝒛𝒕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4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888" y="3140075"/>
                <a:ext cx="2349500" cy="660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ovací čára 48"/>
          <p:cNvCxnSpPr/>
          <p:nvPr/>
        </p:nvCxnSpPr>
        <p:spPr>
          <a:xfrm rot="5400000">
            <a:off x="2176022" y="4489075"/>
            <a:ext cx="360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Přímá spojovací čára 50"/>
          <p:cNvCxnSpPr/>
          <p:nvPr/>
        </p:nvCxnSpPr>
        <p:spPr>
          <a:xfrm rot="5400000">
            <a:off x="5201797" y="4560513"/>
            <a:ext cx="5032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Přímá spojovací čára 52"/>
          <p:cNvCxnSpPr/>
          <p:nvPr/>
        </p:nvCxnSpPr>
        <p:spPr>
          <a:xfrm>
            <a:off x="2356203" y="4669256"/>
            <a:ext cx="309721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8" name="text 60"/>
          <p:cNvSpPr txBox="1">
            <a:spLocks noChangeArrowheads="1"/>
          </p:cNvSpPr>
          <p:nvPr/>
        </p:nvSpPr>
        <p:spPr bwMode="auto">
          <a:xfrm>
            <a:off x="3724628" y="4380331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L</a:t>
            </a:r>
          </a:p>
        </p:txBody>
      </p:sp>
      <p:sp>
        <p:nvSpPr>
          <p:cNvPr id="39" name="text 60"/>
          <p:cNvSpPr txBox="1">
            <a:spLocks noChangeArrowheads="1"/>
          </p:cNvSpPr>
          <p:nvPr/>
        </p:nvSpPr>
        <p:spPr bwMode="auto">
          <a:xfrm>
            <a:off x="2068866" y="3948531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</a:p>
        </p:txBody>
      </p:sp>
      <p:sp>
        <p:nvSpPr>
          <p:cNvPr id="40" name="text 60"/>
          <p:cNvSpPr txBox="1">
            <a:spLocks noChangeArrowheads="1"/>
          </p:cNvSpPr>
          <p:nvPr/>
        </p:nvSpPr>
        <p:spPr bwMode="auto">
          <a:xfrm>
            <a:off x="5740753" y="3948531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</a:p>
        </p:txBody>
      </p:sp>
      <p:sp>
        <p:nvSpPr>
          <p:cNvPr id="41" name="TextovéPole 56"/>
          <p:cNvSpPr txBox="1">
            <a:spLocks noChangeArrowheads="1"/>
          </p:cNvSpPr>
          <p:nvPr/>
        </p:nvSpPr>
        <p:spPr bwMode="auto">
          <a:xfrm>
            <a:off x="6415376" y="4204179"/>
            <a:ext cx="38355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součinitel ztráty třením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12"/>
              <p:cNvSpPr txBox="1"/>
              <p:nvPr/>
            </p:nvSpPr>
            <p:spPr bwMode="auto">
              <a:xfrm>
                <a:off x="6748463" y="4740275"/>
                <a:ext cx="1295400" cy="63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b="1" i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𝐑𝐞</m:t>
                              </m:r>
                            </m:fName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  <m:f>
                            <m:f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num>
                            <m:den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8463" y="4740275"/>
                <a:ext cx="1295400" cy="635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5"/>
              <p:cNvSpPr txBox="1"/>
              <p:nvPr/>
            </p:nvSpPr>
            <p:spPr bwMode="auto">
              <a:xfrm>
                <a:off x="8181975" y="5427663"/>
                <a:ext cx="120553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𝐑𝐞</m:t>
                          </m:r>
                        </m:fName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func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975" y="5427663"/>
                <a:ext cx="120553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Přímá spojovací šipka 59"/>
          <p:cNvCxnSpPr>
            <a:endCxn id="41" idx="1"/>
          </p:cNvCxnSpPr>
          <p:nvPr/>
        </p:nvCxnSpPr>
        <p:spPr>
          <a:xfrm flipV="1">
            <a:off x="3967451" y="4404234"/>
            <a:ext cx="2447925" cy="102391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5" name="TextovéPole 61"/>
          <p:cNvSpPr txBox="1">
            <a:spLocks noChangeArrowheads="1"/>
          </p:cNvSpPr>
          <p:nvPr/>
        </p:nvSpPr>
        <p:spPr bwMode="auto">
          <a:xfrm>
            <a:off x="6424965" y="5564549"/>
            <a:ext cx="172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Reynoldsovo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číslo</a:t>
            </a:r>
          </a:p>
        </p:txBody>
      </p:sp>
      <p:sp>
        <p:nvSpPr>
          <p:cNvPr id="46" name="TextovéPole 20"/>
          <p:cNvSpPr txBox="1">
            <a:spLocks noChangeArrowheads="1"/>
          </p:cNvSpPr>
          <p:nvPr/>
        </p:nvSpPr>
        <p:spPr bwMode="auto">
          <a:xfrm>
            <a:off x="5044334" y="2460830"/>
            <a:ext cx="50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EH</a:t>
            </a:r>
          </a:p>
        </p:txBody>
      </p:sp>
      <p:pic>
        <p:nvPicPr>
          <p:cNvPr id="47" name="Obrázek 46">
            <a:extLst>
              <a:ext uri="{FF2B5EF4-FFF2-40B4-BE49-F238E27FC236}">
                <a16:creationId xmlns:a16="http://schemas.microsoft.com/office/drawing/2014/main" id="{42BD64E6-BA64-47C1-B478-BD102AEDF13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11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4273315" y="284723"/>
            <a:ext cx="1928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MÍSTNÍ ZTRÁTY</a:t>
            </a:r>
          </a:p>
        </p:txBody>
      </p:sp>
      <p:sp>
        <p:nvSpPr>
          <p:cNvPr id="8" name="Obdélník 7"/>
          <p:cNvSpPr/>
          <p:nvPr/>
        </p:nvSpPr>
        <p:spPr>
          <a:xfrm>
            <a:off x="2986441" y="2565256"/>
            <a:ext cx="1655763" cy="576262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ovéPole 15"/>
          <p:cNvSpPr txBox="1">
            <a:spLocks noChangeArrowheads="1"/>
          </p:cNvSpPr>
          <p:nvPr/>
        </p:nvSpPr>
        <p:spPr bwMode="auto">
          <a:xfrm>
            <a:off x="1995841" y="1052368"/>
            <a:ext cx="216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místní ztráty</a:t>
            </a:r>
          </a:p>
        </p:txBody>
      </p:sp>
      <p:cxnSp>
        <p:nvCxnSpPr>
          <p:cNvPr id="10" name="Přímá spojovací čára 17"/>
          <p:cNvCxnSpPr/>
          <p:nvPr/>
        </p:nvCxnSpPr>
        <p:spPr>
          <a:xfrm>
            <a:off x="3057879" y="3141518"/>
            <a:ext cx="1584325" cy="0"/>
          </a:xfrm>
          <a:prstGeom prst="line">
            <a:avLst/>
          </a:prstGeom>
          <a:noFill/>
          <a:ln w="317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1" name="Přímá spojovací čára 19"/>
          <p:cNvCxnSpPr/>
          <p:nvPr/>
        </p:nvCxnSpPr>
        <p:spPr>
          <a:xfrm>
            <a:off x="2986441" y="2565256"/>
            <a:ext cx="1655763" cy="9525"/>
          </a:xfrm>
          <a:prstGeom prst="line">
            <a:avLst/>
          </a:prstGeom>
          <a:noFill/>
          <a:ln w="31750" cap="flat" cmpd="sng" algn="ctr">
            <a:solidFill>
              <a:srgbClr val="1F497D">
                <a:lumMod val="50000"/>
              </a:srgbClr>
            </a:solidFill>
            <a:prstDash val="solid"/>
          </a:ln>
          <a:effectLst/>
        </p:spPr>
      </p:cxnSp>
      <p:cxnSp>
        <p:nvCxnSpPr>
          <p:cNvPr id="12" name="Přímá spojovací šipka 21"/>
          <p:cNvCxnSpPr/>
          <p:nvPr/>
        </p:nvCxnSpPr>
        <p:spPr>
          <a:xfrm>
            <a:off x="3515079" y="3001818"/>
            <a:ext cx="936625" cy="1588"/>
          </a:xfrm>
          <a:prstGeom prst="straightConnector1">
            <a:avLst/>
          </a:prstGeom>
          <a:noFill/>
          <a:ln w="12700" cap="flat" cmpd="sng" algn="ctr">
            <a:solidFill>
              <a:srgbClr val="002060"/>
            </a:solidFill>
            <a:prstDash val="solid"/>
            <a:tailEnd type="triangle" w="med" len="lg"/>
          </a:ln>
          <a:effectLst/>
        </p:spPr>
      </p:cxnSp>
      <p:cxnSp>
        <p:nvCxnSpPr>
          <p:cNvPr id="14" name="Přímá spojovací čára 23"/>
          <p:cNvCxnSpPr/>
          <p:nvPr/>
        </p:nvCxnSpPr>
        <p:spPr>
          <a:xfrm rot="5400000" flipH="1" flipV="1">
            <a:off x="2914210" y="2853387"/>
            <a:ext cx="576262" cy="0"/>
          </a:xfrm>
          <a:prstGeom prst="line">
            <a:avLst/>
          </a:prstGeom>
          <a:noFill/>
          <a:ln w="15875" cap="flat" cmpd="sng" algn="ctr">
            <a:solidFill>
              <a:srgbClr val="1F497D">
                <a:lumMod val="7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15" name="TextovéPole 20"/>
          <p:cNvSpPr txBox="1">
            <a:spLocks noChangeArrowheads="1"/>
          </p:cNvSpPr>
          <p:nvPr/>
        </p:nvSpPr>
        <p:spPr bwMode="auto">
          <a:xfrm>
            <a:off x="3108679" y="2709718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cs-CZ" altLang="cs-CZ" sz="20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ovéPole 20"/>
          <p:cNvSpPr txBox="1">
            <a:spLocks noChangeArrowheads="1"/>
          </p:cNvSpPr>
          <p:nvPr/>
        </p:nvSpPr>
        <p:spPr bwMode="auto">
          <a:xfrm>
            <a:off x="3418241" y="2574781"/>
            <a:ext cx="122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v, Q</a:t>
            </a:r>
          </a:p>
        </p:txBody>
      </p:sp>
      <p:cxnSp>
        <p:nvCxnSpPr>
          <p:cNvPr id="17" name="Přímá spojovací čára 27"/>
          <p:cNvCxnSpPr/>
          <p:nvPr/>
        </p:nvCxnSpPr>
        <p:spPr>
          <a:xfrm rot="5400000" flipH="1" flipV="1">
            <a:off x="2373666" y="2457306"/>
            <a:ext cx="13684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29"/>
          <p:cNvCxnSpPr/>
          <p:nvPr/>
        </p:nvCxnSpPr>
        <p:spPr>
          <a:xfrm rot="5400000" flipH="1" flipV="1">
            <a:off x="5507391" y="2493818"/>
            <a:ext cx="12954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33"/>
          <p:cNvCxnSpPr/>
          <p:nvPr/>
        </p:nvCxnSpPr>
        <p:spPr>
          <a:xfrm>
            <a:off x="2986441" y="1846118"/>
            <a:ext cx="3543300" cy="0"/>
          </a:xfrm>
          <a:prstGeom prst="line">
            <a:avLst/>
          </a:prstGeom>
          <a:noFill/>
          <a:ln w="25400" cap="flat" cmpd="sng" algn="ctr">
            <a:solidFill>
              <a:srgbClr val="B41C97"/>
            </a:solidFill>
            <a:prstDash val="lgDashDot"/>
          </a:ln>
          <a:effectLst/>
        </p:spPr>
      </p:cxnSp>
      <p:cxnSp>
        <p:nvCxnSpPr>
          <p:cNvPr id="20" name="Přímá spojovací čára 36"/>
          <p:cNvCxnSpPr/>
          <p:nvPr/>
        </p:nvCxnSpPr>
        <p:spPr>
          <a:xfrm>
            <a:off x="3057879" y="2008043"/>
            <a:ext cx="1584325" cy="144463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dash"/>
          </a:ln>
          <a:effectLst/>
        </p:spPr>
      </p:cxn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3221553" y="2206481"/>
            <a:ext cx="931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TČ</a:t>
            </a:r>
          </a:p>
        </p:txBody>
      </p:sp>
      <p:sp>
        <p:nvSpPr>
          <p:cNvPr id="22" name="text 60"/>
          <p:cNvSpPr txBox="1">
            <a:spLocks noChangeArrowheads="1"/>
          </p:cNvSpPr>
          <p:nvPr/>
        </p:nvSpPr>
        <p:spPr bwMode="auto">
          <a:xfrm>
            <a:off x="7018691" y="987281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i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23" name="TextovéPole 46"/>
          <p:cNvSpPr txBox="1">
            <a:spLocks noChangeArrowheads="1"/>
          </p:cNvSpPr>
          <p:nvPr/>
        </p:nvSpPr>
        <p:spPr bwMode="auto">
          <a:xfrm>
            <a:off x="7487004" y="979343"/>
            <a:ext cx="1873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sklon ČE</a:t>
            </a:r>
          </a:p>
        </p:txBody>
      </p:sp>
      <p:cxnSp>
        <p:nvCxnSpPr>
          <p:cNvPr id="24" name="Přímá spojovací čára 48"/>
          <p:cNvCxnSpPr/>
          <p:nvPr/>
        </p:nvCxnSpPr>
        <p:spPr>
          <a:xfrm rot="5400000">
            <a:off x="2877698" y="3466162"/>
            <a:ext cx="360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Přímá spojovací čára 50"/>
          <p:cNvCxnSpPr/>
          <p:nvPr/>
        </p:nvCxnSpPr>
        <p:spPr>
          <a:xfrm rot="5400000">
            <a:off x="5903472" y="3537600"/>
            <a:ext cx="5032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čára 52"/>
          <p:cNvCxnSpPr/>
          <p:nvPr/>
        </p:nvCxnSpPr>
        <p:spPr>
          <a:xfrm>
            <a:off x="3057879" y="3646343"/>
            <a:ext cx="309721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7" name="text 60"/>
          <p:cNvSpPr txBox="1">
            <a:spLocks noChangeArrowheads="1"/>
          </p:cNvSpPr>
          <p:nvPr/>
        </p:nvSpPr>
        <p:spPr bwMode="auto">
          <a:xfrm>
            <a:off x="4426304" y="335741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L</a:t>
            </a:r>
          </a:p>
        </p:txBody>
      </p:sp>
      <p:sp>
        <p:nvSpPr>
          <p:cNvPr id="28" name="text 60"/>
          <p:cNvSpPr txBox="1">
            <a:spLocks noChangeArrowheads="1"/>
          </p:cNvSpPr>
          <p:nvPr/>
        </p:nvSpPr>
        <p:spPr bwMode="auto">
          <a:xfrm>
            <a:off x="2929291" y="318914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</a:p>
        </p:txBody>
      </p:sp>
      <p:sp>
        <p:nvSpPr>
          <p:cNvPr id="29" name="text 60"/>
          <p:cNvSpPr txBox="1">
            <a:spLocks noChangeArrowheads="1"/>
          </p:cNvSpPr>
          <p:nvPr/>
        </p:nvSpPr>
        <p:spPr bwMode="auto">
          <a:xfrm>
            <a:off x="5939191" y="321454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5"/>
              <p:cNvSpPr txBox="1"/>
              <p:nvPr/>
            </p:nvSpPr>
            <p:spPr bwMode="auto">
              <a:xfrm>
                <a:off x="9359900" y="2989263"/>
                <a:ext cx="1113190" cy="631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400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1400" b="1" i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𝐑𝐞</m:t>
                          </m:r>
                        </m:fName>
                        <m:e>
                          <m:r>
                            <a:rPr lang="cs-CZ" sz="1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</m:e>
                      </m:func>
                      <m:r>
                        <a:rPr lang="cs-CZ" sz="1400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cs-CZ" sz="1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cs-CZ" sz="1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1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cs-CZ" sz="1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𝝊</m:t>
                          </m:r>
                        </m:den>
                      </m:f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9900" y="2989263"/>
                <a:ext cx="1113190" cy="631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61"/>
          <p:cNvSpPr txBox="1">
            <a:spLocks noChangeArrowheads="1"/>
          </p:cNvSpPr>
          <p:nvPr/>
        </p:nvSpPr>
        <p:spPr bwMode="auto">
          <a:xfrm>
            <a:off x="7450491" y="2860600"/>
            <a:ext cx="172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Reynoldsovo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číslo</a:t>
            </a:r>
          </a:p>
        </p:txBody>
      </p:sp>
      <p:sp>
        <p:nvSpPr>
          <p:cNvPr id="32" name="TextovéPole 20"/>
          <p:cNvSpPr txBox="1">
            <a:spLocks noChangeArrowheads="1"/>
          </p:cNvSpPr>
          <p:nvPr/>
        </p:nvSpPr>
        <p:spPr bwMode="auto">
          <a:xfrm>
            <a:off x="5872516" y="1460356"/>
            <a:ext cx="590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EH</a:t>
            </a:r>
          </a:p>
        </p:txBody>
      </p:sp>
      <p:cxnSp>
        <p:nvCxnSpPr>
          <p:cNvPr id="33" name="Přímá spojnice 32"/>
          <p:cNvCxnSpPr/>
          <p:nvPr/>
        </p:nvCxnSpPr>
        <p:spPr>
          <a:xfrm>
            <a:off x="3057879" y="1846118"/>
            <a:ext cx="1584325" cy="14446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lgDashDot"/>
          </a:ln>
          <a:effectLst/>
        </p:spPr>
      </p:cxnSp>
      <p:cxnSp>
        <p:nvCxnSpPr>
          <p:cNvPr id="34" name="Přímá spojnice se šipkou 33"/>
          <p:cNvCxnSpPr/>
          <p:nvPr/>
        </p:nvCxnSpPr>
        <p:spPr>
          <a:xfrm flipH="1">
            <a:off x="4129441" y="1236518"/>
            <a:ext cx="2760663" cy="68103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5" name="Přímá spojnice 34"/>
          <p:cNvCxnSpPr/>
          <p:nvPr/>
        </p:nvCxnSpPr>
        <p:spPr>
          <a:xfrm>
            <a:off x="2667354" y="2822431"/>
            <a:ext cx="40925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sp>
        <p:nvSpPr>
          <p:cNvPr id="36" name="Obdélník 35"/>
          <p:cNvSpPr/>
          <p:nvPr/>
        </p:nvSpPr>
        <p:spPr>
          <a:xfrm>
            <a:off x="4607279" y="2709718"/>
            <a:ext cx="1560512" cy="233363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7" name="Přímá spojnice 36"/>
          <p:cNvCxnSpPr/>
          <p:nvPr/>
        </p:nvCxnSpPr>
        <p:spPr>
          <a:xfrm>
            <a:off x="4654904" y="2695431"/>
            <a:ext cx="1512887" cy="0"/>
          </a:xfrm>
          <a:prstGeom prst="line">
            <a:avLst/>
          </a:prstGeom>
          <a:noFill/>
          <a:ln w="317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38" name="Přímá spojnice 37"/>
          <p:cNvCxnSpPr/>
          <p:nvPr/>
        </p:nvCxnSpPr>
        <p:spPr>
          <a:xfrm>
            <a:off x="4642204" y="2943081"/>
            <a:ext cx="1512887" cy="0"/>
          </a:xfrm>
          <a:prstGeom prst="line">
            <a:avLst/>
          </a:prstGeom>
          <a:noFill/>
          <a:ln w="317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39" name="TextovéPole 20"/>
          <p:cNvSpPr txBox="1">
            <a:spLocks noChangeArrowheads="1"/>
          </p:cNvSpPr>
          <p:nvPr/>
        </p:nvSpPr>
        <p:spPr bwMode="auto">
          <a:xfrm>
            <a:off x="5367691" y="2636693"/>
            <a:ext cx="122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Q</a:t>
            </a:r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4945416" y="2570018"/>
            <a:ext cx="0" cy="125413"/>
          </a:xfrm>
          <a:prstGeom prst="straightConnector1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1" name="Přímá spojnice se šipkou 40"/>
          <p:cNvCxnSpPr/>
          <p:nvPr/>
        </p:nvCxnSpPr>
        <p:spPr>
          <a:xfrm flipV="1">
            <a:off x="4945416" y="2943081"/>
            <a:ext cx="0" cy="136525"/>
          </a:xfrm>
          <a:prstGeom prst="straightConnector1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42" name="TextovéPole 20"/>
          <p:cNvSpPr txBox="1">
            <a:spLocks noChangeArrowheads="1"/>
          </p:cNvSpPr>
          <p:nvPr/>
        </p:nvSpPr>
        <p:spPr bwMode="auto">
          <a:xfrm>
            <a:off x="4945416" y="2957368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cs-CZ" altLang="cs-CZ" sz="20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3" name="Přímá spojnice 42"/>
          <p:cNvCxnSpPr/>
          <p:nvPr/>
        </p:nvCxnSpPr>
        <p:spPr>
          <a:xfrm flipV="1">
            <a:off x="4642204" y="1460356"/>
            <a:ext cx="12700" cy="10509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</p:cxnSp>
      <p:cxnSp>
        <p:nvCxnSpPr>
          <p:cNvPr id="44" name="Přímá spojnice 43"/>
          <p:cNvCxnSpPr/>
          <p:nvPr/>
        </p:nvCxnSpPr>
        <p:spPr>
          <a:xfrm>
            <a:off x="4654904" y="1985818"/>
            <a:ext cx="0" cy="7620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5" name="Přímá spojnice 44"/>
          <p:cNvCxnSpPr/>
          <p:nvPr/>
        </p:nvCxnSpPr>
        <p:spPr>
          <a:xfrm>
            <a:off x="4642204" y="2062018"/>
            <a:ext cx="1525587" cy="14446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lgDashDot"/>
          </a:ln>
          <a:effectLst/>
        </p:spPr>
      </p:cxnSp>
      <p:cxnSp>
        <p:nvCxnSpPr>
          <p:cNvPr id="46" name="Přímá spojovací čára 36"/>
          <p:cNvCxnSpPr/>
          <p:nvPr/>
        </p:nvCxnSpPr>
        <p:spPr>
          <a:xfrm>
            <a:off x="4674115" y="2246168"/>
            <a:ext cx="1497012" cy="144463"/>
          </a:xfrm>
          <a:prstGeom prst="line">
            <a:avLst/>
          </a:prstGeom>
          <a:noFill/>
          <a:ln w="22225" cap="flat" cmpd="sng" algn="ctr">
            <a:solidFill>
              <a:srgbClr val="1F497D">
                <a:lumMod val="75000"/>
              </a:srgbClr>
            </a:solidFill>
            <a:prstDash val="dash"/>
          </a:ln>
          <a:effectLst/>
        </p:spPr>
      </p:cxnSp>
      <p:cxnSp>
        <p:nvCxnSpPr>
          <p:cNvPr id="47" name="Přímá spojnice se šipkou 46"/>
          <p:cNvCxnSpPr/>
          <p:nvPr/>
        </p:nvCxnSpPr>
        <p:spPr>
          <a:xfrm flipH="1">
            <a:off x="5939191" y="1349231"/>
            <a:ext cx="1079500" cy="78581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kt 43023"/>
              <p:cNvSpPr txBox="1"/>
              <p:nvPr/>
            </p:nvSpPr>
            <p:spPr bwMode="auto">
              <a:xfrm>
                <a:off x="3806825" y="4784725"/>
                <a:ext cx="1558925" cy="74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𝒍𝑴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𝒍𝑴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48" name="Objekt 430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6825" y="4784725"/>
                <a:ext cx="1558925" cy="749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bdélník 43024"/>
          <p:cNvSpPr>
            <a:spLocks noChangeArrowheads="1"/>
          </p:cNvSpPr>
          <p:nvPr/>
        </p:nvSpPr>
        <p:spPr bwMode="auto">
          <a:xfrm>
            <a:off x="2986441" y="4397231"/>
            <a:ext cx="4253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místní ztráty </a:t>
            </a:r>
            <a:r>
              <a:rPr lang="cs-CZ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výpočet ztrátové výšky</a:t>
            </a:r>
          </a:p>
        </p:txBody>
      </p:sp>
      <p:cxnSp>
        <p:nvCxnSpPr>
          <p:cNvPr id="50" name="Přímá spojnice se šipkou 49"/>
          <p:cNvCxnSpPr/>
          <p:nvPr/>
        </p:nvCxnSpPr>
        <p:spPr>
          <a:xfrm flipH="1" flipV="1">
            <a:off x="4858104" y="5340206"/>
            <a:ext cx="1296987" cy="431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1" name="TextovéPole 43027"/>
          <p:cNvSpPr txBox="1">
            <a:spLocks noChangeArrowheads="1"/>
          </p:cNvSpPr>
          <p:nvPr/>
        </p:nvSpPr>
        <p:spPr bwMode="auto">
          <a:xfrm>
            <a:off x="6313841" y="5556106"/>
            <a:ext cx="273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koef</a:t>
            </a: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místních ztrát (</a:t>
            </a:r>
            <a:r>
              <a:rPr lang="cs-CZ" altLang="cs-CZ" sz="2000" dirty="0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z)</a:t>
            </a:r>
            <a:endParaRPr lang="cs-CZ" altLang="cs-CZ" sz="2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2" name="Přímá spojnice se šipkou 51"/>
          <p:cNvCxnSpPr/>
          <p:nvPr/>
        </p:nvCxnSpPr>
        <p:spPr>
          <a:xfrm>
            <a:off x="4827941" y="2854181"/>
            <a:ext cx="558800" cy="0"/>
          </a:xfrm>
          <a:prstGeom prst="straightConnector1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9BA8EDDD-32B0-4127-A5C5-8B2A44146C51}"/>
              </a:ext>
            </a:extLst>
          </p:cNvPr>
          <p:cNvCxnSpPr/>
          <p:nvPr/>
        </p:nvCxnSpPr>
        <p:spPr bwMode="auto">
          <a:xfrm>
            <a:off x="3418241" y="1379453"/>
            <a:ext cx="1189038" cy="1257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D1F2A265-B3F7-47D4-B20C-09A2DD829E87}"/>
              </a:ext>
            </a:extLst>
          </p:cNvPr>
          <p:cNvCxnSpPr/>
          <p:nvPr/>
        </p:nvCxnSpPr>
        <p:spPr bwMode="auto">
          <a:xfrm>
            <a:off x="3515079" y="1323975"/>
            <a:ext cx="1159036" cy="6618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55" name="Objekt 43023">
            <a:extLst>
              <a:ext uri="{FF2B5EF4-FFF2-40B4-BE49-F238E27FC236}">
                <a16:creationId xmlns:a16="http://schemas.microsoft.com/office/drawing/2014/main" id="{26AB680F-F6D6-41CC-9ED4-9EF13E604F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4148" y="1762046"/>
          <a:ext cx="4699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228600" progId="Equation.3">
                  <p:embed/>
                </p:oleObj>
              </mc:Choice>
              <mc:Fallback>
                <p:oleObj name="Equation" r:id="rId6" imgW="279360" imgH="228600" progId="Equation.3">
                  <p:embed/>
                  <p:pic>
                    <p:nvPicPr>
                      <p:cNvPr id="55" name="Objekt 43023">
                        <a:extLst>
                          <a:ext uri="{FF2B5EF4-FFF2-40B4-BE49-F238E27FC236}">
                            <a16:creationId xmlns:a16="http://schemas.microsoft.com/office/drawing/2014/main" id="{26AB680F-F6D6-41CC-9ED4-9EF13E604F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148" y="1762046"/>
                        <a:ext cx="4699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86C48AF1-F477-4DCB-911F-ADFEAE3E87E2}"/>
              </a:ext>
            </a:extLst>
          </p:cNvPr>
          <p:cNvCxnSpPr/>
          <p:nvPr/>
        </p:nvCxnSpPr>
        <p:spPr bwMode="auto">
          <a:xfrm flipH="1">
            <a:off x="4674115" y="1954133"/>
            <a:ext cx="280033" cy="697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7" name="Obrázek 56">
            <a:extLst>
              <a:ext uri="{FF2B5EF4-FFF2-40B4-BE49-F238E27FC236}">
                <a16:creationId xmlns:a16="http://schemas.microsoft.com/office/drawing/2014/main" id="{0E0A07E0-8FCB-42A2-A9B7-F15D1123D57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2268548" y="1330700"/>
                <a:ext cx="8358420" cy="629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Sup>
                          <m:sSubSup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Sup>
                          <m:sSub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cs-CZ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cs-CZ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sSub>
                          <m:sSubPr>
                            <m:ctrlPr>
                              <a:rPr lang="cs-CZ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cs-CZ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𝒛𝒎𝒊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sz="24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cs-CZ" sz="2400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cs-CZ" sz="2400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2400" b="1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cs-CZ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  <m:e>
                        <m:sSub>
                          <m:sSubPr>
                            <m:ctrlPr>
                              <a:rPr lang="cs-CZ" sz="2400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cs-CZ" sz="2400" b="1" i="1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cs-CZ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𝒕𝒋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cs-CZ" b="1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48" y="1330700"/>
                <a:ext cx="8358420" cy="629275"/>
              </a:xfrm>
              <a:prstGeom prst="rect">
                <a:avLst/>
              </a:prstGeom>
              <a:blipFill>
                <a:blip r:embed="rId4"/>
                <a:stretch>
                  <a:fillRect b="-144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925938" y="2309520"/>
            <a:ext cx="540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k – počet úseků se stejným průměrem D</a:t>
            </a:r>
          </a:p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l – počet místních ztrát </a:t>
            </a:r>
          </a:p>
        </p:txBody>
      </p:sp>
      <p:sp>
        <p:nvSpPr>
          <p:cNvPr id="10" name="Obdélník 13"/>
          <p:cNvSpPr>
            <a:spLocks noChangeArrowheads="1"/>
          </p:cNvSpPr>
          <p:nvPr/>
        </p:nvSpPr>
        <p:spPr bwMode="auto">
          <a:xfrm>
            <a:off x="1781024" y="3744517"/>
            <a:ext cx="76960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Určení ztrát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jeden úsek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např.  - dvě místní ztráty a ztráta třením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25938" y="367992"/>
            <a:ext cx="6044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BERNOULLIHO ROVNICE PRO SKUTEČNOU KAPALINU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2A3B4C5-8B3F-400B-B0A7-486B6079573E}"/>
                  </a:ext>
                </a:extLst>
              </p:cNvPr>
              <p:cNvSpPr txBox="1"/>
              <p:nvPr/>
            </p:nvSpPr>
            <p:spPr>
              <a:xfrm>
                <a:off x="3320432" y="4769582"/>
                <a:ext cx="6254652" cy="487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</a:t>
                </a:r>
                <a:r>
                  <a:rPr lang="cs-CZ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úsek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</m:e>
                      <m:sub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𝒗𝒕𝒐𝒌</m:t>
                        </m:r>
                      </m:sub>
                    </m:sSub>
                    <m:r>
                      <a:rPr lang="cs-CZ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</m:e>
                      <m:sub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úž</m:t>
                        </m:r>
                      </m:sub>
                    </m:sSub>
                    <m:r>
                      <a:rPr lang="cs-CZ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cs-CZ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cs-CZ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cs-CZ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cs-CZ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cs-CZ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sSubSup>
                          <m:sSubSupPr>
                            <m:ctrlPr>
                              <a:rPr lang="cs-CZ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cs-CZ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cs-CZ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2A3B4C5-8B3F-400B-B0A7-486B60795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432" y="4769582"/>
                <a:ext cx="6254652" cy="487954"/>
              </a:xfrm>
              <a:prstGeom prst="rect">
                <a:avLst/>
              </a:prstGeom>
              <a:blipFill>
                <a:blip r:embed="rId5"/>
                <a:stretch>
                  <a:fillRect l="-2339" b="-137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E39DF97E-619E-4108-9318-43279E07E9D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" name="Přímá spojovací čára 13"/>
          <p:cNvCxnSpPr/>
          <p:nvPr/>
        </p:nvCxnSpPr>
        <p:spPr>
          <a:xfrm>
            <a:off x="2234158" y="6145021"/>
            <a:ext cx="7273925" cy="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8" name="Přímá spojovací čára 17"/>
          <p:cNvCxnSpPr/>
          <p:nvPr/>
        </p:nvCxnSpPr>
        <p:spPr>
          <a:xfrm>
            <a:off x="1802358" y="2184208"/>
            <a:ext cx="7848600" cy="0"/>
          </a:xfrm>
          <a:prstGeom prst="line">
            <a:avLst/>
          </a:prstGeom>
          <a:noFill/>
          <a:ln w="25400" cap="flat" cmpd="sng" algn="ctr">
            <a:solidFill>
              <a:srgbClr val="CC0066"/>
            </a:solidFill>
            <a:prstDash val="solid"/>
          </a:ln>
          <a:effectLst/>
        </p:spPr>
      </p:cxnSp>
      <p:sp>
        <p:nvSpPr>
          <p:cNvPr id="9" name="Volný tvar 8"/>
          <p:cNvSpPr/>
          <p:nvPr/>
        </p:nvSpPr>
        <p:spPr>
          <a:xfrm>
            <a:off x="3248570" y="4733733"/>
            <a:ext cx="4983163" cy="914400"/>
          </a:xfrm>
          <a:custGeom>
            <a:avLst/>
            <a:gdLst>
              <a:gd name="connsiteX0" fmla="*/ 0 w 4983480"/>
              <a:gd name="connsiteY0" fmla="*/ 0 h 914400"/>
              <a:gd name="connsiteX1" fmla="*/ 883920 w 4983480"/>
              <a:gd name="connsiteY1" fmla="*/ 335280 h 914400"/>
              <a:gd name="connsiteX2" fmla="*/ 1844040 w 4983480"/>
              <a:gd name="connsiteY2" fmla="*/ 640080 h 914400"/>
              <a:gd name="connsiteX3" fmla="*/ 2895600 w 4983480"/>
              <a:gd name="connsiteY3" fmla="*/ 838200 h 914400"/>
              <a:gd name="connsiteX4" fmla="*/ 3749040 w 4983480"/>
              <a:gd name="connsiteY4" fmla="*/ 899160 h 914400"/>
              <a:gd name="connsiteX5" fmla="*/ 4983480 w 49834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3480" h="914400">
                <a:moveTo>
                  <a:pt x="0" y="0"/>
                </a:moveTo>
                <a:cubicBezTo>
                  <a:pt x="288290" y="114300"/>
                  <a:pt x="576580" y="228600"/>
                  <a:pt x="883920" y="335280"/>
                </a:cubicBezTo>
                <a:cubicBezTo>
                  <a:pt x="1191260" y="441960"/>
                  <a:pt x="1508760" y="556260"/>
                  <a:pt x="1844040" y="640080"/>
                </a:cubicBezTo>
                <a:cubicBezTo>
                  <a:pt x="2179320" y="723900"/>
                  <a:pt x="2578100" y="795020"/>
                  <a:pt x="2895600" y="838200"/>
                </a:cubicBezTo>
                <a:cubicBezTo>
                  <a:pt x="3213100" y="881380"/>
                  <a:pt x="3401060" y="886460"/>
                  <a:pt x="3749040" y="899160"/>
                </a:cubicBezTo>
                <a:cubicBezTo>
                  <a:pt x="4097020" y="911860"/>
                  <a:pt x="4540250" y="913130"/>
                  <a:pt x="4983480" y="91440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3248570" y="3133533"/>
            <a:ext cx="5146675" cy="2035175"/>
          </a:xfrm>
          <a:custGeom>
            <a:avLst/>
            <a:gdLst>
              <a:gd name="connsiteX0" fmla="*/ 0 w 5146040"/>
              <a:gd name="connsiteY0" fmla="*/ 0 h 2034540"/>
              <a:gd name="connsiteX1" fmla="*/ 807720 w 5146040"/>
              <a:gd name="connsiteY1" fmla="*/ 548640 h 2034540"/>
              <a:gd name="connsiteX2" fmla="*/ 1493520 w 5146040"/>
              <a:gd name="connsiteY2" fmla="*/ 929640 h 2034540"/>
              <a:gd name="connsiteX3" fmla="*/ 2042160 w 5146040"/>
              <a:gd name="connsiteY3" fmla="*/ 1188720 h 2034540"/>
              <a:gd name="connsiteX4" fmla="*/ 2926080 w 5146040"/>
              <a:gd name="connsiteY4" fmla="*/ 1524000 h 2034540"/>
              <a:gd name="connsiteX5" fmla="*/ 3672840 w 5146040"/>
              <a:gd name="connsiteY5" fmla="*/ 1767840 h 2034540"/>
              <a:gd name="connsiteX6" fmla="*/ 4937760 w 5146040"/>
              <a:gd name="connsiteY6" fmla="*/ 1996440 h 2034540"/>
              <a:gd name="connsiteX7" fmla="*/ 4922520 w 5146040"/>
              <a:gd name="connsiteY7" fmla="*/ 1996440 h 2034540"/>
              <a:gd name="connsiteX8" fmla="*/ 4922520 w 5146040"/>
              <a:gd name="connsiteY8" fmla="*/ 19964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6040" h="2034540">
                <a:moveTo>
                  <a:pt x="0" y="0"/>
                </a:moveTo>
                <a:cubicBezTo>
                  <a:pt x="279400" y="196850"/>
                  <a:pt x="558800" y="393700"/>
                  <a:pt x="807720" y="548640"/>
                </a:cubicBezTo>
                <a:cubicBezTo>
                  <a:pt x="1056640" y="703580"/>
                  <a:pt x="1287780" y="822960"/>
                  <a:pt x="1493520" y="929640"/>
                </a:cubicBezTo>
                <a:cubicBezTo>
                  <a:pt x="1699260" y="1036320"/>
                  <a:pt x="1803400" y="1089660"/>
                  <a:pt x="2042160" y="1188720"/>
                </a:cubicBezTo>
                <a:cubicBezTo>
                  <a:pt x="2280920" y="1287780"/>
                  <a:pt x="2654300" y="1427480"/>
                  <a:pt x="2926080" y="1524000"/>
                </a:cubicBezTo>
                <a:cubicBezTo>
                  <a:pt x="3197860" y="1620520"/>
                  <a:pt x="3337560" y="1689100"/>
                  <a:pt x="3672840" y="1767840"/>
                </a:cubicBezTo>
                <a:cubicBezTo>
                  <a:pt x="4008120" y="1846580"/>
                  <a:pt x="4729480" y="1958340"/>
                  <a:pt x="4937760" y="1996440"/>
                </a:cubicBezTo>
                <a:cubicBezTo>
                  <a:pt x="5146040" y="2034540"/>
                  <a:pt x="4922520" y="1996440"/>
                  <a:pt x="4922520" y="1996440"/>
                </a:cubicBezTo>
                <a:lnTo>
                  <a:pt x="4922520" y="1996440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Přímá spojovací šipka 22"/>
          <p:cNvCxnSpPr/>
          <p:nvPr/>
        </p:nvCxnSpPr>
        <p:spPr>
          <a:xfrm>
            <a:off x="3531145" y="4271771"/>
            <a:ext cx="863600" cy="433387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50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12" name="Přímá spojovací šipka 24"/>
          <p:cNvCxnSpPr/>
          <p:nvPr/>
        </p:nvCxnSpPr>
        <p:spPr>
          <a:xfrm>
            <a:off x="5547270" y="4992496"/>
            <a:ext cx="792163" cy="287337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50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14" name="Přímá spojovací šipka 26"/>
          <p:cNvCxnSpPr/>
          <p:nvPr/>
        </p:nvCxnSpPr>
        <p:spPr>
          <a:xfrm>
            <a:off x="7131595" y="5352858"/>
            <a:ext cx="863600" cy="215900"/>
          </a:xfrm>
          <a:prstGeom prst="straightConnector1">
            <a:avLst/>
          </a:prstGeom>
          <a:noFill/>
          <a:ln w="12700" cap="flat" cmpd="sng" algn="ctr">
            <a:solidFill>
              <a:srgbClr val="1F497D">
                <a:lumMod val="50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15" name="Volný tvar 14"/>
          <p:cNvSpPr/>
          <p:nvPr/>
        </p:nvSpPr>
        <p:spPr>
          <a:xfrm>
            <a:off x="3531145" y="2184208"/>
            <a:ext cx="5021263" cy="1531938"/>
          </a:xfrm>
          <a:custGeom>
            <a:avLst/>
            <a:gdLst>
              <a:gd name="connsiteX0" fmla="*/ 0 w 5021580"/>
              <a:gd name="connsiteY0" fmla="*/ 0 h 1531620"/>
              <a:gd name="connsiteX1" fmla="*/ 1066800 w 5021580"/>
              <a:gd name="connsiteY1" fmla="*/ 106680 h 1531620"/>
              <a:gd name="connsiteX2" fmla="*/ 1859280 w 5021580"/>
              <a:gd name="connsiteY2" fmla="*/ 243840 h 1531620"/>
              <a:gd name="connsiteX3" fmla="*/ 2834640 w 5021580"/>
              <a:gd name="connsiteY3" fmla="*/ 502920 h 1531620"/>
              <a:gd name="connsiteX4" fmla="*/ 3672840 w 5021580"/>
              <a:gd name="connsiteY4" fmla="*/ 822960 h 1531620"/>
              <a:gd name="connsiteX5" fmla="*/ 4831080 w 5021580"/>
              <a:gd name="connsiteY5" fmla="*/ 1432560 h 1531620"/>
              <a:gd name="connsiteX6" fmla="*/ 4815840 w 5021580"/>
              <a:gd name="connsiteY6" fmla="*/ 1417320 h 15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1580" h="1531620">
                <a:moveTo>
                  <a:pt x="0" y="0"/>
                </a:moveTo>
                <a:cubicBezTo>
                  <a:pt x="378460" y="33020"/>
                  <a:pt x="756920" y="66040"/>
                  <a:pt x="1066800" y="106680"/>
                </a:cubicBezTo>
                <a:cubicBezTo>
                  <a:pt x="1376680" y="147320"/>
                  <a:pt x="1564640" y="177800"/>
                  <a:pt x="1859280" y="243840"/>
                </a:cubicBezTo>
                <a:cubicBezTo>
                  <a:pt x="2153920" y="309880"/>
                  <a:pt x="2532380" y="406400"/>
                  <a:pt x="2834640" y="502920"/>
                </a:cubicBezTo>
                <a:cubicBezTo>
                  <a:pt x="3136900" y="599440"/>
                  <a:pt x="3340100" y="668020"/>
                  <a:pt x="3672840" y="822960"/>
                </a:cubicBezTo>
                <a:cubicBezTo>
                  <a:pt x="4005580" y="977900"/>
                  <a:pt x="4640580" y="1333500"/>
                  <a:pt x="4831080" y="1432560"/>
                </a:cubicBezTo>
                <a:cubicBezTo>
                  <a:pt x="5021580" y="1531620"/>
                  <a:pt x="4918710" y="1474470"/>
                  <a:pt x="4815840" y="141732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6" name="Přímá spojovací šipka 29"/>
          <p:cNvCxnSpPr/>
          <p:nvPr/>
        </p:nvCxnSpPr>
        <p:spPr>
          <a:xfrm rot="5400000" flipH="1" flipV="1">
            <a:off x="6663282" y="4163821"/>
            <a:ext cx="3960813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17" name="Volný tvar 16"/>
          <p:cNvSpPr/>
          <p:nvPr/>
        </p:nvSpPr>
        <p:spPr>
          <a:xfrm>
            <a:off x="3459708" y="2976371"/>
            <a:ext cx="142875" cy="1257300"/>
          </a:xfrm>
          <a:custGeom>
            <a:avLst/>
            <a:gdLst>
              <a:gd name="connsiteX0" fmla="*/ 0 w 411480"/>
              <a:gd name="connsiteY0" fmla="*/ 15240 h 2453640"/>
              <a:gd name="connsiteX1" fmla="*/ 0 w 411480"/>
              <a:gd name="connsiteY1" fmla="*/ 2240280 h 2453640"/>
              <a:gd name="connsiteX2" fmla="*/ 45720 w 411480"/>
              <a:gd name="connsiteY2" fmla="*/ 2377440 h 2453640"/>
              <a:gd name="connsiteX3" fmla="*/ 121920 w 411480"/>
              <a:gd name="connsiteY3" fmla="*/ 2438400 h 2453640"/>
              <a:gd name="connsiteX4" fmla="*/ 198120 w 411480"/>
              <a:gd name="connsiteY4" fmla="*/ 2453640 h 2453640"/>
              <a:gd name="connsiteX5" fmla="*/ 304800 w 411480"/>
              <a:gd name="connsiteY5" fmla="*/ 2407920 h 2453640"/>
              <a:gd name="connsiteX6" fmla="*/ 365760 w 411480"/>
              <a:gd name="connsiteY6" fmla="*/ 2331720 h 2453640"/>
              <a:gd name="connsiteX7" fmla="*/ 411480 w 411480"/>
              <a:gd name="connsiteY7" fmla="*/ 2255520 h 2453640"/>
              <a:gd name="connsiteX8" fmla="*/ 411480 w 411480"/>
              <a:gd name="connsiteY8" fmla="*/ 0 h 2453640"/>
              <a:gd name="connsiteX9" fmla="*/ 0 w 411480"/>
              <a:gd name="connsiteY9" fmla="*/ 15240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480" h="2453640">
                <a:moveTo>
                  <a:pt x="0" y="15240"/>
                </a:moveTo>
                <a:lnTo>
                  <a:pt x="0" y="2240280"/>
                </a:lnTo>
                <a:lnTo>
                  <a:pt x="45720" y="2377440"/>
                </a:lnTo>
                <a:lnTo>
                  <a:pt x="121920" y="2438400"/>
                </a:lnTo>
                <a:lnTo>
                  <a:pt x="198120" y="2453640"/>
                </a:lnTo>
                <a:lnTo>
                  <a:pt x="304800" y="2407920"/>
                </a:lnTo>
                <a:lnTo>
                  <a:pt x="365760" y="2331720"/>
                </a:lnTo>
                <a:lnTo>
                  <a:pt x="411480" y="2255520"/>
                </a:lnTo>
                <a:lnTo>
                  <a:pt x="41148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8" name="Přímá spojovací čára 35"/>
          <p:cNvCxnSpPr/>
          <p:nvPr/>
        </p:nvCxnSpPr>
        <p:spPr>
          <a:xfrm rot="5400000" flipH="1" flipV="1">
            <a:off x="1515020" y="4200333"/>
            <a:ext cx="40322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37"/>
          <p:cNvCxnSpPr/>
          <p:nvPr/>
        </p:nvCxnSpPr>
        <p:spPr>
          <a:xfrm rot="16200000" flipV="1">
            <a:off x="3494632" y="4128896"/>
            <a:ext cx="3960813" cy="7143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38"/>
          <p:cNvCxnSpPr/>
          <p:nvPr/>
        </p:nvCxnSpPr>
        <p:spPr>
          <a:xfrm rot="16200000" flipV="1">
            <a:off x="5169446" y="4182870"/>
            <a:ext cx="4032250" cy="349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Volný tvar 20"/>
          <p:cNvSpPr/>
          <p:nvPr/>
        </p:nvSpPr>
        <p:spPr>
          <a:xfrm>
            <a:off x="5402808" y="4128896"/>
            <a:ext cx="144462" cy="823912"/>
          </a:xfrm>
          <a:custGeom>
            <a:avLst/>
            <a:gdLst>
              <a:gd name="connsiteX0" fmla="*/ 0 w 411480"/>
              <a:gd name="connsiteY0" fmla="*/ 15240 h 2453640"/>
              <a:gd name="connsiteX1" fmla="*/ 0 w 411480"/>
              <a:gd name="connsiteY1" fmla="*/ 2240280 h 2453640"/>
              <a:gd name="connsiteX2" fmla="*/ 45720 w 411480"/>
              <a:gd name="connsiteY2" fmla="*/ 2377440 h 2453640"/>
              <a:gd name="connsiteX3" fmla="*/ 121920 w 411480"/>
              <a:gd name="connsiteY3" fmla="*/ 2438400 h 2453640"/>
              <a:gd name="connsiteX4" fmla="*/ 198120 w 411480"/>
              <a:gd name="connsiteY4" fmla="*/ 2453640 h 2453640"/>
              <a:gd name="connsiteX5" fmla="*/ 304800 w 411480"/>
              <a:gd name="connsiteY5" fmla="*/ 2407920 h 2453640"/>
              <a:gd name="connsiteX6" fmla="*/ 365760 w 411480"/>
              <a:gd name="connsiteY6" fmla="*/ 2331720 h 2453640"/>
              <a:gd name="connsiteX7" fmla="*/ 411480 w 411480"/>
              <a:gd name="connsiteY7" fmla="*/ 2255520 h 2453640"/>
              <a:gd name="connsiteX8" fmla="*/ 411480 w 411480"/>
              <a:gd name="connsiteY8" fmla="*/ 0 h 2453640"/>
              <a:gd name="connsiteX9" fmla="*/ 0 w 411480"/>
              <a:gd name="connsiteY9" fmla="*/ 15240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480" h="2453640">
                <a:moveTo>
                  <a:pt x="0" y="15240"/>
                </a:moveTo>
                <a:lnTo>
                  <a:pt x="0" y="2240280"/>
                </a:lnTo>
                <a:lnTo>
                  <a:pt x="45720" y="2377440"/>
                </a:lnTo>
                <a:lnTo>
                  <a:pt x="121920" y="2438400"/>
                </a:lnTo>
                <a:lnTo>
                  <a:pt x="198120" y="2453640"/>
                </a:lnTo>
                <a:lnTo>
                  <a:pt x="304800" y="2407920"/>
                </a:lnTo>
                <a:lnTo>
                  <a:pt x="365760" y="2331720"/>
                </a:lnTo>
                <a:lnTo>
                  <a:pt x="411480" y="2255520"/>
                </a:lnTo>
                <a:lnTo>
                  <a:pt x="41148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Volný tvar 21"/>
          <p:cNvSpPr/>
          <p:nvPr/>
        </p:nvSpPr>
        <p:spPr>
          <a:xfrm>
            <a:off x="7131595" y="4848033"/>
            <a:ext cx="144463" cy="482600"/>
          </a:xfrm>
          <a:custGeom>
            <a:avLst/>
            <a:gdLst>
              <a:gd name="connsiteX0" fmla="*/ 0 w 411480"/>
              <a:gd name="connsiteY0" fmla="*/ 15240 h 2453640"/>
              <a:gd name="connsiteX1" fmla="*/ 0 w 411480"/>
              <a:gd name="connsiteY1" fmla="*/ 2240280 h 2453640"/>
              <a:gd name="connsiteX2" fmla="*/ 45720 w 411480"/>
              <a:gd name="connsiteY2" fmla="*/ 2377440 h 2453640"/>
              <a:gd name="connsiteX3" fmla="*/ 121920 w 411480"/>
              <a:gd name="connsiteY3" fmla="*/ 2438400 h 2453640"/>
              <a:gd name="connsiteX4" fmla="*/ 198120 w 411480"/>
              <a:gd name="connsiteY4" fmla="*/ 2453640 h 2453640"/>
              <a:gd name="connsiteX5" fmla="*/ 304800 w 411480"/>
              <a:gd name="connsiteY5" fmla="*/ 2407920 h 2453640"/>
              <a:gd name="connsiteX6" fmla="*/ 365760 w 411480"/>
              <a:gd name="connsiteY6" fmla="*/ 2331720 h 2453640"/>
              <a:gd name="connsiteX7" fmla="*/ 411480 w 411480"/>
              <a:gd name="connsiteY7" fmla="*/ 2255520 h 2453640"/>
              <a:gd name="connsiteX8" fmla="*/ 411480 w 411480"/>
              <a:gd name="connsiteY8" fmla="*/ 0 h 2453640"/>
              <a:gd name="connsiteX9" fmla="*/ 0 w 411480"/>
              <a:gd name="connsiteY9" fmla="*/ 15240 h 24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480" h="2453640">
                <a:moveTo>
                  <a:pt x="0" y="15240"/>
                </a:moveTo>
                <a:lnTo>
                  <a:pt x="0" y="2240280"/>
                </a:lnTo>
                <a:lnTo>
                  <a:pt x="45720" y="2377440"/>
                </a:lnTo>
                <a:lnTo>
                  <a:pt x="121920" y="2438400"/>
                </a:lnTo>
                <a:lnTo>
                  <a:pt x="198120" y="2453640"/>
                </a:lnTo>
                <a:lnTo>
                  <a:pt x="304800" y="2407920"/>
                </a:lnTo>
                <a:lnTo>
                  <a:pt x="365760" y="2331720"/>
                </a:lnTo>
                <a:lnTo>
                  <a:pt x="411480" y="2255520"/>
                </a:lnTo>
                <a:lnTo>
                  <a:pt x="41148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3" name="Přímá spojovací čára 45"/>
          <p:cNvCxnSpPr>
            <a:stCxn id="17" idx="0"/>
          </p:cNvCxnSpPr>
          <p:nvPr/>
        </p:nvCxnSpPr>
        <p:spPr>
          <a:xfrm flipV="1">
            <a:off x="3459708" y="2616008"/>
            <a:ext cx="0" cy="3683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Přímá spojovací čára 47"/>
          <p:cNvCxnSpPr>
            <a:stCxn id="17" idx="8"/>
          </p:cNvCxnSpPr>
          <p:nvPr/>
        </p:nvCxnSpPr>
        <p:spPr>
          <a:xfrm flipV="1">
            <a:off x="3602583" y="2616008"/>
            <a:ext cx="0" cy="3603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Přímá spojovací čára 49"/>
          <p:cNvCxnSpPr>
            <a:stCxn id="21" idx="0"/>
          </p:cNvCxnSpPr>
          <p:nvPr/>
        </p:nvCxnSpPr>
        <p:spPr>
          <a:xfrm flipV="1">
            <a:off x="5402808" y="3552633"/>
            <a:ext cx="0" cy="581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čára 51"/>
          <p:cNvCxnSpPr>
            <a:stCxn id="21" idx="8"/>
          </p:cNvCxnSpPr>
          <p:nvPr/>
        </p:nvCxnSpPr>
        <p:spPr>
          <a:xfrm flipV="1">
            <a:off x="5547270" y="3552633"/>
            <a:ext cx="0" cy="5762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Přímá spojovací čára 55"/>
          <p:cNvCxnSpPr/>
          <p:nvPr/>
        </p:nvCxnSpPr>
        <p:spPr>
          <a:xfrm flipV="1">
            <a:off x="7131595" y="4487671"/>
            <a:ext cx="0" cy="3603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čára 56"/>
          <p:cNvCxnSpPr/>
          <p:nvPr/>
        </p:nvCxnSpPr>
        <p:spPr>
          <a:xfrm flipV="1">
            <a:off x="7276058" y="4487671"/>
            <a:ext cx="0" cy="36036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9" name="text 60"/>
          <p:cNvSpPr txBox="1">
            <a:spLocks noChangeArrowheads="1"/>
          </p:cNvSpPr>
          <p:nvPr/>
        </p:nvSpPr>
        <p:spPr bwMode="auto">
          <a:xfrm>
            <a:off x="4755108" y="5279833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0" name="text 60"/>
          <p:cNvSpPr txBox="1">
            <a:spLocks noChangeArrowheads="1"/>
          </p:cNvSpPr>
          <p:nvPr/>
        </p:nvSpPr>
        <p:spPr bwMode="auto">
          <a:xfrm>
            <a:off x="5763170" y="513695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1" name="text 60"/>
          <p:cNvSpPr txBox="1">
            <a:spLocks noChangeArrowheads="1"/>
          </p:cNvSpPr>
          <p:nvPr/>
        </p:nvSpPr>
        <p:spPr bwMode="auto">
          <a:xfrm>
            <a:off x="3891508" y="456069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2" name="text 60"/>
          <p:cNvSpPr txBox="1">
            <a:spLocks noChangeArrowheads="1"/>
          </p:cNvSpPr>
          <p:nvPr/>
        </p:nvSpPr>
        <p:spPr bwMode="auto">
          <a:xfrm>
            <a:off x="7418933" y="535285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3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3" name="text 60"/>
          <p:cNvSpPr txBox="1">
            <a:spLocks noChangeArrowheads="1"/>
          </p:cNvSpPr>
          <p:nvPr/>
        </p:nvSpPr>
        <p:spPr bwMode="auto">
          <a:xfrm>
            <a:off x="5618708" y="470515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</a:p>
        </p:txBody>
      </p:sp>
      <p:sp>
        <p:nvSpPr>
          <p:cNvPr id="34" name="text 60"/>
          <p:cNvSpPr txBox="1">
            <a:spLocks noChangeArrowheads="1"/>
          </p:cNvSpPr>
          <p:nvPr/>
        </p:nvSpPr>
        <p:spPr bwMode="auto">
          <a:xfrm>
            <a:off x="7276058" y="499249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3</a:t>
            </a:r>
          </a:p>
        </p:txBody>
      </p:sp>
      <p:sp>
        <p:nvSpPr>
          <p:cNvPr id="35" name="text 60"/>
          <p:cNvSpPr txBox="1">
            <a:spLocks noChangeArrowheads="1"/>
          </p:cNvSpPr>
          <p:nvPr/>
        </p:nvSpPr>
        <p:spPr bwMode="auto">
          <a:xfrm>
            <a:off x="3675608" y="391299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</a:p>
        </p:txBody>
      </p:sp>
      <p:sp>
        <p:nvSpPr>
          <p:cNvPr id="36" name="text 60"/>
          <p:cNvSpPr txBox="1">
            <a:spLocks noChangeArrowheads="1"/>
          </p:cNvSpPr>
          <p:nvPr/>
        </p:nvSpPr>
        <p:spPr bwMode="auto">
          <a:xfrm>
            <a:off x="7276058" y="1823846"/>
            <a:ext cx="309403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EH= energetický horizont</a:t>
            </a:r>
          </a:p>
        </p:txBody>
      </p:sp>
      <p:sp>
        <p:nvSpPr>
          <p:cNvPr id="37" name="text 60"/>
          <p:cNvSpPr txBox="1">
            <a:spLocks noChangeArrowheads="1"/>
          </p:cNvSpPr>
          <p:nvPr/>
        </p:nvSpPr>
        <p:spPr bwMode="auto">
          <a:xfrm>
            <a:off x="4610645" y="2112771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Z1-2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8" name="text 60"/>
          <p:cNvSpPr txBox="1">
            <a:spLocks noChangeArrowheads="1"/>
          </p:cNvSpPr>
          <p:nvPr/>
        </p:nvSpPr>
        <p:spPr bwMode="auto">
          <a:xfrm>
            <a:off x="8284120" y="391299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0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9" name="text 60"/>
          <p:cNvSpPr txBox="1">
            <a:spLocks noChangeArrowheads="1"/>
          </p:cNvSpPr>
          <p:nvPr/>
        </p:nvSpPr>
        <p:spPr bwMode="auto">
          <a:xfrm>
            <a:off x="7203033" y="6145021"/>
            <a:ext cx="2630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GH= geodetický horizont</a:t>
            </a:r>
          </a:p>
        </p:txBody>
      </p:sp>
      <p:sp>
        <p:nvSpPr>
          <p:cNvPr id="40" name="text 60"/>
          <p:cNvSpPr txBox="1">
            <a:spLocks noChangeArrowheads="1"/>
          </p:cNvSpPr>
          <p:nvPr/>
        </p:nvSpPr>
        <p:spPr bwMode="auto">
          <a:xfrm>
            <a:off x="2307183" y="2255646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lang="cs-CZ" altLang="cs-CZ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1800" b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r>
              <a:rPr lang="cs-CZ" altLang="cs-CZ" sz="18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1800" b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sp>
        <p:nvSpPr>
          <p:cNvPr id="41" name="text 60"/>
          <p:cNvSpPr txBox="1">
            <a:spLocks noChangeArrowheads="1"/>
          </p:cNvSpPr>
          <p:nvPr/>
        </p:nvSpPr>
        <p:spPr bwMode="auto">
          <a:xfrm rot="1973993">
            <a:off x="3570833" y="3233546"/>
            <a:ext cx="1871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TČ= tlaková čára</a:t>
            </a:r>
          </a:p>
        </p:txBody>
      </p:sp>
      <p:cxnSp>
        <p:nvCxnSpPr>
          <p:cNvPr id="42" name="Přímá spojovací čára 75"/>
          <p:cNvCxnSpPr/>
          <p:nvPr/>
        </p:nvCxnSpPr>
        <p:spPr>
          <a:xfrm rot="10800000">
            <a:off x="2883445" y="2904933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Přímá spojovací čára 77"/>
          <p:cNvCxnSpPr/>
          <p:nvPr/>
        </p:nvCxnSpPr>
        <p:spPr>
          <a:xfrm rot="10800000">
            <a:off x="2883445" y="4055871"/>
            <a:ext cx="5032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Přímá spojovací čára 79"/>
          <p:cNvCxnSpPr/>
          <p:nvPr/>
        </p:nvCxnSpPr>
        <p:spPr>
          <a:xfrm rot="5400000" flipH="1" flipV="1">
            <a:off x="2665957" y="2544571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45" name="Přímá spojovací čára 81"/>
          <p:cNvCxnSpPr/>
          <p:nvPr/>
        </p:nvCxnSpPr>
        <p:spPr>
          <a:xfrm rot="5400000">
            <a:off x="2450851" y="3480402"/>
            <a:ext cx="1150938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46" name="Přímá spojovací čára 83"/>
          <p:cNvCxnSpPr/>
          <p:nvPr/>
        </p:nvCxnSpPr>
        <p:spPr>
          <a:xfrm rot="5400000">
            <a:off x="1981745" y="5100446"/>
            <a:ext cx="2089150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47" name="Přímá spojovací čára 85"/>
          <p:cNvCxnSpPr/>
          <p:nvPr/>
        </p:nvCxnSpPr>
        <p:spPr>
          <a:xfrm rot="10800000">
            <a:off x="4971008" y="4128896"/>
            <a:ext cx="287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Přímá spojovací čára 87"/>
          <p:cNvCxnSpPr>
            <a:stCxn id="21" idx="2"/>
          </p:cNvCxnSpPr>
          <p:nvPr/>
        </p:nvCxnSpPr>
        <p:spPr>
          <a:xfrm flipH="1" flipV="1">
            <a:off x="4971008" y="4921058"/>
            <a:ext cx="447675" cy="63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Přímá spojovací čára 96"/>
          <p:cNvCxnSpPr/>
          <p:nvPr/>
        </p:nvCxnSpPr>
        <p:spPr>
          <a:xfrm rot="10800000">
            <a:off x="6626770" y="4848033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Přímá spojovací čára 97"/>
          <p:cNvCxnSpPr/>
          <p:nvPr/>
        </p:nvCxnSpPr>
        <p:spPr>
          <a:xfrm rot="10800000">
            <a:off x="6699795" y="5279833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" name="Přímá spojovací čára 99"/>
          <p:cNvCxnSpPr/>
          <p:nvPr/>
        </p:nvCxnSpPr>
        <p:spPr>
          <a:xfrm rot="5400000" flipH="1" flipV="1">
            <a:off x="6410076" y="5712427"/>
            <a:ext cx="8651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52" name="Přímá spojovací čára 102"/>
          <p:cNvCxnSpPr/>
          <p:nvPr/>
        </p:nvCxnSpPr>
        <p:spPr>
          <a:xfrm rot="5400000" flipH="1" flipV="1">
            <a:off x="6626770" y="5063933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53" name="Přímá spojovací čára 105"/>
          <p:cNvCxnSpPr/>
          <p:nvPr/>
        </p:nvCxnSpPr>
        <p:spPr>
          <a:xfrm rot="5400000" flipH="1" flipV="1">
            <a:off x="5906839" y="3912202"/>
            <a:ext cx="18716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54" name="Přímá spojovací čára 111"/>
          <p:cNvCxnSpPr/>
          <p:nvPr/>
        </p:nvCxnSpPr>
        <p:spPr>
          <a:xfrm rot="10800000">
            <a:off x="5042445" y="2463608"/>
            <a:ext cx="4333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5" name="Přímá spojovací čára 113"/>
          <p:cNvCxnSpPr/>
          <p:nvPr/>
        </p:nvCxnSpPr>
        <p:spPr>
          <a:xfrm rot="5400000" flipH="1" flipV="1">
            <a:off x="5043239" y="2327877"/>
            <a:ext cx="2873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56" name="Přímá spojovací čára 115"/>
          <p:cNvCxnSpPr/>
          <p:nvPr/>
        </p:nvCxnSpPr>
        <p:spPr>
          <a:xfrm rot="10800000">
            <a:off x="6555333" y="3003358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7" name="Volný tvar 56"/>
          <p:cNvSpPr/>
          <p:nvPr/>
        </p:nvSpPr>
        <p:spPr>
          <a:xfrm>
            <a:off x="3242220" y="2687446"/>
            <a:ext cx="5113338" cy="2376487"/>
          </a:xfrm>
          <a:custGeom>
            <a:avLst/>
            <a:gdLst>
              <a:gd name="connsiteX0" fmla="*/ 0 w 5146040"/>
              <a:gd name="connsiteY0" fmla="*/ 0 h 2034540"/>
              <a:gd name="connsiteX1" fmla="*/ 807720 w 5146040"/>
              <a:gd name="connsiteY1" fmla="*/ 548640 h 2034540"/>
              <a:gd name="connsiteX2" fmla="*/ 1493520 w 5146040"/>
              <a:gd name="connsiteY2" fmla="*/ 929640 h 2034540"/>
              <a:gd name="connsiteX3" fmla="*/ 2042160 w 5146040"/>
              <a:gd name="connsiteY3" fmla="*/ 1188720 h 2034540"/>
              <a:gd name="connsiteX4" fmla="*/ 2926080 w 5146040"/>
              <a:gd name="connsiteY4" fmla="*/ 1524000 h 2034540"/>
              <a:gd name="connsiteX5" fmla="*/ 3672840 w 5146040"/>
              <a:gd name="connsiteY5" fmla="*/ 1767840 h 2034540"/>
              <a:gd name="connsiteX6" fmla="*/ 4937760 w 5146040"/>
              <a:gd name="connsiteY6" fmla="*/ 1996440 h 2034540"/>
              <a:gd name="connsiteX7" fmla="*/ 4922520 w 5146040"/>
              <a:gd name="connsiteY7" fmla="*/ 1996440 h 2034540"/>
              <a:gd name="connsiteX8" fmla="*/ 4922520 w 5146040"/>
              <a:gd name="connsiteY8" fmla="*/ 19964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6040" h="2034540">
                <a:moveTo>
                  <a:pt x="0" y="0"/>
                </a:moveTo>
                <a:cubicBezTo>
                  <a:pt x="279400" y="196850"/>
                  <a:pt x="558800" y="393700"/>
                  <a:pt x="807720" y="548640"/>
                </a:cubicBezTo>
                <a:cubicBezTo>
                  <a:pt x="1056640" y="703580"/>
                  <a:pt x="1287780" y="822960"/>
                  <a:pt x="1493520" y="929640"/>
                </a:cubicBezTo>
                <a:cubicBezTo>
                  <a:pt x="1699260" y="1036320"/>
                  <a:pt x="1803400" y="1089660"/>
                  <a:pt x="2042160" y="1188720"/>
                </a:cubicBezTo>
                <a:cubicBezTo>
                  <a:pt x="2280920" y="1287780"/>
                  <a:pt x="2654300" y="1427480"/>
                  <a:pt x="2926080" y="1524000"/>
                </a:cubicBezTo>
                <a:cubicBezTo>
                  <a:pt x="3197860" y="1620520"/>
                  <a:pt x="3337560" y="1689100"/>
                  <a:pt x="3672840" y="1767840"/>
                </a:cubicBezTo>
                <a:cubicBezTo>
                  <a:pt x="4008120" y="1846580"/>
                  <a:pt x="4729480" y="1958340"/>
                  <a:pt x="4937760" y="1996440"/>
                </a:cubicBezTo>
                <a:cubicBezTo>
                  <a:pt x="5146040" y="2034540"/>
                  <a:pt x="4922520" y="1996440"/>
                  <a:pt x="4922520" y="1996440"/>
                </a:cubicBezTo>
                <a:lnTo>
                  <a:pt x="4922520" y="1996440"/>
                </a:lnTo>
              </a:path>
            </a:pathLst>
          </a:custGeom>
          <a:noFill/>
          <a:ln w="25400" cap="flat" cmpd="sng" algn="ctr">
            <a:solidFill>
              <a:srgbClr val="1F497D">
                <a:lumMod val="75000"/>
              </a:srgbClr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Volný tvar 57"/>
          <p:cNvSpPr/>
          <p:nvPr/>
        </p:nvSpPr>
        <p:spPr>
          <a:xfrm>
            <a:off x="2738983" y="3839971"/>
            <a:ext cx="5472112" cy="1655762"/>
          </a:xfrm>
          <a:custGeom>
            <a:avLst/>
            <a:gdLst>
              <a:gd name="connsiteX0" fmla="*/ 0 w 5146040"/>
              <a:gd name="connsiteY0" fmla="*/ 0 h 2034540"/>
              <a:gd name="connsiteX1" fmla="*/ 807720 w 5146040"/>
              <a:gd name="connsiteY1" fmla="*/ 548640 h 2034540"/>
              <a:gd name="connsiteX2" fmla="*/ 1493520 w 5146040"/>
              <a:gd name="connsiteY2" fmla="*/ 929640 h 2034540"/>
              <a:gd name="connsiteX3" fmla="*/ 2042160 w 5146040"/>
              <a:gd name="connsiteY3" fmla="*/ 1188720 h 2034540"/>
              <a:gd name="connsiteX4" fmla="*/ 2926080 w 5146040"/>
              <a:gd name="connsiteY4" fmla="*/ 1524000 h 2034540"/>
              <a:gd name="connsiteX5" fmla="*/ 3672840 w 5146040"/>
              <a:gd name="connsiteY5" fmla="*/ 1767840 h 2034540"/>
              <a:gd name="connsiteX6" fmla="*/ 4937760 w 5146040"/>
              <a:gd name="connsiteY6" fmla="*/ 1996440 h 2034540"/>
              <a:gd name="connsiteX7" fmla="*/ 4922520 w 5146040"/>
              <a:gd name="connsiteY7" fmla="*/ 1996440 h 2034540"/>
              <a:gd name="connsiteX8" fmla="*/ 4922520 w 5146040"/>
              <a:gd name="connsiteY8" fmla="*/ 1996440 h 20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6040" h="2034540">
                <a:moveTo>
                  <a:pt x="0" y="0"/>
                </a:moveTo>
                <a:cubicBezTo>
                  <a:pt x="279400" y="196850"/>
                  <a:pt x="558800" y="393700"/>
                  <a:pt x="807720" y="548640"/>
                </a:cubicBezTo>
                <a:cubicBezTo>
                  <a:pt x="1056640" y="703580"/>
                  <a:pt x="1287780" y="822960"/>
                  <a:pt x="1493520" y="929640"/>
                </a:cubicBezTo>
                <a:cubicBezTo>
                  <a:pt x="1699260" y="1036320"/>
                  <a:pt x="1803400" y="1089660"/>
                  <a:pt x="2042160" y="1188720"/>
                </a:cubicBezTo>
                <a:cubicBezTo>
                  <a:pt x="2280920" y="1287780"/>
                  <a:pt x="2654300" y="1427480"/>
                  <a:pt x="2926080" y="1524000"/>
                </a:cubicBezTo>
                <a:cubicBezTo>
                  <a:pt x="3197860" y="1620520"/>
                  <a:pt x="3337560" y="1689100"/>
                  <a:pt x="3672840" y="1767840"/>
                </a:cubicBezTo>
                <a:cubicBezTo>
                  <a:pt x="4008120" y="1846580"/>
                  <a:pt x="4729480" y="1958340"/>
                  <a:pt x="4937760" y="1996440"/>
                </a:cubicBezTo>
                <a:cubicBezTo>
                  <a:pt x="5146040" y="2034540"/>
                  <a:pt x="4922520" y="1996440"/>
                  <a:pt x="4922520" y="1996440"/>
                </a:cubicBezTo>
                <a:lnTo>
                  <a:pt x="4922520" y="1996440"/>
                </a:lnTo>
              </a:path>
            </a:pathLst>
          </a:custGeom>
          <a:noFill/>
          <a:ln w="22225" cap="flat" cmpd="sng" algn="ctr">
            <a:solidFill>
              <a:sysClr val="windowText" lastClr="000000"/>
            </a:solidFill>
            <a:prstDash val="lgDash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text 60"/>
          <p:cNvSpPr txBox="1">
            <a:spLocks noChangeArrowheads="1"/>
          </p:cNvSpPr>
          <p:nvPr/>
        </p:nvSpPr>
        <p:spPr bwMode="auto">
          <a:xfrm>
            <a:off x="4539208" y="2904933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lang="cs-CZ" altLang="cs-CZ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1800" b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18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1800" b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sp>
        <p:nvSpPr>
          <p:cNvPr id="60" name="text 60"/>
          <p:cNvSpPr txBox="1">
            <a:spLocks noChangeArrowheads="1"/>
          </p:cNvSpPr>
          <p:nvPr/>
        </p:nvSpPr>
        <p:spPr bwMode="auto">
          <a:xfrm>
            <a:off x="6194970" y="3552633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lang="cs-CZ" altLang="cs-CZ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1800" b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3</a:t>
            </a:r>
            <a:r>
              <a:rPr lang="cs-CZ" altLang="cs-CZ" sz="1800" b="1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1800" b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sp>
        <p:nvSpPr>
          <p:cNvPr id="61" name="text 60"/>
          <p:cNvSpPr txBox="1">
            <a:spLocks noChangeArrowheads="1"/>
          </p:cNvSpPr>
          <p:nvPr/>
        </p:nvSpPr>
        <p:spPr bwMode="auto">
          <a:xfrm>
            <a:off x="6339433" y="2328671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Z1-3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62" name="Přímá spojovací čára 122"/>
          <p:cNvCxnSpPr/>
          <p:nvPr/>
        </p:nvCxnSpPr>
        <p:spPr>
          <a:xfrm rot="10800000">
            <a:off x="5763170" y="3003358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3" name="Přímá spojovací čára 124"/>
          <p:cNvCxnSpPr/>
          <p:nvPr/>
        </p:nvCxnSpPr>
        <p:spPr>
          <a:xfrm>
            <a:off x="5618708" y="2471546"/>
            <a:ext cx="5048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4" name="Přímá spojovací čára 126"/>
          <p:cNvCxnSpPr/>
          <p:nvPr/>
        </p:nvCxnSpPr>
        <p:spPr>
          <a:xfrm rot="5400000" flipH="1" flipV="1">
            <a:off x="5726657" y="2723959"/>
            <a:ext cx="504825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65" name="Přímá spojovací čára 128"/>
          <p:cNvCxnSpPr/>
          <p:nvPr/>
        </p:nvCxnSpPr>
        <p:spPr>
          <a:xfrm rot="5400000" flipH="1" flipV="1">
            <a:off x="6410870" y="2616008"/>
            <a:ext cx="8636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66" name="Přímá spojovací čára 135"/>
          <p:cNvCxnSpPr/>
          <p:nvPr/>
        </p:nvCxnSpPr>
        <p:spPr>
          <a:xfrm rot="5400000" flipH="1" flipV="1">
            <a:off x="4574926" y="5533040"/>
            <a:ext cx="12239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67" name="Přímá spojovací čára 139"/>
          <p:cNvCxnSpPr/>
          <p:nvPr/>
        </p:nvCxnSpPr>
        <p:spPr>
          <a:xfrm rot="5400000" flipH="1" flipV="1">
            <a:off x="4790827" y="4524977"/>
            <a:ext cx="7921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68" name="Přímá spojovací čára 143"/>
          <p:cNvCxnSpPr/>
          <p:nvPr/>
        </p:nvCxnSpPr>
        <p:spPr>
          <a:xfrm rot="5400000">
            <a:off x="4322514" y="3335940"/>
            <a:ext cx="1728787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69" name="text 60"/>
          <p:cNvSpPr txBox="1">
            <a:spLocks noChangeArrowheads="1"/>
          </p:cNvSpPr>
          <p:nvPr/>
        </p:nvSpPr>
        <p:spPr bwMode="auto">
          <a:xfrm>
            <a:off x="2234158" y="3263708"/>
            <a:ext cx="9366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18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r>
              <a:rPr lang="cs-CZ" altLang="cs-CZ" sz="1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</a:t>
            </a:r>
            <a:r>
              <a:rPr lang="cs-CZ" altLang="cs-CZ" sz="1800" b="1" dirty="0" err="1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cs-CZ" altLang="cs-CZ" sz="1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</a:t>
            </a:r>
            <a:endParaRPr lang="cs-CZ" altLang="cs-CZ" sz="1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70" name="text 60"/>
          <p:cNvSpPr txBox="1">
            <a:spLocks noChangeArrowheads="1"/>
          </p:cNvSpPr>
          <p:nvPr/>
        </p:nvSpPr>
        <p:spPr bwMode="auto">
          <a:xfrm>
            <a:off x="4610645" y="4271771"/>
            <a:ext cx="9366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18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1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</a:t>
            </a:r>
            <a:r>
              <a:rPr lang="cs-CZ" altLang="cs-CZ" sz="1800" b="1" dirty="0" err="1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cs-CZ" altLang="cs-CZ" sz="1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</a:t>
            </a:r>
            <a:endParaRPr lang="cs-CZ" altLang="cs-CZ" sz="1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71" name="text 60"/>
          <p:cNvSpPr txBox="1">
            <a:spLocks noChangeArrowheads="1"/>
          </p:cNvSpPr>
          <p:nvPr/>
        </p:nvSpPr>
        <p:spPr bwMode="auto">
          <a:xfrm>
            <a:off x="6123533" y="4921058"/>
            <a:ext cx="9366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18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3</a:t>
            </a:r>
            <a:r>
              <a:rPr lang="cs-CZ" altLang="cs-CZ" sz="1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</a:t>
            </a:r>
            <a:r>
              <a:rPr lang="cs-CZ" altLang="cs-CZ" sz="1800" b="1" dirty="0" err="1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cs-CZ" altLang="cs-CZ" sz="1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</a:t>
            </a:r>
            <a:endParaRPr lang="cs-CZ" altLang="cs-CZ" sz="1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72" name="text 60"/>
          <p:cNvSpPr txBox="1">
            <a:spLocks noChangeArrowheads="1"/>
          </p:cNvSpPr>
          <p:nvPr/>
        </p:nvSpPr>
        <p:spPr bwMode="auto">
          <a:xfrm>
            <a:off x="5547270" y="2544571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Z2-3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73" name="text 60"/>
          <p:cNvSpPr txBox="1">
            <a:spLocks noChangeArrowheads="1"/>
          </p:cNvSpPr>
          <p:nvPr/>
        </p:nvSpPr>
        <p:spPr bwMode="auto">
          <a:xfrm rot="1738124">
            <a:off x="7263358" y="3114483"/>
            <a:ext cx="1871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ČE= čára energie</a:t>
            </a:r>
          </a:p>
        </p:txBody>
      </p:sp>
      <p:sp>
        <p:nvSpPr>
          <p:cNvPr id="74" name="text 60"/>
          <p:cNvSpPr txBox="1">
            <a:spLocks noChangeArrowheads="1"/>
          </p:cNvSpPr>
          <p:nvPr/>
        </p:nvSpPr>
        <p:spPr bwMode="auto">
          <a:xfrm>
            <a:off x="2523083" y="477659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75" name="text 60"/>
          <p:cNvSpPr txBox="1">
            <a:spLocks noChangeArrowheads="1"/>
          </p:cNvSpPr>
          <p:nvPr/>
        </p:nvSpPr>
        <p:spPr bwMode="auto">
          <a:xfrm>
            <a:off x="6410870" y="556875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  <a:r>
              <a:rPr lang="cs-CZ" altLang="cs-CZ" sz="18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3</a:t>
            </a:r>
            <a:endParaRPr lang="cs-CZ" altLang="cs-CZ" sz="18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76" name="TextovéPole 165"/>
          <p:cNvSpPr txBox="1">
            <a:spLocks noChangeArrowheads="1"/>
          </p:cNvSpPr>
          <p:nvPr/>
        </p:nvSpPr>
        <p:spPr bwMode="auto">
          <a:xfrm>
            <a:off x="2306389" y="102340"/>
            <a:ext cx="648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BERNOULLIHO ROVNICE PRO SKUTEČNOU KAPALINU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bject 9"/>
              <p:cNvSpPr txBox="1"/>
              <p:nvPr/>
            </p:nvSpPr>
            <p:spPr bwMode="auto">
              <a:xfrm>
                <a:off x="2230437" y="498475"/>
                <a:ext cx="7277645" cy="766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𝒛𝒎</m:t>
                              </m:r>
                              <m:r>
                                <a:rPr lang="cs-CZ" b="1" i="1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𝒛𝒕</m:t>
                              </m:r>
                              <m:r>
                                <a:rPr lang="cs-CZ" b="1" i="1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77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0437" y="498475"/>
                <a:ext cx="7277645" cy="766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 bwMode="auto">
          <a:xfrm>
            <a:off x="5286126" y="1235099"/>
            <a:ext cx="0" cy="241161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Přímá spojnice 78"/>
          <p:cNvCxnSpPr>
            <a:cxnSpLocks/>
          </p:cNvCxnSpPr>
          <p:nvPr/>
        </p:nvCxnSpPr>
        <p:spPr bwMode="auto">
          <a:xfrm flipV="1">
            <a:off x="3607184" y="1476260"/>
            <a:ext cx="1678942" cy="15477"/>
          </a:xfrm>
          <a:prstGeom prst="line">
            <a:avLst/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 bwMode="auto">
          <a:xfrm>
            <a:off x="6015582" y="1124088"/>
            <a:ext cx="0" cy="41393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Přímá spojnice 82"/>
          <p:cNvCxnSpPr/>
          <p:nvPr/>
        </p:nvCxnSpPr>
        <p:spPr bwMode="auto">
          <a:xfrm flipH="1">
            <a:off x="4530477" y="1551132"/>
            <a:ext cx="15112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Přímá spojnice 84"/>
          <p:cNvCxnSpPr/>
          <p:nvPr/>
        </p:nvCxnSpPr>
        <p:spPr bwMode="auto">
          <a:xfrm>
            <a:off x="7058570" y="1157367"/>
            <a:ext cx="0" cy="6687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Přímá spojnice 86"/>
          <p:cNvCxnSpPr/>
          <p:nvPr/>
        </p:nvCxnSpPr>
        <p:spPr bwMode="auto">
          <a:xfrm flipH="1">
            <a:off x="3647934" y="1837494"/>
            <a:ext cx="345598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 60"/>
          <p:cNvSpPr txBox="1">
            <a:spLocks noChangeArrowheads="1"/>
          </p:cNvSpPr>
          <p:nvPr/>
        </p:nvSpPr>
        <p:spPr bwMode="auto">
          <a:xfrm>
            <a:off x="6603005" y="1476260"/>
            <a:ext cx="407194" cy="30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EH</a:t>
            </a:r>
          </a:p>
        </p:txBody>
      </p:sp>
      <p:sp>
        <p:nvSpPr>
          <p:cNvPr id="89" name="text 60"/>
          <p:cNvSpPr txBox="1">
            <a:spLocks noChangeArrowheads="1"/>
          </p:cNvSpPr>
          <p:nvPr/>
        </p:nvSpPr>
        <p:spPr bwMode="auto">
          <a:xfrm>
            <a:off x="5571175" y="1201214"/>
            <a:ext cx="407194" cy="30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ČE</a:t>
            </a:r>
          </a:p>
        </p:txBody>
      </p:sp>
      <p:sp>
        <p:nvSpPr>
          <p:cNvPr id="90" name="text 60"/>
          <p:cNvSpPr txBox="1">
            <a:spLocks noChangeArrowheads="1"/>
          </p:cNvSpPr>
          <p:nvPr/>
        </p:nvSpPr>
        <p:spPr bwMode="auto">
          <a:xfrm>
            <a:off x="4272484" y="1161813"/>
            <a:ext cx="566690" cy="25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TČ</a:t>
            </a:r>
          </a:p>
        </p:txBody>
      </p:sp>
      <p:pic>
        <p:nvPicPr>
          <p:cNvPr id="84" name="Obrázek 83">
            <a:extLst>
              <a:ext uri="{FF2B5EF4-FFF2-40B4-BE49-F238E27FC236}">
                <a16:creationId xmlns:a16="http://schemas.microsoft.com/office/drawing/2014/main" id="{4227F02D-CBDA-41A2-ABFF-253F16C874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14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3655932" y="112555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BERNOULLIHO ROVNICE PRO SKUTEČNOU KAPALINU</a:t>
            </a:r>
          </a:p>
        </p:txBody>
      </p:sp>
      <p:cxnSp>
        <p:nvCxnSpPr>
          <p:cNvPr id="8" name="Přímá spojovací čára 14"/>
          <p:cNvCxnSpPr/>
          <p:nvPr/>
        </p:nvCxnSpPr>
        <p:spPr>
          <a:xfrm rot="5400000">
            <a:off x="2585490" y="981375"/>
            <a:ext cx="136842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Přímá spojovací čára 16"/>
          <p:cNvCxnSpPr/>
          <p:nvPr/>
        </p:nvCxnSpPr>
        <p:spPr>
          <a:xfrm rot="5400000">
            <a:off x="2909340" y="2386312"/>
            <a:ext cx="7207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Přímá spojovací čára 18"/>
          <p:cNvCxnSpPr/>
          <p:nvPr/>
        </p:nvCxnSpPr>
        <p:spPr>
          <a:xfrm rot="10800000">
            <a:off x="2334666" y="2746674"/>
            <a:ext cx="935037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ovací čára 20"/>
          <p:cNvCxnSpPr/>
          <p:nvPr/>
        </p:nvCxnSpPr>
        <p:spPr>
          <a:xfrm rot="10800000">
            <a:off x="2045741" y="441624"/>
            <a:ext cx="1223962" cy="0"/>
          </a:xfrm>
          <a:prstGeom prst="line">
            <a:avLst/>
          </a:prstGeom>
          <a:noFill/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12" name="Přímá spojovací šipka 22"/>
          <p:cNvCxnSpPr/>
          <p:nvPr/>
        </p:nvCxnSpPr>
        <p:spPr>
          <a:xfrm rot="5400000">
            <a:off x="2442616" y="405112"/>
            <a:ext cx="71437" cy="1587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4" name="Přímá spojovací čára 24"/>
          <p:cNvCxnSpPr/>
          <p:nvPr/>
        </p:nvCxnSpPr>
        <p:spPr>
          <a:xfrm>
            <a:off x="3269703" y="1665587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ovací čára 26"/>
          <p:cNvCxnSpPr/>
          <p:nvPr/>
        </p:nvCxnSpPr>
        <p:spPr>
          <a:xfrm>
            <a:off x="3269703" y="2025949"/>
            <a:ext cx="1081088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Přímá spojovací čára 28"/>
          <p:cNvCxnSpPr/>
          <p:nvPr/>
        </p:nvCxnSpPr>
        <p:spPr>
          <a:xfrm rot="5400000">
            <a:off x="4314278" y="1702100"/>
            <a:ext cx="730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Přímá spojovací čára 30"/>
          <p:cNvCxnSpPr/>
          <p:nvPr/>
        </p:nvCxnSpPr>
        <p:spPr>
          <a:xfrm rot="5400000" flipH="1" flipV="1">
            <a:off x="4315072" y="1990231"/>
            <a:ext cx="71437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Přímá spojovací čára 32"/>
          <p:cNvCxnSpPr/>
          <p:nvPr/>
        </p:nvCxnSpPr>
        <p:spPr>
          <a:xfrm>
            <a:off x="4350791" y="1738612"/>
            <a:ext cx="1366837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Přímá spojovací čára 34"/>
          <p:cNvCxnSpPr/>
          <p:nvPr/>
        </p:nvCxnSpPr>
        <p:spPr>
          <a:xfrm>
            <a:off x="4350791" y="1954512"/>
            <a:ext cx="1150937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Přímá spojovací čára 36"/>
          <p:cNvCxnSpPr/>
          <p:nvPr/>
        </p:nvCxnSpPr>
        <p:spPr>
          <a:xfrm rot="5400000">
            <a:off x="4961978" y="2494262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Přímá spojovací čára 38"/>
          <p:cNvCxnSpPr/>
          <p:nvPr/>
        </p:nvCxnSpPr>
        <p:spPr>
          <a:xfrm rot="5400000">
            <a:off x="5177878" y="2278362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Přímá spojovací čára 40"/>
          <p:cNvCxnSpPr/>
          <p:nvPr/>
        </p:nvCxnSpPr>
        <p:spPr>
          <a:xfrm>
            <a:off x="5717628" y="2818112"/>
            <a:ext cx="13684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ovací čára 42"/>
          <p:cNvCxnSpPr/>
          <p:nvPr/>
        </p:nvCxnSpPr>
        <p:spPr>
          <a:xfrm>
            <a:off x="5501728" y="3034012"/>
            <a:ext cx="15843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Přímá spojovací čára 46"/>
          <p:cNvCxnSpPr/>
          <p:nvPr/>
        </p:nvCxnSpPr>
        <p:spPr>
          <a:xfrm rot="5400000">
            <a:off x="6942384" y="3177681"/>
            <a:ext cx="287337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Přímá spojovací čára 48"/>
          <p:cNvCxnSpPr/>
          <p:nvPr/>
        </p:nvCxnSpPr>
        <p:spPr>
          <a:xfrm>
            <a:off x="7086053" y="3321349"/>
            <a:ext cx="244951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Přímá spojovací čára 50"/>
          <p:cNvCxnSpPr/>
          <p:nvPr/>
        </p:nvCxnSpPr>
        <p:spPr>
          <a:xfrm rot="5400000" flipH="1" flipV="1">
            <a:off x="6077990" y="1810050"/>
            <a:ext cx="20161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Přímá spojovací čára 52"/>
          <p:cNvCxnSpPr/>
          <p:nvPr/>
        </p:nvCxnSpPr>
        <p:spPr>
          <a:xfrm>
            <a:off x="7086053" y="801987"/>
            <a:ext cx="2808288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8" name="Přímá spojovací čára 54"/>
          <p:cNvCxnSpPr/>
          <p:nvPr/>
        </p:nvCxnSpPr>
        <p:spPr>
          <a:xfrm>
            <a:off x="7086053" y="1521124"/>
            <a:ext cx="28082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Přímá spojovací šipka 56"/>
          <p:cNvCxnSpPr/>
          <p:nvPr/>
        </p:nvCxnSpPr>
        <p:spPr>
          <a:xfrm rot="5400000">
            <a:off x="8635453" y="1484612"/>
            <a:ext cx="71437" cy="1588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30" name="text 60"/>
          <p:cNvSpPr txBox="1">
            <a:spLocks noChangeArrowheads="1"/>
          </p:cNvSpPr>
          <p:nvPr/>
        </p:nvSpPr>
        <p:spPr bwMode="auto">
          <a:xfrm>
            <a:off x="1974303" y="-61613"/>
            <a:ext cx="576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AT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31" name="Přímá spojovací čára 61"/>
          <p:cNvCxnSpPr/>
          <p:nvPr/>
        </p:nvCxnSpPr>
        <p:spPr>
          <a:xfrm>
            <a:off x="2622003" y="1837037"/>
            <a:ext cx="2952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32" name="Přímá spojovací čára 63"/>
          <p:cNvCxnSpPr/>
          <p:nvPr/>
        </p:nvCxnSpPr>
        <p:spPr>
          <a:xfrm rot="5400000">
            <a:off x="5071516" y="2349799"/>
            <a:ext cx="10795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33" name="Přímá spojovací čára 69"/>
          <p:cNvCxnSpPr/>
          <p:nvPr/>
        </p:nvCxnSpPr>
        <p:spPr>
          <a:xfrm>
            <a:off x="5574753" y="2916537"/>
            <a:ext cx="25923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34" name="Přímá spojovací čára 75"/>
          <p:cNvCxnSpPr/>
          <p:nvPr/>
        </p:nvCxnSpPr>
        <p:spPr>
          <a:xfrm rot="5400000" flipH="1" flipV="1">
            <a:off x="6906665" y="2205337"/>
            <a:ext cx="13684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5" name="Přímá spojovací čára 80"/>
          <p:cNvCxnSpPr/>
          <p:nvPr/>
        </p:nvCxnSpPr>
        <p:spPr>
          <a:xfrm rot="5400000" flipH="1" flipV="1">
            <a:off x="1902071" y="1161556"/>
            <a:ext cx="14398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6" name="text 60"/>
          <p:cNvSpPr txBox="1">
            <a:spLocks noChangeArrowheads="1"/>
          </p:cNvSpPr>
          <p:nvPr/>
        </p:nvSpPr>
        <p:spPr bwMode="auto">
          <a:xfrm>
            <a:off x="2261641" y="94644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</a:p>
        </p:txBody>
      </p:sp>
      <p:sp>
        <p:nvSpPr>
          <p:cNvPr id="37" name="text 60"/>
          <p:cNvSpPr txBox="1">
            <a:spLocks noChangeArrowheads="1"/>
          </p:cNvSpPr>
          <p:nvPr/>
        </p:nvSpPr>
        <p:spPr bwMode="auto">
          <a:xfrm>
            <a:off x="8238578" y="94644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8" name="text 60"/>
          <p:cNvSpPr txBox="1">
            <a:spLocks noChangeArrowheads="1"/>
          </p:cNvSpPr>
          <p:nvPr/>
        </p:nvSpPr>
        <p:spPr bwMode="auto">
          <a:xfrm>
            <a:off x="3701503" y="1089324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9" name="text 60"/>
          <p:cNvSpPr txBox="1">
            <a:spLocks noChangeArrowheads="1"/>
          </p:cNvSpPr>
          <p:nvPr/>
        </p:nvSpPr>
        <p:spPr bwMode="auto">
          <a:xfrm>
            <a:off x="6077991" y="2241849"/>
            <a:ext cx="9016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uzávěr</a:t>
            </a:r>
          </a:p>
        </p:txBody>
      </p:sp>
      <p:sp>
        <p:nvSpPr>
          <p:cNvPr id="40" name="text 60"/>
          <p:cNvSpPr txBox="1">
            <a:spLocks noChangeArrowheads="1"/>
          </p:cNvSpPr>
          <p:nvPr/>
        </p:nvSpPr>
        <p:spPr bwMode="auto">
          <a:xfrm>
            <a:off x="3198266" y="123378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ξ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vtok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41" name="text 60"/>
          <p:cNvSpPr txBox="1">
            <a:spLocks noChangeArrowheads="1"/>
          </p:cNvSpPr>
          <p:nvPr/>
        </p:nvSpPr>
        <p:spPr bwMode="auto">
          <a:xfrm>
            <a:off x="2909341" y="1810049"/>
            <a:ext cx="3603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lang="cs-CZ" altLang="cs-CZ" sz="2000" b="1" baseline="-2500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  </a:t>
            </a:r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</a:p>
        </p:txBody>
      </p:sp>
      <p:sp>
        <p:nvSpPr>
          <p:cNvPr id="42" name="Obdélník 89"/>
          <p:cNvSpPr>
            <a:spLocks noChangeArrowheads="1"/>
          </p:cNvSpPr>
          <p:nvPr/>
        </p:nvSpPr>
        <p:spPr bwMode="auto">
          <a:xfrm>
            <a:off x="2118766" y="1954512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2000" b="1" baseline="-30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≠</a:t>
            </a: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3" name="Přímá spojovací čára 91"/>
          <p:cNvCxnSpPr/>
          <p:nvPr/>
        </p:nvCxnSpPr>
        <p:spPr>
          <a:xfrm rot="5400000" flipH="1" flipV="1">
            <a:off x="6330403" y="2700637"/>
            <a:ext cx="2159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4" name="Přímá spojovací čára 93"/>
          <p:cNvCxnSpPr/>
          <p:nvPr/>
        </p:nvCxnSpPr>
        <p:spPr>
          <a:xfrm>
            <a:off x="6258966" y="2602212"/>
            <a:ext cx="35877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5" name="Přímá spojovací čára 97"/>
          <p:cNvCxnSpPr/>
          <p:nvPr/>
        </p:nvCxnSpPr>
        <p:spPr>
          <a:xfrm rot="5400000">
            <a:off x="3557834" y="1521918"/>
            <a:ext cx="2873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46" name="Přímá spojovací čára 99"/>
          <p:cNvCxnSpPr/>
          <p:nvPr/>
        </p:nvCxnSpPr>
        <p:spPr>
          <a:xfrm rot="5400000" flipH="1" flipV="1">
            <a:off x="3557834" y="2169618"/>
            <a:ext cx="2873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triangle" w="med" len="lg"/>
          </a:ln>
          <a:effectLst/>
        </p:spPr>
      </p:cxnSp>
      <p:cxnSp>
        <p:nvCxnSpPr>
          <p:cNvPr id="47" name="Přímá spojovací čára 101"/>
          <p:cNvCxnSpPr/>
          <p:nvPr/>
        </p:nvCxnSpPr>
        <p:spPr>
          <a:xfrm rot="5400000">
            <a:off x="4818309" y="1629868"/>
            <a:ext cx="2174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48" name="Přímá spojovací čára 103"/>
          <p:cNvCxnSpPr/>
          <p:nvPr/>
        </p:nvCxnSpPr>
        <p:spPr>
          <a:xfrm rot="5400000" flipH="1" flipV="1">
            <a:off x="4783384" y="2098181"/>
            <a:ext cx="2873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49" name="text 60"/>
          <p:cNvSpPr txBox="1">
            <a:spLocks noChangeArrowheads="1"/>
          </p:cNvSpPr>
          <p:nvPr/>
        </p:nvSpPr>
        <p:spPr bwMode="auto">
          <a:xfrm>
            <a:off x="5717628" y="73054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50" name="text 60"/>
          <p:cNvSpPr txBox="1">
            <a:spLocks noChangeArrowheads="1"/>
          </p:cNvSpPr>
          <p:nvPr/>
        </p:nvSpPr>
        <p:spPr bwMode="auto">
          <a:xfrm>
            <a:off x="4061866" y="1954512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zúžení</a:t>
            </a:r>
          </a:p>
        </p:txBody>
      </p:sp>
      <p:sp>
        <p:nvSpPr>
          <p:cNvPr id="51" name="text 60"/>
          <p:cNvSpPr txBox="1">
            <a:spLocks noChangeArrowheads="1"/>
          </p:cNvSpPr>
          <p:nvPr/>
        </p:nvSpPr>
        <p:spPr bwMode="auto">
          <a:xfrm>
            <a:off x="5574753" y="1449687"/>
            <a:ext cx="684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ohyb</a:t>
            </a:r>
          </a:p>
        </p:txBody>
      </p:sp>
      <p:sp>
        <p:nvSpPr>
          <p:cNvPr id="52" name="text 60"/>
          <p:cNvSpPr txBox="1">
            <a:spLocks noChangeArrowheads="1"/>
          </p:cNvSpPr>
          <p:nvPr/>
        </p:nvSpPr>
        <p:spPr bwMode="auto">
          <a:xfrm>
            <a:off x="7086053" y="2889549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výtok</a:t>
            </a:r>
          </a:p>
        </p:txBody>
      </p:sp>
      <p:sp>
        <p:nvSpPr>
          <p:cNvPr id="53" name="text 60"/>
          <p:cNvSpPr txBox="1">
            <a:spLocks noChangeArrowheads="1"/>
          </p:cNvSpPr>
          <p:nvPr/>
        </p:nvSpPr>
        <p:spPr bwMode="auto">
          <a:xfrm>
            <a:off x="2693441" y="1449687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vtok</a:t>
            </a:r>
          </a:p>
        </p:txBody>
      </p:sp>
      <p:sp>
        <p:nvSpPr>
          <p:cNvPr id="54" name="text 60"/>
          <p:cNvSpPr txBox="1">
            <a:spLocks noChangeArrowheads="1"/>
          </p:cNvSpPr>
          <p:nvPr/>
        </p:nvSpPr>
        <p:spPr bwMode="auto">
          <a:xfrm>
            <a:off x="7662316" y="202594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</a:p>
        </p:txBody>
      </p:sp>
      <p:cxnSp>
        <p:nvCxnSpPr>
          <p:cNvPr id="55" name="Přímá spojovací čára 111"/>
          <p:cNvCxnSpPr/>
          <p:nvPr/>
        </p:nvCxnSpPr>
        <p:spPr>
          <a:xfrm rot="10800000">
            <a:off x="4927053" y="2889549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6" name="Přímá spojovací čára 116"/>
          <p:cNvCxnSpPr/>
          <p:nvPr/>
        </p:nvCxnSpPr>
        <p:spPr>
          <a:xfrm rot="5400000">
            <a:off x="4675434" y="2422031"/>
            <a:ext cx="9350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57" name="text 60"/>
          <p:cNvSpPr txBox="1">
            <a:spLocks noChangeArrowheads="1"/>
          </p:cNvSpPr>
          <p:nvPr/>
        </p:nvSpPr>
        <p:spPr bwMode="auto">
          <a:xfrm>
            <a:off x="4854028" y="2386312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dh</a:t>
            </a:r>
          </a:p>
        </p:txBody>
      </p:sp>
      <p:cxnSp>
        <p:nvCxnSpPr>
          <p:cNvPr id="58" name="Přímá spojovací čára 119"/>
          <p:cNvCxnSpPr/>
          <p:nvPr/>
        </p:nvCxnSpPr>
        <p:spPr>
          <a:xfrm rot="10800000">
            <a:off x="1974303" y="2913362"/>
            <a:ext cx="7920038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lgDashDot"/>
          </a:ln>
          <a:effectLst/>
        </p:spPr>
      </p:cxnSp>
      <p:sp>
        <p:nvSpPr>
          <p:cNvPr id="59" name="text 60"/>
          <p:cNvSpPr txBox="1">
            <a:spLocks noChangeArrowheads="1"/>
          </p:cNvSpPr>
          <p:nvPr/>
        </p:nvSpPr>
        <p:spPr bwMode="auto">
          <a:xfrm>
            <a:off x="9678441" y="2962574"/>
            <a:ext cx="431800" cy="431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GH</a:t>
            </a:r>
          </a:p>
        </p:txBody>
      </p:sp>
      <p:cxnSp>
        <p:nvCxnSpPr>
          <p:cNvPr id="60" name="Přímá spojovací šipka 122"/>
          <p:cNvCxnSpPr/>
          <p:nvPr/>
        </p:nvCxnSpPr>
        <p:spPr>
          <a:xfrm rot="5400000">
            <a:off x="7050335" y="2495055"/>
            <a:ext cx="360362" cy="1428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1" name="text 60"/>
          <p:cNvSpPr txBox="1">
            <a:spLocks noChangeArrowheads="1"/>
          </p:cNvSpPr>
          <p:nvPr/>
        </p:nvSpPr>
        <p:spPr bwMode="auto">
          <a:xfrm>
            <a:off x="7159078" y="2097387"/>
            <a:ext cx="503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!!!</a:t>
            </a:r>
          </a:p>
        </p:txBody>
      </p:sp>
      <p:sp>
        <p:nvSpPr>
          <p:cNvPr id="62" name="Čtyřcípá hvězda 61"/>
          <p:cNvSpPr/>
          <p:nvPr/>
        </p:nvSpPr>
        <p:spPr>
          <a:xfrm>
            <a:off x="3198266" y="1738612"/>
            <a:ext cx="144462" cy="142875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3" name="Čtyřcípá hvězda 62"/>
          <p:cNvSpPr/>
          <p:nvPr/>
        </p:nvSpPr>
        <p:spPr>
          <a:xfrm>
            <a:off x="7014616" y="2818112"/>
            <a:ext cx="144462" cy="144462"/>
          </a:xfrm>
          <a:prstGeom prst="star4">
            <a:avLst/>
          </a:prstGeom>
          <a:solidFill>
            <a:srgbClr val="CC0066"/>
          </a:solidFill>
          <a:ln w="25400" cap="flat" cmpd="sng" algn="ctr">
            <a:solidFill>
              <a:srgbClr val="CC00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text 60"/>
          <p:cNvSpPr txBox="1">
            <a:spLocks noChangeArrowheads="1"/>
          </p:cNvSpPr>
          <p:nvPr/>
        </p:nvSpPr>
        <p:spPr bwMode="auto">
          <a:xfrm>
            <a:off x="7230516" y="2457749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B</a:t>
            </a:r>
            <a:r>
              <a:rPr lang="cs-CZ" altLang="cs-CZ" sz="2000" b="1" baseline="-2500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  </a:t>
            </a:r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</a:p>
        </p:txBody>
      </p:sp>
      <p:sp>
        <p:nvSpPr>
          <p:cNvPr id="65" name="TextovéPole 130"/>
          <p:cNvSpPr txBox="1">
            <a:spLocks noChangeArrowheads="1"/>
          </p:cNvSpPr>
          <p:nvPr/>
        </p:nvSpPr>
        <p:spPr bwMode="auto">
          <a:xfrm>
            <a:off x="2350542" y="2964161"/>
            <a:ext cx="273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Dáno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H, h, … atd.</a:t>
            </a:r>
            <a:endParaRPr lang="cs-CZ" altLang="cs-CZ"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6" name="TextovéPole 131"/>
          <p:cNvSpPr txBox="1">
            <a:spLocks noChangeArrowheads="1"/>
          </p:cNvSpPr>
          <p:nvPr/>
        </p:nvSpPr>
        <p:spPr bwMode="auto">
          <a:xfrm>
            <a:off x="2334665" y="3321349"/>
            <a:ext cx="34909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Úkoly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1)určit Q, v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v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2)vynesení: </a:t>
            </a: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TČ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a 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ČE </a:t>
            </a:r>
          </a:p>
        </p:txBody>
      </p:sp>
      <p:sp>
        <p:nvSpPr>
          <p:cNvPr id="67" name="TextovéPole 132"/>
          <p:cNvSpPr txBox="1">
            <a:spLocks noChangeArrowheads="1"/>
          </p:cNvSpPr>
          <p:nvPr/>
        </p:nvSpPr>
        <p:spPr bwMode="auto">
          <a:xfrm>
            <a:off x="3365779" y="4024619"/>
            <a:ext cx="64041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Volba GH.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Volba (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a (</a:t>
            </a: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Sestavení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Bernoulliho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rovnice pro  průřezy (A) a (B).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Dělení na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úseky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(části potrubí se stejným průměrem).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Určení ztrát v jednotlivých úsecích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Dosazení do B.R. Využití rovnice kontinuity.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Výpočet v a Q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Vynesení  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ČE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a </a:t>
            </a: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TČ</a:t>
            </a:r>
          </a:p>
        </p:txBody>
      </p:sp>
      <p:cxnSp>
        <p:nvCxnSpPr>
          <p:cNvPr id="68" name="Přímá spojovací čára 72"/>
          <p:cNvCxnSpPr/>
          <p:nvPr/>
        </p:nvCxnSpPr>
        <p:spPr>
          <a:xfrm>
            <a:off x="3269703" y="2457749"/>
            <a:ext cx="108108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69" name="Přímá spojovací čára 74"/>
          <p:cNvCxnSpPr/>
          <p:nvPr/>
        </p:nvCxnSpPr>
        <p:spPr>
          <a:xfrm rot="5400000" flipH="1" flipV="1">
            <a:off x="4242841" y="2349799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0" name="text 60"/>
          <p:cNvSpPr txBox="1">
            <a:spLocks noChangeArrowheads="1"/>
          </p:cNvSpPr>
          <p:nvPr/>
        </p:nvSpPr>
        <p:spPr bwMode="auto">
          <a:xfrm>
            <a:off x="3630066" y="2386312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l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71" name="Přímá spojovací čára 78"/>
          <p:cNvCxnSpPr/>
          <p:nvPr/>
        </p:nvCxnSpPr>
        <p:spPr>
          <a:xfrm>
            <a:off x="4350791" y="2457749"/>
            <a:ext cx="12239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72" name="text 60"/>
          <p:cNvSpPr txBox="1">
            <a:spLocks noChangeArrowheads="1"/>
          </p:cNvSpPr>
          <p:nvPr/>
        </p:nvSpPr>
        <p:spPr bwMode="auto">
          <a:xfrm>
            <a:off x="4566691" y="2386312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l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73" name="Přímá spojovací čára 82"/>
          <p:cNvCxnSpPr/>
          <p:nvPr/>
        </p:nvCxnSpPr>
        <p:spPr>
          <a:xfrm rot="5400000">
            <a:off x="5502522" y="3322143"/>
            <a:ext cx="2873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4" name="Přímá spojovací čára 84"/>
          <p:cNvCxnSpPr/>
          <p:nvPr/>
        </p:nvCxnSpPr>
        <p:spPr>
          <a:xfrm>
            <a:off x="5646191" y="3249912"/>
            <a:ext cx="14398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75" name="text 60"/>
          <p:cNvSpPr txBox="1">
            <a:spLocks noChangeArrowheads="1"/>
          </p:cNvSpPr>
          <p:nvPr/>
        </p:nvSpPr>
        <p:spPr bwMode="auto">
          <a:xfrm>
            <a:off x="6293891" y="3249912"/>
            <a:ext cx="433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l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3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76" name="text 60"/>
          <p:cNvSpPr txBox="1">
            <a:spLocks noChangeArrowheads="1"/>
          </p:cNvSpPr>
          <p:nvPr/>
        </p:nvSpPr>
        <p:spPr bwMode="auto">
          <a:xfrm>
            <a:off x="4134891" y="1089324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ξ</a:t>
            </a:r>
            <a:r>
              <a:rPr lang="cs-CZ" altLang="cs-CZ" sz="2000" b="1" baseline="-25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zúž</a:t>
            </a:r>
            <a:r>
              <a:rPr lang="cs-CZ" altLang="cs-CZ" sz="2000" b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 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(D</a:t>
            </a:r>
            <a:r>
              <a:rPr lang="cs-CZ" altLang="cs-CZ" sz="2000" b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 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)!!!          </a:t>
            </a:r>
          </a:p>
        </p:txBody>
      </p:sp>
      <p:sp>
        <p:nvSpPr>
          <p:cNvPr id="77" name="text 60"/>
          <p:cNvSpPr txBox="1">
            <a:spLocks noChangeArrowheads="1"/>
          </p:cNvSpPr>
          <p:nvPr/>
        </p:nvSpPr>
        <p:spPr bwMode="auto">
          <a:xfrm>
            <a:off x="5574753" y="116234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ξ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oh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78" name="text 60"/>
          <p:cNvSpPr txBox="1">
            <a:spLocks noChangeArrowheads="1"/>
          </p:cNvSpPr>
          <p:nvPr/>
        </p:nvSpPr>
        <p:spPr bwMode="auto">
          <a:xfrm>
            <a:off x="6222453" y="195451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ξ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uz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79" name="text 60"/>
          <p:cNvSpPr txBox="1">
            <a:spLocks noChangeArrowheads="1"/>
          </p:cNvSpPr>
          <p:nvPr/>
        </p:nvSpPr>
        <p:spPr bwMode="auto">
          <a:xfrm>
            <a:off x="5214391" y="288954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ξ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oh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80" name="text 60"/>
          <p:cNvSpPr txBox="1">
            <a:spLocks noChangeArrowheads="1"/>
          </p:cNvSpPr>
          <p:nvPr/>
        </p:nvSpPr>
        <p:spPr bwMode="auto">
          <a:xfrm>
            <a:off x="3774528" y="1665587"/>
            <a:ext cx="4318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l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81" name="text 60"/>
          <p:cNvSpPr txBox="1">
            <a:spLocks noChangeArrowheads="1"/>
          </p:cNvSpPr>
          <p:nvPr/>
        </p:nvSpPr>
        <p:spPr bwMode="auto">
          <a:xfrm>
            <a:off x="5430291" y="2457749"/>
            <a:ext cx="431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l</a:t>
            </a:r>
            <a:r>
              <a:rPr lang="cs-CZ" altLang="cs-CZ" sz="2000" b="1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endParaRPr lang="cs-CZ" altLang="cs-CZ" sz="20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3184845F-40FB-4666-809B-A25CFD4759ED}"/>
              </a:ext>
            </a:extLst>
          </p:cNvPr>
          <p:cNvSpPr/>
          <p:nvPr/>
        </p:nvSpPr>
        <p:spPr bwMode="auto">
          <a:xfrm>
            <a:off x="6979690" y="2097387"/>
            <a:ext cx="574672" cy="936622"/>
          </a:xfrm>
          <a:prstGeom prst="roundRect">
            <a:avLst/>
          </a:prstGeom>
          <a:solidFill>
            <a:srgbClr val="0070C0">
              <a:alpha val="26000"/>
            </a:srgb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82" name="Obrázek 81">
            <a:extLst>
              <a:ext uri="{FF2B5EF4-FFF2-40B4-BE49-F238E27FC236}">
                <a16:creationId xmlns:a16="http://schemas.microsoft.com/office/drawing/2014/main" id="{B5630283-FA5D-44E1-9608-34D4A56442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Elipsa 27"/>
          <p:cNvSpPr/>
          <p:nvPr/>
        </p:nvSpPr>
        <p:spPr>
          <a:xfrm>
            <a:off x="7078767" y="4385081"/>
            <a:ext cx="900906" cy="1042987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Elipsa 15"/>
          <p:cNvSpPr/>
          <p:nvPr/>
        </p:nvSpPr>
        <p:spPr>
          <a:xfrm>
            <a:off x="5913859" y="619376"/>
            <a:ext cx="2216150" cy="936625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Obdélník 12"/>
          <p:cNvSpPr>
            <a:spLocks noChangeArrowheads="1"/>
          </p:cNvSpPr>
          <p:nvPr/>
        </p:nvSpPr>
        <p:spPr bwMode="auto">
          <a:xfrm>
            <a:off x="2345813" y="231935"/>
            <a:ext cx="4965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Sestavení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Bernoulliho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rovnice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  (A) a (B)</a:t>
            </a:r>
          </a:p>
        </p:txBody>
      </p:sp>
      <p:sp>
        <p:nvSpPr>
          <p:cNvPr id="10" name="Obdélník 13"/>
          <p:cNvSpPr>
            <a:spLocks noChangeArrowheads="1"/>
          </p:cNvSpPr>
          <p:nvPr/>
        </p:nvSpPr>
        <p:spPr bwMode="auto">
          <a:xfrm>
            <a:off x="1196329" y="1650866"/>
            <a:ext cx="1907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Dělení na úseky</a:t>
            </a:r>
          </a:p>
        </p:txBody>
      </p:sp>
      <p:sp>
        <p:nvSpPr>
          <p:cNvPr id="11" name="Obdélník 14"/>
          <p:cNvSpPr>
            <a:spLocks noChangeArrowheads="1"/>
          </p:cNvSpPr>
          <p:nvPr/>
        </p:nvSpPr>
        <p:spPr bwMode="auto">
          <a:xfrm>
            <a:off x="2493415" y="5755016"/>
            <a:ext cx="1478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Určení ztrát</a:t>
            </a:r>
          </a:p>
        </p:txBody>
      </p:sp>
      <p:sp>
        <p:nvSpPr>
          <p:cNvPr id="16" name="Obdélník 14"/>
          <p:cNvSpPr>
            <a:spLocks noChangeArrowheads="1"/>
          </p:cNvSpPr>
          <p:nvPr/>
        </p:nvSpPr>
        <p:spPr bwMode="auto">
          <a:xfrm>
            <a:off x="1524095" y="4807024"/>
            <a:ext cx="339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Použití rovnice kontinuity</a:t>
            </a:r>
          </a:p>
        </p:txBody>
      </p:sp>
      <p:cxnSp>
        <p:nvCxnSpPr>
          <p:cNvPr id="19" name="Přímá spojovací čára 21"/>
          <p:cNvCxnSpPr>
            <a:cxnSpLocks/>
          </p:cNvCxnSpPr>
          <p:nvPr/>
        </p:nvCxnSpPr>
        <p:spPr>
          <a:xfrm flipV="1">
            <a:off x="5115814" y="4807024"/>
            <a:ext cx="2631709" cy="80492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21" name="Přímá spojovací čára 24"/>
          <p:cNvCxnSpPr/>
          <p:nvPr/>
        </p:nvCxnSpPr>
        <p:spPr>
          <a:xfrm>
            <a:off x="8068564" y="5170621"/>
            <a:ext cx="792162" cy="431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cxnSp>
        <p:nvCxnSpPr>
          <p:cNvPr id="22" name="Přímá spojovací čára 28"/>
          <p:cNvCxnSpPr>
            <a:cxnSpLocks/>
          </p:cNvCxnSpPr>
          <p:nvPr/>
        </p:nvCxnSpPr>
        <p:spPr>
          <a:xfrm flipV="1">
            <a:off x="6339776" y="5189441"/>
            <a:ext cx="1328729" cy="41298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1CE16117-C4C0-4999-9F78-E41C60E95268}"/>
                  </a:ext>
                </a:extLst>
              </p:cNvPr>
              <p:cNvSpPr txBox="1"/>
              <p:nvPr/>
            </p:nvSpPr>
            <p:spPr>
              <a:xfrm>
                <a:off x="4476159" y="5647516"/>
                <a:ext cx="1034834" cy="5580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1CE16117-C4C0-4999-9F78-E41C60E95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159" y="5647516"/>
                <a:ext cx="1034834" cy="558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14FBBE1-0E68-4CAA-AB5F-5FFF26C5B4C2}"/>
                  </a:ext>
                </a:extLst>
              </p:cNvPr>
              <p:cNvSpPr txBox="1"/>
              <p:nvPr/>
            </p:nvSpPr>
            <p:spPr>
              <a:xfrm>
                <a:off x="5753089" y="5601328"/>
                <a:ext cx="1040157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B14FBBE1-0E68-4CAA-AB5F-5FFF26C5B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089" y="5601328"/>
                <a:ext cx="1040157" cy="5583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56D85681-57DB-486E-A532-E7AEFBC6F4FE}"/>
                  </a:ext>
                </a:extLst>
              </p:cNvPr>
              <p:cNvSpPr txBox="1"/>
              <p:nvPr/>
            </p:nvSpPr>
            <p:spPr>
              <a:xfrm>
                <a:off x="8876900" y="5441789"/>
                <a:ext cx="1199559" cy="626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56D85681-57DB-486E-A532-E7AEFBC6F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900" y="5441789"/>
                <a:ext cx="1199559" cy="626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C53B995-0A1D-42E4-87D7-DB0CA5FED449}"/>
                  </a:ext>
                </a:extLst>
              </p:cNvPr>
              <p:cNvSpPr txBox="1"/>
              <p:nvPr/>
            </p:nvSpPr>
            <p:spPr>
              <a:xfrm>
                <a:off x="5000363" y="4623709"/>
                <a:ext cx="2907078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C53B995-0A1D-42E4-87D7-DB0CA5FED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63" y="4623709"/>
                <a:ext cx="2907078" cy="565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55B68B2-43D4-4408-9575-EF0A40033DDF}"/>
                  </a:ext>
                </a:extLst>
              </p:cNvPr>
              <p:cNvSpPr txBox="1"/>
              <p:nvPr/>
            </p:nvSpPr>
            <p:spPr>
              <a:xfrm>
                <a:off x="2150277" y="899191"/>
                <a:ext cx="6254652" cy="471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𝑑h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𝑧𝑚𝑖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𝑧𝑡𝑖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755B68B2-43D4-4408-9575-EF0A40033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277" y="899191"/>
                <a:ext cx="6254652" cy="4718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Obrázek 28">
            <a:extLst>
              <a:ext uri="{FF2B5EF4-FFF2-40B4-BE49-F238E27FC236}">
                <a16:creationId xmlns:a16="http://schemas.microsoft.com/office/drawing/2014/main" id="{E25779BC-0F38-4430-A7E8-87AACE8AAF7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10844" y="1619158"/>
            <a:ext cx="5293487" cy="2305228"/>
          </a:xfrm>
          <a:prstGeom prst="rect">
            <a:avLst/>
          </a:prstGeom>
          <a:solidFill>
            <a:srgbClr val="E4E4F8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EEE1D415-9788-42CF-A71E-D1B0BB248C1C}"/>
                  </a:ext>
                </a:extLst>
              </p:cNvPr>
              <p:cNvSpPr txBox="1"/>
              <p:nvPr/>
            </p:nvSpPr>
            <p:spPr>
              <a:xfrm>
                <a:off x="1604036" y="2313069"/>
                <a:ext cx="4309823" cy="523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úsek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𝑣𝑡𝑜𝑘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úž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Sup>
                          <m:sSub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EEE1D415-9788-42CF-A71E-D1B0BB248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036" y="2313069"/>
                <a:ext cx="4309823" cy="523157"/>
              </a:xfrm>
              <a:prstGeom prst="rect">
                <a:avLst/>
              </a:prstGeom>
              <a:blipFill>
                <a:blip r:embed="rId10"/>
                <a:stretch>
                  <a:fillRect l="-3253" b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BF1CC241-7317-4ACC-848D-D6761070ACFA}"/>
                  </a:ext>
                </a:extLst>
              </p:cNvPr>
              <p:cNvSpPr txBox="1"/>
              <p:nvPr/>
            </p:nvSpPr>
            <p:spPr>
              <a:xfrm>
                <a:off x="1524095" y="3621036"/>
                <a:ext cx="5293487" cy="523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 </a:t>
                </a:r>
                <a:r>
                  <a:rPr lang="cs-CZ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úsek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𝑜h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𝑢𝑧</m:t>
                        </m:r>
                      </m:sub>
                    </m:sSub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Sup>
                          <m:sSub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BF1CC241-7317-4ACC-848D-D6761070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95" y="3621036"/>
                <a:ext cx="5293487" cy="523541"/>
              </a:xfrm>
              <a:prstGeom prst="rect">
                <a:avLst/>
              </a:prstGeom>
              <a:blipFill>
                <a:blip r:embed="rId11"/>
                <a:stretch>
                  <a:fillRect l="-2650" b="-8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Obrázek 23">
            <a:extLst>
              <a:ext uri="{FF2B5EF4-FFF2-40B4-BE49-F238E27FC236}">
                <a16:creationId xmlns:a16="http://schemas.microsoft.com/office/drawing/2014/main" id="{BE1EB9C0-61EE-49D3-8813-908989F4E3C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16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" name="Přímá spojovací čára 69"/>
          <p:cNvCxnSpPr/>
          <p:nvPr/>
        </p:nvCxnSpPr>
        <p:spPr>
          <a:xfrm rot="5400000" flipH="1" flipV="1">
            <a:off x="3350294" y="3671804"/>
            <a:ext cx="4895850" cy="349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8" name="Přímá spojovací čára 12"/>
          <p:cNvCxnSpPr/>
          <p:nvPr/>
        </p:nvCxnSpPr>
        <p:spPr>
          <a:xfrm rot="5400000">
            <a:off x="2105693" y="2573255"/>
            <a:ext cx="2663825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Přímá spojovací čára 13"/>
          <p:cNvCxnSpPr/>
          <p:nvPr/>
        </p:nvCxnSpPr>
        <p:spPr>
          <a:xfrm rot="5400000">
            <a:off x="3078831" y="4625892"/>
            <a:ext cx="71755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Přímá spojovací čára 14"/>
          <p:cNvCxnSpPr/>
          <p:nvPr/>
        </p:nvCxnSpPr>
        <p:spPr>
          <a:xfrm rot="10800000">
            <a:off x="2504156" y="4984667"/>
            <a:ext cx="93345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ovací čára 15"/>
          <p:cNvCxnSpPr/>
          <p:nvPr/>
        </p:nvCxnSpPr>
        <p:spPr>
          <a:xfrm rot="10800000">
            <a:off x="1999331" y="1962067"/>
            <a:ext cx="1438275" cy="0"/>
          </a:xfrm>
          <a:prstGeom prst="line">
            <a:avLst/>
          </a:prstGeom>
          <a:noFill/>
          <a:ln w="15875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12" name="Přímá spojovací šipka 16"/>
          <p:cNvCxnSpPr/>
          <p:nvPr/>
        </p:nvCxnSpPr>
        <p:spPr>
          <a:xfrm rot="5400000">
            <a:off x="2035843" y="1925555"/>
            <a:ext cx="7302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4" name="Přímá spojovací čára 17"/>
          <p:cNvCxnSpPr/>
          <p:nvPr/>
        </p:nvCxnSpPr>
        <p:spPr>
          <a:xfrm>
            <a:off x="3437606" y="3905167"/>
            <a:ext cx="108267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ovací čára 18"/>
          <p:cNvCxnSpPr/>
          <p:nvPr/>
        </p:nvCxnSpPr>
        <p:spPr>
          <a:xfrm>
            <a:off x="3437606" y="4267117"/>
            <a:ext cx="108267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Přímá spojovací čára 19"/>
          <p:cNvCxnSpPr/>
          <p:nvPr/>
        </p:nvCxnSpPr>
        <p:spPr>
          <a:xfrm rot="5400000">
            <a:off x="4483768" y="3941680"/>
            <a:ext cx="730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Přímá spojovací čára 20"/>
          <p:cNvCxnSpPr/>
          <p:nvPr/>
        </p:nvCxnSpPr>
        <p:spPr>
          <a:xfrm rot="5400000" flipH="1" flipV="1">
            <a:off x="4483768" y="4230605"/>
            <a:ext cx="730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Přímá spojovací čára 21"/>
          <p:cNvCxnSpPr/>
          <p:nvPr/>
        </p:nvCxnSpPr>
        <p:spPr>
          <a:xfrm>
            <a:off x="4520281" y="3978192"/>
            <a:ext cx="13684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Přímá spojovací čára 22"/>
          <p:cNvCxnSpPr/>
          <p:nvPr/>
        </p:nvCxnSpPr>
        <p:spPr>
          <a:xfrm>
            <a:off x="4520281" y="4194092"/>
            <a:ext cx="114935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Přímá spojovací čára 23"/>
          <p:cNvCxnSpPr/>
          <p:nvPr/>
        </p:nvCxnSpPr>
        <p:spPr>
          <a:xfrm rot="5400000">
            <a:off x="5129881" y="4733842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Přímá spojovací čára 24"/>
          <p:cNvCxnSpPr/>
          <p:nvPr/>
        </p:nvCxnSpPr>
        <p:spPr>
          <a:xfrm rot="5400000">
            <a:off x="5348956" y="4517942"/>
            <a:ext cx="10795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Přímá spojovací čára 25"/>
          <p:cNvCxnSpPr/>
          <p:nvPr/>
        </p:nvCxnSpPr>
        <p:spPr>
          <a:xfrm>
            <a:off x="5888706" y="5057692"/>
            <a:ext cx="136525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ovací čára 26"/>
          <p:cNvCxnSpPr/>
          <p:nvPr/>
        </p:nvCxnSpPr>
        <p:spPr>
          <a:xfrm>
            <a:off x="5669631" y="5273592"/>
            <a:ext cx="15843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Přímá spojovací čára 27"/>
          <p:cNvCxnSpPr/>
          <p:nvPr/>
        </p:nvCxnSpPr>
        <p:spPr>
          <a:xfrm rot="5400000">
            <a:off x="7109493" y="5418055"/>
            <a:ext cx="2889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Přímá spojovací čára 28"/>
          <p:cNvCxnSpPr/>
          <p:nvPr/>
        </p:nvCxnSpPr>
        <p:spPr>
          <a:xfrm>
            <a:off x="7253956" y="5562517"/>
            <a:ext cx="2451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Přímá spojovací čára 29"/>
          <p:cNvCxnSpPr/>
          <p:nvPr/>
        </p:nvCxnSpPr>
        <p:spPr>
          <a:xfrm rot="5400000" flipH="1" flipV="1">
            <a:off x="6245893" y="4049630"/>
            <a:ext cx="201612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Přímá spojovací čára 30"/>
          <p:cNvCxnSpPr/>
          <p:nvPr/>
        </p:nvCxnSpPr>
        <p:spPr>
          <a:xfrm>
            <a:off x="7253956" y="3041567"/>
            <a:ext cx="280987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8" name="Přímá spojovací čára 31"/>
          <p:cNvCxnSpPr/>
          <p:nvPr/>
        </p:nvCxnSpPr>
        <p:spPr>
          <a:xfrm>
            <a:off x="7253956" y="4051217"/>
            <a:ext cx="28098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Přímá spojovací šipka 32"/>
          <p:cNvCxnSpPr/>
          <p:nvPr/>
        </p:nvCxnSpPr>
        <p:spPr>
          <a:xfrm rot="5400000">
            <a:off x="9668543" y="4014705"/>
            <a:ext cx="73025" cy="0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30" name="text 60"/>
          <p:cNvSpPr txBox="1">
            <a:spLocks noChangeArrowheads="1"/>
          </p:cNvSpPr>
          <p:nvPr/>
        </p:nvSpPr>
        <p:spPr bwMode="auto">
          <a:xfrm>
            <a:off x="1853281" y="1168317"/>
            <a:ext cx="577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2000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AT</a:t>
            </a:r>
            <a:endParaRPr lang="cs-CZ" altLang="cs-CZ" sz="200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31" name="Přímá spojovací čára 34"/>
          <p:cNvCxnSpPr/>
          <p:nvPr/>
        </p:nvCxnSpPr>
        <p:spPr>
          <a:xfrm>
            <a:off x="2789906" y="4076617"/>
            <a:ext cx="2952750" cy="0"/>
          </a:xfrm>
          <a:prstGeom prst="line">
            <a:avLst/>
          </a:prstGeom>
          <a:noFill/>
          <a:ln w="22225" cap="flat" cmpd="sng" algn="ctr">
            <a:solidFill>
              <a:srgbClr val="1F497D"/>
            </a:solidFill>
            <a:prstDash val="lgDashDot"/>
          </a:ln>
          <a:effectLst/>
        </p:spPr>
      </p:cxnSp>
      <p:cxnSp>
        <p:nvCxnSpPr>
          <p:cNvPr id="32" name="Přímá spojovací čára 36"/>
          <p:cNvCxnSpPr/>
          <p:nvPr/>
        </p:nvCxnSpPr>
        <p:spPr>
          <a:xfrm>
            <a:off x="5742656" y="5156117"/>
            <a:ext cx="25939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33" name="Přímá spojovací čára 37"/>
          <p:cNvCxnSpPr/>
          <p:nvPr/>
        </p:nvCxnSpPr>
        <p:spPr>
          <a:xfrm rot="5400000" flipH="1" flipV="1">
            <a:off x="7219031" y="4590967"/>
            <a:ext cx="10795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4" name="Přímá spojovací čára 38"/>
          <p:cNvCxnSpPr/>
          <p:nvPr/>
        </p:nvCxnSpPr>
        <p:spPr>
          <a:xfrm rot="5400000" flipH="1" flipV="1">
            <a:off x="1783431" y="3041567"/>
            <a:ext cx="21590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5" name="text 60"/>
          <p:cNvSpPr txBox="1">
            <a:spLocks noChangeArrowheads="1"/>
          </p:cNvSpPr>
          <p:nvPr/>
        </p:nvSpPr>
        <p:spPr bwMode="auto">
          <a:xfrm>
            <a:off x="2431131" y="318444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</a:p>
        </p:txBody>
      </p:sp>
      <p:sp>
        <p:nvSpPr>
          <p:cNvPr id="36" name="text 60"/>
          <p:cNvSpPr txBox="1">
            <a:spLocks noChangeArrowheads="1"/>
          </p:cNvSpPr>
          <p:nvPr/>
        </p:nvSpPr>
        <p:spPr bwMode="auto">
          <a:xfrm>
            <a:off x="9489156" y="333049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2000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endParaRPr lang="cs-CZ" altLang="cs-CZ" sz="200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7" name="text 60"/>
          <p:cNvSpPr txBox="1">
            <a:spLocks noChangeArrowheads="1"/>
          </p:cNvSpPr>
          <p:nvPr/>
        </p:nvSpPr>
        <p:spPr bwMode="auto">
          <a:xfrm>
            <a:off x="3872581" y="3330492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lang="cs-CZ" altLang="cs-CZ" sz="2000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lang="cs-CZ" altLang="cs-CZ" sz="200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38" name="text 60"/>
          <p:cNvSpPr txBox="1">
            <a:spLocks noChangeArrowheads="1"/>
          </p:cNvSpPr>
          <p:nvPr/>
        </p:nvSpPr>
        <p:spPr bwMode="auto">
          <a:xfrm>
            <a:off x="6171279" y="4483017"/>
            <a:ext cx="796927" cy="4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uzávěr</a:t>
            </a:r>
          </a:p>
        </p:txBody>
      </p:sp>
      <p:sp>
        <p:nvSpPr>
          <p:cNvPr id="39" name="Obdélník 44"/>
          <p:cNvSpPr>
            <a:spLocks noChangeArrowheads="1"/>
          </p:cNvSpPr>
          <p:nvPr/>
        </p:nvSpPr>
        <p:spPr bwMode="auto">
          <a:xfrm>
            <a:off x="1999331" y="4267117"/>
            <a:ext cx="85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2000" baseline="-30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≠</a:t>
            </a: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0" name="Přímá spojovací čára 45"/>
          <p:cNvCxnSpPr/>
          <p:nvPr/>
        </p:nvCxnSpPr>
        <p:spPr>
          <a:xfrm rot="5400000" flipH="1" flipV="1">
            <a:off x="6498306" y="4940217"/>
            <a:ext cx="2159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1" name="Přímá spojovací čára 46"/>
          <p:cNvCxnSpPr/>
          <p:nvPr/>
        </p:nvCxnSpPr>
        <p:spPr>
          <a:xfrm>
            <a:off x="6428456" y="4841792"/>
            <a:ext cx="35877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2" name="Přímá spojovací čára 47"/>
          <p:cNvCxnSpPr/>
          <p:nvPr/>
        </p:nvCxnSpPr>
        <p:spPr>
          <a:xfrm rot="5400000">
            <a:off x="3728118" y="3760705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43" name="Přímá spojovací čára 48"/>
          <p:cNvCxnSpPr/>
          <p:nvPr/>
        </p:nvCxnSpPr>
        <p:spPr>
          <a:xfrm rot="5400000" flipH="1" flipV="1">
            <a:off x="3729706" y="4409992"/>
            <a:ext cx="285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triangle" w="med" len="lg"/>
          </a:ln>
          <a:effectLst/>
        </p:spPr>
      </p:cxnSp>
      <p:cxnSp>
        <p:nvCxnSpPr>
          <p:cNvPr id="44" name="Přímá spojovací čára 49"/>
          <p:cNvCxnSpPr/>
          <p:nvPr/>
        </p:nvCxnSpPr>
        <p:spPr>
          <a:xfrm rot="5400000">
            <a:off x="4987006" y="3870242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cxnSp>
        <p:nvCxnSpPr>
          <p:cNvPr id="45" name="Přímá spojovací čára 50"/>
          <p:cNvCxnSpPr/>
          <p:nvPr/>
        </p:nvCxnSpPr>
        <p:spPr>
          <a:xfrm rot="5400000" flipH="1" flipV="1">
            <a:off x="4950493" y="4338555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46" name="text 60"/>
          <p:cNvSpPr txBox="1">
            <a:spLocks noChangeArrowheads="1"/>
          </p:cNvSpPr>
          <p:nvPr/>
        </p:nvSpPr>
        <p:spPr bwMode="auto">
          <a:xfrm>
            <a:off x="5094956" y="347336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lang="cs-CZ" altLang="cs-CZ" sz="2000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endParaRPr lang="cs-CZ" altLang="cs-CZ" sz="200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47" name="text 60"/>
          <p:cNvSpPr txBox="1">
            <a:spLocks noChangeArrowheads="1"/>
          </p:cNvSpPr>
          <p:nvPr/>
        </p:nvSpPr>
        <p:spPr bwMode="auto">
          <a:xfrm>
            <a:off x="4151056" y="4194092"/>
            <a:ext cx="801026" cy="4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zúžení</a:t>
            </a:r>
          </a:p>
        </p:txBody>
      </p:sp>
      <p:sp>
        <p:nvSpPr>
          <p:cNvPr id="48" name="text 60"/>
          <p:cNvSpPr txBox="1">
            <a:spLocks noChangeArrowheads="1"/>
          </p:cNvSpPr>
          <p:nvPr/>
        </p:nvSpPr>
        <p:spPr bwMode="auto">
          <a:xfrm>
            <a:off x="5742656" y="3689267"/>
            <a:ext cx="577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ohyb</a:t>
            </a:r>
          </a:p>
        </p:txBody>
      </p:sp>
      <p:sp>
        <p:nvSpPr>
          <p:cNvPr id="49" name="text 60"/>
          <p:cNvSpPr txBox="1">
            <a:spLocks noChangeArrowheads="1"/>
          </p:cNvSpPr>
          <p:nvPr/>
        </p:nvSpPr>
        <p:spPr bwMode="auto">
          <a:xfrm>
            <a:off x="7253956" y="5130717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výtok</a:t>
            </a:r>
          </a:p>
        </p:txBody>
      </p:sp>
      <p:sp>
        <p:nvSpPr>
          <p:cNvPr id="50" name="text 60"/>
          <p:cNvSpPr txBox="1">
            <a:spLocks noChangeArrowheads="1"/>
          </p:cNvSpPr>
          <p:nvPr/>
        </p:nvSpPr>
        <p:spPr bwMode="auto">
          <a:xfrm>
            <a:off x="2862931" y="3689267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vtok</a:t>
            </a:r>
          </a:p>
        </p:txBody>
      </p:sp>
      <p:sp>
        <p:nvSpPr>
          <p:cNvPr id="51" name="text 60"/>
          <p:cNvSpPr txBox="1">
            <a:spLocks noChangeArrowheads="1"/>
          </p:cNvSpPr>
          <p:nvPr/>
        </p:nvSpPr>
        <p:spPr bwMode="auto">
          <a:xfrm>
            <a:off x="7831806" y="426711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</a:p>
        </p:txBody>
      </p:sp>
      <p:cxnSp>
        <p:nvCxnSpPr>
          <p:cNvPr id="52" name="Přímá spojovací čára 57"/>
          <p:cNvCxnSpPr/>
          <p:nvPr/>
        </p:nvCxnSpPr>
        <p:spPr>
          <a:xfrm rot="10800000">
            <a:off x="5094956" y="5130717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3" name="Přímá spojovací čára 58"/>
          <p:cNvCxnSpPr/>
          <p:nvPr/>
        </p:nvCxnSpPr>
        <p:spPr>
          <a:xfrm rot="5400000">
            <a:off x="4842543" y="4662405"/>
            <a:ext cx="9366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54" name="text 60"/>
          <p:cNvSpPr txBox="1">
            <a:spLocks noChangeArrowheads="1"/>
          </p:cNvSpPr>
          <p:nvPr/>
        </p:nvSpPr>
        <p:spPr bwMode="auto">
          <a:xfrm>
            <a:off x="4952081" y="455286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dh</a:t>
            </a:r>
          </a:p>
        </p:txBody>
      </p:sp>
      <p:cxnSp>
        <p:nvCxnSpPr>
          <p:cNvPr id="55" name="Přímá spojovací čára 60"/>
          <p:cNvCxnSpPr/>
          <p:nvPr/>
        </p:nvCxnSpPr>
        <p:spPr>
          <a:xfrm rot="10800000">
            <a:off x="2142206" y="5152942"/>
            <a:ext cx="7921625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lgDashDot"/>
          </a:ln>
          <a:effectLst/>
        </p:spPr>
      </p:cxnSp>
      <p:sp>
        <p:nvSpPr>
          <p:cNvPr id="56" name="text 60"/>
          <p:cNvSpPr txBox="1">
            <a:spLocks noChangeArrowheads="1"/>
          </p:cNvSpPr>
          <p:nvPr/>
        </p:nvSpPr>
        <p:spPr bwMode="auto">
          <a:xfrm>
            <a:off x="9847931" y="5200567"/>
            <a:ext cx="431800" cy="4349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GH</a:t>
            </a:r>
          </a:p>
        </p:txBody>
      </p:sp>
      <p:cxnSp>
        <p:nvCxnSpPr>
          <p:cNvPr id="57" name="Přímá spojovací šipka 62"/>
          <p:cNvCxnSpPr/>
          <p:nvPr/>
        </p:nvCxnSpPr>
        <p:spPr>
          <a:xfrm rot="5400000">
            <a:off x="7219031" y="4733842"/>
            <a:ext cx="358775" cy="1428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8" name="text 60"/>
          <p:cNvSpPr txBox="1">
            <a:spLocks noChangeArrowheads="1"/>
          </p:cNvSpPr>
          <p:nvPr/>
        </p:nvSpPr>
        <p:spPr bwMode="auto">
          <a:xfrm>
            <a:off x="7326981" y="4336967"/>
            <a:ext cx="50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!!!</a:t>
            </a:r>
          </a:p>
        </p:txBody>
      </p:sp>
      <p:cxnSp>
        <p:nvCxnSpPr>
          <p:cNvPr id="59" name="Přímá spojovací čára 65"/>
          <p:cNvCxnSpPr/>
          <p:nvPr/>
        </p:nvCxnSpPr>
        <p:spPr>
          <a:xfrm>
            <a:off x="3510631" y="1673142"/>
            <a:ext cx="6985000" cy="0"/>
          </a:xfrm>
          <a:prstGeom prst="line">
            <a:avLst/>
          </a:prstGeom>
          <a:noFill/>
          <a:ln w="19050" cap="flat" cmpd="sng" algn="ctr">
            <a:solidFill>
              <a:srgbClr val="CC0066"/>
            </a:solidFill>
            <a:prstDash val="lgDash"/>
          </a:ln>
          <a:effectLst/>
        </p:spPr>
      </p:cxnSp>
      <p:cxnSp>
        <p:nvCxnSpPr>
          <p:cNvPr id="60" name="Přímá spojovací čára 67"/>
          <p:cNvCxnSpPr/>
          <p:nvPr/>
        </p:nvCxnSpPr>
        <p:spPr>
          <a:xfrm rot="5400000" flipH="1" flipV="1">
            <a:off x="1999331" y="3689267"/>
            <a:ext cx="5041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1" name="Přímá spojovací čára 35"/>
          <p:cNvCxnSpPr/>
          <p:nvPr/>
        </p:nvCxnSpPr>
        <p:spPr>
          <a:xfrm rot="5400000">
            <a:off x="5241006" y="4590967"/>
            <a:ext cx="1079500" cy="0"/>
          </a:xfrm>
          <a:prstGeom prst="line">
            <a:avLst/>
          </a:prstGeom>
          <a:noFill/>
          <a:ln w="25400" cap="flat" cmpd="sng" algn="ctr">
            <a:solidFill>
              <a:srgbClr val="1F497D">
                <a:lumMod val="75000"/>
              </a:srgbClr>
            </a:solidFill>
            <a:prstDash val="lgDashDot"/>
          </a:ln>
          <a:effectLst/>
        </p:spPr>
      </p:cxnSp>
      <p:cxnSp>
        <p:nvCxnSpPr>
          <p:cNvPr id="62" name="Přímá spojovací čára 71"/>
          <p:cNvCxnSpPr/>
          <p:nvPr/>
        </p:nvCxnSpPr>
        <p:spPr>
          <a:xfrm rot="5400000" flipH="1" flipV="1">
            <a:off x="4158331" y="3689267"/>
            <a:ext cx="48958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3" name="Přímá spojovací čára 73"/>
          <p:cNvCxnSpPr/>
          <p:nvPr/>
        </p:nvCxnSpPr>
        <p:spPr>
          <a:xfrm rot="5400000" flipH="1" flipV="1">
            <a:off x="4877468" y="3760705"/>
            <a:ext cx="47529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4" name="Přímá spojovací čára 76"/>
          <p:cNvCxnSpPr/>
          <p:nvPr/>
        </p:nvCxnSpPr>
        <p:spPr>
          <a:xfrm rot="5400000" flipH="1" flipV="1">
            <a:off x="1061118" y="3617830"/>
            <a:ext cx="47529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5" name="Přímá spojovací čára 103"/>
          <p:cNvCxnSpPr/>
          <p:nvPr/>
        </p:nvCxnSpPr>
        <p:spPr>
          <a:xfrm rot="10800000">
            <a:off x="2862931" y="1673142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6" name="Přímá spojovací čára 105"/>
          <p:cNvCxnSpPr/>
          <p:nvPr/>
        </p:nvCxnSpPr>
        <p:spPr>
          <a:xfrm rot="5400000" flipH="1" flipV="1">
            <a:off x="2718468" y="1817605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67" name="text 60"/>
          <p:cNvSpPr txBox="1">
            <a:spLocks noChangeArrowheads="1"/>
          </p:cNvSpPr>
          <p:nvPr/>
        </p:nvSpPr>
        <p:spPr bwMode="auto">
          <a:xfrm>
            <a:off x="2053055" y="1560891"/>
            <a:ext cx="1076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lang="cs-CZ" altLang="cs-CZ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16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0</a:t>
            </a:r>
            <a:r>
              <a:rPr lang="cs-CZ" altLang="cs-CZ" sz="16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16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lang="cs-CZ" altLang="cs-CZ" sz="1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cxnSp>
        <p:nvCxnSpPr>
          <p:cNvPr id="68" name="Přímá spojovací čára 141"/>
          <p:cNvCxnSpPr/>
          <p:nvPr/>
        </p:nvCxnSpPr>
        <p:spPr>
          <a:xfrm>
            <a:off x="7326981" y="3689267"/>
            <a:ext cx="793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9" name="Přímá spojovací čára 143"/>
          <p:cNvCxnSpPr/>
          <p:nvPr/>
        </p:nvCxnSpPr>
        <p:spPr>
          <a:xfrm rot="5400000" flipH="1" flipV="1">
            <a:off x="7577806" y="3870242"/>
            <a:ext cx="361950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70" name="text 60"/>
          <p:cNvSpPr txBox="1">
            <a:spLocks noChangeArrowheads="1"/>
          </p:cNvSpPr>
          <p:nvPr/>
        </p:nvSpPr>
        <p:spPr bwMode="auto">
          <a:xfrm>
            <a:off x="7831806" y="3689267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p</a:t>
            </a:r>
            <a:r>
              <a:rPr lang="cs-CZ" altLang="cs-CZ" sz="2000" baseline="-25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</a:t>
            </a:r>
            <a:r>
              <a:rPr lang="cs-CZ" altLang="cs-CZ" sz="2000" dirty="0" err="1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cs-CZ" altLang="cs-CZ" sz="20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g</a:t>
            </a:r>
            <a:endParaRPr lang="cs-CZ" altLang="cs-CZ" sz="2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71" name="Přímá spojovací čára 150"/>
          <p:cNvCxnSpPr/>
          <p:nvPr/>
        </p:nvCxnSpPr>
        <p:spPr>
          <a:xfrm>
            <a:off x="7253956" y="3257467"/>
            <a:ext cx="5778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2" name="Přímá spojovací čára 152"/>
          <p:cNvCxnSpPr/>
          <p:nvPr/>
        </p:nvCxnSpPr>
        <p:spPr>
          <a:xfrm rot="5400000" flipH="1" flipV="1">
            <a:off x="7542881" y="3473367"/>
            <a:ext cx="431800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73" name="text 60"/>
          <p:cNvSpPr txBox="1">
            <a:spLocks noChangeArrowheads="1"/>
          </p:cNvSpPr>
          <p:nvPr/>
        </p:nvSpPr>
        <p:spPr bwMode="auto">
          <a:xfrm>
            <a:off x="7974681" y="1314367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EH= energetický horizont</a:t>
            </a:r>
          </a:p>
        </p:txBody>
      </p:sp>
      <p:sp>
        <p:nvSpPr>
          <p:cNvPr id="74" name="text 60"/>
          <p:cNvSpPr txBox="1">
            <a:spLocks noChangeArrowheads="1"/>
          </p:cNvSpPr>
          <p:nvPr/>
        </p:nvSpPr>
        <p:spPr bwMode="auto">
          <a:xfrm rot="979698">
            <a:off x="4538036" y="2108095"/>
            <a:ext cx="2121011" cy="4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ČE= čára energie</a:t>
            </a:r>
          </a:p>
        </p:txBody>
      </p:sp>
      <p:sp>
        <p:nvSpPr>
          <p:cNvPr id="75" name="Volný tvar 74"/>
          <p:cNvSpPr/>
          <p:nvPr/>
        </p:nvSpPr>
        <p:spPr>
          <a:xfrm>
            <a:off x="3453481" y="1676317"/>
            <a:ext cx="3829050" cy="1600200"/>
          </a:xfrm>
          <a:custGeom>
            <a:avLst/>
            <a:gdLst>
              <a:gd name="connsiteX0" fmla="*/ 0 w 3826933"/>
              <a:gd name="connsiteY0" fmla="*/ 0 h 1603023"/>
              <a:gd name="connsiteX1" fmla="*/ 11289 w 3826933"/>
              <a:gd name="connsiteY1" fmla="*/ 169334 h 1603023"/>
              <a:gd name="connsiteX2" fmla="*/ 1072444 w 3826933"/>
              <a:gd name="connsiteY2" fmla="*/ 270934 h 1603023"/>
              <a:gd name="connsiteX3" fmla="*/ 1072444 w 3826933"/>
              <a:gd name="connsiteY3" fmla="*/ 440267 h 1603023"/>
              <a:gd name="connsiteX4" fmla="*/ 2325511 w 3826933"/>
              <a:gd name="connsiteY4" fmla="*/ 790223 h 1603023"/>
              <a:gd name="connsiteX5" fmla="*/ 2325511 w 3826933"/>
              <a:gd name="connsiteY5" fmla="*/ 993423 h 1603023"/>
              <a:gd name="connsiteX6" fmla="*/ 3149600 w 3826933"/>
              <a:gd name="connsiteY6" fmla="*/ 1207911 h 1603023"/>
              <a:gd name="connsiteX7" fmla="*/ 3149600 w 3826933"/>
              <a:gd name="connsiteY7" fmla="*/ 1422400 h 1603023"/>
              <a:gd name="connsiteX8" fmla="*/ 3826933 w 3826933"/>
              <a:gd name="connsiteY8" fmla="*/ 1603023 h 1603023"/>
              <a:gd name="connsiteX9" fmla="*/ 3804355 w 3826933"/>
              <a:gd name="connsiteY9" fmla="*/ 1591734 h 16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26933" h="1603023">
                <a:moveTo>
                  <a:pt x="0" y="0"/>
                </a:moveTo>
                <a:lnTo>
                  <a:pt x="11289" y="169334"/>
                </a:lnTo>
                <a:lnTo>
                  <a:pt x="1072444" y="270934"/>
                </a:lnTo>
                <a:lnTo>
                  <a:pt x="1072444" y="440267"/>
                </a:lnTo>
                <a:lnTo>
                  <a:pt x="2325511" y="790223"/>
                </a:lnTo>
                <a:lnTo>
                  <a:pt x="2325511" y="993423"/>
                </a:lnTo>
                <a:lnTo>
                  <a:pt x="3149600" y="1207911"/>
                </a:lnTo>
                <a:lnTo>
                  <a:pt x="3149600" y="1422400"/>
                </a:lnTo>
                <a:lnTo>
                  <a:pt x="3826933" y="1603023"/>
                </a:lnTo>
                <a:lnTo>
                  <a:pt x="3804355" y="159173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lg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6" name="Volný tvar 75"/>
          <p:cNvSpPr/>
          <p:nvPr/>
        </p:nvSpPr>
        <p:spPr>
          <a:xfrm>
            <a:off x="3431256" y="2012867"/>
            <a:ext cx="3829050" cy="1670050"/>
          </a:xfrm>
          <a:custGeom>
            <a:avLst/>
            <a:gdLst>
              <a:gd name="connsiteX0" fmla="*/ 0 w 3826933"/>
              <a:gd name="connsiteY0" fmla="*/ 0 h 1670756"/>
              <a:gd name="connsiteX1" fmla="*/ 1095022 w 3826933"/>
              <a:gd name="connsiteY1" fmla="*/ 124178 h 1670756"/>
              <a:gd name="connsiteX2" fmla="*/ 1083733 w 3826933"/>
              <a:gd name="connsiteY2" fmla="*/ 474133 h 1670756"/>
              <a:gd name="connsiteX3" fmla="*/ 2348089 w 3826933"/>
              <a:gd name="connsiteY3" fmla="*/ 824089 h 1670756"/>
              <a:gd name="connsiteX4" fmla="*/ 2348089 w 3826933"/>
              <a:gd name="connsiteY4" fmla="*/ 1016000 h 1670756"/>
              <a:gd name="connsiteX5" fmla="*/ 3183467 w 3826933"/>
              <a:gd name="connsiteY5" fmla="*/ 1230489 h 1670756"/>
              <a:gd name="connsiteX6" fmla="*/ 3160889 w 3826933"/>
              <a:gd name="connsiteY6" fmla="*/ 1512711 h 1670756"/>
              <a:gd name="connsiteX7" fmla="*/ 3826933 w 3826933"/>
              <a:gd name="connsiteY7" fmla="*/ 1670756 h 167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6933" h="1670756">
                <a:moveTo>
                  <a:pt x="0" y="0"/>
                </a:moveTo>
                <a:lnTo>
                  <a:pt x="1095022" y="124178"/>
                </a:lnTo>
                <a:lnTo>
                  <a:pt x="1083733" y="474133"/>
                </a:lnTo>
                <a:lnTo>
                  <a:pt x="2348089" y="824089"/>
                </a:lnTo>
                <a:lnTo>
                  <a:pt x="2348089" y="1016000"/>
                </a:lnTo>
                <a:lnTo>
                  <a:pt x="3183467" y="1230489"/>
                </a:lnTo>
                <a:lnTo>
                  <a:pt x="3160889" y="1512711"/>
                </a:lnTo>
                <a:lnTo>
                  <a:pt x="3826933" y="1670756"/>
                </a:lnTo>
              </a:path>
            </a:pathLst>
          </a:custGeom>
          <a:noFill/>
          <a:ln w="15875" cap="flat" cmpd="sng" algn="ctr">
            <a:solidFill>
              <a:srgbClr val="1F497D">
                <a:lumMod val="75000"/>
              </a:srgbClr>
            </a:solidFill>
            <a:prstDash val="lg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7" name="text 60"/>
          <p:cNvSpPr txBox="1">
            <a:spLocks noChangeArrowheads="1"/>
          </p:cNvSpPr>
          <p:nvPr/>
        </p:nvSpPr>
        <p:spPr bwMode="auto">
          <a:xfrm rot="979698">
            <a:off x="3929925" y="2624411"/>
            <a:ext cx="1873250" cy="431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TČ= tlaková čára</a:t>
            </a:r>
          </a:p>
        </p:txBody>
      </p:sp>
      <p:cxnSp>
        <p:nvCxnSpPr>
          <p:cNvPr id="78" name="Přímá spojovací šipka 183"/>
          <p:cNvCxnSpPr/>
          <p:nvPr/>
        </p:nvCxnSpPr>
        <p:spPr>
          <a:xfrm rot="5400000">
            <a:off x="3799556" y="1742992"/>
            <a:ext cx="288925" cy="31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9" name="Přímá spojovací šipka 185"/>
          <p:cNvCxnSpPr/>
          <p:nvPr/>
        </p:nvCxnSpPr>
        <p:spPr>
          <a:xfrm rot="5400000" flipH="1" flipV="1">
            <a:off x="3724943" y="2322430"/>
            <a:ext cx="434975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0" name="Přímá spojovací šipka 187"/>
          <p:cNvCxnSpPr/>
          <p:nvPr/>
        </p:nvCxnSpPr>
        <p:spPr>
          <a:xfrm rot="5400000">
            <a:off x="6033169" y="2608179"/>
            <a:ext cx="285750" cy="31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1" name="Přímá spojovací šipka 189"/>
          <p:cNvCxnSpPr/>
          <p:nvPr/>
        </p:nvCxnSpPr>
        <p:spPr>
          <a:xfrm rot="5400000" flipH="1" flipV="1">
            <a:off x="5996656" y="3292392"/>
            <a:ext cx="358775" cy="317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2" name="Přímá spojovací čára 191"/>
          <p:cNvCxnSpPr/>
          <p:nvPr/>
        </p:nvCxnSpPr>
        <p:spPr>
          <a:xfrm rot="5400000" flipH="1" flipV="1">
            <a:off x="5958556" y="2968542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/>
        </p:spPr>
      </p:cxnSp>
      <p:cxnSp>
        <p:nvCxnSpPr>
          <p:cNvPr id="83" name="Přímá spojovací čára 193"/>
          <p:cNvCxnSpPr/>
          <p:nvPr/>
        </p:nvCxnSpPr>
        <p:spPr>
          <a:xfrm rot="5400000" flipH="1" flipV="1">
            <a:off x="3834481" y="1996992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/>
        </p:spPr>
      </p:cxnSp>
      <p:sp>
        <p:nvSpPr>
          <p:cNvPr id="84" name="text 60"/>
          <p:cNvSpPr txBox="1">
            <a:spLocks noChangeArrowheads="1"/>
          </p:cNvSpPr>
          <p:nvPr/>
        </p:nvSpPr>
        <p:spPr bwMode="auto">
          <a:xfrm>
            <a:off x="2893092" y="1771309"/>
            <a:ext cx="1016001" cy="43497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 CE" pitchFamily="18" charset="0"/>
              </a:rPr>
              <a:t>a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v</a:t>
            </a:r>
            <a:r>
              <a:rPr lang="cs-CZ" sz="2000" baseline="-25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1</a:t>
            </a:r>
            <a:r>
              <a:rPr lang="cs-CZ" sz="2000" baseline="30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2</a:t>
            </a:r>
            <a:r>
              <a:rPr lang="cs-CZ" sz="2000" baseline="-25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/2g</a:t>
            </a:r>
          </a:p>
        </p:txBody>
      </p:sp>
      <p:sp>
        <p:nvSpPr>
          <p:cNvPr id="85" name="text 60"/>
          <p:cNvSpPr txBox="1">
            <a:spLocks noChangeArrowheads="1"/>
          </p:cNvSpPr>
          <p:nvPr/>
        </p:nvSpPr>
        <p:spPr bwMode="auto">
          <a:xfrm>
            <a:off x="6194152" y="2719304"/>
            <a:ext cx="1199503" cy="4603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eaLnBrk="1" hangingPunct="1">
              <a:defRPr/>
            </a:pP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 CE" pitchFamily="18" charset="0"/>
              </a:rPr>
              <a:t>a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v</a:t>
            </a:r>
            <a:r>
              <a:rPr lang="cs-CZ" sz="2000" baseline="-25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2</a:t>
            </a:r>
            <a:r>
              <a:rPr lang="cs-CZ" sz="2000" baseline="30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2</a:t>
            </a:r>
            <a:r>
              <a:rPr lang="cs-CZ" sz="2000" baseline="-25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 </a:t>
            </a:r>
            <a:r>
              <a:rPr lang="cs-CZ" sz="2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/2g</a:t>
            </a:r>
          </a:p>
        </p:txBody>
      </p:sp>
      <p:sp>
        <p:nvSpPr>
          <p:cNvPr id="86" name="text 60"/>
          <p:cNvSpPr txBox="1">
            <a:spLocks noChangeArrowheads="1"/>
          </p:cNvSpPr>
          <p:nvPr/>
        </p:nvSpPr>
        <p:spPr bwMode="auto">
          <a:xfrm>
            <a:off x="7758780" y="3276517"/>
            <a:ext cx="12319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20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2000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2000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sp>
        <p:nvSpPr>
          <p:cNvPr id="87" name="TextovéPole 153"/>
          <p:cNvSpPr txBox="1">
            <a:spLocks noChangeArrowheads="1"/>
          </p:cNvSpPr>
          <p:nvPr/>
        </p:nvSpPr>
        <p:spPr bwMode="auto">
          <a:xfrm>
            <a:off x="2466056" y="460292"/>
            <a:ext cx="306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VYNESENÍ</a:t>
            </a: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ČE</a:t>
            </a:r>
            <a:r>
              <a:rPr lang="cs-CZ" alt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b="1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TČ</a:t>
            </a:r>
          </a:p>
        </p:txBody>
      </p:sp>
      <p:pic>
        <p:nvPicPr>
          <p:cNvPr id="88" name="Obrázek 87">
            <a:extLst>
              <a:ext uri="{FF2B5EF4-FFF2-40B4-BE49-F238E27FC236}">
                <a16:creationId xmlns:a16="http://schemas.microsoft.com/office/drawing/2014/main" id="{3B91A858-FD03-473F-98E8-01E2EC2C7D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17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13"/>
          <p:cNvSpPr>
            <a:spLocks noChangeArrowheads="1"/>
          </p:cNvSpPr>
          <p:nvPr/>
        </p:nvSpPr>
        <p:spPr bwMode="auto">
          <a:xfrm>
            <a:off x="1450224" y="84035"/>
            <a:ext cx="457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TURBULENTNÍ PROUDĚNÍ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a) vazká podvrstva (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τ = τ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;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τ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0) – laminární režim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b) přechodná oblast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c) turbulentní jádro (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τ = τ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;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τ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0 ) </a:t>
            </a:r>
          </a:p>
        </p:txBody>
      </p:sp>
      <p:sp>
        <p:nvSpPr>
          <p:cNvPr id="8" name="Elipsa 14"/>
          <p:cNvSpPr/>
          <p:nvPr/>
        </p:nvSpPr>
        <p:spPr>
          <a:xfrm>
            <a:off x="8273299" y="461127"/>
            <a:ext cx="1655762" cy="1584325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19050" cap="flat" cmpd="sng" algn="ctr">
            <a:solidFill>
              <a:srgbClr val="1F497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Elipsa 15"/>
          <p:cNvSpPr/>
          <p:nvPr/>
        </p:nvSpPr>
        <p:spPr>
          <a:xfrm>
            <a:off x="8416174" y="605589"/>
            <a:ext cx="1368425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Přímá spojovací čára 17"/>
          <p:cNvCxnSpPr/>
          <p:nvPr/>
        </p:nvCxnSpPr>
        <p:spPr>
          <a:xfrm>
            <a:off x="7265236" y="1037389"/>
            <a:ext cx="1079500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med" len="lg"/>
          </a:ln>
          <a:effectLst/>
        </p:spPr>
      </p:cxnSp>
      <p:sp>
        <p:nvSpPr>
          <p:cNvPr id="11" name="Elipsa 18"/>
          <p:cNvSpPr/>
          <p:nvPr/>
        </p:nvSpPr>
        <p:spPr>
          <a:xfrm>
            <a:off x="8705099" y="892927"/>
            <a:ext cx="792162" cy="649287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" name="Přímá spojovací šipka 20"/>
          <p:cNvCxnSpPr/>
          <p:nvPr/>
        </p:nvCxnSpPr>
        <p:spPr>
          <a:xfrm flipV="1">
            <a:off x="5680911" y="1181852"/>
            <a:ext cx="3382963" cy="431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4" name="Obdélník 21"/>
          <p:cNvSpPr>
            <a:spLocks noChangeArrowheads="1"/>
          </p:cNvSpPr>
          <p:nvPr/>
        </p:nvSpPr>
        <p:spPr bwMode="auto">
          <a:xfrm>
            <a:off x="2145098" y="1894368"/>
            <a:ext cx="3123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tloušťka vazké podvrstvy : </a:t>
            </a:r>
          </a:p>
        </p:txBody>
      </p:sp>
      <p:cxnSp>
        <p:nvCxnSpPr>
          <p:cNvPr id="15" name="Přímá spojovací šipka 23"/>
          <p:cNvCxnSpPr/>
          <p:nvPr/>
        </p:nvCxnSpPr>
        <p:spPr>
          <a:xfrm rot="5400000">
            <a:off x="8884486" y="1721602"/>
            <a:ext cx="144463" cy="7143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6" name="Přímá spojovací šipka 25"/>
          <p:cNvCxnSpPr/>
          <p:nvPr/>
        </p:nvCxnSpPr>
        <p:spPr>
          <a:xfrm rot="5400000" flipH="1" flipV="1">
            <a:off x="8632868" y="2046245"/>
            <a:ext cx="287338" cy="142875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7" name="Obdélník 28"/>
          <p:cNvSpPr>
            <a:spLocks noChangeArrowheads="1"/>
          </p:cNvSpPr>
          <p:nvPr/>
        </p:nvSpPr>
        <p:spPr bwMode="auto">
          <a:xfrm>
            <a:off x="8632074" y="1685089"/>
            <a:ext cx="22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Obdélník 29"/>
          <p:cNvSpPr>
            <a:spLocks noChangeArrowheads="1"/>
          </p:cNvSpPr>
          <p:nvPr/>
        </p:nvSpPr>
        <p:spPr bwMode="auto">
          <a:xfrm>
            <a:off x="9546474" y="1986714"/>
            <a:ext cx="1675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δ=</a:t>
            </a:r>
            <a:r>
              <a:rPr lang="cs-CZ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 (D, Re, </a:t>
            </a:r>
            <a:r>
              <a:rPr lang="el-GR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λ) </a:t>
            </a:r>
            <a:endParaRPr lang="cs-CZ" altLang="cs-CZ" sz="20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Obdélník 31"/>
          <p:cNvSpPr>
            <a:spLocks noChangeArrowheads="1"/>
          </p:cNvSpPr>
          <p:nvPr/>
        </p:nvSpPr>
        <p:spPr bwMode="auto">
          <a:xfrm>
            <a:off x="1397415" y="2388020"/>
            <a:ext cx="9099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tloušťka vazké podvrstvy  závisí přímo úměrně na D a nepřímo úměrně na Re a </a:t>
            </a:r>
            <a:r>
              <a:rPr lang="cs-CZ" altLang="cs-CZ" sz="2000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0" name="Obdélník 32"/>
          <p:cNvSpPr>
            <a:spLocks noChangeArrowheads="1"/>
          </p:cNvSpPr>
          <p:nvPr/>
        </p:nvSpPr>
        <p:spPr bwMode="auto">
          <a:xfrm>
            <a:off x="1108326" y="2820360"/>
            <a:ext cx="5749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DRSNOST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1) absolutní výška výstupků nerovností povrchů </a:t>
            </a:r>
          </a:p>
        </p:txBody>
      </p:sp>
      <p:sp>
        <p:nvSpPr>
          <p:cNvPr id="21" name="Obdélník 33"/>
          <p:cNvSpPr>
            <a:spLocks noChangeArrowheads="1"/>
          </p:cNvSpPr>
          <p:nvPr/>
        </p:nvSpPr>
        <p:spPr bwMode="auto">
          <a:xfrm>
            <a:off x="1228245" y="4137372"/>
            <a:ext cx="9587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2) hydraulická drsnost – ekvivalentní písková drsnost o takové výšce výstupků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,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aby v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kvadratické oblasti zůstala ztráta třením shodná s hodnotou na skutečném potrubí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3) relativní- poměr hydraulické drsnosti a charakter. rozměru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Δ/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 ,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Δ/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r,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Δ/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R, D/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……. 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Přímá spojovací čára 35"/>
          <p:cNvCxnSpPr/>
          <p:nvPr/>
        </p:nvCxnSpPr>
        <p:spPr>
          <a:xfrm>
            <a:off x="3416718" y="3874183"/>
            <a:ext cx="3024187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ovací čára 37"/>
          <p:cNvCxnSpPr/>
          <p:nvPr/>
        </p:nvCxnSpPr>
        <p:spPr>
          <a:xfrm>
            <a:off x="7448968" y="3874183"/>
            <a:ext cx="295275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4" name="Volný tvar 23"/>
          <p:cNvSpPr/>
          <p:nvPr/>
        </p:nvSpPr>
        <p:spPr>
          <a:xfrm>
            <a:off x="3488155" y="3658283"/>
            <a:ext cx="2784475" cy="207963"/>
          </a:xfrm>
          <a:custGeom>
            <a:avLst/>
            <a:gdLst>
              <a:gd name="connsiteX0" fmla="*/ 0 w 2784763"/>
              <a:gd name="connsiteY0" fmla="*/ 124691 h 207819"/>
              <a:gd name="connsiteX1" fmla="*/ 138545 w 2784763"/>
              <a:gd name="connsiteY1" fmla="*/ 0 h 207819"/>
              <a:gd name="connsiteX2" fmla="*/ 443345 w 2784763"/>
              <a:gd name="connsiteY2" fmla="*/ 83128 h 207819"/>
              <a:gd name="connsiteX3" fmla="*/ 623454 w 2784763"/>
              <a:gd name="connsiteY3" fmla="*/ 83128 h 207819"/>
              <a:gd name="connsiteX4" fmla="*/ 803563 w 2784763"/>
              <a:gd name="connsiteY4" fmla="*/ 41564 h 207819"/>
              <a:gd name="connsiteX5" fmla="*/ 1094509 w 2784763"/>
              <a:gd name="connsiteY5" fmla="*/ 193964 h 207819"/>
              <a:gd name="connsiteX6" fmla="*/ 1274618 w 2784763"/>
              <a:gd name="connsiteY6" fmla="*/ 138546 h 207819"/>
              <a:gd name="connsiteX7" fmla="*/ 1593273 w 2784763"/>
              <a:gd name="connsiteY7" fmla="*/ 166255 h 207819"/>
              <a:gd name="connsiteX8" fmla="*/ 1856509 w 2784763"/>
              <a:gd name="connsiteY8" fmla="*/ 83128 h 207819"/>
              <a:gd name="connsiteX9" fmla="*/ 2022763 w 2784763"/>
              <a:gd name="connsiteY9" fmla="*/ 166255 h 207819"/>
              <a:gd name="connsiteX10" fmla="*/ 2050473 w 2784763"/>
              <a:gd name="connsiteY10" fmla="*/ 207819 h 207819"/>
              <a:gd name="connsiteX11" fmla="*/ 2258291 w 2784763"/>
              <a:gd name="connsiteY11" fmla="*/ 180110 h 207819"/>
              <a:gd name="connsiteX12" fmla="*/ 2299854 w 2784763"/>
              <a:gd name="connsiteY12" fmla="*/ 41564 h 207819"/>
              <a:gd name="connsiteX13" fmla="*/ 2521527 w 2784763"/>
              <a:gd name="connsiteY13" fmla="*/ 27710 h 207819"/>
              <a:gd name="connsiteX14" fmla="*/ 2729345 w 2784763"/>
              <a:gd name="connsiteY14" fmla="*/ 138546 h 207819"/>
              <a:gd name="connsiteX15" fmla="*/ 2784763 w 2784763"/>
              <a:gd name="connsiteY15" fmla="*/ 180110 h 207819"/>
              <a:gd name="connsiteX16" fmla="*/ 2784763 w 2784763"/>
              <a:gd name="connsiteY16" fmla="*/ 18011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4763" h="207819">
                <a:moveTo>
                  <a:pt x="0" y="124691"/>
                </a:moveTo>
                <a:lnTo>
                  <a:pt x="138545" y="0"/>
                </a:lnTo>
                <a:lnTo>
                  <a:pt x="443345" y="83128"/>
                </a:lnTo>
                <a:lnTo>
                  <a:pt x="623454" y="83128"/>
                </a:lnTo>
                <a:lnTo>
                  <a:pt x="803563" y="41564"/>
                </a:lnTo>
                <a:lnTo>
                  <a:pt x="1094509" y="193964"/>
                </a:lnTo>
                <a:lnTo>
                  <a:pt x="1274618" y="138546"/>
                </a:lnTo>
                <a:lnTo>
                  <a:pt x="1593273" y="166255"/>
                </a:lnTo>
                <a:lnTo>
                  <a:pt x="1856509" y="83128"/>
                </a:lnTo>
                <a:lnTo>
                  <a:pt x="2022763" y="166255"/>
                </a:lnTo>
                <a:lnTo>
                  <a:pt x="2050473" y="207819"/>
                </a:lnTo>
                <a:lnTo>
                  <a:pt x="2258291" y="180110"/>
                </a:lnTo>
                <a:lnTo>
                  <a:pt x="2299854" y="41564"/>
                </a:lnTo>
                <a:lnTo>
                  <a:pt x="2521527" y="27710"/>
                </a:lnTo>
                <a:lnTo>
                  <a:pt x="2729345" y="138546"/>
                </a:lnTo>
                <a:lnTo>
                  <a:pt x="2784763" y="180110"/>
                </a:lnTo>
                <a:lnTo>
                  <a:pt x="2784763" y="18011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Přímá spojovací čára 41"/>
          <p:cNvCxnSpPr/>
          <p:nvPr/>
        </p:nvCxnSpPr>
        <p:spPr>
          <a:xfrm flipV="1">
            <a:off x="3559593" y="3658283"/>
            <a:ext cx="2838450" cy="15875"/>
          </a:xfrm>
          <a:prstGeom prst="line">
            <a:avLst/>
          </a:prstGeom>
          <a:noFill/>
          <a:ln w="9525" cap="flat" cmpd="sng" algn="ctr">
            <a:solidFill>
              <a:srgbClr val="1F497D"/>
            </a:solidFill>
            <a:prstDash val="solid"/>
          </a:ln>
          <a:effectLst/>
        </p:spPr>
      </p:cxnSp>
      <p:sp>
        <p:nvSpPr>
          <p:cNvPr id="26" name="Volný tvar 25"/>
          <p:cNvSpPr/>
          <p:nvPr/>
        </p:nvSpPr>
        <p:spPr>
          <a:xfrm>
            <a:off x="7520405" y="3658283"/>
            <a:ext cx="2784475" cy="207963"/>
          </a:xfrm>
          <a:custGeom>
            <a:avLst/>
            <a:gdLst>
              <a:gd name="connsiteX0" fmla="*/ 0 w 2784763"/>
              <a:gd name="connsiteY0" fmla="*/ 124691 h 207819"/>
              <a:gd name="connsiteX1" fmla="*/ 138545 w 2784763"/>
              <a:gd name="connsiteY1" fmla="*/ 0 h 207819"/>
              <a:gd name="connsiteX2" fmla="*/ 443345 w 2784763"/>
              <a:gd name="connsiteY2" fmla="*/ 83128 h 207819"/>
              <a:gd name="connsiteX3" fmla="*/ 623454 w 2784763"/>
              <a:gd name="connsiteY3" fmla="*/ 83128 h 207819"/>
              <a:gd name="connsiteX4" fmla="*/ 803563 w 2784763"/>
              <a:gd name="connsiteY4" fmla="*/ 41564 h 207819"/>
              <a:gd name="connsiteX5" fmla="*/ 1094509 w 2784763"/>
              <a:gd name="connsiteY5" fmla="*/ 193964 h 207819"/>
              <a:gd name="connsiteX6" fmla="*/ 1274618 w 2784763"/>
              <a:gd name="connsiteY6" fmla="*/ 138546 h 207819"/>
              <a:gd name="connsiteX7" fmla="*/ 1593273 w 2784763"/>
              <a:gd name="connsiteY7" fmla="*/ 166255 h 207819"/>
              <a:gd name="connsiteX8" fmla="*/ 1856509 w 2784763"/>
              <a:gd name="connsiteY8" fmla="*/ 83128 h 207819"/>
              <a:gd name="connsiteX9" fmla="*/ 2022763 w 2784763"/>
              <a:gd name="connsiteY9" fmla="*/ 166255 h 207819"/>
              <a:gd name="connsiteX10" fmla="*/ 2050473 w 2784763"/>
              <a:gd name="connsiteY10" fmla="*/ 207819 h 207819"/>
              <a:gd name="connsiteX11" fmla="*/ 2258291 w 2784763"/>
              <a:gd name="connsiteY11" fmla="*/ 180110 h 207819"/>
              <a:gd name="connsiteX12" fmla="*/ 2299854 w 2784763"/>
              <a:gd name="connsiteY12" fmla="*/ 41564 h 207819"/>
              <a:gd name="connsiteX13" fmla="*/ 2521527 w 2784763"/>
              <a:gd name="connsiteY13" fmla="*/ 27710 h 207819"/>
              <a:gd name="connsiteX14" fmla="*/ 2729345 w 2784763"/>
              <a:gd name="connsiteY14" fmla="*/ 138546 h 207819"/>
              <a:gd name="connsiteX15" fmla="*/ 2784763 w 2784763"/>
              <a:gd name="connsiteY15" fmla="*/ 180110 h 207819"/>
              <a:gd name="connsiteX16" fmla="*/ 2784763 w 2784763"/>
              <a:gd name="connsiteY16" fmla="*/ 18011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4763" h="207819">
                <a:moveTo>
                  <a:pt x="0" y="124691"/>
                </a:moveTo>
                <a:lnTo>
                  <a:pt x="138545" y="0"/>
                </a:lnTo>
                <a:lnTo>
                  <a:pt x="443345" y="83128"/>
                </a:lnTo>
                <a:lnTo>
                  <a:pt x="623454" y="83128"/>
                </a:lnTo>
                <a:lnTo>
                  <a:pt x="803563" y="41564"/>
                </a:lnTo>
                <a:lnTo>
                  <a:pt x="1094509" y="193964"/>
                </a:lnTo>
                <a:lnTo>
                  <a:pt x="1274618" y="138546"/>
                </a:lnTo>
                <a:lnTo>
                  <a:pt x="1593273" y="166255"/>
                </a:lnTo>
                <a:lnTo>
                  <a:pt x="1856509" y="83128"/>
                </a:lnTo>
                <a:lnTo>
                  <a:pt x="2022763" y="166255"/>
                </a:lnTo>
                <a:lnTo>
                  <a:pt x="2050473" y="207819"/>
                </a:lnTo>
                <a:lnTo>
                  <a:pt x="2258291" y="180110"/>
                </a:lnTo>
                <a:lnTo>
                  <a:pt x="2299854" y="41564"/>
                </a:lnTo>
                <a:lnTo>
                  <a:pt x="2521527" y="27710"/>
                </a:lnTo>
                <a:lnTo>
                  <a:pt x="2729345" y="138546"/>
                </a:lnTo>
                <a:lnTo>
                  <a:pt x="2784763" y="180110"/>
                </a:lnTo>
                <a:lnTo>
                  <a:pt x="2784763" y="18011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Přímá spojovací čára 43"/>
          <p:cNvCxnSpPr/>
          <p:nvPr/>
        </p:nvCxnSpPr>
        <p:spPr>
          <a:xfrm flipV="1">
            <a:off x="7593430" y="3658283"/>
            <a:ext cx="2836863" cy="158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čára 45"/>
          <p:cNvCxnSpPr/>
          <p:nvPr/>
        </p:nvCxnSpPr>
        <p:spPr>
          <a:xfrm>
            <a:off x="7520405" y="3226483"/>
            <a:ext cx="2881313" cy="0"/>
          </a:xfrm>
          <a:prstGeom prst="line">
            <a:avLst/>
          </a:prstGeom>
          <a:noFill/>
          <a:ln w="19050" cap="flat" cmpd="sng" algn="ctr">
            <a:solidFill>
              <a:srgbClr val="1F497D"/>
            </a:solidFill>
            <a:prstDash val="solid"/>
          </a:ln>
          <a:effectLst/>
        </p:spPr>
      </p:cxnSp>
      <p:cxnSp>
        <p:nvCxnSpPr>
          <p:cNvPr id="29" name="Přímá spojovací čára 47"/>
          <p:cNvCxnSpPr/>
          <p:nvPr/>
        </p:nvCxnSpPr>
        <p:spPr>
          <a:xfrm rot="5400000" flipH="1" flipV="1">
            <a:off x="9573043" y="3550333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0" name="Přímá spojovací čára 49"/>
          <p:cNvCxnSpPr/>
          <p:nvPr/>
        </p:nvCxnSpPr>
        <p:spPr>
          <a:xfrm>
            <a:off x="3343693" y="3756708"/>
            <a:ext cx="33845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Přímá spojovací šipka 51"/>
          <p:cNvCxnSpPr/>
          <p:nvPr/>
        </p:nvCxnSpPr>
        <p:spPr>
          <a:xfrm rot="5400000">
            <a:off x="6008311" y="3586052"/>
            <a:ext cx="288925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2" name="Přímá spojovací šipka 53"/>
          <p:cNvCxnSpPr/>
          <p:nvPr/>
        </p:nvCxnSpPr>
        <p:spPr>
          <a:xfrm rot="5400000" flipH="1" flipV="1">
            <a:off x="6044030" y="3982133"/>
            <a:ext cx="217488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TextovéPole 54"/>
          <p:cNvSpPr txBox="1">
            <a:spLocks noChangeArrowheads="1"/>
          </p:cNvSpPr>
          <p:nvPr/>
        </p:nvSpPr>
        <p:spPr bwMode="auto">
          <a:xfrm>
            <a:off x="4496218" y="3586846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endParaRPr lang="cs-CZ" altLang="cs-CZ" sz="200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ovéPole 55"/>
          <p:cNvSpPr txBox="1">
            <a:spLocks noChangeArrowheads="1"/>
          </p:cNvSpPr>
          <p:nvPr/>
        </p:nvSpPr>
        <p:spPr bwMode="auto">
          <a:xfrm>
            <a:off x="7880768" y="3586846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endParaRPr lang="cs-CZ" altLang="cs-CZ" sz="200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Obdélník 56"/>
          <p:cNvSpPr>
            <a:spLocks noChangeArrowheads="1"/>
          </p:cNvSpPr>
          <p:nvPr/>
        </p:nvSpPr>
        <p:spPr bwMode="auto">
          <a:xfrm>
            <a:off x="9968330" y="3369358"/>
            <a:ext cx="375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6" name="Obdélník 57"/>
          <p:cNvSpPr>
            <a:spLocks noChangeArrowheads="1"/>
          </p:cNvSpPr>
          <p:nvPr/>
        </p:nvSpPr>
        <p:spPr bwMode="auto">
          <a:xfrm>
            <a:off x="6367880" y="3586846"/>
            <a:ext cx="375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7" name="Přímá spojovací čára 59"/>
          <p:cNvCxnSpPr/>
          <p:nvPr/>
        </p:nvCxnSpPr>
        <p:spPr>
          <a:xfrm rot="5400000" flipH="1" flipV="1">
            <a:off x="4243805" y="3766233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CC0066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8" name="Přímá spojovací čára 61"/>
          <p:cNvCxnSpPr/>
          <p:nvPr/>
        </p:nvCxnSpPr>
        <p:spPr>
          <a:xfrm rot="5400000" flipH="1" flipV="1">
            <a:off x="7701380" y="3766233"/>
            <a:ext cx="215900" cy="0"/>
          </a:xfrm>
          <a:prstGeom prst="line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49" name="Přímá spojovací čára 37"/>
          <p:cNvCxnSpPr/>
          <p:nvPr/>
        </p:nvCxnSpPr>
        <p:spPr>
          <a:xfrm>
            <a:off x="8155637" y="6076806"/>
            <a:ext cx="295275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0" name="Volný tvar 49"/>
          <p:cNvSpPr/>
          <p:nvPr/>
        </p:nvSpPr>
        <p:spPr>
          <a:xfrm>
            <a:off x="8227074" y="5860906"/>
            <a:ext cx="2784475" cy="207963"/>
          </a:xfrm>
          <a:custGeom>
            <a:avLst/>
            <a:gdLst>
              <a:gd name="connsiteX0" fmla="*/ 0 w 2784763"/>
              <a:gd name="connsiteY0" fmla="*/ 124691 h 207819"/>
              <a:gd name="connsiteX1" fmla="*/ 138545 w 2784763"/>
              <a:gd name="connsiteY1" fmla="*/ 0 h 207819"/>
              <a:gd name="connsiteX2" fmla="*/ 443345 w 2784763"/>
              <a:gd name="connsiteY2" fmla="*/ 83128 h 207819"/>
              <a:gd name="connsiteX3" fmla="*/ 623454 w 2784763"/>
              <a:gd name="connsiteY3" fmla="*/ 83128 h 207819"/>
              <a:gd name="connsiteX4" fmla="*/ 803563 w 2784763"/>
              <a:gd name="connsiteY4" fmla="*/ 41564 h 207819"/>
              <a:gd name="connsiteX5" fmla="*/ 1094509 w 2784763"/>
              <a:gd name="connsiteY5" fmla="*/ 193964 h 207819"/>
              <a:gd name="connsiteX6" fmla="*/ 1274618 w 2784763"/>
              <a:gd name="connsiteY6" fmla="*/ 138546 h 207819"/>
              <a:gd name="connsiteX7" fmla="*/ 1593273 w 2784763"/>
              <a:gd name="connsiteY7" fmla="*/ 166255 h 207819"/>
              <a:gd name="connsiteX8" fmla="*/ 1856509 w 2784763"/>
              <a:gd name="connsiteY8" fmla="*/ 83128 h 207819"/>
              <a:gd name="connsiteX9" fmla="*/ 2022763 w 2784763"/>
              <a:gd name="connsiteY9" fmla="*/ 166255 h 207819"/>
              <a:gd name="connsiteX10" fmla="*/ 2050473 w 2784763"/>
              <a:gd name="connsiteY10" fmla="*/ 207819 h 207819"/>
              <a:gd name="connsiteX11" fmla="*/ 2258291 w 2784763"/>
              <a:gd name="connsiteY11" fmla="*/ 180110 h 207819"/>
              <a:gd name="connsiteX12" fmla="*/ 2299854 w 2784763"/>
              <a:gd name="connsiteY12" fmla="*/ 41564 h 207819"/>
              <a:gd name="connsiteX13" fmla="*/ 2521527 w 2784763"/>
              <a:gd name="connsiteY13" fmla="*/ 27710 h 207819"/>
              <a:gd name="connsiteX14" fmla="*/ 2729345 w 2784763"/>
              <a:gd name="connsiteY14" fmla="*/ 138546 h 207819"/>
              <a:gd name="connsiteX15" fmla="*/ 2784763 w 2784763"/>
              <a:gd name="connsiteY15" fmla="*/ 180110 h 207819"/>
              <a:gd name="connsiteX16" fmla="*/ 2784763 w 2784763"/>
              <a:gd name="connsiteY16" fmla="*/ 180110 h 2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4763" h="207819">
                <a:moveTo>
                  <a:pt x="0" y="124691"/>
                </a:moveTo>
                <a:lnTo>
                  <a:pt x="138545" y="0"/>
                </a:lnTo>
                <a:lnTo>
                  <a:pt x="443345" y="83128"/>
                </a:lnTo>
                <a:lnTo>
                  <a:pt x="623454" y="83128"/>
                </a:lnTo>
                <a:lnTo>
                  <a:pt x="803563" y="41564"/>
                </a:lnTo>
                <a:lnTo>
                  <a:pt x="1094509" y="193964"/>
                </a:lnTo>
                <a:lnTo>
                  <a:pt x="1274618" y="138546"/>
                </a:lnTo>
                <a:lnTo>
                  <a:pt x="1593273" y="166255"/>
                </a:lnTo>
                <a:lnTo>
                  <a:pt x="1856509" y="83128"/>
                </a:lnTo>
                <a:lnTo>
                  <a:pt x="2022763" y="166255"/>
                </a:lnTo>
                <a:lnTo>
                  <a:pt x="2050473" y="207819"/>
                </a:lnTo>
                <a:lnTo>
                  <a:pt x="2258291" y="180110"/>
                </a:lnTo>
                <a:lnTo>
                  <a:pt x="2299854" y="41564"/>
                </a:lnTo>
                <a:lnTo>
                  <a:pt x="2521527" y="27710"/>
                </a:lnTo>
                <a:lnTo>
                  <a:pt x="2729345" y="138546"/>
                </a:lnTo>
                <a:lnTo>
                  <a:pt x="2784763" y="180110"/>
                </a:lnTo>
                <a:lnTo>
                  <a:pt x="2784763" y="18011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Přímá spojovací čára 43"/>
          <p:cNvCxnSpPr/>
          <p:nvPr/>
        </p:nvCxnSpPr>
        <p:spPr>
          <a:xfrm flipV="1">
            <a:off x="8300099" y="5860906"/>
            <a:ext cx="2836863" cy="15875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2" name="Přímá spojovací čára 47"/>
          <p:cNvCxnSpPr>
            <a:cxnSpLocks/>
          </p:cNvCxnSpPr>
          <p:nvPr/>
        </p:nvCxnSpPr>
        <p:spPr>
          <a:xfrm flipH="1" flipV="1">
            <a:off x="11213407" y="5643585"/>
            <a:ext cx="19174" cy="41972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53" name="TextovéPole 55"/>
          <p:cNvSpPr txBox="1">
            <a:spLocks noChangeArrowheads="1"/>
          </p:cNvSpPr>
          <p:nvPr/>
        </p:nvSpPr>
        <p:spPr bwMode="auto">
          <a:xfrm>
            <a:off x="7789021" y="578629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CC0066"/>
                </a:solidFill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endParaRPr lang="cs-CZ" altLang="cs-CZ" sz="1800" dirty="0">
              <a:solidFill>
                <a:srgbClr val="CC0066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54" name="Obdélník 56"/>
          <p:cNvSpPr>
            <a:spLocks noChangeArrowheads="1"/>
          </p:cNvSpPr>
          <p:nvPr/>
        </p:nvSpPr>
        <p:spPr bwMode="auto">
          <a:xfrm>
            <a:off x="11310338" y="5601349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δ </a:t>
            </a:r>
            <a:endParaRPr lang="cs-CZ" altLang="cs-CZ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55" name="Přímá spojovací čára 61"/>
          <p:cNvCxnSpPr/>
          <p:nvPr/>
        </p:nvCxnSpPr>
        <p:spPr>
          <a:xfrm rot="5400000" flipH="1" flipV="1">
            <a:off x="8035179" y="5984731"/>
            <a:ext cx="215900" cy="0"/>
          </a:xfrm>
          <a:prstGeom prst="line">
            <a:avLst/>
          </a:prstGeom>
          <a:noFill/>
          <a:ln w="12700" cap="flat" cmpd="sng" algn="ctr">
            <a:solidFill>
              <a:srgbClr val="CC0066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6" name="Volný tvar: obrazec 1">
            <a:extLst>
              <a:ext uri="{FF2B5EF4-FFF2-40B4-BE49-F238E27FC236}">
                <a16:creationId xmlns:a16="http://schemas.microsoft.com/office/drawing/2014/main" id="{602C8AAA-5362-4BD5-B45D-C6C1638043EB}"/>
              </a:ext>
            </a:extLst>
          </p:cNvPr>
          <p:cNvSpPr/>
          <p:nvPr/>
        </p:nvSpPr>
        <p:spPr bwMode="auto">
          <a:xfrm>
            <a:off x="8233617" y="5868843"/>
            <a:ext cx="2827421" cy="204536"/>
          </a:xfrm>
          <a:custGeom>
            <a:avLst/>
            <a:gdLst>
              <a:gd name="connsiteX0" fmla="*/ 0 w 2827421"/>
              <a:gd name="connsiteY0" fmla="*/ 204536 h 204536"/>
              <a:gd name="connsiteX1" fmla="*/ 12032 w 2827421"/>
              <a:gd name="connsiteY1" fmla="*/ 120315 h 204536"/>
              <a:gd name="connsiteX2" fmla="*/ 120316 w 2827421"/>
              <a:gd name="connsiteY2" fmla="*/ 0 h 204536"/>
              <a:gd name="connsiteX3" fmla="*/ 469232 w 2827421"/>
              <a:gd name="connsiteY3" fmla="*/ 84221 h 204536"/>
              <a:gd name="connsiteX4" fmla="*/ 649706 w 2827421"/>
              <a:gd name="connsiteY4" fmla="*/ 72189 h 204536"/>
              <a:gd name="connsiteX5" fmla="*/ 830179 w 2827421"/>
              <a:gd name="connsiteY5" fmla="*/ 24063 h 204536"/>
              <a:gd name="connsiteX6" fmla="*/ 1094874 w 2827421"/>
              <a:gd name="connsiteY6" fmla="*/ 204536 h 204536"/>
              <a:gd name="connsiteX7" fmla="*/ 1395664 w 2827421"/>
              <a:gd name="connsiteY7" fmla="*/ 144379 h 204536"/>
              <a:gd name="connsiteX8" fmla="*/ 1588169 w 2827421"/>
              <a:gd name="connsiteY8" fmla="*/ 168442 h 204536"/>
              <a:gd name="connsiteX9" fmla="*/ 1816769 w 2827421"/>
              <a:gd name="connsiteY9" fmla="*/ 72189 h 204536"/>
              <a:gd name="connsiteX10" fmla="*/ 1949116 w 2827421"/>
              <a:gd name="connsiteY10" fmla="*/ 120315 h 204536"/>
              <a:gd name="connsiteX11" fmla="*/ 2057400 w 2827421"/>
              <a:gd name="connsiteY11" fmla="*/ 204536 h 204536"/>
              <a:gd name="connsiteX12" fmla="*/ 2237874 w 2827421"/>
              <a:gd name="connsiteY12" fmla="*/ 204536 h 204536"/>
              <a:gd name="connsiteX13" fmla="*/ 2298032 w 2827421"/>
              <a:gd name="connsiteY13" fmla="*/ 36094 h 204536"/>
              <a:gd name="connsiteX14" fmla="*/ 2502569 w 2827421"/>
              <a:gd name="connsiteY14" fmla="*/ 24063 h 204536"/>
              <a:gd name="connsiteX15" fmla="*/ 2827421 w 2827421"/>
              <a:gd name="connsiteY15" fmla="*/ 204536 h 204536"/>
              <a:gd name="connsiteX16" fmla="*/ 0 w 2827421"/>
              <a:gd name="connsiteY16" fmla="*/ 204536 h 20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421" h="204536">
                <a:moveTo>
                  <a:pt x="0" y="204536"/>
                </a:moveTo>
                <a:lnTo>
                  <a:pt x="12032" y="120315"/>
                </a:lnTo>
                <a:lnTo>
                  <a:pt x="120316" y="0"/>
                </a:lnTo>
                <a:lnTo>
                  <a:pt x="469232" y="84221"/>
                </a:lnTo>
                <a:lnTo>
                  <a:pt x="649706" y="72189"/>
                </a:lnTo>
                <a:lnTo>
                  <a:pt x="830179" y="24063"/>
                </a:lnTo>
                <a:lnTo>
                  <a:pt x="1094874" y="204536"/>
                </a:lnTo>
                <a:lnTo>
                  <a:pt x="1395664" y="144379"/>
                </a:lnTo>
                <a:lnTo>
                  <a:pt x="1588169" y="168442"/>
                </a:lnTo>
                <a:lnTo>
                  <a:pt x="1816769" y="72189"/>
                </a:lnTo>
                <a:lnTo>
                  <a:pt x="1949116" y="120315"/>
                </a:lnTo>
                <a:lnTo>
                  <a:pt x="2057400" y="204536"/>
                </a:lnTo>
                <a:lnTo>
                  <a:pt x="2237874" y="204536"/>
                </a:lnTo>
                <a:lnTo>
                  <a:pt x="2298032" y="36094"/>
                </a:lnTo>
                <a:lnTo>
                  <a:pt x="2502569" y="24063"/>
                </a:lnTo>
                <a:lnTo>
                  <a:pt x="2827421" y="204536"/>
                </a:lnTo>
                <a:lnTo>
                  <a:pt x="0" y="204536"/>
                </a:lnTo>
                <a:close/>
              </a:path>
            </a:pathLst>
          </a:cu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3F0918B8-3B24-41EC-9490-14CDF8A0A171}"/>
              </a:ext>
            </a:extLst>
          </p:cNvPr>
          <p:cNvSpPr/>
          <p:nvPr/>
        </p:nvSpPr>
        <p:spPr bwMode="auto">
          <a:xfrm>
            <a:off x="8233617" y="5665416"/>
            <a:ext cx="2806507" cy="422533"/>
          </a:xfrm>
          <a:prstGeom prst="rect">
            <a:avLst/>
          </a:prstGeom>
          <a:solidFill>
            <a:schemeClr val="accent2">
              <a:lumMod val="75000"/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F2B0694F-C69F-4F1B-B7F8-C345B24CD41F}"/>
              </a:ext>
            </a:extLst>
          </p:cNvPr>
          <p:cNvSpPr/>
          <p:nvPr/>
        </p:nvSpPr>
        <p:spPr bwMode="auto">
          <a:xfrm>
            <a:off x="8224123" y="5214661"/>
            <a:ext cx="2806507" cy="475471"/>
          </a:xfrm>
          <a:prstGeom prst="rect">
            <a:avLst/>
          </a:prstGeom>
          <a:solidFill>
            <a:srgbClr val="00B0F0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1F8B4B9B-006C-4BFF-AAD8-A6DD567D1509}"/>
              </a:ext>
            </a:extLst>
          </p:cNvPr>
          <p:cNvCxnSpPr/>
          <p:nvPr/>
        </p:nvCxnSpPr>
        <p:spPr bwMode="auto">
          <a:xfrm>
            <a:off x="11108387" y="5643585"/>
            <a:ext cx="2019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098B430E-89A9-4C74-844A-153A675FA6B1}"/>
              </a:ext>
            </a:extLst>
          </p:cNvPr>
          <p:cNvCxnSpPr/>
          <p:nvPr/>
        </p:nvCxnSpPr>
        <p:spPr bwMode="auto">
          <a:xfrm>
            <a:off x="11108387" y="6087949"/>
            <a:ext cx="3813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Obdélník 56">
            <a:extLst>
              <a:ext uri="{FF2B5EF4-FFF2-40B4-BE49-F238E27FC236}">
                <a16:creationId xmlns:a16="http://schemas.microsoft.com/office/drawing/2014/main" id="{6DD6BF4E-D96D-420B-BC9D-77E862431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736" y="6303378"/>
            <a:ext cx="26164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   - 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laminární podvrstva</a:t>
            </a:r>
            <a:r>
              <a:rPr lang="el-GR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cs-CZ" altLang="cs-CZ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2" name="Obrázek 61">
            <a:extLst>
              <a:ext uri="{FF2B5EF4-FFF2-40B4-BE49-F238E27FC236}">
                <a16:creationId xmlns:a16="http://schemas.microsoft.com/office/drawing/2014/main" id="{9FE76312-1690-442A-9E03-C369097BB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602" y="6310134"/>
            <a:ext cx="451143" cy="493819"/>
          </a:xfrm>
          <a:prstGeom prst="rect">
            <a:avLst/>
          </a:prstGeom>
        </p:spPr>
      </p:pic>
      <p:sp>
        <p:nvSpPr>
          <p:cNvPr id="63" name="TextovéPole 62">
            <a:extLst>
              <a:ext uri="{FF2B5EF4-FFF2-40B4-BE49-F238E27FC236}">
                <a16:creationId xmlns:a16="http://schemas.microsoft.com/office/drawing/2014/main" id="{B0D65801-90C4-4044-925E-E97C2C9DAEF3}"/>
              </a:ext>
            </a:extLst>
          </p:cNvPr>
          <p:cNvSpPr txBox="1"/>
          <p:nvPr/>
        </p:nvSpPr>
        <p:spPr>
          <a:xfrm>
            <a:off x="9484797" y="4775570"/>
            <a:ext cx="222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Turbulentní proudění</a:t>
            </a:r>
          </a:p>
        </p:txBody>
      </p: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18278C95-13B1-4DA1-926F-F7056C0D3B4E}"/>
              </a:ext>
            </a:extLst>
          </p:cNvPr>
          <p:cNvCxnSpPr/>
          <p:nvPr/>
        </p:nvCxnSpPr>
        <p:spPr bwMode="auto">
          <a:xfrm flipH="1">
            <a:off x="9146065" y="5023736"/>
            <a:ext cx="473246" cy="1909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E6CED695-33E1-420D-8F59-446080543184}"/>
                  </a:ext>
                </a:extLst>
              </p:cNvPr>
              <p:cNvSpPr txBox="1"/>
              <p:nvPr/>
            </p:nvSpPr>
            <p:spPr>
              <a:xfrm>
                <a:off x="5752983" y="1782190"/>
                <a:ext cx="1734706" cy="522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=33.4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E6CED695-33E1-420D-8F59-446080543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83" y="1782190"/>
                <a:ext cx="1734706" cy="522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Obrázek 64">
            <a:extLst>
              <a:ext uri="{FF2B5EF4-FFF2-40B4-BE49-F238E27FC236}">
                <a16:creationId xmlns:a16="http://schemas.microsoft.com/office/drawing/2014/main" id="{2F4AE086-69B0-4114-A2AA-3F8A4BBF27E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18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2"/>
          <p:cNvSpPr>
            <a:spLocks noChangeArrowheads="1"/>
          </p:cNvSpPr>
          <p:nvPr/>
        </p:nvSpPr>
        <p:spPr bwMode="auto">
          <a:xfrm>
            <a:off x="2589213" y="485247"/>
            <a:ext cx="7069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HYDRAULICKÉ DRSNOSTI   (</a:t>
            </a:r>
            <a:r>
              <a:rPr lang="el-GR" altLang="cs-CZ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Δ</a:t>
            </a:r>
            <a:r>
              <a:rPr lang="cs-CZ" altLang="cs-CZ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 </a:t>
            </a:r>
            <a:r>
              <a:rPr lang="el-GR" altLang="cs-CZ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 technicky vyráběná potrubí</a:t>
            </a: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Obdélník 3"/>
          <p:cNvSpPr>
            <a:spLocks noChangeArrowheads="1"/>
          </p:cNvSpPr>
          <p:nvPr/>
        </p:nvSpPr>
        <p:spPr bwMode="auto">
          <a:xfrm>
            <a:off x="2422525" y="1132947"/>
            <a:ext cx="64325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Druh potrubí                     Stav potrubí                   </a:t>
            </a:r>
            <a:r>
              <a:rPr lang="el-GR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Δ </a:t>
            </a:r>
            <a:r>
              <a:rPr lang="el-GR" altLang="cs-CZ" sz="1800" dirty="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[</a:t>
            </a:r>
            <a:r>
              <a:rPr lang="cs-CZ" altLang="cs-CZ" sz="1800" dirty="0">
                <a:solidFill>
                  <a:prstClr val="black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mm</a:t>
            </a:r>
            <a:r>
              <a:rPr lang="cs-CZ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Azbestocementové                 nové                              0,5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použité                       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Ocelové bezešvé                      nové                              0,01 – 0,02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 staré                              0,3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Litinové                                     nové                               0,01-0,016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zrezivělé                         2-3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Plastové                                     nové                               0,001-0,003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staré                                0,01-0,015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Betonové                                  nové                                0,15-0,5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staré                                1-3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99A1BF9-16EC-4BE4-AE7F-41CB63A0F3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61932" y="656859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Hydraulika</a:t>
            </a:r>
          </a:p>
          <a:p>
            <a:pPr eaLnBrk="1" hangingPunct="1"/>
            <a:endParaRPr lang="cs-CZ" sz="1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19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F317884-FDF0-42F3-97DE-7D7CE761472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869" y="533400"/>
            <a:ext cx="9453806" cy="6257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6C008D-1144-4DC3-B8E9-2FC52802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100" y="843269"/>
            <a:ext cx="1785632" cy="21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AD10B24-3E04-448C-9B31-4C47A73E342A}"/>
              </a:ext>
            </a:extLst>
          </p:cNvPr>
          <p:cNvSpPr txBox="1"/>
          <p:nvPr/>
        </p:nvSpPr>
        <p:spPr>
          <a:xfrm>
            <a:off x="2796988" y="4740729"/>
            <a:ext cx="181271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B.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Kritická oblast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0848B4B7-01E2-41D5-AF39-55C1FDCE9834}"/>
              </a:ext>
            </a:extLst>
          </p:cNvPr>
          <p:cNvSpPr/>
          <p:nvPr/>
        </p:nvSpPr>
        <p:spPr bwMode="auto">
          <a:xfrm rot="1587236">
            <a:off x="3981116" y="3475437"/>
            <a:ext cx="787005" cy="1150214"/>
          </a:xfrm>
          <a:prstGeom prst="ellipse">
            <a:avLst/>
          </a:prstGeom>
          <a:solidFill>
            <a:srgbClr val="C0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55AD18-25D3-4F07-B7AC-C1684675A303}"/>
              </a:ext>
            </a:extLst>
          </p:cNvPr>
          <p:cNvSpPr txBox="1"/>
          <p:nvPr/>
        </p:nvSpPr>
        <p:spPr>
          <a:xfrm>
            <a:off x="5461440" y="654967"/>
            <a:ext cx="600983" cy="376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latin typeface="Symbol" panose="05050102010706020507" pitchFamily="18" charset="2"/>
              </a:rPr>
              <a:t>D</a:t>
            </a:r>
            <a:r>
              <a:rPr lang="cs-CZ" dirty="0"/>
              <a:t>/D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EA5B79-2FCE-4D35-B825-80FE809E3EA8}"/>
              </a:ext>
            </a:extLst>
          </p:cNvPr>
          <p:cNvSpPr txBox="1"/>
          <p:nvPr/>
        </p:nvSpPr>
        <p:spPr>
          <a:xfrm rot="16200000">
            <a:off x="-39048" y="2370325"/>
            <a:ext cx="3423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Koeficient pro ztrátu třením,</a:t>
            </a:r>
            <a:r>
              <a:rPr lang="cs-CZ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Symbol" panose="05050102010706020507" pitchFamily="18" charset="2"/>
                <a:ea typeface="Cambria Math" panose="02040503050406030204" pitchFamily="18" charset="0"/>
              </a:rPr>
              <a:t>l</a:t>
            </a:r>
            <a:endParaRPr lang="cs-CZ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88BD1312-69C5-45A1-B229-6F5C5745647F}"/>
              </a:ext>
            </a:extLst>
          </p:cNvPr>
          <p:cNvSpPr/>
          <p:nvPr/>
        </p:nvSpPr>
        <p:spPr bwMode="auto">
          <a:xfrm>
            <a:off x="6819900" y="2120900"/>
            <a:ext cx="2641600" cy="3517900"/>
          </a:xfrm>
          <a:custGeom>
            <a:avLst/>
            <a:gdLst>
              <a:gd name="connsiteX0" fmla="*/ 0 w 2641600"/>
              <a:gd name="connsiteY0" fmla="*/ 0 h 3517900"/>
              <a:gd name="connsiteX1" fmla="*/ 101600 w 2641600"/>
              <a:gd name="connsiteY1" fmla="*/ 482600 h 3517900"/>
              <a:gd name="connsiteX2" fmla="*/ 431800 w 2641600"/>
              <a:gd name="connsiteY2" fmla="*/ 1117600 h 3517900"/>
              <a:gd name="connsiteX3" fmla="*/ 1333500 w 2641600"/>
              <a:gd name="connsiteY3" fmla="*/ 2222500 h 3517900"/>
              <a:gd name="connsiteX4" fmla="*/ 2641600 w 2641600"/>
              <a:gd name="connsiteY4" fmla="*/ 3517900 h 3517900"/>
              <a:gd name="connsiteX5" fmla="*/ 2641600 w 2641600"/>
              <a:gd name="connsiteY5" fmla="*/ 3517900 h 3517900"/>
              <a:gd name="connsiteX6" fmla="*/ 2641600 w 2641600"/>
              <a:gd name="connsiteY6" fmla="*/ 35179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600" h="3517900">
                <a:moveTo>
                  <a:pt x="0" y="0"/>
                </a:moveTo>
                <a:cubicBezTo>
                  <a:pt x="14816" y="148166"/>
                  <a:pt x="29633" y="296333"/>
                  <a:pt x="101600" y="482600"/>
                </a:cubicBezTo>
                <a:cubicBezTo>
                  <a:pt x="173567" y="668867"/>
                  <a:pt x="226483" y="827617"/>
                  <a:pt x="431800" y="1117600"/>
                </a:cubicBezTo>
                <a:cubicBezTo>
                  <a:pt x="637117" y="1407583"/>
                  <a:pt x="965200" y="1822450"/>
                  <a:pt x="1333500" y="2222500"/>
                </a:cubicBezTo>
                <a:cubicBezTo>
                  <a:pt x="1701800" y="2622550"/>
                  <a:pt x="2641600" y="3517900"/>
                  <a:pt x="2641600" y="3517900"/>
                </a:cubicBezTo>
                <a:lnTo>
                  <a:pt x="2641600" y="3517900"/>
                </a:lnTo>
                <a:lnTo>
                  <a:pt x="2641600" y="3517900"/>
                </a:lnTo>
              </a:path>
            </a:pathLst>
          </a:custGeom>
          <a:noFill/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362DA99-00BD-4707-B4C4-DDDA476BF319}"/>
              </a:ext>
            </a:extLst>
          </p:cNvPr>
          <p:cNvSpPr/>
          <p:nvPr/>
        </p:nvSpPr>
        <p:spPr>
          <a:xfrm>
            <a:off x="3510652" y="1469882"/>
            <a:ext cx="212775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A.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Lineární oblast  - laminární proudění</a:t>
            </a:r>
            <a:endParaRPr lang="cs-CZ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3412608-3DE6-429D-B563-60C3EA2CFCF8}"/>
              </a:ext>
            </a:extLst>
          </p:cNvPr>
          <p:cNvCxnSpPr/>
          <p:nvPr/>
        </p:nvCxnSpPr>
        <p:spPr bwMode="auto">
          <a:xfrm flipV="1">
            <a:off x="3470919" y="4445000"/>
            <a:ext cx="516881" cy="393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CADF955B-2323-4E5A-BC68-1D61479D47AB}"/>
              </a:ext>
            </a:extLst>
          </p:cNvPr>
          <p:cNvSpPr/>
          <p:nvPr/>
        </p:nvSpPr>
        <p:spPr>
          <a:xfrm>
            <a:off x="4908352" y="4882459"/>
            <a:ext cx="221073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C.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Oblast hydraulicky</a:t>
            </a:r>
          </a:p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hladkého potrubí 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78FD3EB-9B39-47C4-A5EC-FFA274A4DCD2}"/>
              </a:ext>
            </a:extLst>
          </p:cNvPr>
          <p:cNvSpPr/>
          <p:nvPr/>
        </p:nvSpPr>
        <p:spPr>
          <a:xfrm>
            <a:off x="3675836" y="2310274"/>
            <a:ext cx="220502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Přechodné pásmo </a:t>
            </a: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82C4DBD-548C-4626-B1C4-7B686AFE4934}"/>
              </a:ext>
            </a:extLst>
          </p:cNvPr>
          <p:cNvSpPr/>
          <p:nvPr/>
        </p:nvSpPr>
        <p:spPr>
          <a:xfrm>
            <a:off x="7226090" y="1451482"/>
            <a:ext cx="242553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</a:t>
            </a:r>
            <a:r>
              <a:rPr lang="cs-CZ" altLang="cs-C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Oblast – hydraulicky </a:t>
            </a:r>
          </a:p>
          <a:p>
            <a:r>
              <a:rPr lang="cs-CZ" altLang="cs-CZ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drsného potrubí</a:t>
            </a:r>
            <a:endParaRPr lang="cs-CZ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0D55A2A-8A1A-4D3A-AB45-FEB988263C6B}"/>
              </a:ext>
            </a:extLst>
          </p:cNvPr>
          <p:cNvCxnSpPr>
            <a:cxnSpLocks/>
          </p:cNvCxnSpPr>
          <p:nvPr/>
        </p:nvCxnSpPr>
        <p:spPr bwMode="auto">
          <a:xfrm flipH="1">
            <a:off x="3970003" y="4380876"/>
            <a:ext cx="4110" cy="1881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935FF4AC-0402-4ADA-979F-C49B9BB5B07A}"/>
                  </a:ext>
                </a:extLst>
              </p:cNvPr>
              <p:cNvSpPr txBox="1"/>
              <p:nvPr/>
            </p:nvSpPr>
            <p:spPr>
              <a:xfrm>
                <a:off x="3659099" y="6237925"/>
                <a:ext cx="6824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935FF4AC-0402-4ADA-979F-C49B9BB5B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099" y="6237925"/>
                <a:ext cx="682495" cy="369332"/>
              </a:xfrm>
              <a:prstGeom prst="rect">
                <a:avLst/>
              </a:prstGeom>
              <a:blipFill>
                <a:blip r:embed="rId7"/>
                <a:stretch>
                  <a:fillRect l="-9821" r="-3571"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>
            <a:extLst>
              <a:ext uri="{FF2B5EF4-FFF2-40B4-BE49-F238E27FC236}">
                <a16:creationId xmlns:a16="http://schemas.microsoft.com/office/drawing/2014/main" id="{8DA89712-B3E3-4171-9332-5AB58B03FB5B}"/>
              </a:ext>
            </a:extLst>
          </p:cNvPr>
          <p:cNvSpPr txBox="1"/>
          <p:nvPr/>
        </p:nvSpPr>
        <p:spPr>
          <a:xfrm>
            <a:off x="10277100" y="3160303"/>
            <a:ext cx="1785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Johann</a:t>
            </a:r>
          </a:p>
          <a:p>
            <a:r>
              <a:rPr lang="cs-CZ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Nikuradse</a:t>
            </a:r>
            <a:endParaRPr lang="cs-CZ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(1894-1979)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3DFEB000-CEEE-4C27-9426-F0887F6F861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0B883ED-E3D6-0E95-2599-143925A0682B}"/>
              </a:ext>
            </a:extLst>
          </p:cNvPr>
          <p:cNvCxnSpPr/>
          <p:nvPr/>
        </p:nvCxnSpPr>
        <p:spPr bwMode="auto">
          <a:xfrm flipV="1">
            <a:off x="1695450" y="4445000"/>
            <a:ext cx="0" cy="8794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4B87DE6-A350-A83B-B45A-2BB3271DE63D}"/>
              </a:ext>
            </a:extLst>
          </p:cNvPr>
          <p:cNvCxnSpPr>
            <a:cxnSpLocks/>
          </p:cNvCxnSpPr>
          <p:nvPr/>
        </p:nvCxnSpPr>
        <p:spPr bwMode="auto">
          <a:xfrm>
            <a:off x="4609705" y="6394016"/>
            <a:ext cx="10287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23" name="Ovál 22">
            <a:extLst>
              <a:ext uri="{FF2B5EF4-FFF2-40B4-BE49-F238E27FC236}">
                <a16:creationId xmlns:a16="http://schemas.microsoft.com/office/drawing/2014/main" id="{00427098-B117-89C7-7DA4-486F28DA67BD}"/>
              </a:ext>
            </a:extLst>
          </p:cNvPr>
          <p:cNvSpPr/>
          <p:nvPr/>
        </p:nvSpPr>
        <p:spPr bwMode="auto">
          <a:xfrm rot="20194288">
            <a:off x="2963701" y="1195329"/>
            <a:ext cx="495410" cy="2972844"/>
          </a:xfrm>
          <a:prstGeom prst="ellipse">
            <a:avLst/>
          </a:prstGeom>
          <a:solidFill>
            <a:schemeClr val="accent1">
              <a:alpha val="2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5E8B81DF-6A4B-DCDE-286F-531991260D69}"/>
              </a:ext>
            </a:extLst>
          </p:cNvPr>
          <p:cNvSpPr/>
          <p:nvPr/>
        </p:nvSpPr>
        <p:spPr bwMode="auto">
          <a:xfrm rot="18020883">
            <a:off x="6212942" y="2714155"/>
            <a:ext cx="344461" cy="3542271"/>
          </a:xfrm>
          <a:prstGeom prst="ellipse">
            <a:avLst/>
          </a:prstGeom>
          <a:solidFill>
            <a:schemeClr val="accent2">
              <a:lumMod val="40000"/>
              <a:lumOff val="60000"/>
              <a:alpha val="2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ABB58762-C7D6-0E77-82A9-16260DB7E923}"/>
              </a:ext>
            </a:extLst>
          </p:cNvPr>
          <p:cNvSpPr/>
          <p:nvPr/>
        </p:nvSpPr>
        <p:spPr bwMode="auto">
          <a:xfrm>
            <a:off x="4581525" y="2476500"/>
            <a:ext cx="4867275" cy="3276600"/>
          </a:xfrm>
          <a:custGeom>
            <a:avLst/>
            <a:gdLst>
              <a:gd name="connsiteX0" fmla="*/ 1095375 w 4867275"/>
              <a:gd name="connsiteY0" fmla="*/ 1333500 h 3276600"/>
              <a:gd name="connsiteX1" fmla="*/ 714375 w 4867275"/>
              <a:gd name="connsiteY1" fmla="*/ 1114425 h 3276600"/>
              <a:gd name="connsiteX2" fmla="*/ 66675 w 4867275"/>
              <a:gd name="connsiteY2" fmla="*/ 857250 h 3276600"/>
              <a:gd name="connsiteX3" fmla="*/ 0 w 4867275"/>
              <a:gd name="connsiteY3" fmla="*/ 685800 h 3276600"/>
              <a:gd name="connsiteX4" fmla="*/ 476250 w 4867275"/>
              <a:gd name="connsiteY4" fmla="*/ 466725 h 3276600"/>
              <a:gd name="connsiteX5" fmla="*/ 1390650 w 4867275"/>
              <a:gd name="connsiteY5" fmla="*/ 161925 h 3276600"/>
              <a:gd name="connsiteX6" fmla="*/ 2181225 w 4867275"/>
              <a:gd name="connsiteY6" fmla="*/ 0 h 3276600"/>
              <a:gd name="connsiteX7" fmla="*/ 2505075 w 4867275"/>
              <a:gd name="connsiteY7" fmla="*/ 723900 h 3276600"/>
              <a:gd name="connsiteX8" fmla="*/ 3133725 w 4867275"/>
              <a:gd name="connsiteY8" fmla="*/ 1524000 h 3276600"/>
              <a:gd name="connsiteX9" fmla="*/ 3838575 w 4867275"/>
              <a:gd name="connsiteY9" fmla="*/ 2305050 h 3276600"/>
              <a:gd name="connsiteX10" fmla="*/ 4867275 w 4867275"/>
              <a:gd name="connsiteY10" fmla="*/ 3219450 h 3276600"/>
              <a:gd name="connsiteX11" fmla="*/ 4810125 w 4867275"/>
              <a:gd name="connsiteY11" fmla="*/ 3276600 h 3276600"/>
              <a:gd name="connsiteX12" fmla="*/ 4714875 w 4867275"/>
              <a:gd name="connsiteY12" fmla="*/ 3276600 h 3276600"/>
              <a:gd name="connsiteX13" fmla="*/ 4514850 w 4867275"/>
              <a:gd name="connsiteY13" fmla="*/ 3257550 h 3276600"/>
              <a:gd name="connsiteX14" fmla="*/ 4095750 w 4867275"/>
              <a:gd name="connsiteY14" fmla="*/ 3200400 h 3276600"/>
              <a:gd name="connsiteX15" fmla="*/ 3314700 w 4867275"/>
              <a:gd name="connsiteY15" fmla="*/ 2657475 h 3276600"/>
              <a:gd name="connsiteX16" fmla="*/ 1943100 w 4867275"/>
              <a:gd name="connsiteY16" fmla="*/ 1800225 h 3276600"/>
              <a:gd name="connsiteX17" fmla="*/ 1095375 w 4867275"/>
              <a:gd name="connsiteY17" fmla="*/ 13335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7275" h="3276600">
                <a:moveTo>
                  <a:pt x="1095375" y="1333500"/>
                </a:moveTo>
                <a:lnTo>
                  <a:pt x="714375" y="1114425"/>
                </a:lnTo>
                <a:lnTo>
                  <a:pt x="66675" y="857250"/>
                </a:lnTo>
                <a:lnTo>
                  <a:pt x="0" y="685800"/>
                </a:lnTo>
                <a:lnTo>
                  <a:pt x="476250" y="466725"/>
                </a:lnTo>
                <a:lnTo>
                  <a:pt x="1390650" y="161925"/>
                </a:lnTo>
                <a:lnTo>
                  <a:pt x="2181225" y="0"/>
                </a:lnTo>
                <a:lnTo>
                  <a:pt x="2505075" y="723900"/>
                </a:lnTo>
                <a:lnTo>
                  <a:pt x="3133725" y="1524000"/>
                </a:lnTo>
                <a:lnTo>
                  <a:pt x="3838575" y="2305050"/>
                </a:lnTo>
                <a:lnTo>
                  <a:pt x="4867275" y="3219450"/>
                </a:lnTo>
                <a:lnTo>
                  <a:pt x="4810125" y="3276600"/>
                </a:lnTo>
                <a:lnTo>
                  <a:pt x="4714875" y="3276600"/>
                </a:lnTo>
                <a:lnTo>
                  <a:pt x="4514850" y="3257550"/>
                </a:lnTo>
                <a:lnTo>
                  <a:pt x="4095750" y="3200400"/>
                </a:lnTo>
                <a:lnTo>
                  <a:pt x="3314700" y="2657475"/>
                </a:lnTo>
                <a:lnTo>
                  <a:pt x="1943100" y="1800225"/>
                </a:lnTo>
                <a:lnTo>
                  <a:pt x="1095375" y="1333500"/>
                </a:lnTo>
                <a:close/>
              </a:path>
            </a:pathLst>
          </a:custGeom>
          <a:solidFill>
            <a:srgbClr val="FFC000">
              <a:alpha val="2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07E18C60-15CC-9B3A-DD50-975E8BADCC67}"/>
              </a:ext>
            </a:extLst>
          </p:cNvPr>
          <p:cNvSpPr/>
          <p:nvPr/>
        </p:nvSpPr>
        <p:spPr bwMode="auto">
          <a:xfrm>
            <a:off x="6953250" y="2314575"/>
            <a:ext cx="2914650" cy="3429000"/>
          </a:xfrm>
          <a:custGeom>
            <a:avLst/>
            <a:gdLst>
              <a:gd name="connsiteX0" fmla="*/ 800100 w 2914650"/>
              <a:gd name="connsiteY0" fmla="*/ 1400175 h 3429000"/>
              <a:gd name="connsiteX1" fmla="*/ 542925 w 2914650"/>
              <a:gd name="connsiteY1" fmla="*/ 1114425 h 3429000"/>
              <a:gd name="connsiteX2" fmla="*/ 266700 w 2914650"/>
              <a:gd name="connsiteY2" fmla="*/ 657225 h 3429000"/>
              <a:gd name="connsiteX3" fmla="*/ 0 w 2914650"/>
              <a:gd name="connsiteY3" fmla="*/ 133350 h 3429000"/>
              <a:gd name="connsiteX4" fmla="*/ 123825 w 2914650"/>
              <a:gd name="connsiteY4" fmla="*/ 95250 h 3429000"/>
              <a:gd name="connsiteX5" fmla="*/ 619125 w 2914650"/>
              <a:gd name="connsiteY5" fmla="*/ 47625 h 3429000"/>
              <a:gd name="connsiteX6" fmla="*/ 1562100 w 2914650"/>
              <a:gd name="connsiteY6" fmla="*/ 0 h 3429000"/>
              <a:gd name="connsiteX7" fmla="*/ 2371725 w 2914650"/>
              <a:gd name="connsiteY7" fmla="*/ 28575 h 3429000"/>
              <a:gd name="connsiteX8" fmla="*/ 2867025 w 2914650"/>
              <a:gd name="connsiteY8" fmla="*/ 104775 h 3429000"/>
              <a:gd name="connsiteX9" fmla="*/ 2895600 w 2914650"/>
              <a:gd name="connsiteY9" fmla="*/ 1219200 h 3429000"/>
              <a:gd name="connsiteX10" fmla="*/ 2905125 w 2914650"/>
              <a:gd name="connsiteY10" fmla="*/ 2590800 h 3429000"/>
              <a:gd name="connsiteX11" fmla="*/ 2914650 w 2914650"/>
              <a:gd name="connsiteY11" fmla="*/ 3419475 h 3429000"/>
              <a:gd name="connsiteX12" fmla="*/ 2638425 w 2914650"/>
              <a:gd name="connsiteY12" fmla="*/ 3429000 h 3429000"/>
              <a:gd name="connsiteX13" fmla="*/ 2324100 w 2914650"/>
              <a:gd name="connsiteY13" fmla="*/ 3000375 h 3429000"/>
              <a:gd name="connsiteX14" fmla="*/ 1590675 w 2914650"/>
              <a:gd name="connsiteY14" fmla="*/ 2295525 h 3429000"/>
              <a:gd name="connsiteX15" fmla="*/ 1114425 w 2914650"/>
              <a:gd name="connsiteY15" fmla="*/ 1771650 h 3429000"/>
              <a:gd name="connsiteX16" fmla="*/ 800100 w 2914650"/>
              <a:gd name="connsiteY16" fmla="*/ 14001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4650" h="3429000">
                <a:moveTo>
                  <a:pt x="800100" y="1400175"/>
                </a:moveTo>
                <a:lnTo>
                  <a:pt x="542925" y="1114425"/>
                </a:lnTo>
                <a:lnTo>
                  <a:pt x="266700" y="657225"/>
                </a:lnTo>
                <a:lnTo>
                  <a:pt x="0" y="133350"/>
                </a:lnTo>
                <a:lnTo>
                  <a:pt x="123825" y="95250"/>
                </a:lnTo>
                <a:lnTo>
                  <a:pt x="619125" y="47625"/>
                </a:lnTo>
                <a:lnTo>
                  <a:pt x="1562100" y="0"/>
                </a:lnTo>
                <a:lnTo>
                  <a:pt x="2371725" y="28575"/>
                </a:lnTo>
                <a:lnTo>
                  <a:pt x="2867025" y="104775"/>
                </a:lnTo>
                <a:lnTo>
                  <a:pt x="2895600" y="1219200"/>
                </a:lnTo>
                <a:lnTo>
                  <a:pt x="2905125" y="2590800"/>
                </a:lnTo>
                <a:lnTo>
                  <a:pt x="2914650" y="3419475"/>
                </a:lnTo>
                <a:lnTo>
                  <a:pt x="2638425" y="3429000"/>
                </a:lnTo>
                <a:lnTo>
                  <a:pt x="2324100" y="3000375"/>
                </a:lnTo>
                <a:lnTo>
                  <a:pt x="1590675" y="2295525"/>
                </a:lnTo>
                <a:lnTo>
                  <a:pt x="1114425" y="1771650"/>
                </a:lnTo>
                <a:lnTo>
                  <a:pt x="800100" y="1400175"/>
                </a:lnTo>
                <a:close/>
              </a:path>
            </a:pathLst>
          </a:custGeom>
          <a:solidFill>
            <a:srgbClr val="00B0F0">
              <a:alpha val="5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791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58077" y="2367171"/>
            <a:ext cx="59404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USTÁLENÉ 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PROUDĚNÍ</a:t>
            </a:r>
            <a:endParaRPr lang="cs-CZ" altLang="cs-CZ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cs-CZ" altLang="cs-CZ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Q =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</a:t>
            </a:r>
            <a:r>
              <a:rPr lang="en-US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</a:t>
            </a:r>
            <a:r>
              <a:rPr lang="en-US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.S</a:t>
            </a:r>
            <a:r>
              <a:rPr lang="en-US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cs-CZ" sz="1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konst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endParaRPr lang="cs-CZ" altLang="cs-CZ" sz="1800" dirty="0">
              <a:solidFill>
                <a:prstClr val="black"/>
              </a:solidFill>
              <a:latin typeface="Monotype Corsiva" panose="03010101010201010101" pitchFamily="66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NESTLAČITELNÁ KAPALINA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cs-CZ" altLang="cs-CZ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S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…. = 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cs-CZ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.v</a:t>
            </a:r>
            <a:r>
              <a:rPr lang="cs-CZ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cs-CZ" sz="2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konst</a:t>
            </a:r>
            <a:r>
              <a:rPr lang="en-US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= Q</a:t>
            </a:r>
            <a:r>
              <a:rPr lang="en-US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2000" b="1" baseline="-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Q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06565A0-20ED-46AB-903C-1356E37436B8}"/>
              </a:ext>
            </a:extLst>
          </p:cNvPr>
          <p:cNvSpPr/>
          <p:nvPr/>
        </p:nvSpPr>
        <p:spPr bwMode="auto">
          <a:xfrm>
            <a:off x="3549306" y="3969797"/>
            <a:ext cx="5016147" cy="707613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17ABEDE-0C2D-4F0E-BB4B-E2E315CAEB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2" name="TextovéPole 13">
            <a:extLst>
              <a:ext uri="{FF2B5EF4-FFF2-40B4-BE49-F238E27FC236}">
                <a16:creationId xmlns:a16="http://schemas.microsoft.com/office/drawing/2014/main" id="{E6C0FBBE-9925-1899-1715-52E946D20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15" y="1069264"/>
            <a:ext cx="3104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Rovnice kontinuity</a:t>
            </a:r>
            <a:endParaRPr lang="cs-CZ" altLang="cs-CZ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20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63823" y="322816"/>
            <a:ext cx="62162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AutoNum type="alphaUcPeriod"/>
              <a:defRPr/>
            </a:pP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Lineární oblast </a:t>
            </a: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– laminární režim –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Hagen-Poiseuillův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zákon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přímka </a:t>
            </a:r>
          </a:p>
          <a:p>
            <a:pPr eaLnBrk="1" hangingPunct="1"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    (až Re =2320)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2000" dirty="0"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l </a:t>
            </a:r>
            <a:r>
              <a:rPr 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=64/Re</a:t>
            </a:r>
          </a:p>
        </p:txBody>
      </p:sp>
      <p:sp>
        <p:nvSpPr>
          <p:cNvPr id="9" name="TextovéPole 15"/>
          <p:cNvSpPr txBox="1">
            <a:spLocks noChangeArrowheads="1"/>
          </p:cNvSpPr>
          <p:nvPr/>
        </p:nvSpPr>
        <p:spPr bwMode="auto">
          <a:xfrm>
            <a:off x="5763823" y="1257177"/>
            <a:ext cx="64521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B. Kritická  oblast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 přechod lamin. a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 režim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=f(Re)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nestabilita - přechod z lam. do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skokem </a:t>
            </a:r>
          </a:p>
        </p:txBody>
      </p:sp>
      <p:sp>
        <p:nvSpPr>
          <p:cNvPr id="11" name="TextovéPole 19"/>
          <p:cNvSpPr txBox="1">
            <a:spLocks noChangeArrowheads="1"/>
          </p:cNvSpPr>
          <p:nvPr/>
        </p:nvSpPr>
        <p:spPr bwMode="auto">
          <a:xfrm>
            <a:off x="2737194" y="3886872"/>
            <a:ext cx="99177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D. Přechodná oblast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ohraničená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Blasiovou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přímkou a křivkou, na které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cs-CZ" altLang="cs-CZ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Coolebrook-Whiteův</a:t>
            </a: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vztah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Obdélník 9"/>
          <p:cNvSpPr>
            <a:spLocks noChangeArrowheads="1"/>
          </p:cNvSpPr>
          <p:nvPr/>
        </p:nvSpPr>
        <p:spPr bwMode="auto">
          <a:xfrm>
            <a:off x="8997548" y="4247914"/>
            <a:ext cx="1839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f(Re, r/</a:t>
            </a: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))</a:t>
            </a:r>
          </a:p>
        </p:txBody>
      </p:sp>
      <p:sp>
        <p:nvSpPr>
          <p:cNvPr id="14" name="TextovéPole 21"/>
          <p:cNvSpPr txBox="1">
            <a:spLocks noChangeArrowheads="1"/>
          </p:cNvSpPr>
          <p:nvPr/>
        </p:nvSpPr>
        <p:spPr bwMode="auto">
          <a:xfrm>
            <a:off x="2678008" y="5276161"/>
            <a:ext cx="100554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E. Oblast kvadratických odporů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</a:t>
            </a:r>
            <a:r>
              <a:rPr lang="cs-CZ" altLang="cs-CZ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hydraulicky drsné potrubí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s plně rozvinutým turbulentním prouděním ….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el-GR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&lt; Δ/5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r>
              <a:rPr lang="el-GR" altLang="cs-CZ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bdélník 23"/>
          <p:cNvSpPr>
            <a:spLocks noChangeArrowheads="1"/>
          </p:cNvSpPr>
          <p:nvPr/>
        </p:nvSpPr>
        <p:spPr bwMode="auto">
          <a:xfrm>
            <a:off x="8717139" y="6132671"/>
            <a:ext cx="1455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f (r/</a:t>
            </a:r>
            <a:r>
              <a:rPr lang="cs-CZ" altLang="cs-CZ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61805" y="2380480"/>
            <a:ext cx="5748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C. Oblast hydraulicky hladkého potrubí  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altLang="cs-CZ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δ &gt; 5.</a:t>
            </a:r>
            <a:r>
              <a:rPr lang="cs-CZ" altLang="cs-CZ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l-GR" altLang="cs-CZ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∆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  </a:t>
            </a:r>
            <a:r>
              <a:rPr 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614D3C8-7729-4162-81DF-D3C625991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5" y="5237017"/>
            <a:ext cx="1951731" cy="5254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52" y="4127348"/>
            <a:ext cx="1776661" cy="48454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61" y="3348449"/>
            <a:ext cx="1781735" cy="611228"/>
          </a:xfrm>
          <a:prstGeom prst="rect">
            <a:avLst/>
          </a:prstGeom>
        </p:spPr>
      </p:pic>
      <p:sp>
        <p:nvSpPr>
          <p:cNvPr id="21" name="Obdélník 23"/>
          <p:cNvSpPr>
            <a:spLocks noChangeArrowheads="1"/>
          </p:cNvSpPr>
          <p:nvPr/>
        </p:nvSpPr>
        <p:spPr bwMode="auto">
          <a:xfrm>
            <a:off x="7086185" y="3338953"/>
            <a:ext cx="1242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f (Re)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0705539" y="3915513"/>
                <a:ext cx="10435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.∆)</m:t>
                      </m:r>
                    </m:oMath>
                  </m:oMathPara>
                </a14:m>
                <a:endParaRPr lang="cs-CZ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539" y="3915513"/>
                <a:ext cx="1043555" cy="276999"/>
              </a:xfrm>
              <a:prstGeom prst="rect">
                <a:avLst/>
              </a:prstGeom>
              <a:blipFill>
                <a:blip r:embed="rId8"/>
                <a:stretch>
                  <a:fillRect l="-7602" t="-2174" r="-8187" b="-32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10682522" y="4856219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el-GR" altLang="cs-CZ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</a:t>
            </a:r>
            <a:r>
              <a:rPr lang="cs-CZ" altLang="cs-CZ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l-GR" altLang="cs-CZ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Δ/5</a:t>
            </a:r>
            <a:r>
              <a:rPr lang="cs-CZ" altLang="cs-CZ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) 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18" name="Přímá spojnice se šipkou 17"/>
          <p:cNvCxnSpPr>
            <a:cxnSpLocks/>
            <a:endCxn id="16" idx="0"/>
          </p:cNvCxnSpPr>
          <p:nvPr/>
        </p:nvCxnSpPr>
        <p:spPr bwMode="auto">
          <a:xfrm>
            <a:off x="11293427" y="4260612"/>
            <a:ext cx="0" cy="595607"/>
          </a:xfrm>
          <a:prstGeom prst="straightConnector1">
            <a:avLst/>
          </a:prstGeom>
          <a:ln>
            <a:headEnd type="stealth" w="med" len="lg"/>
            <a:tailEnd type="stealth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4EB191FD-561E-497B-8B4F-0FD9E763530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CE3A9B-D9CD-4221-B5E9-2EFAED261006}"/>
              </a:ext>
            </a:extLst>
          </p:cNvPr>
          <p:cNvSpPr txBox="1"/>
          <p:nvPr/>
        </p:nvSpPr>
        <p:spPr>
          <a:xfrm>
            <a:off x="6558637" y="1927287"/>
            <a:ext cx="12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Frenkel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ovéPole 22">
            <a:extLst>
              <a:ext uri="{FF2B5EF4-FFF2-40B4-BE49-F238E27FC236}">
                <a16:creationId xmlns:a16="http://schemas.microsoft.com/office/drawing/2014/main" id="{49BFA6C8-B8DD-4B18-A484-347B21323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878" y="6115162"/>
            <a:ext cx="1405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Nikuradse</a:t>
            </a:r>
            <a:endParaRPr lang="cs-CZ" altLang="cs-CZ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843F2637-4D37-493C-992F-1EA4D662D470}"/>
                  </a:ext>
                </a:extLst>
              </p:cNvPr>
              <p:cNvSpPr txBox="1"/>
              <p:nvPr/>
            </p:nvSpPr>
            <p:spPr>
              <a:xfrm>
                <a:off x="7696056" y="1978444"/>
                <a:ext cx="159492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𝟓𝟑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843F2637-4D37-493C-992F-1EA4D662D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56" y="1978444"/>
                <a:ext cx="1594924" cy="287323"/>
              </a:xfrm>
              <a:prstGeom prst="rect">
                <a:avLst/>
              </a:prstGeom>
              <a:blipFill>
                <a:blip r:embed="rId10"/>
                <a:stretch>
                  <a:fillRect l="-3435" t="-8511" r="-3053" b="-425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C2802ACB-F077-4730-BF38-6F9E17992FF7}"/>
                  </a:ext>
                </a:extLst>
              </p:cNvPr>
              <p:cNvSpPr txBox="1"/>
              <p:nvPr/>
            </p:nvSpPr>
            <p:spPr>
              <a:xfrm>
                <a:off x="7202035" y="3035589"/>
                <a:ext cx="2008499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cs-CZ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cs-CZ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b="1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𝟑𝟏𝟔𝟒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cs-CZ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cs-CZ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C2802ACB-F077-4730-BF38-6F9E179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035" y="3035589"/>
                <a:ext cx="2008499" cy="287323"/>
              </a:xfrm>
              <a:prstGeom prst="rect">
                <a:avLst/>
              </a:prstGeom>
              <a:blipFill>
                <a:blip r:embed="rId11"/>
                <a:stretch>
                  <a:fillRect l="-2424" t="-6383" r="-2424" b="-425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2">
            <a:extLst>
              <a:ext uri="{FF2B5EF4-FFF2-40B4-BE49-F238E27FC236}">
                <a16:creationId xmlns:a16="http://schemas.microsoft.com/office/drawing/2014/main" id="{C8408C38-7405-476E-9281-ED0F786DE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7419" y="2987783"/>
            <a:ext cx="2202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Re   4000   …  10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8C3CBFCC-20CD-4489-ADE2-D0A7912322B3}"/>
                  </a:ext>
                </a:extLst>
              </p:cNvPr>
              <p:cNvSpPr txBox="1"/>
              <p:nvPr/>
            </p:nvSpPr>
            <p:spPr>
              <a:xfrm>
                <a:off x="5753163" y="6095795"/>
                <a:ext cx="2085699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 smtClean="0">
                                  <a:solidFill>
                                    <a:srgbClr val="00B0F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 smtClean="0">
                                  <a:solidFill>
                                    <a:srgbClr val="00B0F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</m:rad>
                        </m:den>
                      </m:f>
                      <m:r>
                        <a:rPr lang="cs-CZ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cs-CZ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b="1" i="1" smtClean="0">
                                  <a:solidFill>
                                    <a:srgbClr val="00B0F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1" i="1" smtClean="0">
                                      <a:solidFill>
                                        <a:srgbClr val="00B0F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1" i="1" smtClean="0">
                                      <a:solidFill>
                                        <a:srgbClr val="00B0F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cs-CZ" b="1" i="1" smtClean="0">
                                      <a:solidFill>
                                        <a:srgbClr val="00B0F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b="1" i="1" smtClean="0">
                                      <a:solidFill>
                                        <a:srgbClr val="00B0F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𝟕𝟏</m:t>
                                  </m:r>
                                  <m:r>
                                    <a:rPr lang="cs-CZ" b="1" i="1" smtClean="0">
                                      <a:solidFill>
                                        <a:srgbClr val="00B0F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b="1" i="1" smtClean="0">
                                      <a:solidFill>
                                        <a:srgbClr val="00B0F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num>
                                <m:den>
                                  <m:r>
                                    <a:rPr lang="el-GR" b="1" i="1" smtClean="0">
                                      <a:solidFill>
                                        <a:srgbClr val="00B0F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𝜟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8C3CBFCC-20CD-4489-ADE2-D0A791232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63" y="6095795"/>
                <a:ext cx="2085699" cy="616387"/>
              </a:xfrm>
              <a:prstGeom prst="rect">
                <a:avLst/>
              </a:prstGeom>
              <a:blipFill>
                <a:blip r:embed="rId12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E0B08BA5-C4D0-4644-92EB-154F39D49393}"/>
                  </a:ext>
                </a:extLst>
              </p:cNvPr>
              <p:cNvSpPr txBox="1"/>
              <p:nvPr/>
            </p:nvSpPr>
            <p:spPr>
              <a:xfrm>
                <a:off x="5140378" y="4561936"/>
                <a:ext cx="3588483" cy="732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</m:rad>
                        </m:den>
                      </m:f>
                      <m:r>
                        <a:rPr lang="cs-CZ" b="1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cs-CZ" b="1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cs-CZ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b="1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𝜟</m:t>
                                  </m:r>
                                </m:num>
                                <m:den>
                                  <m: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𝟕𝟏</m:t>
                                  </m:r>
                                  <m: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den>
                              </m:f>
                              <m:r>
                                <a:rPr lang="cs-CZ" b="1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1" i="1" smtClean="0">
                                          <a:solidFill>
                                            <a:srgbClr val="FFC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cs-CZ" b="1" i="1" smtClean="0">
                                              <a:solidFill>
                                                <a:srgbClr val="FFC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b="1" i="1" smtClean="0">
                                              <a:solidFill>
                                                <a:srgbClr val="FFC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𝟔</m:t>
                                          </m:r>
                                          <m:r>
                                            <a:rPr lang="cs-CZ" b="1" i="1" smtClean="0">
                                              <a:solidFill>
                                                <a:srgbClr val="FFC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cs-CZ" b="1" i="1" smtClean="0">
                                              <a:solidFill>
                                                <a:srgbClr val="FFC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𝟖𝟏</m:t>
                                          </m:r>
                                        </m:num>
                                        <m:den>
                                          <m:r>
                                            <a:rPr lang="cs-CZ" b="1" i="1" smtClean="0">
                                              <a:solidFill>
                                                <a:srgbClr val="FFC000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𝑹𝒆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b="1" i="1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E0B08BA5-C4D0-4644-92EB-154F39D4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78" y="4561936"/>
                <a:ext cx="3588483" cy="732123"/>
              </a:xfrm>
              <a:prstGeom prst="rect">
                <a:avLst/>
              </a:prstGeom>
              <a:blipFill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Obrázek 23">
            <a:extLst>
              <a:ext uri="{FF2B5EF4-FFF2-40B4-BE49-F238E27FC236}">
                <a16:creationId xmlns:a16="http://schemas.microsoft.com/office/drawing/2014/main" id="{A004BAA9-E1DF-681A-1033-5B76EB24D3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934" y="92477"/>
            <a:ext cx="4518366" cy="3297456"/>
          </a:xfrm>
          <a:prstGeom prst="rect">
            <a:avLst/>
          </a:prstGeom>
        </p:spPr>
      </p:pic>
      <p:sp>
        <p:nvSpPr>
          <p:cNvPr id="10" name="TextovéPole 17"/>
          <p:cNvSpPr txBox="1">
            <a:spLocks noChangeArrowheads="1"/>
          </p:cNvSpPr>
          <p:nvPr/>
        </p:nvSpPr>
        <p:spPr bwMode="auto">
          <a:xfrm>
            <a:off x="5135577" y="3009311"/>
            <a:ext cx="2131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Blasiova</a:t>
            </a:r>
            <a:r>
              <a:rPr lang="cs-CZ" altLang="cs-CZ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přímka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42EF0A6-2856-988F-BF6F-8008A1A307F1}"/>
              </a:ext>
            </a:extLst>
          </p:cNvPr>
          <p:cNvSpPr txBox="1"/>
          <p:nvPr/>
        </p:nvSpPr>
        <p:spPr>
          <a:xfrm>
            <a:off x="9095437" y="642200"/>
            <a:ext cx="11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=f(Re) 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21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34" y="235953"/>
            <a:ext cx="49387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12"/>
          <p:cNvSpPr>
            <a:spLocks noChangeArrowheads="1"/>
          </p:cNvSpPr>
          <p:nvPr/>
        </p:nvSpPr>
        <p:spPr bwMode="auto">
          <a:xfrm>
            <a:off x="6374147" y="235953"/>
            <a:ext cx="48398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1) </a:t>
            </a: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Lineární oblast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laminární režim –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Hagen-Poiseuillův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z.   …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λ=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f(Re)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Obdélník 13"/>
          <p:cNvSpPr>
            <a:spLocks noChangeArrowheads="1"/>
          </p:cNvSpPr>
          <p:nvPr/>
        </p:nvSpPr>
        <p:spPr bwMode="auto">
          <a:xfrm>
            <a:off x="6518609" y="1532941"/>
            <a:ext cx="53083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2) </a:t>
            </a: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Kritická oblast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–přechod lam. a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pohybu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 Re 2300 – 5000)  ….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λ=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f(Re)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nestabilita – přechod z lam. do turb. r. skokem 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Obdélník 14"/>
          <p:cNvSpPr>
            <a:spLocks noChangeArrowheads="1"/>
          </p:cNvSpPr>
          <p:nvPr/>
        </p:nvSpPr>
        <p:spPr bwMode="auto">
          <a:xfrm>
            <a:off x="1333834" y="3188703"/>
            <a:ext cx="918679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3) </a:t>
            </a: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Hydraulicky hladké potrubí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&gt; 5.Δ 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se zmenšuje s rostoucím Re – potrubí může být při malých rychlostech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hl. a při vysokých v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drsné  uplatňuje se plně vazkost kapaliny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   ….  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λ=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f(Re)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Blasiova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přímka</a:t>
            </a:r>
          </a:p>
        </p:txBody>
      </p:sp>
      <p:sp>
        <p:nvSpPr>
          <p:cNvPr id="11" name="Obdélník 15"/>
          <p:cNvSpPr>
            <a:spLocks noChangeArrowheads="1"/>
          </p:cNvSpPr>
          <p:nvPr/>
        </p:nvSpPr>
        <p:spPr bwMode="auto">
          <a:xfrm>
            <a:off x="1333834" y="4557128"/>
            <a:ext cx="93676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4) </a:t>
            </a:r>
            <a:r>
              <a:rPr lang="cs-CZ" alt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Přechodné pásmo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ohraničené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Blasiovou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přímkou a křivkou, na které   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Δ/δ = 5.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     … 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λ=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f(Re,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/D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Obdélník 16"/>
          <p:cNvSpPr>
            <a:spLocks noChangeArrowheads="1"/>
          </p:cNvSpPr>
          <p:nvPr/>
        </p:nvSpPr>
        <p:spPr bwMode="auto">
          <a:xfrm>
            <a:off x="1333834" y="5265014"/>
            <a:ext cx="8351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5) Oblast kvadratických odporů – </a:t>
            </a:r>
            <a:r>
              <a:rPr lang="cs-CZ" altLang="cs-CZ" sz="20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hydraul</a:t>
            </a:r>
            <a:r>
              <a:rPr lang="cs-CZ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drsné potrubí</a:t>
            </a:r>
            <a:r>
              <a:rPr lang="el-GR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 plně rozvinutým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turb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prouděním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 &lt; Δ/5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     ….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λ=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f(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Δ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/D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DBC794F-1D5D-42A0-B7B6-B7EE8741B47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Objekt 2"/>
          <p:cNvGraphicFramePr>
            <a:graphicFrameLocks noChangeAspect="1"/>
          </p:cNvGraphicFramePr>
          <p:nvPr/>
        </p:nvGraphicFramePr>
        <p:xfrm>
          <a:off x="4261043" y="3231345"/>
          <a:ext cx="4325693" cy="94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955800" imgH="482600" progId="Equation.3">
                  <p:embed/>
                </p:oleObj>
              </mc:Choice>
              <mc:Fallback>
                <p:oleObj name="Rovnice" r:id="rId3" imgW="1955800" imgH="482600" progId="Equation.3">
                  <p:embed/>
                  <p:pic>
                    <p:nvPicPr>
                      <p:cNvPr id="7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043" y="3231345"/>
                        <a:ext cx="4325693" cy="948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4067127" y="313401"/>
            <a:ext cx="74404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TECHNICKÉ PRŮMYSLOVÉ POTRUBÍ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Odlišná drsnost od rovnorodé pískové drsnosti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přechodná oblast není zvlněna; náhradní drsnost  </a:t>
            </a:r>
            <a:r>
              <a:rPr lang="cs-CZ" altLang="cs-CZ" sz="1800" dirty="0" err="1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sz="18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18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 výpočet technického potrubí </a:t>
            </a:r>
            <a:r>
              <a:rPr lang="cs-CZ" altLang="cs-CZ" sz="1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Colebrook-White</a:t>
            </a: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ovéPole 13"/>
          <p:cNvSpPr txBox="1">
            <a:spLocks noChangeArrowheads="1"/>
          </p:cNvSpPr>
          <p:nvPr/>
        </p:nvSpPr>
        <p:spPr bwMode="auto">
          <a:xfrm>
            <a:off x="3133590" y="4260266"/>
            <a:ext cx="905841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Grafické zpracování </a:t>
            </a:r>
            <a:r>
              <a:rPr lang="cs-CZ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Moodyho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diagram</a:t>
            </a:r>
          </a:p>
          <a:p>
            <a:pPr eaLnBrk="1" hangingPunct="1">
              <a:defRPr/>
            </a:pPr>
            <a:r>
              <a:rPr 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malé Re </a:t>
            </a:r>
            <a:r>
              <a:rPr 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první člen v závorce převyšuje druhý a 2. člen            0   </a:t>
            </a:r>
          </a:p>
          <a:p>
            <a:pPr eaLnBrk="1" hangingPunct="1">
              <a:defRPr/>
            </a:pPr>
            <a:endParaRPr lang="cs-CZ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Při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vysokých hodnotách Re </a:t>
            </a:r>
            <a:r>
              <a:rPr 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zůstane v závorce jen 2. člen a 1. člen           0 </a:t>
            </a:r>
          </a:p>
          <a:p>
            <a:pPr eaLnBrk="1" hangingPunct="1">
              <a:defRPr/>
            </a:pPr>
            <a:endParaRPr lang="cs-CZ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9104832" y="4754126"/>
            <a:ext cx="360363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1" name="Picture 4" descr="C:\Old Pentium Pro\papers\ASCE DC\Mood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330" y="628483"/>
            <a:ext cx="1677001" cy="239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794627" y="3021835"/>
            <a:ext cx="2278139" cy="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cs-CZ" sz="2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Lewis Moody, 1944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80" y="3018863"/>
            <a:ext cx="1325832" cy="153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930832" y="4812177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cs-CZ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Cyril F. Colebrook, 1939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02" y="235849"/>
            <a:ext cx="3058325" cy="18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 bwMode="auto">
          <a:xfrm>
            <a:off x="7430268" y="3239891"/>
            <a:ext cx="854416" cy="948414"/>
          </a:xfrm>
          <a:prstGeom prst="round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6222377" y="3252758"/>
            <a:ext cx="945006" cy="948414"/>
          </a:xfrm>
          <a:prstGeom prst="round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9577353" y="5303133"/>
            <a:ext cx="360363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938D85F4-9A52-4C0C-A81D-F784EE44595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4285498" y="3108743"/>
            <a:ext cx="4651375" cy="1063625"/>
          </a:xfrm>
          <a:custGeom>
            <a:avLst/>
            <a:gdLst>
              <a:gd name="connsiteX0" fmla="*/ 0 w 4651022"/>
              <a:gd name="connsiteY0" fmla="*/ 0 h 1061155"/>
              <a:gd name="connsiteX1" fmla="*/ 1286933 w 4651022"/>
              <a:gd name="connsiteY1" fmla="*/ 22578 h 1061155"/>
              <a:gd name="connsiteX2" fmla="*/ 1975555 w 4651022"/>
              <a:gd name="connsiteY2" fmla="*/ 293511 h 1061155"/>
              <a:gd name="connsiteX3" fmla="*/ 2822222 w 4651022"/>
              <a:gd name="connsiteY3" fmla="*/ 293511 h 1061155"/>
              <a:gd name="connsiteX4" fmla="*/ 4244622 w 4651022"/>
              <a:gd name="connsiteY4" fmla="*/ 11289 h 1061155"/>
              <a:gd name="connsiteX5" fmla="*/ 4651022 w 4651022"/>
              <a:gd name="connsiteY5" fmla="*/ 22578 h 1061155"/>
              <a:gd name="connsiteX6" fmla="*/ 4651022 w 4651022"/>
              <a:gd name="connsiteY6" fmla="*/ 936978 h 1061155"/>
              <a:gd name="connsiteX7" fmla="*/ 4233333 w 4651022"/>
              <a:gd name="connsiteY7" fmla="*/ 959555 h 1061155"/>
              <a:gd name="connsiteX8" fmla="*/ 2822222 w 4651022"/>
              <a:gd name="connsiteY8" fmla="*/ 722489 h 1061155"/>
              <a:gd name="connsiteX9" fmla="*/ 2167467 w 4651022"/>
              <a:gd name="connsiteY9" fmla="*/ 688622 h 1061155"/>
              <a:gd name="connsiteX10" fmla="*/ 1377244 w 4651022"/>
              <a:gd name="connsiteY10" fmla="*/ 1061155 h 1061155"/>
              <a:gd name="connsiteX11" fmla="*/ 0 w 4651022"/>
              <a:gd name="connsiteY11" fmla="*/ 1049866 h 1061155"/>
              <a:gd name="connsiteX12" fmla="*/ 0 w 4651022"/>
              <a:gd name="connsiteY12" fmla="*/ 0 h 106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51022" h="1061155">
                <a:moveTo>
                  <a:pt x="0" y="0"/>
                </a:moveTo>
                <a:lnTo>
                  <a:pt x="1286933" y="22578"/>
                </a:lnTo>
                <a:lnTo>
                  <a:pt x="1975555" y="293511"/>
                </a:lnTo>
                <a:lnTo>
                  <a:pt x="2822222" y="293511"/>
                </a:lnTo>
                <a:lnTo>
                  <a:pt x="4244622" y="11289"/>
                </a:lnTo>
                <a:lnTo>
                  <a:pt x="4651022" y="22578"/>
                </a:lnTo>
                <a:lnTo>
                  <a:pt x="4651022" y="936978"/>
                </a:lnTo>
                <a:lnTo>
                  <a:pt x="4233333" y="959555"/>
                </a:lnTo>
                <a:lnTo>
                  <a:pt x="2822222" y="722489"/>
                </a:lnTo>
                <a:lnTo>
                  <a:pt x="2167467" y="688622"/>
                </a:lnTo>
                <a:lnTo>
                  <a:pt x="1377244" y="1061155"/>
                </a:lnTo>
                <a:lnTo>
                  <a:pt x="0" y="1049866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12"/>
          <p:cNvSpPr txBox="1">
            <a:spLocks noChangeArrowheads="1"/>
          </p:cNvSpPr>
          <p:nvPr/>
        </p:nvSpPr>
        <p:spPr bwMode="auto">
          <a:xfrm>
            <a:off x="1397001" y="508305"/>
            <a:ext cx="3967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VENTURIMETR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měření průtoku</a:t>
            </a:r>
          </a:p>
        </p:txBody>
      </p:sp>
      <p:sp>
        <p:nvSpPr>
          <p:cNvPr id="9" name="Volný tvar 8"/>
          <p:cNvSpPr/>
          <p:nvPr/>
        </p:nvSpPr>
        <p:spPr>
          <a:xfrm>
            <a:off x="4903035" y="1622843"/>
            <a:ext cx="158750" cy="1530350"/>
          </a:xfrm>
          <a:custGeom>
            <a:avLst/>
            <a:gdLst>
              <a:gd name="connsiteX0" fmla="*/ 0 w 158262"/>
              <a:gd name="connsiteY0" fmla="*/ 1494693 h 1529862"/>
              <a:gd name="connsiteX1" fmla="*/ 0 w 158262"/>
              <a:gd name="connsiteY1" fmla="*/ 0 h 1529862"/>
              <a:gd name="connsiteX2" fmla="*/ 140677 w 158262"/>
              <a:gd name="connsiteY2" fmla="*/ 0 h 1529862"/>
              <a:gd name="connsiteX3" fmla="*/ 158262 w 158262"/>
              <a:gd name="connsiteY3" fmla="*/ 1529862 h 1529862"/>
              <a:gd name="connsiteX4" fmla="*/ 0 w 158262"/>
              <a:gd name="connsiteY4" fmla="*/ 1494693 h 152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62" h="1529862">
                <a:moveTo>
                  <a:pt x="0" y="1494693"/>
                </a:moveTo>
                <a:lnTo>
                  <a:pt x="0" y="0"/>
                </a:lnTo>
                <a:lnTo>
                  <a:pt x="140677" y="0"/>
                </a:lnTo>
                <a:lnTo>
                  <a:pt x="158262" y="1529862"/>
                </a:lnTo>
                <a:lnTo>
                  <a:pt x="0" y="1494693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6644523" y="2680118"/>
            <a:ext cx="157162" cy="736600"/>
          </a:xfrm>
          <a:custGeom>
            <a:avLst/>
            <a:gdLst>
              <a:gd name="connsiteX0" fmla="*/ 0 w 158262"/>
              <a:gd name="connsiteY0" fmla="*/ 738554 h 738554"/>
              <a:gd name="connsiteX1" fmla="*/ 0 w 158262"/>
              <a:gd name="connsiteY1" fmla="*/ 0 h 738554"/>
              <a:gd name="connsiteX2" fmla="*/ 158262 w 158262"/>
              <a:gd name="connsiteY2" fmla="*/ 0 h 738554"/>
              <a:gd name="connsiteX3" fmla="*/ 158262 w 158262"/>
              <a:gd name="connsiteY3" fmla="*/ 738554 h 738554"/>
              <a:gd name="connsiteX4" fmla="*/ 0 w 158262"/>
              <a:gd name="connsiteY4" fmla="*/ 738554 h 7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62" h="738554">
                <a:moveTo>
                  <a:pt x="0" y="738554"/>
                </a:moveTo>
                <a:lnTo>
                  <a:pt x="0" y="0"/>
                </a:lnTo>
                <a:lnTo>
                  <a:pt x="158262" y="0"/>
                </a:lnTo>
                <a:lnTo>
                  <a:pt x="158262" y="738554"/>
                </a:lnTo>
                <a:lnTo>
                  <a:pt x="0" y="738554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Přímá spojovací čára 28"/>
          <p:cNvCxnSpPr/>
          <p:nvPr/>
        </p:nvCxnSpPr>
        <p:spPr>
          <a:xfrm>
            <a:off x="4260098" y="3105568"/>
            <a:ext cx="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Přímá spojovací čára 30"/>
          <p:cNvCxnSpPr/>
          <p:nvPr/>
        </p:nvCxnSpPr>
        <p:spPr>
          <a:xfrm>
            <a:off x="4260098" y="3105568"/>
            <a:ext cx="647700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15"/>
          <p:cNvCxnSpPr/>
          <p:nvPr/>
        </p:nvCxnSpPr>
        <p:spPr>
          <a:xfrm rot="5400000" flipH="1" flipV="1">
            <a:off x="4079123" y="2276893"/>
            <a:ext cx="1657350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ovací čára 17"/>
          <p:cNvCxnSpPr/>
          <p:nvPr/>
        </p:nvCxnSpPr>
        <p:spPr>
          <a:xfrm rot="5400000" flipH="1" flipV="1">
            <a:off x="4223585" y="2276893"/>
            <a:ext cx="1657350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Přímá spojovací čára 19"/>
          <p:cNvCxnSpPr/>
          <p:nvPr/>
        </p:nvCxnSpPr>
        <p:spPr>
          <a:xfrm rot="5400000" flipH="1" flipV="1">
            <a:off x="5701547" y="2456281"/>
            <a:ext cx="18700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Přímá spojovací čára 21"/>
          <p:cNvCxnSpPr/>
          <p:nvPr/>
        </p:nvCxnSpPr>
        <p:spPr>
          <a:xfrm rot="5400000" flipH="1" flipV="1">
            <a:off x="5809498" y="2419768"/>
            <a:ext cx="1943100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Přímá spojovací čára 36"/>
          <p:cNvCxnSpPr/>
          <p:nvPr/>
        </p:nvCxnSpPr>
        <p:spPr>
          <a:xfrm>
            <a:off x="5052260" y="3105568"/>
            <a:ext cx="561975" cy="15875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Přímá spojovací čára 44"/>
          <p:cNvCxnSpPr/>
          <p:nvPr/>
        </p:nvCxnSpPr>
        <p:spPr>
          <a:xfrm flipV="1">
            <a:off x="8508248" y="3105568"/>
            <a:ext cx="430212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0" name="Přímá spojovací čára 46"/>
          <p:cNvCxnSpPr/>
          <p:nvPr/>
        </p:nvCxnSpPr>
        <p:spPr>
          <a:xfrm flipV="1">
            <a:off x="8508248" y="4067593"/>
            <a:ext cx="430212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Přímá spojovací čára 48"/>
          <p:cNvCxnSpPr/>
          <p:nvPr/>
        </p:nvCxnSpPr>
        <p:spPr>
          <a:xfrm>
            <a:off x="4260098" y="4156493"/>
            <a:ext cx="136842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Přímá spojovací čára 61"/>
          <p:cNvCxnSpPr/>
          <p:nvPr/>
        </p:nvCxnSpPr>
        <p:spPr>
          <a:xfrm>
            <a:off x="6276223" y="3391318"/>
            <a:ext cx="357187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ovací čára 63"/>
          <p:cNvCxnSpPr/>
          <p:nvPr/>
        </p:nvCxnSpPr>
        <p:spPr>
          <a:xfrm>
            <a:off x="6781048" y="3391318"/>
            <a:ext cx="357187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Přímá spojovací čára 65"/>
          <p:cNvCxnSpPr/>
          <p:nvPr/>
        </p:nvCxnSpPr>
        <p:spPr>
          <a:xfrm>
            <a:off x="2964698" y="3635793"/>
            <a:ext cx="69119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Dot"/>
          </a:ln>
          <a:effectLst/>
        </p:spPr>
      </p:cxnSp>
      <p:cxnSp>
        <p:nvCxnSpPr>
          <p:cNvPr id="25" name="Přímá spojovací čára 67"/>
          <p:cNvCxnSpPr/>
          <p:nvPr/>
        </p:nvCxnSpPr>
        <p:spPr>
          <a:xfrm>
            <a:off x="5557085" y="3105568"/>
            <a:ext cx="703263" cy="27940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Přímá spojovací čára 72"/>
          <p:cNvCxnSpPr/>
          <p:nvPr/>
        </p:nvCxnSpPr>
        <p:spPr>
          <a:xfrm flipV="1">
            <a:off x="5628523" y="3823118"/>
            <a:ext cx="792162" cy="33655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Přímá spojovací čára 75"/>
          <p:cNvCxnSpPr/>
          <p:nvPr/>
        </p:nvCxnSpPr>
        <p:spPr>
          <a:xfrm flipV="1">
            <a:off x="7068385" y="3105568"/>
            <a:ext cx="1497013" cy="28575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8" name="Přímá spojovací čára 77"/>
          <p:cNvCxnSpPr/>
          <p:nvPr/>
        </p:nvCxnSpPr>
        <p:spPr>
          <a:xfrm>
            <a:off x="7068385" y="3823118"/>
            <a:ext cx="1482725" cy="24765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9" name="Přímá spojovací čára 80"/>
          <p:cNvCxnSpPr/>
          <p:nvPr/>
        </p:nvCxnSpPr>
        <p:spPr>
          <a:xfrm>
            <a:off x="6420685" y="3823118"/>
            <a:ext cx="647700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0" name="text 60"/>
          <p:cNvSpPr txBox="1">
            <a:spLocks noChangeArrowheads="1"/>
          </p:cNvSpPr>
          <p:nvPr/>
        </p:nvSpPr>
        <p:spPr bwMode="auto">
          <a:xfrm>
            <a:off x="7670048" y="1524418"/>
            <a:ext cx="9366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20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cxnSp>
        <p:nvCxnSpPr>
          <p:cNvPr id="31" name="Přímá spojovací čára 87"/>
          <p:cNvCxnSpPr/>
          <p:nvPr/>
        </p:nvCxnSpPr>
        <p:spPr>
          <a:xfrm>
            <a:off x="3998160" y="1165643"/>
            <a:ext cx="597535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lgDash"/>
          </a:ln>
          <a:effectLst/>
        </p:spPr>
      </p:cxnSp>
      <p:cxnSp>
        <p:nvCxnSpPr>
          <p:cNvPr id="32" name="Přímá spojovací čára 89"/>
          <p:cNvCxnSpPr/>
          <p:nvPr/>
        </p:nvCxnSpPr>
        <p:spPr>
          <a:xfrm>
            <a:off x="7022348" y="2676943"/>
            <a:ext cx="7191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3" name="Přímá spojovací čára 91"/>
          <p:cNvCxnSpPr/>
          <p:nvPr/>
        </p:nvCxnSpPr>
        <p:spPr>
          <a:xfrm>
            <a:off x="9254373" y="3108743"/>
            <a:ext cx="7921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Přímá spojovací čára 93"/>
          <p:cNvCxnSpPr/>
          <p:nvPr/>
        </p:nvCxnSpPr>
        <p:spPr>
          <a:xfrm>
            <a:off x="9325810" y="4118393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5" name="Přímá spojovací čára 95"/>
          <p:cNvCxnSpPr/>
          <p:nvPr/>
        </p:nvCxnSpPr>
        <p:spPr>
          <a:xfrm rot="5400000" flipH="1" flipV="1">
            <a:off x="9397248" y="3613568"/>
            <a:ext cx="10096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6" name="Přímá spojovací čára 97"/>
          <p:cNvCxnSpPr/>
          <p:nvPr/>
        </p:nvCxnSpPr>
        <p:spPr>
          <a:xfrm rot="10800000">
            <a:off x="3421898" y="3108743"/>
            <a:ext cx="5762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Přímá spojovací čára 99"/>
          <p:cNvCxnSpPr/>
          <p:nvPr/>
        </p:nvCxnSpPr>
        <p:spPr>
          <a:xfrm rot="10800000">
            <a:off x="3348873" y="4191418"/>
            <a:ext cx="64928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8" name="Přímá spojovací čára 101"/>
          <p:cNvCxnSpPr/>
          <p:nvPr/>
        </p:nvCxnSpPr>
        <p:spPr>
          <a:xfrm rot="5400000" flipH="1" flipV="1">
            <a:off x="3023435" y="3650081"/>
            <a:ext cx="10826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9" name="text 60"/>
          <p:cNvSpPr txBox="1">
            <a:spLocks noChangeArrowheads="1"/>
          </p:cNvSpPr>
          <p:nvPr/>
        </p:nvSpPr>
        <p:spPr bwMode="auto">
          <a:xfrm>
            <a:off x="3205998" y="339766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lang="cs-CZ" altLang="cs-CZ" sz="2000" b="1" baseline="-25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lang="cs-CZ" altLang="cs-CZ" sz="2000" b="1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sp>
        <p:nvSpPr>
          <p:cNvPr id="40" name="text 60"/>
          <p:cNvSpPr txBox="1">
            <a:spLocks noChangeArrowheads="1"/>
          </p:cNvSpPr>
          <p:nvPr/>
        </p:nvSpPr>
        <p:spPr bwMode="auto">
          <a:xfrm>
            <a:off x="9973510" y="347069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endParaRPr lang="cs-CZ" altLang="cs-CZ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cxnSp>
        <p:nvCxnSpPr>
          <p:cNvPr id="41" name="Přímá spojovací čára 105"/>
          <p:cNvCxnSpPr/>
          <p:nvPr/>
        </p:nvCxnSpPr>
        <p:spPr>
          <a:xfrm rot="10800000">
            <a:off x="5725360" y="2676943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2" name="Přímá spojovací čára 107"/>
          <p:cNvCxnSpPr/>
          <p:nvPr/>
        </p:nvCxnSpPr>
        <p:spPr>
          <a:xfrm>
            <a:off x="5364998" y="1670468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Přímá spojovací čára 109"/>
          <p:cNvCxnSpPr/>
          <p:nvPr/>
        </p:nvCxnSpPr>
        <p:spPr>
          <a:xfrm rot="5400000" flipH="1" flipV="1">
            <a:off x="5366585" y="2173706"/>
            <a:ext cx="100647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44" name="Přímá spojovací čára 111"/>
          <p:cNvCxnSpPr/>
          <p:nvPr/>
        </p:nvCxnSpPr>
        <p:spPr>
          <a:xfrm rot="10800000">
            <a:off x="4356935" y="1597443"/>
            <a:ext cx="3603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5" name="Přímá spojovací čára 113"/>
          <p:cNvCxnSpPr/>
          <p:nvPr/>
        </p:nvCxnSpPr>
        <p:spPr>
          <a:xfrm rot="5400000" flipH="1" flipV="1">
            <a:off x="4141035" y="1381543"/>
            <a:ext cx="431800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46" name="Přímá spojovací čára 120"/>
          <p:cNvCxnSpPr/>
          <p:nvPr/>
        </p:nvCxnSpPr>
        <p:spPr>
          <a:xfrm rot="5400000" flipH="1" flipV="1">
            <a:off x="6769935" y="1921293"/>
            <a:ext cx="15113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47" name="Přímá spojovací čára 122"/>
          <p:cNvCxnSpPr/>
          <p:nvPr/>
        </p:nvCxnSpPr>
        <p:spPr>
          <a:xfrm flipH="1" flipV="1">
            <a:off x="4353761" y="1604412"/>
            <a:ext cx="9523" cy="200659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48" name="Přímá spojovací čára 124"/>
          <p:cNvCxnSpPr/>
          <p:nvPr/>
        </p:nvCxnSpPr>
        <p:spPr>
          <a:xfrm rot="5400000" flipH="1" flipV="1">
            <a:off x="7057272" y="3145256"/>
            <a:ext cx="93662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49" name="text 60"/>
          <p:cNvSpPr txBox="1">
            <a:spLocks noChangeArrowheads="1"/>
          </p:cNvSpPr>
          <p:nvPr/>
        </p:nvSpPr>
        <p:spPr bwMode="auto">
          <a:xfrm>
            <a:off x="3493335" y="1165643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 CE" panose="02020603050405020304" pitchFamily="18" charset="0"/>
              </a:rPr>
              <a:t>a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v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1</a:t>
            </a:r>
            <a:r>
              <a:rPr lang="cs-CZ" altLang="cs-CZ" sz="20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/2g</a:t>
            </a:r>
          </a:p>
        </p:txBody>
      </p:sp>
      <p:sp>
        <p:nvSpPr>
          <p:cNvPr id="50" name="text 60"/>
          <p:cNvSpPr txBox="1">
            <a:spLocks noChangeArrowheads="1"/>
          </p:cNvSpPr>
          <p:nvPr/>
        </p:nvSpPr>
        <p:spPr bwMode="auto">
          <a:xfrm>
            <a:off x="5509460" y="195939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H</a:t>
            </a:r>
          </a:p>
        </p:txBody>
      </p:sp>
      <p:sp>
        <p:nvSpPr>
          <p:cNvPr id="51" name="text 60"/>
          <p:cNvSpPr txBox="1">
            <a:spLocks noChangeArrowheads="1"/>
          </p:cNvSpPr>
          <p:nvPr/>
        </p:nvSpPr>
        <p:spPr bwMode="auto">
          <a:xfrm>
            <a:off x="3738605" y="2125429"/>
            <a:ext cx="792162" cy="431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p</a:t>
            </a:r>
            <a:r>
              <a:rPr lang="cs-CZ" sz="2000" b="1" baseline="-25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1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/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r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g</a:t>
            </a:r>
            <a:endParaRPr lang="cs-CZ" sz="2000" b="1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itchFamily="18" charset="0"/>
            </a:endParaRPr>
          </a:p>
        </p:txBody>
      </p:sp>
      <p:sp>
        <p:nvSpPr>
          <p:cNvPr id="52" name="text 60"/>
          <p:cNvSpPr txBox="1">
            <a:spLocks noChangeArrowheads="1"/>
          </p:cNvSpPr>
          <p:nvPr/>
        </p:nvSpPr>
        <p:spPr bwMode="auto">
          <a:xfrm>
            <a:off x="7454148" y="2822993"/>
            <a:ext cx="792162" cy="431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45720" tIns="36576" rIns="0" bIns="0"/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p</a:t>
            </a:r>
            <a:r>
              <a:rPr lang="cs-CZ" sz="2000" b="1" baseline="-25000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2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/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charset="0"/>
              </a:rPr>
              <a:t>r</a:t>
            </a:r>
            <a:r>
              <a:rPr lang="cs-CZ" sz="2000" b="1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itchFamily="18" charset="0"/>
              </a:rPr>
              <a:t>g</a:t>
            </a:r>
            <a:endParaRPr lang="cs-CZ" sz="2000" b="1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itchFamily="18" charset="0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110155" y="4437749"/>
            <a:ext cx="72466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p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 +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 = p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/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 +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p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/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 - p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/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 = H =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 - 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20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             (m=S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/S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1926473" y="1378368"/>
            <a:ext cx="914400" cy="1841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text 60"/>
          <p:cNvSpPr txBox="1">
            <a:spLocks noChangeArrowheads="1"/>
          </p:cNvSpPr>
          <p:nvPr/>
        </p:nvSpPr>
        <p:spPr bwMode="auto">
          <a:xfrm>
            <a:off x="8605084" y="1165643"/>
            <a:ext cx="2232025" cy="45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ČE</a:t>
            </a:r>
            <a:r>
              <a:rPr lang="cs-CZ" alt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= čára energie</a:t>
            </a:r>
          </a:p>
        </p:txBody>
      </p:sp>
      <p:sp>
        <p:nvSpPr>
          <p:cNvPr id="56" name="TextovéPole 12"/>
          <p:cNvSpPr txBox="1">
            <a:spLocks noChangeArrowheads="1"/>
          </p:cNvSpPr>
          <p:nvPr/>
        </p:nvSpPr>
        <p:spPr bwMode="auto">
          <a:xfrm>
            <a:off x="2198739" y="84812"/>
            <a:ext cx="6309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BERNOULLIHO ROVNICE PRO SKUTEČNOU KAPALINU</a:t>
            </a:r>
          </a:p>
        </p:txBody>
      </p:sp>
      <p:cxnSp>
        <p:nvCxnSpPr>
          <p:cNvPr id="59" name="Přímá spojnice se šipkou 58"/>
          <p:cNvCxnSpPr/>
          <p:nvPr/>
        </p:nvCxnSpPr>
        <p:spPr>
          <a:xfrm flipV="1">
            <a:off x="4903035" y="5426111"/>
            <a:ext cx="1373188" cy="41087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60" name="Šipka doprava 59"/>
          <p:cNvSpPr/>
          <p:nvPr/>
        </p:nvSpPr>
        <p:spPr>
          <a:xfrm>
            <a:off x="6536250" y="5836985"/>
            <a:ext cx="423391" cy="124989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2" name="Přímá spojnice se šipkou 61"/>
          <p:cNvCxnSpPr/>
          <p:nvPr/>
        </p:nvCxnSpPr>
        <p:spPr>
          <a:xfrm flipV="1">
            <a:off x="6959641" y="3391318"/>
            <a:ext cx="0" cy="4318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3" name="text 60"/>
          <p:cNvSpPr txBox="1">
            <a:spLocks noChangeArrowheads="1"/>
          </p:cNvSpPr>
          <p:nvPr/>
        </p:nvSpPr>
        <p:spPr bwMode="auto">
          <a:xfrm>
            <a:off x="6997027" y="3375444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36576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D</a:t>
            </a:r>
            <a:r>
              <a:rPr lang="cs-CZ" altLang="cs-CZ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 CE" panose="02020603050405020304" pitchFamily="18" charset="0"/>
              </a:rPr>
              <a:t>2</a:t>
            </a:r>
            <a:endParaRPr lang="cs-CZ" altLang="cs-CZ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 CE" panose="02020603050405020304" pitchFamily="18" charset="0"/>
            </a:endParaRPr>
          </a:p>
        </p:txBody>
      </p:sp>
      <p:pic>
        <p:nvPicPr>
          <p:cNvPr id="64" name="Obrázek 63">
            <a:extLst>
              <a:ext uri="{FF2B5EF4-FFF2-40B4-BE49-F238E27FC236}">
                <a16:creationId xmlns:a16="http://schemas.microsoft.com/office/drawing/2014/main" id="{E7252F8F-FAEE-4E5A-B61A-69B8E26055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E0B011C-6B08-49B2-9F5D-FB87627CF88F}"/>
                  </a:ext>
                </a:extLst>
              </p:cNvPr>
              <p:cNvSpPr txBox="1"/>
              <p:nvPr/>
            </p:nvSpPr>
            <p:spPr>
              <a:xfrm>
                <a:off x="8246310" y="5813093"/>
                <a:ext cx="1970091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rad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E0B011C-6B08-49B2-9F5D-FB87627CF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310" y="5813093"/>
                <a:ext cx="1970091" cy="372731"/>
              </a:xfrm>
              <a:prstGeom prst="rect">
                <a:avLst/>
              </a:prstGeom>
              <a:blipFill>
                <a:blip r:embed="rId4"/>
                <a:stretch>
                  <a:fillRect l="-2786" r="-3096" b="-327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36BE90E0-5743-48A1-BF9E-114345E1ACCC}"/>
                  </a:ext>
                </a:extLst>
              </p:cNvPr>
              <p:cNvSpPr txBox="1"/>
              <p:nvPr/>
            </p:nvSpPr>
            <p:spPr>
              <a:xfrm>
                <a:off x="2463911" y="5842299"/>
                <a:ext cx="17055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36BE90E0-5743-48A1-BF9E-114345E1A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911" y="5842299"/>
                <a:ext cx="1705532" cy="276999"/>
              </a:xfrm>
              <a:prstGeom prst="rect">
                <a:avLst/>
              </a:prstGeom>
              <a:blipFill>
                <a:blip r:embed="rId5"/>
                <a:stretch>
                  <a:fillRect l="-3929" r="-1071" b="-28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1C996205-F519-46DE-97F9-EFBAE4917D7A}"/>
                  </a:ext>
                </a:extLst>
              </p:cNvPr>
              <p:cNvSpPr txBox="1"/>
              <p:nvPr/>
            </p:nvSpPr>
            <p:spPr>
              <a:xfrm>
                <a:off x="4638783" y="5874063"/>
                <a:ext cx="106670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7" name="TextovéPole 66">
                <a:extLst>
                  <a:ext uri="{FF2B5EF4-FFF2-40B4-BE49-F238E27FC236}">
                    <a16:creationId xmlns:a16="http://schemas.microsoft.com/office/drawing/2014/main" id="{1C996205-F519-46DE-97F9-EFBAE4917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783" y="5874063"/>
                <a:ext cx="1066702" cy="565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617" y="1729504"/>
            <a:ext cx="2266388" cy="16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-120072" y="64655"/>
            <a:ext cx="12312072" cy="6793345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5F0814-BBDF-4687-8E01-A2A7D6A2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4BF32-0BEB-4258-AD71-F826ACDF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8D4754-3660-4303-8208-05F7251D401B}"/>
              </a:ext>
            </a:extLst>
          </p:cNvPr>
          <p:cNvSpPr txBox="1"/>
          <p:nvPr/>
        </p:nvSpPr>
        <p:spPr>
          <a:xfrm>
            <a:off x="4709086" y="2796668"/>
            <a:ext cx="2800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i="1" dirty="0">
                <a:solidFill>
                  <a:srgbClr val="CDD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Konec</a:t>
            </a:r>
          </a:p>
        </p:txBody>
      </p:sp>
    </p:spTree>
    <p:extLst>
      <p:ext uri="{BB962C8B-B14F-4D97-AF65-F5344CB8AC3E}">
        <p14:creationId xmlns:p14="http://schemas.microsoft.com/office/powerpoint/2010/main" val="41199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40322" y="1406307"/>
            <a:ext cx="7897501" cy="378565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oučet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všech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energií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je v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každém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průřezu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jedné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téže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trubice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konstantní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rovnice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platí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proudovou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trubici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v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jejichž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průřezech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rychlost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rovnoměrně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rozložena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Pro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jakékoli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dva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průřezy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platí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: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</a:t>
            </a:r>
            <a:r>
              <a:rPr lang="en-US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= E</a:t>
            </a:r>
            <a:r>
              <a:rPr lang="en-US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konst</a:t>
            </a:r>
            <a:r>
              <a:rPr lang="en-US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.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Tlaková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čára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(TČ)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–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průběh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potenci</a:t>
            </a:r>
            <a:r>
              <a:rPr 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ální</a:t>
            </a:r>
            <a:r>
              <a:rPr 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výšek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Energetický</a:t>
            </a:r>
            <a:r>
              <a:rPr lang="en-US" sz="2000" b="1" dirty="0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horizont</a:t>
            </a:r>
            <a:r>
              <a:rPr lang="en-US" sz="2000" b="1" dirty="0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(EH) </a:t>
            </a:r>
            <a:r>
              <a:rPr 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-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ve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vzdálenosti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E od GH</a:t>
            </a:r>
            <a:endParaRPr 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Čára</a:t>
            </a:r>
            <a:r>
              <a:rPr lang="en-US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energie</a:t>
            </a:r>
            <a:r>
              <a:rPr lang="en-US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(ČE)  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–pro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ideální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kapalinu</a:t>
            </a:r>
            <a:r>
              <a:rPr lang="en-US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sz="2000" b="1" dirty="0">
                <a:solidFill>
                  <a:srgbClr val="B41C97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itchFamily="18" charset="2"/>
              </a:rPr>
              <a:t>EH</a:t>
            </a: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2359778" y="524460"/>
            <a:ext cx="648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Bernoulliho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rovnice</a:t>
            </a:r>
            <a:r>
              <a:rPr lang="cs-CZ" altLang="cs-CZ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ideální kapaliny</a:t>
            </a: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4179402" y="5470851"/>
          <a:ext cx="2842514" cy="68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609480" progId="Equation.3">
                  <p:embed/>
                </p:oleObj>
              </mc:Choice>
              <mc:Fallback>
                <p:oleObj name="Equation" r:id="rId3" imgW="2514600" imgH="609480" progId="Equation.3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402" y="5470851"/>
                        <a:ext cx="2842514" cy="689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pojnice: pravoúhlá 10"/>
          <p:cNvCxnSpPr>
            <a:cxnSpLocks/>
          </p:cNvCxnSpPr>
          <p:nvPr/>
        </p:nvCxnSpPr>
        <p:spPr bwMode="auto">
          <a:xfrm rot="10800000" flipV="1">
            <a:off x="3913632" y="5583751"/>
            <a:ext cx="1085088" cy="627947"/>
          </a:xfrm>
          <a:prstGeom prst="bentConnector3">
            <a:avLst>
              <a:gd name="adj1" fmla="val -562"/>
            </a:avLst>
          </a:prstGeom>
          <a:solidFill>
            <a:schemeClr val="accent1"/>
          </a:solidFill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pojnice: pravoúhlá 23"/>
          <p:cNvCxnSpPr>
            <a:cxnSpLocks/>
          </p:cNvCxnSpPr>
          <p:nvPr/>
        </p:nvCxnSpPr>
        <p:spPr bwMode="auto">
          <a:xfrm rot="10800000" flipV="1">
            <a:off x="3310127" y="6003843"/>
            <a:ext cx="2292096" cy="538003"/>
          </a:xfrm>
          <a:prstGeom prst="bentConnector3">
            <a:avLst>
              <a:gd name="adj1" fmla="val 532"/>
            </a:avLst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9" name="TextovéPole 28"/>
          <p:cNvSpPr txBox="1"/>
          <p:nvPr/>
        </p:nvSpPr>
        <p:spPr>
          <a:xfrm>
            <a:off x="3392424" y="5944083"/>
            <a:ext cx="68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TČ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749296" y="6345988"/>
            <a:ext cx="68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ČE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FD7623A-58E7-4392-A1B4-3222D99A2B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10/12/2024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TextovéPole 13"/>
          <p:cNvSpPr txBox="1">
            <a:spLocks noChangeArrowheads="1"/>
          </p:cNvSpPr>
          <p:nvPr/>
        </p:nvSpPr>
        <p:spPr bwMode="auto">
          <a:xfrm>
            <a:off x="2050256" y="717252"/>
            <a:ext cx="280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TLAKOVÁ SONDA</a:t>
            </a:r>
          </a:p>
        </p:txBody>
      </p:sp>
      <p:sp>
        <p:nvSpPr>
          <p:cNvPr id="6" name="TextovéPole 69"/>
          <p:cNvSpPr txBox="1">
            <a:spLocks noChangeArrowheads="1"/>
          </p:cNvSpPr>
          <p:nvPr/>
        </p:nvSpPr>
        <p:spPr bwMode="auto">
          <a:xfrm>
            <a:off x="4546414" y="717192"/>
            <a:ext cx="7340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Prandtlova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trubice  - kombinace piezometru a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Pitotovy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trubice))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19" y="1244451"/>
            <a:ext cx="7019925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0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546238" y="6576820"/>
            <a:ext cx="464948" cy="255609"/>
          </a:xfrm>
        </p:spPr>
        <p:txBody>
          <a:bodyPr/>
          <a:lstStyle/>
          <a:p>
            <a:r>
              <a:rPr lang="cs-CZ" altLang="cs-CZ" sz="1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110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790FD84-CDD9-47EA-BB41-4D6E3ECC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E53508D-4894-09A9-DC78-2D3F253E6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83" y="3994968"/>
            <a:ext cx="5152611" cy="2463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1B5264E-8794-D77B-61CD-90576D41552A}"/>
              </a:ext>
            </a:extLst>
          </p:cNvPr>
          <p:cNvSpPr/>
          <p:nvPr/>
        </p:nvSpPr>
        <p:spPr bwMode="auto">
          <a:xfrm>
            <a:off x="3207210" y="6182160"/>
            <a:ext cx="5258155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9C8A835-190A-1A76-D692-53B9EE944172}"/>
              </a:ext>
            </a:extLst>
          </p:cNvPr>
          <p:cNvSpPr/>
          <p:nvPr/>
        </p:nvSpPr>
        <p:spPr bwMode="auto">
          <a:xfrm>
            <a:off x="5133250" y="3993190"/>
            <a:ext cx="3279344" cy="95028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595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12"/>
          <p:cNvSpPr>
            <a:spLocks noChangeArrowheads="1"/>
          </p:cNvSpPr>
          <p:nvPr/>
        </p:nvSpPr>
        <p:spPr bwMode="auto">
          <a:xfrm>
            <a:off x="1315453" y="1836311"/>
            <a:ext cx="101567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ZÁKLADNÍ VÝPOČETNÍ PRINCIPY  USTÁLENÉHO T LAKOVÉHO  PROUDĚNÍ V POTRUBÍ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aplikace zákona zachování mechanické energie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rovnice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Bernoulliho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pro ustálené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proudění skutečné kapaliny (vazkost </a:t>
            </a:r>
            <a:r>
              <a:rPr lang="el-GR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ν≠0)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aplikace zákona zachování hmoty rovnice spojitosti pro ustálené 1D proudění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náhrada skutečného rozdělení rychlosti 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příčném průřezu 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profilu střední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průřezovou rychlostí 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Obdélník 13"/>
          <p:cNvSpPr>
            <a:spLocks noChangeArrowheads="1"/>
          </p:cNvSpPr>
          <p:nvPr/>
        </p:nvSpPr>
        <p:spPr bwMode="auto">
          <a:xfrm>
            <a:off x="1463337" y="171816"/>
            <a:ext cx="8795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BERNOULLIHO ROVNICE PRO USTÁLENÉ PROUDĚNÍ  SKUTEČNÉ KAPALINY</a:t>
            </a:r>
          </a:p>
        </p:txBody>
      </p:sp>
      <p:sp>
        <p:nvSpPr>
          <p:cNvPr id="10" name="TextovéPole 14"/>
          <p:cNvSpPr txBox="1">
            <a:spLocks noChangeArrowheads="1"/>
          </p:cNvSpPr>
          <p:nvPr/>
        </p:nvSpPr>
        <p:spPr bwMode="auto">
          <a:xfrm>
            <a:off x="1779941" y="4462880"/>
            <a:ext cx="5111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CORIOLISOVO ČÍSLO    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závisí na nerovnoměrnosti rozložení rychlostí v příčném profilu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(1-2) …. 1 turbulentní proudění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…. 2 laminární proudění</a:t>
            </a:r>
          </a:p>
        </p:txBody>
      </p:sp>
      <p:cxnSp>
        <p:nvCxnSpPr>
          <p:cNvPr id="11" name="Straight Connector 16"/>
          <p:cNvCxnSpPr/>
          <p:nvPr/>
        </p:nvCxnSpPr>
        <p:spPr>
          <a:xfrm>
            <a:off x="7526691" y="4612105"/>
            <a:ext cx="0" cy="1008063"/>
          </a:xfrm>
          <a:prstGeom prst="line">
            <a:avLst/>
          </a:prstGeom>
          <a:noFill/>
          <a:ln w="158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Oval 22"/>
          <p:cNvSpPr/>
          <p:nvPr/>
        </p:nvSpPr>
        <p:spPr>
          <a:xfrm>
            <a:off x="7094891" y="4469230"/>
            <a:ext cx="2089150" cy="1150938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6950428" y="4469230"/>
            <a:ext cx="1223963" cy="115093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5" name="Straight Connector 12"/>
          <p:cNvCxnSpPr/>
          <p:nvPr/>
        </p:nvCxnSpPr>
        <p:spPr>
          <a:xfrm>
            <a:off x="6950428" y="4469230"/>
            <a:ext cx="2592388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" name="Straight Connector 14"/>
          <p:cNvCxnSpPr/>
          <p:nvPr/>
        </p:nvCxnSpPr>
        <p:spPr>
          <a:xfrm>
            <a:off x="6950428" y="5620168"/>
            <a:ext cx="2665413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" name="Straight Arrow Connector 26"/>
          <p:cNvCxnSpPr>
            <a:endCxn id="12" idx="7"/>
          </p:cNvCxnSpPr>
          <p:nvPr/>
        </p:nvCxnSpPr>
        <p:spPr>
          <a:xfrm>
            <a:off x="8174391" y="4612105"/>
            <a:ext cx="703262" cy="25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Straight Arrow Connector 28"/>
          <p:cNvCxnSpPr/>
          <p:nvPr/>
        </p:nvCxnSpPr>
        <p:spPr>
          <a:xfrm>
            <a:off x="8174391" y="5045493"/>
            <a:ext cx="1009650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 w="med" len="lg"/>
          </a:ln>
          <a:effectLst/>
        </p:spPr>
      </p:cxnSp>
      <p:cxnSp>
        <p:nvCxnSpPr>
          <p:cNvPr id="19" name="Straight Arrow Connector 30"/>
          <p:cNvCxnSpPr/>
          <p:nvPr/>
        </p:nvCxnSpPr>
        <p:spPr>
          <a:xfrm>
            <a:off x="8174391" y="4829593"/>
            <a:ext cx="936625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cxnSp>
        <p:nvCxnSpPr>
          <p:cNvPr id="20" name="Straight Arrow Connector 31"/>
          <p:cNvCxnSpPr/>
          <p:nvPr/>
        </p:nvCxnSpPr>
        <p:spPr>
          <a:xfrm>
            <a:off x="8174391" y="4612105"/>
            <a:ext cx="64928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cxnSp>
        <p:nvCxnSpPr>
          <p:cNvPr id="21" name="Straight Arrow Connector 34"/>
          <p:cNvCxnSpPr/>
          <p:nvPr/>
        </p:nvCxnSpPr>
        <p:spPr>
          <a:xfrm>
            <a:off x="8174391" y="5477293"/>
            <a:ext cx="64928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cxnSp>
        <p:nvCxnSpPr>
          <p:cNvPr id="22" name="Straight Arrow Connector 35"/>
          <p:cNvCxnSpPr/>
          <p:nvPr/>
        </p:nvCxnSpPr>
        <p:spPr>
          <a:xfrm>
            <a:off x="8174391" y="5261393"/>
            <a:ext cx="936625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cxnSp>
        <p:nvCxnSpPr>
          <p:cNvPr id="23" name="Straight Connector 37"/>
          <p:cNvCxnSpPr/>
          <p:nvPr/>
        </p:nvCxnSpPr>
        <p:spPr>
          <a:xfrm>
            <a:off x="8895116" y="4469230"/>
            <a:ext cx="0" cy="115093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Straight Arrow Connector 39"/>
          <p:cNvCxnSpPr>
            <a:stCxn id="25" idx="3"/>
          </p:cNvCxnSpPr>
          <p:nvPr/>
        </p:nvCxnSpPr>
        <p:spPr>
          <a:xfrm flipV="1">
            <a:off x="7742591" y="5188369"/>
            <a:ext cx="431800" cy="5717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5" name="TextBox 40"/>
          <p:cNvSpPr txBox="1">
            <a:spLocks noChangeArrowheads="1"/>
          </p:cNvSpPr>
          <p:nvPr/>
        </p:nvSpPr>
        <p:spPr bwMode="auto">
          <a:xfrm>
            <a:off x="7455253" y="5045493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26" name="Straight Connector 43"/>
          <p:cNvCxnSpPr/>
          <p:nvPr/>
        </p:nvCxnSpPr>
        <p:spPr>
          <a:xfrm>
            <a:off x="8174391" y="5764630"/>
            <a:ext cx="0" cy="3603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Straight Connector 45"/>
          <p:cNvCxnSpPr/>
          <p:nvPr/>
        </p:nvCxnSpPr>
        <p:spPr>
          <a:xfrm>
            <a:off x="8895116" y="5764630"/>
            <a:ext cx="0" cy="36036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Straight Connector 47"/>
          <p:cNvCxnSpPr/>
          <p:nvPr/>
        </p:nvCxnSpPr>
        <p:spPr>
          <a:xfrm>
            <a:off x="8174391" y="6053555"/>
            <a:ext cx="720725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9" name="TextBox 48"/>
          <p:cNvSpPr txBox="1">
            <a:spLocks noChangeArrowheads="1"/>
          </p:cNvSpPr>
          <p:nvPr/>
        </p:nvSpPr>
        <p:spPr bwMode="auto">
          <a:xfrm>
            <a:off x="8318853" y="5693193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cs-CZ" altLang="cs-CZ" sz="2000" baseline="-25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9326916" y="4540668"/>
            <a:ext cx="57626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</a:t>
            </a:r>
            <a:r>
              <a:rPr lang="cs-CZ" altLang="cs-CZ" sz="2000" baseline="-250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max</a:t>
            </a:r>
          </a:p>
        </p:txBody>
      </p:sp>
      <p:cxnSp>
        <p:nvCxnSpPr>
          <p:cNvPr id="31" name="Straight Arrow Connector 51"/>
          <p:cNvCxnSpPr>
            <a:endCxn id="12" idx="6"/>
          </p:cNvCxnSpPr>
          <p:nvPr/>
        </p:nvCxnSpPr>
        <p:spPr>
          <a:xfrm flipH="1">
            <a:off x="9184041" y="4829593"/>
            <a:ext cx="215900" cy="2159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 w="sm" len="lg"/>
          </a:ln>
          <a:effectLst/>
        </p:spPr>
      </p:cxnSp>
      <p:sp>
        <p:nvSpPr>
          <p:cNvPr id="32" name="Flowchart: Connector 53"/>
          <p:cNvSpPr/>
          <p:nvPr/>
        </p:nvSpPr>
        <p:spPr>
          <a:xfrm>
            <a:off x="8139466" y="4567655"/>
            <a:ext cx="71437" cy="71438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Flowchart: Connector 54"/>
          <p:cNvSpPr/>
          <p:nvPr/>
        </p:nvSpPr>
        <p:spPr>
          <a:xfrm>
            <a:off x="8139466" y="5431255"/>
            <a:ext cx="71437" cy="73025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Flowchart: Connector 55"/>
          <p:cNvSpPr/>
          <p:nvPr/>
        </p:nvSpPr>
        <p:spPr>
          <a:xfrm>
            <a:off x="8139466" y="5215355"/>
            <a:ext cx="71437" cy="73025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Flowchart: Connector 56"/>
          <p:cNvSpPr/>
          <p:nvPr/>
        </p:nvSpPr>
        <p:spPr>
          <a:xfrm>
            <a:off x="8139466" y="4783555"/>
            <a:ext cx="71437" cy="71438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Flowchart: Connector 57"/>
          <p:cNvSpPr/>
          <p:nvPr/>
        </p:nvSpPr>
        <p:spPr>
          <a:xfrm>
            <a:off x="8139466" y="4999455"/>
            <a:ext cx="71437" cy="73025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TextBox 59"/>
          <p:cNvSpPr txBox="1"/>
          <p:nvPr/>
        </p:nvSpPr>
        <p:spPr>
          <a:xfrm>
            <a:off x="9111016" y="5116930"/>
            <a:ext cx="360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1F497D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u</a:t>
            </a:r>
            <a:endParaRPr lang="cs-CZ" sz="2000" b="1" baseline="-25000" dirty="0">
              <a:solidFill>
                <a:srgbClr val="1F497D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A8F05CDE-3F49-4260-A223-4E0C08A1866E}"/>
                  </a:ext>
                </a:extLst>
              </p:cNvPr>
              <p:cNvSpPr txBox="1"/>
              <p:nvPr/>
            </p:nvSpPr>
            <p:spPr>
              <a:xfrm>
                <a:off x="1145092" y="708650"/>
                <a:ext cx="9114016" cy="825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cs-CZ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A8F05CDE-3F49-4260-A223-4E0C08A18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092" y="708650"/>
                <a:ext cx="9114016" cy="825803"/>
              </a:xfrm>
              <a:prstGeom prst="rect">
                <a:avLst/>
              </a:prstGeom>
              <a:blipFill>
                <a:blip r:embed="rId3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3B167210-F903-4990-BD49-0CC86C8E8EF8}"/>
              </a:ext>
            </a:extLst>
          </p:cNvPr>
          <p:cNvSpPr/>
          <p:nvPr/>
        </p:nvSpPr>
        <p:spPr bwMode="auto">
          <a:xfrm>
            <a:off x="2908300" y="685374"/>
            <a:ext cx="6096000" cy="90873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BF7ECF-E621-4D77-93CD-6E29A1543761}"/>
              </a:ext>
            </a:extLst>
          </p:cNvPr>
          <p:cNvSpPr txBox="1"/>
          <p:nvPr/>
        </p:nvSpPr>
        <p:spPr>
          <a:xfrm>
            <a:off x="9731359" y="729643"/>
            <a:ext cx="207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cs-CZ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cs-CZ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…. celková ztrátová výška</a:t>
            </a: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61E11B26-0EA6-4887-BE4F-BB06CCB89A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6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13965" y="116398"/>
            <a:ext cx="648472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CELKOVÉ ZTRÁTY – </a:t>
            </a:r>
            <a:r>
              <a:rPr lang="cs-CZ" sz="2400" kern="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při proudění kapaliny</a:t>
            </a:r>
            <a:endParaRPr lang="en-US" sz="2400" kern="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47429" y="782869"/>
            <a:ext cx="11121159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Celková ztrátová výška </a:t>
            </a:r>
            <a:r>
              <a:rPr lang="cs-CZ" sz="2000" kern="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2000" kern="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  <a:r>
              <a:rPr lang="cs-CZ" sz="2000" i="1" kern="0" baseline="-25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</a:t>
            </a:r>
            <a:r>
              <a:rPr lang="en-US" sz="2000" i="1" kern="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US" sz="2000" kern="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= </a:t>
            </a:r>
            <a:r>
              <a:rPr lang="cs-CZ" sz="2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ztrátová výška </a:t>
            </a:r>
            <a:r>
              <a:rPr lang="cs-CZ" sz="2000" b="1" kern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ztr</a:t>
            </a:r>
            <a:r>
              <a:rPr lang="cs-CZ" sz="2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třením</a:t>
            </a:r>
            <a:r>
              <a:rPr lang="en-US" sz="2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i="1" kern="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2000" b="1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  <a:r>
              <a:rPr lang="cs-CZ" sz="2000" b="1" i="1" kern="0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2000" i="1" kern="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US" sz="2000" i="1" kern="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</a:t>
            </a:r>
            <a:r>
              <a:rPr lang="en-US" sz="2000" kern="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sz="2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ztrátová výška ztrát místních </a:t>
            </a:r>
            <a:r>
              <a:rPr lang="en-US" sz="2000" i="1" kern="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sz="20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  <a:r>
              <a:rPr lang="cs-CZ" sz="2000" b="1" i="1" kern="0" baseline="-25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2000" i="1" kern="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US" sz="2000" i="1" kern="0" baseline="-250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95425" y="1538110"/>
            <a:ext cx="46811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Ztráty tření:  </a:t>
            </a:r>
            <a:r>
              <a:rPr lang="cs-CZ" sz="2000" kern="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vnitřní a o stěny potrubí</a:t>
            </a:r>
            <a:endParaRPr lang="en-US" sz="2000" kern="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03573" y="1414688"/>
            <a:ext cx="410075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Ztráty místní: </a:t>
            </a:r>
            <a:r>
              <a:rPr lang="cs-CZ" sz="2000" kern="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ohyb, rozšíření atd.</a:t>
            </a:r>
            <a:endParaRPr lang="en-US" sz="2000" kern="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508203" y="2667964"/>
                <a:ext cx="1947456" cy="679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cs-CZ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cs-CZ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cs-CZ" sz="20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  <m:f>
                        <m:fPr>
                          <m:ctrlP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03" y="2667964"/>
                <a:ext cx="1947456" cy="679417"/>
              </a:xfrm>
              <a:prstGeom prst="rect">
                <a:avLst/>
              </a:prstGeom>
              <a:blipFill>
                <a:blip r:embed="rId3"/>
                <a:stretch>
                  <a:fillRect r="-625" b="-72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1109695" y="1973549"/>
            <a:ext cx="375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Darcy-Weisbachova</a:t>
            </a:r>
            <a:r>
              <a:rPr lang="cs-CZ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rovnice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8334316" y="2513634"/>
                <a:ext cx="2172839" cy="679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𝜻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16" y="2513634"/>
                <a:ext cx="2172839" cy="679417"/>
              </a:xfrm>
              <a:prstGeom prst="rect">
                <a:avLst/>
              </a:prstGeom>
              <a:blipFill>
                <a:blip r:embed="rId4"/>
                <a:stretch>
                  <a:fillRect r="-280"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ázek 17">
            <a:extLst>
              <a:ext uri="{FF2B5EF4-FFF2-40B4-BE49-F238E27FC236}">
                <a16:creationId xmlns:a16="http://schemas.microsoft.com/office/drawing/2014/main" id="{2D4493BE-F79B-457D-9BC0-580E18587D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0575A25-E36E-EDEE-9EB8-2E6FAD88FD31}"/>
              </a:ext>
            </a:extLst>
          </p:cNvPr>
          <p:cNvSpPr txBox="1"/>
          <p:nvPr/>
        </p:nvSpPr>
        <p:spPr>
          <a:xfrm>
            <a:off x="6756325" y="3816867"/>
            <a:ext cx="51480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Překážky v proudu kapaliny  a změny směru proudu ( odbočky, armatury, měřící zařízení atd.) –  vyvolávají víření, nebo odtržení  proudu kapaliny  od pevné stěny …. Dochází ke změně mechanické energie na  jinou formu energie (tepelné…) … tj. vznik místních ztrát , které jsou vázány na místo vzniku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7C2CC02-9081-99FD-C42A-FE5EE56A5F98}"/>
              </a:ext>
            </a:extLst>
          </p:cNvPr>
          <p:cNvSpPr txBox="1"/>
          <p:nvPr/>
        </p:nvSpPr>
        <p:spPr>
          <a:xfrm>
            <a:off x="1047429" y="4077125"/>
            <a:ext cx="55308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Při proudění skutečných kapalin vznikají hydraulické odpory v důsledku viskozity – tj. síly působící proti pohybu částic kapaliny (vzájemné tření mezi částicemi kapaliny a třením mezi proudící kapalinou a stěnami potrubí).  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8FC1B51-B96E-6986-8F53-86426828E620}"/>
              </a:ext>
            </a:extLst>
          </p:cNvPr>
          <p:cNvCxnSpPr/>
          <p:nvPr/>
        </p:nvCxnSpPr>
        <p:spPr bwMode="auto">
          <a:xfrm flipH="1">
            <a:off x="4667250" y="1973549"/>
            <a:ext cx="198125" cy="60772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7030A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EC0EDB4-2B19-C5B0-ABF9-D444422E98AF}"/>
              </a:ext>
            </a:extLst>
          </p:cNvPr>
          <p:cNvCxnSpPr>
            <a:cxnSpLocks/>
          </p:cNvCxnSpPr>
          <p:nvPr/>
        </p:nvCxnSpPr>
        <p:spPr bwMode="auto">
          <a:xfrm flipH="1">
            <a:off x="5191125" y="1222120"/>
            <a:ext cx="628650" cy="392623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7030A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E233FA51-AFA6-2DF5-62F7-61B5717DDE8B}"/>
              </a:ext>
            </a:extLst>
          </p:cNvPr>
          <p:cNvCxnSpPr/>
          <p:nvPr/>
        </p:nvCxnSpPr>
        <p:spPr bwMode="auto">
          <a:xfrm flipH="1">
            <a:off x="9353549" y="1869741"/>
            <a:ext cx="198125" cy="60772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B6DBC72-9802-2F83-66D8-44309808867B}"/>
              </a:ext>
            </a:extLst>
          </p:cNvPr>
          <p:cNvCxnSpPr>
            <a:cxnSpLocks/>
          </p:cNvCxnSpPr>
          <p:nvPr/>
        </p:nvCxnSpPr>
        <p:spPr bwMode="auto">
          <a:xfrm flipH="1">
            <a:off x="9496425" y="1029552"/>
            <a:ext cx="160025" cy="38513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504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7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58361" y="1049094"/>
            <a:ext cx="5761038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Potrubí: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Vtok do potrubí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Náhlé zúžení (rozšíření) potrubí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Postupné rozšíření (zúžení) potrubí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Změna směru potrubí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Různé tvarovky na potrubí (rozdělení  (spojení) proudu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Uzávěry – regulaci Q (šoupě, ventil)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Výtok z nádrže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Venturimetr</a:t>
            </a: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(měření průtoku) ….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Další objekty (např. sací koš atd.)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6AED193-2511-4030-9D5F-EB0EB4AEB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3" y="638261"/>
            <a:ext cx="1906574" cy="11999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ADD0EB-BA6E-48A4-9E3A-DE51F43AA4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6011" y="2328554"/>
            <a:ext cx="1984914" cy="13058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DDE383A-0E0B-4EA9-ADBF-122D62808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148" y="4133850"/>
            <a:ext cx="1352550" cy="9525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8C4071E-7A03-46E1-ABC7-9B01C3B1993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0064" y="5076346"/>
            <a:ext cx="2162175" cy="12763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4BF7E6B-211B-48C8-9266-30F33461CD4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5710" y="2668790"/>
            <a:ext cx="1552575" cy="1285875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9EFE49C8-0A50-49B6-85EE-2DCC10B7560B}"/>
              </a:ext>
            </a:extLst>
          </p:cNvPr>
          <p:cNvCxnSpPr/>
          <p:nvPr/>
        </p:nvCxnSpPr>
        <p:spPr bwMode="auto">
          <a:xfrm flipV="1">
            <a:off x="3949700" y="1049094"/>
            <a:ext cx="2933700" cy="704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E99866E-4AA9-41A5-A78C-6AD77A3B1245}"/>
              </a:ext>
            </a:extLst>
          </p:cNvPr>
          <p:cNvCxnSpPr/>
          <p:nvPr/>
        </p:nvCxnSpPr>
        <p:spPr bwMode="auto">
          <a:xfrm>
            <a:off x="5953590" y="4610100"/>
            <a:ext cx="3356474" cy="12420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9F3BA11-E288-483E-A917-462A794D6C43}"/>
              </a:ext>
            </a:extLst>
          </p:cNvPr>
          <p:cNvCxnSpPr/>
          <p:nvPr/>
        </p:nvCxnSpPr>
        <p:spPr bwMode="auto">
          <a:xfrm>
            <a:off x="5761932" y="2328554"/>
            <a:ext cx="1329431" cy="160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24301448-048E-49B9-B127-B63B8E1F0568}"/>
              </a:ext>
            </a:extLst>
          </p:cNvPr>
          <p:cNvCxnSpPr>
            <a:cxnSpLocks/>
          </p:cNvCxnSpPr>
          <p:nvPr/>
        </p:nvCxnSpPr>
        <p:spPr bwMode="auto">
          <a:xfrm flipV="1">
            <a:off x="6022848" y="3646009"/>
            <a:ext cx="4368303" cy="217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bdélník 3">
            <a:extLst>
              <a:ext uri="{FF2B5EF4-FFF2-40B4-BE49-F238E27FC236}">
                <a16:creationId xmlns:a16="http://schemas.microsoft.com/office/drawing/2014/main" id="{1B23D715-3E4F-4F8A-8C23-46F482E0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65" y="438205"/>
            <a:ext cx="2047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MÍSTNÍ ZTRÁTY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650D01A-C3C7-4D4F-840E-4299392941C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8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65090F-BCE5-492D-ACA1-54321374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37" y="1941554"/>
            <a:ext cx="4632663" cy="3359108"/>
          </a:xfrm>
          <a:prstGeom prst="rect">
            <a:avLst/>
          </a:prstGeom>
          <a:solidFill>
            <a:srgbClr val="DEDDEF"/>
          </a:solidFill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326153D-853E-4199-AA38-4EC9D091C33B}"/>
              </a:ext>
            </a:extLst>
          </p:cNvPr>
          <p:cNvSpPr txBox="1"/>
          <p:nvPr/>
        </p:nvSpPr>
        <p:spPr>
          <a:xfrm>
            <a:off x="1856705" y="673626"/>
            <a:ext cx="339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koef</a:t>
            </a:r>
            <a:r>
              <a:rPr 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místní ztráty pro vtok</a:t>
            </a:r>
          </a:p>
          <a:p>
            <a:r>
              <a:rPr lang="cs-CZ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(závisí na konfiguraci vtoku)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CEC545-9661-41EB-8AAC-9ECE86AFD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644" y="1462087"/>
            <a:ext cx="5229225" cy="383857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6C3C088-3231-41D0-B3BE-5D946D4A50F8}"/>
              </a:ext>
            </a:extLst>
          </p:cNvPr>
          <p:cNvSpPr txBox="1"/>
          <p:nvPr/>
        </p:nvSpPr>
        <p:spPr>
          <a:xfrm>
            <a:off x="7438571" y="690396"/>
            <a:ext cx="432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koef</a:t>
            </a:r>
            <a:r>
              <a:rPr 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místní ztráty pro výtok</a:t>
            </a:r>
            <a:r>
              <a:rPr lang="cs-CZ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z potrubí</a:t>
            </a:r>
          </a:p>
          <a:p>
            <a:r>
              <a:rPr lang="cs-CZ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(nezávisí na konfiguraci vtoku)</a:t>
            </a:r>
          </a:p>
        </p:txBody>
      </p:sp>
      <p:sp>
        <p:nvSpPr>
          <p:cNvPr id="11" name="Obdélník 3">
            <a:extLst>
              <a:ext uri="{FF2B5EF4-FFF2-40B4-BE49-F238E27FC236}">
                <a16:creationId xmlns:a16="http://schemas.microsoft.com/office/drawing/2014/main" id="{4A77E224-F834-4E04-B149-597E31CC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803" y="194159"/>
            <a:ext cx="1928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MÍSTNÍ ZTRÁTY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FD2C143-35D3-4A9B-BF36-ADE2644110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1"/>
            <a:ext cx="432092" cy="1559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9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10/12/2024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773FB7B-771F-4942-B914-3D98FB8D39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4308" y="1392853"/>
            <a:ext cx="3790834" cy="46832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F1A6BB2-3F0B-4870-8351-2972A05394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1392852"/>
            <a:ext cx="5287266" cy="229167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71E40CB-C536-4F9F-93C0-8AEBC31BF060}"/>
              </a:ext>
            </a:extLst>
          </p:cNvPr>
          <p:cNvSpPr/>
          <p:nvPr/>
        </p:nvSpPr>
        <p:spPr>
          <a:xfrm>
            <a:off x="6096000" y="705846"/>
            <a:ext cx="2638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Ohyb potrubí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55A9E64-231E-46C6-9929-2A01E023C09A}"/>
              </a:ext>
            </a:extLst>
          </p:cNvPr>
          <p:cNvSpPr/>
          <p:nvPr/>
        </p:nvSpPr>
        <p:spPr>
          <a:xfrm>
            <a:off x="1254813" y="844346"/>
            <a:ext cx="4149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Náhlé rozšíření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BBFB8B9-DD9E-4E3B-8CE2-7551D7D91480}"/>
              </a:ext>
            </a:extLst>
          </p:cNvPr>
          <p:cNvSpPr/>
          <p:nvPr/>
        </p:nvSpPr>
        <p:spPr>
          <a:xfrm>
            <a:off x="1335314" y="3222073"/>
            <a:ext cx="4325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Náhlé zúžení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3C27CAA-F923-422D-8838-29037A7B66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7297" y="3734500"/>
            <a:ext cx="1924693" cy="2428351"/>
          </a:xfrm>
          <a:prstGeom prst="rect">
            <a:avLst/>
          </a:prstGeom>
        </p:spPr>
      </p:pic>
      <p:sp>
        <p:nvSpPr>
          <p:cNvPr id="15" name="Obdélník 3">
            <a:extLst>
              <a:ext uri="{FF2B5EF4-FFF2-40B4-BE49-F238E27FC236}">
                <a16:creationId xmlns:a16="http://schemas.microsoft.com/office/drawing/2014/main" id="{C4421D9A-A9EC-4D6B-9669-CBA03F62E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822" y="154594"/>
            <a:ext cx="1928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MÍSTNÍ ZTRÁTY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55D23C7-DF10-4795-BC44-D48810F7BB1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5352</TotalTime>
  <Words>1833</Words>
  <Application>Microsoft Office PowerPoint</Application>
  <PresentationFormat>Širokoúhlá obrazovka</PresentationFormat>
  <Paragraphs>395</Paragraphs>
  <Slides>24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</vt:lpstr>
      <vt:lpstr>Cambria Math</vt:lpstr>
      <vt:lpstr>Monotype Corsiva</vt:lpstr>
      <vt:lpstr>Stencil</vt:lpstr>
      <vt:lpstr>Symbol</vt:lpstr>
      <vt:lpstr>Times New Roman</vt:lpstr>
      <vt:lpstr>Výchozí návrh</vt:lpstr>
      <vt:lpstr>Equation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620</cp:revision>
  <cp:lastPrinted>2016-10-12T05:01:14Z</cp:lastPrinted>
  <dcterms:created xsi:type="dcterms:W3CDTF">2015-09-29T09:21:54Z</dcterms:created>
  <dcterms:modified xsi:type="dcterms:W3CDTF">2024-10-12T09:02:50Z</dcterms:modified>
</cp:coreProperties>
</file>