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65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6C1F6-D023-4784-961A-D517A3C63BF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87DC3-28D2-4A27-B2D4-C18D91CF9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629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896C-BC54-4BBB-A4E9-9558673786CD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EC44-D0D7-4C5C-A8F1-64CBABFBAABE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884C-4463-4D38-A84A-D4D705C37872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B09B-D577-43A8-8E19-158F58010896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8EA0-511D-4C34-B1E5-C84AC1A2720C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E1F8-9207-44F5-8848-95BD5418C7E2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0648-2A11-4765-9C6C-64E8F483D984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ECB7-9052-4962-84D6-6A4B39106712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C614-390E-4DFA-B54B-7149377085BF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E4D8-D105-4D20-8A2E-04BE4F614539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0234-5C20-481A-8C09-3DEDBCC3490F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880A-F0DA-4E2D-9056-2CC2555E48B5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945-D55F-4776-8471-1F05A564B04C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4734-C2C4-490D-84B5-38442724C0C4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252A-22A7-49CC-9861-B9AA869632AB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A836-6987-4A59-B33B-ABAEFA056699}" type="datetime1">
              <a:rPr lang="en-US" smtClean="0"/>
              <a:t>2/24/2021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B92E9-CC4E-4E8F-9689-2B7C78983234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A1 </a:t>
            </a:r>
            <a:r>
              <a:rPr lang="cs-CZ" sz="4400" dirty="0" err="1"/>
              <a:t>level</a:t>
            </a:r>
            <a:r>
              <a:rPr lang="cs-CZ" sz="4400" dirty="0"/>
              <a:t> </a:t>
            </a:r>
            <a:br>
              <a:rPr lang="cs-CZ" sz="4400" dirty="0"/>
            </a:br>
            <a:r>
              <a:rPr lang="cs-CZ" sz="4400" b="1" u="sng" dirty="0"/>
              <a:t>Unit 11:</a:t>
            </a:r>
            <a:r>
              <a:rPr lang="cs-CZ" sz="4400" b="1" dirty="0"/>
              <a:t> </a:t>
            </a:r>
            <a:br>
              <a:rPr lang="cs-CZ" sz="4400" b="1" dirty="0"/>
            </a:b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E13D40-E9A8-4150-B2EE-05ED0FBD4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3984D-30DD-4348-8298-2AF3182A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11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F20122-41A8-4CD1-8A67-B3D035172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US" b="1" dirty="0" err="1"/>
              <a:t>Minulý</a:t>
            </a:r>
            <a:r>
              <a:rPr lang="en-US" b="1" dirty="0"/>
              <a:t> </a:t>
            </a:r>
            <a:r>
              <a:rPr lang="en-US" b="1" dirty="0" err="1"/>
              <a:t>čas</a:t>
            </a:r>
            <a:r>
              <a:rPr lang="en-US" b="1" dirty="0"/>
              <a:t> </a:t>
            </a:r>
            <a:r>
              <a:rPr lang="en-US" b="1" dirty="0" err="1"/>
              <a:t>prostý</a:t>
            </a:r>
            <a:r>
              <a:rPr lang="en-US" b="1" dirty="0"/>
              <a:t> (past simple)</a:t>
            </a:r>
            <a:r>
              <a:rPr lang="cs-CZ" b="1" dirty="0"/>
              <a:t> </a:t>
            </a:r>
            <a:r>
              <a:rPr lang="cs-CZ" b="1" dirty="0" err="1"/>
              <a:t>regular</a:t>
            </a:r>
            <a:r>
              <a:rPr lang="cs-CZ" b="1" dirty="0"/>
              <a:t> + </a:t>
            </a:r>
            <a:r>
              <a:rPr lang="cs-CZ" b="1" dirty="0" err="1"/>
              <a:t>irregular</a:t>
            </a:r>
            <a:r>
              <a:rPr lang="cs-CZ" b="1" dirty="0"/>
              <a:t> </a:t>
            </a:r>
            <a:r>
              <a:rPr lang="cs-CZ" b="1" dirty="0" err="1"/>
              <a:t>verbs</a:t>
            </a:r>
            <a:r>
              <a:rPr lang="cs-CZ" b="1" dirty="0"/>
              <a:t>: </a:t>
            </a:r>
          </a:p>
          <a:p>
            <a:r>
              <a:rPr lang="cs-CZ" b="1" dirty="0" err="1"/>
              <a:t>page</a:t>
            </a:r>
            <a:r>
              <a:rPr lang="cs-CZ" dirty="0"/>
              <a:t> 69 / 5 +  71 / 8;   </a:t>
            </a:r>
            <a:r>
              <a:rPr lang="cs-CZ" dirty="0" err="1"/>
              <a:t>grammar</a:t>
            </a:r>
            <a:r>
              <a:rPr lang="cs-CZ" dirty="0"/>
              <a:t> 148-149, nepravidelná slovesa str. 160</a:t>
            </a:r>
          </a:p>
          <a:p>
            <a:endParaRPr lang="en-US" b="1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F4A45F-AD9F-405F-AD7B-D0D3FC77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6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C722D-E6BE-4FB1-AF3C-59777819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Minulý</a:t>
            </a:r>
            <a:r>
              <a:rPr lang="en-US" b="1" dirty="0"/>
              <a:t> </a:t>
            </a:r>
            <a:r>
              <a:rPr lang="en-US" b="1" dirty="0" err="1"/>
              <a:t>čas</a:t>
            </a:r>
            <a:r>
              <a:rPr lang="en-US" b="1" dirty="0"/>
              <a:t> </a:t>
            </a:r>
            <a:r>
              <a:rPr lang="en-US" b="1" dirty="0" err="1"/>
              <a:t>prostý</a:t>
            </a:r>
            <a:r>
              <a:rPr lang="en-US" b="1" dirty="0"/>
              <a:t> (past simple)</a:t>
            </a:r>
            <a:r>
              <a:rPr lang="cs-CZ" b="1" dirty="0"/>
              <a:t> </a:t>
            </a:r>
            <a:r>
              <a:rPr lang="cs-CZ" b="1" dirty="0" err="1"/>
              <a:t>regular</a:t>
            </a:r>
            <a:r>
              <a:rPr lang="cs-CZ" b="1" dirty="0"/>
              <a:t> + </a:t>
            </a:r>
            <a:r>
              <a:rPr lang="cs-CZ" b="1" dirty="0" err="1"/>
              <a:t>irregular</a:t>
            </a:r>
            <a:r>
              <a:rPr lang="cs-CZ" b="1" dirty="0"/>
              <a:t> </a:t>
            </a:r>
            <a:r>
              <a:rPr lang="cs-CZ" b="1" dirty="0" err="1"/>
              <a:t>verbs</a:t>
            </a:r>
            <a:r>
              <a:rPr lang="cs-CZ" b="1" dirty="0"/>
              <a:t>; part 1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continued</a:t>
            </a:r>
            <a:endParaRPr lang="en-US" b="1" i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B5C79E-E77D-47FA-A7B0-4A93737FD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Použití</a:t>
            </a:r>
            <a:r>
              <a:rPr lang="cs-CZ" dirty="0"/>
              <a:t>: Minulý čas prostý používáme, když hovoříme o ukončené činnosti či situaci v minulosti přesně časově určené či vymezené (tzv. určitá minulost). Běžně se používá při vyprávění. POZOR: minulý čas má jen jeden tvar, 3. osoba jednotného čísla nepřibírá koncové –s.!!! Platí jak pro pravidelná, tak nepravidelná slovesa.</a:t>
            </a:r>
          </a:p>
          <a:p>
            <a:r>
              <a:rPr lang="cs-CZ" b="1" dirty="0"/>
              <a:t>Kladné věty (+)</a:t>
            </a:r>
          </a:p>
          <a:p>
            <a:r>
              <a:rPr lang="cs-CZ" dirty="0"/>
              <a:t>u pravidelných sloves přidejte k infinitivu –</a:t>
            </a:r>
            <a:r>
              <a:rPr lang="cs-CZ" i="1" dirty="0" err="1"/>
              <a:t>ed</a:t>
            </a:r>
            <a:r>
              <a:rPr lang="cs-CZ" i="1" dirty="0"/>
              <a:t> / -d</a:t>
            </a:r>
            <a:r>
              <a:rPr lang="cs-CZ" dirty="0"/>
              <a:t>.</a:t>
            </a:r>
          </a:p>
          <a:p>
            <a:r>
              <a:rPr lang="en-US" i="1" dirty="0"/>
              <a:t>I / you / we / they work</a:t>
            </a:r>
            <a:r>
              <a:rPr lang="en-US" b="1" i="1" dirty="0"/>
              <a:t>ed</a:t>
            </a:r>
            <a:r>
              <a:rPr lang="en-US" i="1" dirty="0"/>
              <a:t>.</a:t>
            </a:r>
          </a:p>
          <a:p>
            <a:r>
              <a:rPr lang="cs-CZ" dirty="0"/>
              <a:t>Minulé časy nepravidelných sloves = tzv. 2. tvar (druhý sloupec) viz </a:t>
            </a:r>
            <a:r>
              <a:rPr lang="cs-CZ" dirty="0" err="1"/>
              <a:t>Lifestyle</a:t>
            </a:r>
            <a:r>
              <a:rPr lang="cs-CZ" dirty="0"/>
              <a:t>: str. 160</a:t>
            </a:r>
          </a:p>
          <a:p>
            <a:r>
              <a:rPr lang="cs-CZ" i="1" dirty="0" err="1"/>
              <a:t>They</a:t>
            </a:r>
            <a:r>
              <a:rPr lang="cs-CZ" i="1" dirty="0"/>
              <a:t> </a:t>
            </a:r>
            <a:r>
              <a:rPr lang="cs-CZ" b="1" i="1" dirty="0" err="1"/>
              <a:t>left</a:t>
            </a:r>
            <a:r>
              <a:rPr lang="cs-CZ" b="1" i="1" dirty="0"/>
              <a:t> </a:t>
            </a:r>
            <a:r>
              <a:rPr lang="cs-CZ" i="1" dirty="0" err="1"/>
              <a:t>at</a:t>
            </a:r>
            <a:r>
              <a:rPr lang="cs-CZ" i="1" dirty="0"/>
              <a:t> ten.</a:t>
            </a:r>
          </a:p>
          <a:p>
            <a:r>
              <a:rPr lang="cs-CZ" dirty="0"/>
              <a:t>Třetí osoba jednotného čísla má stejné tvary:</a:t>
            </a:r>
          </a:p>
          <a:p>
            <a:r>
              <a:rPr lang="cs-CZ" i="1" dirty="0"/>
              <a:t>He / </a:t>
            </a:r>
            <a:r>
              <a:rPr lang="cs-CZ" i="1" dirty="0" err="1"/>
              <a:t>she</a:t>
            </a:r>
            <a:r>
              <a:rPr lang="cs-CZ" i="1" dirty="0"/>
              <a:t> /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work</a:t>
            </a:r>
            <a:r>
              <a:rPr lang="cs-CZ" b="1" i="1" dirty="0" err="1"/>
              <a:t>ed</a:t>
            </a:r>
            <a:r>
              <a:rPr lang="cs-CZ" i="1" dirty="0"/>
              <a:t>.</a:t>
            </a:r>
          </a:p>
          <a:p>
            <a:r>
              <a:rPr lang="cs-CZ" i="1" dirty="0" err="1"/>
              <a:t>She</a:t>
            </a:r>
            <a:r>
              <a:rPr lang="cs-CZ" i="1" dirty="0"/>
              <a:t> </a:t>
            </a:r>
            <a:r>
              <a:rPr lang="cs-CZ" b="1" i="1" dirty="0" err="1"/>
              <a:t>left</a:t>
            </a:r>
            <a:r>
              <a:rPr lang="cs-CZ" b="1" i="1" dirty="0"/>
              <a:t> </a:t>
            </a:r>
            <a:r>
              <a:rPr lang="cs-CZ" i="1" dirty="0" err="1"/>
              <a:t>at</a:t>
            </a:r>
            <a:r>
              <a:rPr lang="cs-CZ" i="1" dirty="0"/>
              <a:t> ten.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937186-671B-45A5-BF5D-8053379B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1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25402-688B-4CFC-BACE-81F88F7E1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Minulý</a:t>
            </a:r>
            <a:r>
              <a:rPr lang="en-US" b="1" dirty="0"/>
              <a:t> </a:t>
            </a:r>
            <a:r>
              <a:rPr lang="en-US" b="1" dirty="0" err="1"/>
              <a:t>čas</a:t>
            </a:r>
            <a:r>
              <a:rPr lang="en-US" b="1" dirty="0"/>
              <a:t> </a:t>
            </a:r>
            <a:r>
              <a:rPr lang="en-US" b="1" dirty="0" err="1"/>
              <a:t>prostý</a:t>
            </a:r>
            <a:r>
              <a:rPr lang="en-US" b="1" dirty="0"/>
              <a:t> (past simple)</a:t>
            </a:r>
            <a:r>
              <a:rPr lang="cs-CZ" b="1" dirty="0"/>
              <a:t> </a:t>
            </a:r>
            <a:r>
              <a:rPr lang="cs-CZ" b="1" dirty="0" err="1"/>
              <a:t>regular</a:t>
            </a:r>
            <a:r>
              <a:rPr lang="cs-CZ" b="1" dirty="0"/>
              <a:t> + </a:t>
            </a:r>
            <a:r>
              <a:rPr lang="cs-CZ" b="1" dirty="0" err="1"/>
              <a:t>irregular</a:t>
            </a:r>
            <a:r>
              <a:rPr lang="cs-CZ" b="1" dirty="0"/>
              <a:t> </a:t>
            </a:r>
            <a:r>
              <a:rPr lang="cs-CZ" b="1" dirty="0" err="1"/>
              <a:t>verbs</a:t>
            </a:r>
            <a:r>
              <a:rPr lang="cs-CZ" b="1" dirty="0"/>
              <a:t>; part 2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continued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8E9BB9-6EB6-4968-817C-AF0B20ED7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(-) Zápor tvoříme pomocí </a:t>
            </a:r>
            <a:r>
              <a:rPr lang="cs-CZ" b="1" i="1" dirty="0" err="1"/>
              <a:t>did</a:t>
            </a:r>
            <a:r>
              <a:rPr lang="cs-CZ" b="1" i="1" dirty="0"/>
              <a:t> not </a:t>
            </a:r>
            <a:r>
              <a:rPr lang="cs-CZ" b="1" dirty="0"/>
              <a:t>(</a:t>
            </a:r>
            <a:r>
              <a:rPr lang="cs-CZ" b="1" i="1" dirty="0" err="1"/>
              <a:t>didn’t</a:t>
            </a:r>
            <a:r>
              <a:rPr lang="cs-CZ" b="1" dirty="0"/>
              <a:t>) a infinitivu významového slovesa:</a:t>
            </a:r>
          </a:p>
          <a:p>
            <a:r>
              <a:rPr lang="en-US" i="1" dirty="0"/>
              <a:t>I / you / he / she / it / we / they </a:t>
            </a:r>
            <a:r>
              <a:rPr lang="en-US" b="1" i="1" dirty="0"/>
              <a:t>didn’t work</a:t>
            </a:r>
            <a:r>
              <a:rPr lang="en-US" i="1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didn’t worked</a:t>
            </a:r>
          </a:p>
          <a:p>
            <a:r>
              <a:rPr lang="en-US" i="1" dirty="0"/>
              <a:t>The train </a:t>
            </a:r>
            <a:r>
              <a:rPr lang="en-US" b="1" i="1" dirty="0"/>
              <a:t>didn’t leave </a:t>
            </a:r>
            <a:r>
              <a:rPr lang="en-US" i="1" dirty="0"/>
              <a:t>on time.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didn’t left</a:t>
            </a:r>
          </a:p>
          <a:p>
            <a:r>
              <a:rPr lang="cs-CZ" b="1" dirty="0"/>
              <a:t>(?) Otázku tvoříme pomocí </a:t>
            </a:r>
            <a:r>
              <a:rPr lang="cs-CZ" b="1" i="1" dirty="0" err="1"/>
              <a:t>did</a:t>
            </a:r>
            <a:r>
              <a:rPr lang="cs-CZ" b="1" i="1" dirty="0"/>
              <a:t> </a:t>
            </a:r>
            <a:r>
              <a:rPr lang="cs-CZ" b="1" dirty="0"/>
              <a:t>a infinitivu významového slovesa:</a:t>
            </a:r>
          </a:p>
          <a:p>
            <a:r>
              <a:rPr lang="en-US" b="1" i="1" dirty="0"/>
              <a:t>Did </a:t>
            </a:r>
            <a:r>
              <a:rPr lang="en-US" i="1" dirty="0"/>
              <a:t>I / you / he / she / it/ we / they </a:t>
            </a:r>
            <a:r>
              <a:rPr lang="en-US" b="1" i="1" dirty="0"/>
              <a:t>work</a:t>
            </a:r>
            <a:r>
              <a:rPr lang="en-US" i="1" dirty="0"/>
              <a:t>?</a:t>
            </a:r>
          </a:p>
          <a:p>
            <a:r>
              <a:rPr lang="cs-CZ" i="1" dirty="0" err="1"/>
              <a:t>When</a:t>
            </a:r>
            <a:r>
              <a:rPr lang="cs-CZ" i="1" dirty="0"/>
              <a:t> </a:t>
            </a:r>
            <a:r>
              <a:rPr lang="cs-CZ" b="1" i="1" dirty="0" err="1"/>
              <a:t>did</a:t>
            </a:r>
            <a:r>
              <a:rPr lang="cs-CZ" b="1" i="1" dirty="0"/>
              <a:t> </a:t>
            </a:r>
            <a:r>
              <a:rPr lang="cs-CZ" i="1" dirty="0" err="1"/>
              <a:t>you</a:t>
            </a:r>
            <a:r>
              <a:rPr lang="cs-CZ" i="1" dirty="0"/>
              <a:t> </a:t>
            </a:r>
            <a:r>
              <a:rPr lang="cs-CZ" b="1" i="1" dirty="0" err="1"/>
              <a:t>leave</a:t>
            </a:r>
            <a:r>
              <a:rPr lang="cs-CZ" i="1" dirty="0"/>
              <a:t>?</a:t>
            </a:r>
          </a:p>
          <a:p>
            <a:r>
              <a:rPr lang="cs-CZ" i="1" dirty="0"/>
              <a:t>Krátká odpověď:</a:t>
            </a:r>
          </a:p>
          <a:p>
            <a:r>
              <a:rPr lang="cs-CZ" dirty="0"/>
              <a:t>V krátké odpovědi použijeme příslušné osobní zájmeno a pomocné </a:t>
            </a:r>
            <a:r>
              <a:rPr lang="cs-CZ" i="1" dirty="0" err="1"/>
              <a:t>did</a:t>
            </a:r>
            <a:r>
              <a:rPr lang="cs-CZ" i="1" dirty="0"/>
              <a:t> </a:t>
            </a:r>
            <a:r>
              <a:rPr lang="cs-CZ" dirty="0"/>
              <a:t>v kladných větách,</a:t>
            </a:r>
          </a:p>
          <a:p>
            <a:r>
              <a:rPr lang="cs-CZ" i="1" dirty="0" err="1"/>
              <a:t>didn’t</a:t>
            </a:r>
            <a:r>
              <a:rPr lang="cs-CZ" i="1" dirty="0"/>
              <a:t> </a:t>
            </a:r>
            <a:r>
              <a:rPr lang="cs-CZ" dirty="0"/>
              <a:t>v záporných větách (opět nepoužíváme významové sloveso):</a:t>
            </a:r>
          </a:p>
          <a:p>
            <a:r>
              <a:rPr lang="en-US" i="1" dirty="0"/>
              <a:t>Did Tereza and </a:t>
            </a:r>
            <a:r>
              <a:rPr lang="en-US" i="1" dirty="0" err="1"/>
              <a:t>Lenka</a:t>
            </a:r>
            <a:r>
              <a:rPr lang="en-US" i="1" dirty="0"/>
              <a:t> teach English? </a:t>
            </a:r>
            <a:r>
              <a:rPr lang="en-US" b="1" i="1" dirty="0"/>
              <a:t>Yes</a:t>
            </a:r>
            <a:r>
              <a:rPr lang="en-US" i="1" dirty="0"/>
              <a:t>, they </a:t>
            </a:r>
            <a:r>
              <a:rPr lang="en-US" b="1" i="1" dirty="0"/>
              <a:t>did</a:t>
            </a:r>
            <a:r>
              <a:rPr lang="en-US" i="1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Yes, they taught.</a:t>
            </a:r>
          </a:p>
          <a:p>
            <a:r>
              <a:rPr lang="en-US" i="1" dirty="0"/>
              <a:t>Did Thomas study Arabic last year? </a:t>
            </a:r>
            <a:r>
              <a:rPr lang="en-US" b="1" i="1" dirty="0"/>
              <a:t>No</a:t>
            </a:r>
            <a:r>
              <a:rPr lang="en-US" i="1" dirty="0"/>
              <a:t>, he </a:t>
            </a:r>
            <a:r>
              <a:rPr lang="en-US" b="1" i="1" dirty="0"/>
              <a:t>didn’t</a:t>
            </a:r>
            <a:r>
              <a:rPr lang="en-US" i="1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152BD20-301E-476B-97F2-7DEAED6C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7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22307-D2AA-42F6-8FA3-5DD745631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Minulý</a:t>
            </a:r>
            <a:r>
              <a:rPr lang="en-US" b="1" dirty="0"/>
              <a:t> </a:t>
            </a:r>
            <a:r>
              <a:rPr lang="en-US" b="1" dirty="0" err="1"/>
              <a:t>čas</a:t>
            </a:r>
            <a:r>
              <a:rPr lang="en-US" b="1" dirty="0"/>
              <a:t> </a:t>
            </a:r>
            <a:r>
              <a:rPr lang="en-US" b="1" dirty="0" err="1"/>
              <a:t>prostý</a:t>
            </a:r>
            <a:r>
              <a:rPr lang="en-US" b="1" dirty="0"/>
              <a:t> (past simple)</a:t>
            </a:r>
            <a:r>
              <a:rPr lang="cs-CZ" b="1" dirty="0"/>
              <a:t> </a:t>
            </a:r>
            <a:r>
              <a:rPr lang="cs-CZ" b="1" dirty="0" err="1"/>
              <a:t>regular</a:t>
            </a:r>
            <a:r>
              <a:rPr lang="cs-CZ" b="1" dirty="0"/>
              <a:t> + </a:t>
            </a:r>
            <a:r>
              <a:rPr lang="cs-CZ" b="1" dirty="0" err="1"/>
              <a:t>irregular</a:t>
            </a:r>
            <a:r>
              <a:rPr lang="cs-CZ" b="1" dirty="0"/>
              <a:t> </a:t>
            </a:r>
            <a:r>
              <a:rPr lang="cs-CZ" b="1" dirty="0" err="1"/>
              <a:t>verbs</a:t>
            </a:r>
            <a:r>
              <a:rPr lang="cs-CZ" b="1" dirty="0"/>
              <a:t>; part 4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DD6DCC-131D-4878-A2E4-B4C31418E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Pravidla pravopisu pro minulý čas pravidelných sloves:</a:t>
            </a:r>
          </a:p>
          <a:p>
            <a:r>
              <a:rPr lang="en-US" dirty="0"/>
              <a:t>1. </a:t>
            </a:r>
            <a:r>
              <a:rPr lang="en-US" dirty="0" err="1"/>
              <a:t>Většina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en-US" dirty="0"/>
              <a:t> </a:t>
            </a:r>
            <a:r>
              <a:rPr lang="en-US" dirty="0" err="1"/>
              <a:t>přibírá</a:t>
            </a:r>
            <a:r>
              <a:rPr lang="en-US" dirty="0"/>
              <a:t> -</a:t>
            </a:r>
            <a:r>
              <a:rPr lang="en-US" i="1" dirty="0"/>
              <a:t>ed</a:t>
            </a:r>
            <a:r>
              <a:rPr lang="en-US" dirty="0"/>
              <a:t>: </a:t>
            </a:r>
            <a:r>
              <a:rPr lang="en-US" i="1" dirty="0"/>
              <a:t>work </a:t>
            </a:r>
            <a:r>
              <a:rPr lang="en-US" dirty="0"/>
              <a:t>– </a:t>
            </a:r>
            <a:r>
              <a:rPr lang="en-US" i="1" dirty="0"/>
              <a:t>worked</a:t>
            </a:r>
            <a:r>
              <a:rPr lang="en-US" dirty="0"/>
              <a:t>, </a:t>
            </a:r>
            <a:r>
              <a:rPr lang="en-US" i="1" dirty="0"/>
              <a:t>watch </a:t>
            </a:r>
            <a:r>
              <a:rPr lang="en-US" dirty="0"/>
              <a:t>– </a:t>
            </a:r>
            <a:r>
              <a:rPr lang="en-US" i="1" dirty="0"/>
              <a:t>watched</a:t>
            </a:r>
            <a:r>
              <a:rPr lang="en-US" dirty="0"/>
              <a:t>.</a:t>
            </a:r>
          </a:p>
          <a:p>
            <a:r>
              <a:rPr lang="cs-CZ" dirty="0"/>
              <a:t>2. Slovesa zakončená –</a:t>
            </a:r>
            <a:r>
              <a:rPr lang="cs-CZ" i="1" dirty="0"/>
              <a:t>e </a:t>
            </a:r>
            <a:r>
              <a:rPr lang="cs-CZ" dirty="0"/>
              <a:t>přibírají pouze –</a:t>
            </a:r>
            <a:r>
              <a:rPr lang="cs-CZ" i="1" dirty="0"/>
              <a:t>d</a:t>
            </a:r>
            <a:r>
              <a:rPr lang="cs-CZ" dirty="0"/>
              <a:t>: </a:t>
            </a:r>
            <a:r>
              <a:rPr lang="cs-CZ" i="1" dirty="0"/>
              <a:t>live </a:t>
            </a:r>
            <a:r>
              <a:rPr lang="cs-CZ" dirty="0"/>
              <a:t>– </a:t>
            </a:r>
            <a:r>
              <a:rPr lang="cs-CZ" i="1" dirty="0" err="1"/>
              <a:t>lived</a:t>
            </a:r>
            <a:r>
              <a:rPr lang="cs-CZ" dirty="0"/>
              <a:t>, </a:t>
            </a:r>
            <a:r>
              <a:rPr lang="cs-CZ" i="1" dirty="0"/>
              <a:t>love </a:t>
            </a:r>
            <a:r>
              <a:rPr lang="cs-CZ" dirty="0"/>
              <a:t>– </a:t>
            </a:r>
            <a:r>
              <a:rPr lang="cs-CZ" i="1" dirty="0" err="1"/>
              <a:t>loved</a:t>
            </a:r>
            <a:r>
              <a:rPr lang="cs-CZ" dirty="0"/>
              <a:t>, </a:t>
            </a:r>
            <a:r>
              <a:rPr lang="cs-CZ" i="1" dirty="0" err="1"/>
              <a:t>dance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i="1" dirty="0" err="1"/>
              <a:t>danced</a:t>
            </a:r>
            <a:r>
              <a:rPr lang="cs-CZ" dirty="0"/>
              <a:t>.</a:t>
            </a:r>
          </a:p>
          <a:p>
            <a:r>
              <a:rPr lang="cs-CZ" dirty="0"/>
              <a:t>3. U jednoslabičných sloves končících jednou samohláskou + souhláskou se koncová souhláska</a:t>
            </a:r>
          </a:p>
          <a:p>
            <a:r>
              <a:rPr lang="en-US" dirty="0" err="1"/>
              <a:t>zdvojuje</a:t>
            </a:r>
            <a:r>
              <a:rPr lang="en-US" dirty="0"/>
              <a:t>: </a:t>
            </a:r>
            <a:r>
              <a:rPr lang="en-US" i="1" dirty="0"/>
              <a:t>stop </a:t>
            </a:r>
            <a:r>
              <a:rPr lang="en-US" dirty="0"/>
              <a:t>– </a:t>
            </a:r>
            <a:r>
              <a:rPr lang="en-US" i="1" dirty="0"/>
              <a:t>sto</a:t>
            </a:r>
            <a:r>
              <a:rPr lang="en-US" b="1" i="1" dirty="0"/>
              <a:t>pped</a:t>
            </a:r>
            <a:r>
              <a:rPr lang="en-US" dirty="0"/>
              <a:t>, </a:t>
            </a:r>
            <a:r>
              <a:rPr lang="en-US" i="1" dirty="0"/>
              <a:t>rob </a:t>
            </a:r>
            <a:r>
              <a:rPr lang="en-US" dirty="0"/>
              <a:t>– </a:t>
            </a:r>
            <a:r>
              <a:rPr lang="en-US" i="1" dirty="0"/>
              <a:t>ro</a:t>
            </a:r>
            <a:r>
              <a:rPr lang="en-US" b="1" i="1" dirty="0"/>
              <a:t>bbed</a:t>
            </a:r>
            <a:r>
              <a:rPr lang="en-US" dirty="0"/>
              <a:t>.</a:t>
            </a:r>
          </a:p>
          <a:p>
            <a:r>
              <a:rPr lang="cs-CZ" dirty="0"/>
              <a:t>POZOR! koncové –</a:t>
            </a:r>
            <a:r>
              <a:rPr lang="cs-CZ" i="1" dirty="0"/>
              <a:t>x </a:t>
            </a:r>
            <a:r>
              <a:rPr lang="cs-CZ" dirty="0"/>
              <a:t>nebo –</a:t>
            </a:r>
            <a:r>
              <a:rPr lang="cs-CZ" i="1" dirty="0"/>
              <a:t>w </a:t>
            </a:r>
            <a:r>
              <a:rPr lang="cs-CZ" dirty="0"/>
              <a:t>se nezdvojuje: </a:t>
            </a:r>
            <a:r>
              <a:rPr lang="cs-CZ" i="1" dirty="0"/>
              <a:t>fix </a:t>
            </a:r>
            <a:r>
              <a:rPr lang="cs-CZ" dirty="0"/>
              <a:t>– </a:t>
            </a:r>
            <a:r>
              <a:rPr lang="cs-CZ" i="1" dirty="0" err="1"/>
              <a:t>fixed</a:t>
            </a:r>
            <a:r>
              <a:rPr lang="cs-CZ" dirty="0"/>
              <a:t>, </a:t>
            </a:r>
            <a:r>
              <a:rPr lang="cs-CZ" i="1" dirty="0" err="1"/>
              <a:t>chew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i="1" dirty="0" err="1"/>
              <a:t>chewed</a:t>
            </a:r>
            <a:r>
              <a:rPr lang="cs-CZ" dirty="0"/>
              <a:t>.</a:t>
            </a:r>
          </a:p>
          <a:p>
            <a:r>
              <a:rPr lang="cs-CZ" dirty="0"/>
              <a:t>4. U dvouslabičných sloves končících jednou samohláskou + souhláskou s přízvukem na poslední</a:t>
            </a:r>
          </a:p>
          <a:p>
            <a:r>
              <a:rPr lang="cs-CZ" dirty="0"/>
              <a:t>slabice se koncová souhláska zdvojuje: </a:t>
            </a:r>
            <a:r>
              <a:rPr lang="cs-CZ" i="1" dirty="0" err="1"/>
              <a:t>prefer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i="1" dirty="0" err="1"/>
              <a:t>prefe</a:t>
            </a:r>
            <a:r>
              <a:rPr lang="cs-CZ" b="1" i="1" dirty="0" err="1"/>
              <a:t>rred</a:t>
            </a:r>
            <a:r>
              <a:rPr lang="cs-CZ" dirty="0"/>
              <a:t>. </a:t>
            </a:r>
          </a:p>
          <a:p>
            <a:r>
              <a:rPr lang="cs-CZ" b="1" dirty="0"/>
              <a:t>POZOR! </a:t>
            </a:r>
            <a:r>
              <a:rPr lang="cs-CZ" dirty="0"/>
              <a:t>je-li přízvuk na první slabice, koncová souhláska se nezdvojuje: </a:t>
            </a:r>
            <a:r>
              <a:rPr lang="cs-CZ" i="1" dirty="0" err="1"/>
              <a:t>happen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i="1" dirty="0" err="1"/>
              <a:t>happe</a:t>
            </a:r>
            <a:r>
              <a:rPr lang="cs-CZ" b="1" i="1" dirty="0" err="1"/>
              <a:t>ned</a:t>
            </a:r>
            <a:r>
              <a:rPr lang="cs-CZ" dirty="0"/>
              <a:t>, </a:t>
            </a:r>
            <a:r>
              <a:rPr lang="cs-CZ" i="1" dirty="0"/>
              <a:t>listen </a:t>
            </a:r>
            <a:r>
              <a:rPr lang="cs-CZ" dirty="0"/>
              <a:t>– </a:t>
            </a:r>
            <a:r>
              <a:rPr lang="cs-CZ" i="1" dirty="0" err="1"/>
              <a:t>liste</a:t>
            </a:r>
            <a:r>
              <a:rPr lang="cs-CZ" b="1" i="1" dirty="0" err="1"/>
              <a:t>ned</a:t>
            </a:r>
            <a:r>
              <a:rPr lang="cs-CZ" dirty="0"/>
              <a:t>.</a:t>
            </a:r>
          </a:p>
          <a:p>
            <a:r>
              <a:rPr lang="cs-CZ" dirty="0"/>
              <a:t>5. Dvouslabičná slovesa končící jednou samohláskou + -</a:t>
            </a:r>
            <a:r>
              <a:rPr lang="cs-CZ" i="1" dirty="0"/>
              <a:t>L</a:t>
            </a:r>
            <a:r>
              <a:rPr lang="cs-CZ" dirty="0"/>
              <a:t>, </a:t>
            </a:r>
            <a:r>
              <a:rPr lang="cs-CZ" i="1" dirty="0"/>
              <a:t>L </a:t>
            </a:r>
            <a:r>
              <a:rPr lang="cs-CZ" dirty="0"/>
              <a:t>v britské angličtině zdvojujeme bez</a:t>
            </a:r>
          </a:p>
          <a:p>
            <a:r>
              <a:rPr lang="cs-CZ" dirty="0"/>
              <a:t>ohledu na přízvuk: </a:t>
            </a:r>
            <a:r>
              <a:rPr lang="cs-CZ" i="1" dirty="0" err="1"/>
              <a:t>travel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i="1" dirty="0" err="1"/>
              <a:t>trave</a:t>
            </a:r>
            <a:r>
              <a:rPr lang="cs-CZ" b="1" i="1" dirty="0" err="1"/>
              <a:t>lled</a:t>
            </a:r>
            <a:r>
              <a:rPr lang="cs-CZ" dirty="0"/>
              <a:t>, </a:t>
            </a:r>
            <a:r>
              <a:rPr lang="cs-CZ" i="1" dirty="0" err="1"/>
              <a:t>cancel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i="1" dirty="0" err="1"/>
              <a:t>cance</a:t>
            </a:r>
            <a:r>
              <a:rPr lang="cs-CZ" b="1" i="1" dirty="0" err="1"/>
              <a:t>lled</a:t>
            </a:r>
            <a:r>
              <a:rPr lang="cs-CZ" dirty="0"/>
              <a:t>.</a:t>
            </a:r>
          </a:p>
          <a:p>
            <a:r>
              <a:rPr lang="cs-CZ" dirty="0"/>
              <a:t>6. Slovesa zakončená na –</a:t>
            </a:r>
            <a:r>
              <a:rPr lang="cs-CZ" i="1" dirty="0"/>
              <a:t>y</a:t>
            </a:r>
            <a:r>
              <a:rPr lang="cs-CZ" dirty="0"/>
              <a:t>:</a:t>
            </a:r>
          </a:p>
          <a:p>
            <a:r>
              <a:rPr lang="cs-CZ" dirty="0"/>
              <a:t>a. následuje-li –</a:t>
            </a:r>
            <a:r>
              <a:rPr lang="cs-CZ" i="1" dirty="0"/>
              <a:t>y </a:t>
            </a:r>
            <a:r>
              <a:rPr lang="cs-CZ" dirty="0"/>
              <a:t>po samohlásce, sloveso pouze přibírá –</a:t>
            </a:r>
            <a:r>
              <a:rPr lang="cs-CZ" i="1" dirty="0" err="1"/>
              <a:t>ed</a:t>
            </a:r>
            <a:r>
              <a:rPr lang="cs-CZ" dirty="0"/>
              <a:t>: </a:t>
            </a:r>
            <a:r>
              <a:rPr lang="cs-CZ" i="1" dirty="0"/>
              <a:t>play – </a:t>
            </a:r>
            <a:r>
              <a:rPr lang="cs-CZ" i="1" dirty="0" err="1"/>
              <a:t>played</a:t>
            </a:r>
            <a:r>
              <a:rPr lang="cs-CZ" dirty="0"/>
              <a:t>, </a:t>
            </a:r>
            <a:r>
              <a:rPr lang="cs-CZ" i="1" dirty="0" err="1"/>
              <a:t>stay</a:t>
            </a:r>
            <a:r>
              <a:rPr lang="cs-CZ" i="1" dirty="0"/>
              <a:t> – </a:t>
            </a:r>
            <a:r>
              <a:rPr lang="cs-CZ" i="1" dirty="0" err="1"/>
              <a:t>stayed</a:t>
            </a:r>
            <a:r>
              <a:rPr lang="cs-CZ" dirty="0"/>
              <a:t>.</a:t>
            </a:r>
          </a:p>
          <a:p>
            <a:r>
              <a:rPr lang="cs-CZ" dirty="0"/>
              <a:t>b. následuje-li –</a:t>
            </a:r>
            <a:r>
              <a:rPr lang="cs-CZ" i="1" dirty="0"/>
              <a:t>y </a:t>
            </a:r>
            <a:r>
              <a:rPr lang="cs-CZ" dirty="0"/>
              <a:t>po souhlásce, –</a:t>
            </a:r>
            <a:r>
              <a:rPr lang="cs-CZ" i="1" dirty="0"/>
              <a:t>y </a:t>
            </a:r>
            <a:r>
              <a:rPr lang="cs-CZ" dirty="0"/>
              <a:t>se mění na </a:t>
            </a:r>
            <a:r>
              <a:rPr lang="cs-CZ" i="1" dirty="0" err="1"/>
              <a:t>ied</a:t>
            </a:r>
            <a:r>
              <a:rPr lang="cs-CZ" i="1" dirty="0"/>
              <a:t> </a:t>
            </a:r>
            <a:r>
              <a:rPr lang="cs-CZ" dirty="0"/>
              <a:t>(změkčuje): </a:t>
            </a:r>
            <a:r>
              <a:rPr lang="cs-CZ" i="1" dirty="0" err="1"/>
              <a:t>cry</a:t>
            </a:r>
            <a:r>
              <a:rPr lang="cs-CZ" i="1" dirty="0"/>
              <a:t> – </a:t>
            </a:r>
            <a:r>
              <a:rPr lang="cs-CZ" i="1" dirty="0" err="1"/>
              <a:t>cried</a:t>
            </a:r>
            <a:r>
              <a:rPr lang="cs-CZ" dirty="0"/>
              <a:t>, </a:t>
            </a:r>
            <a:r>
              <a:rPr lang="cs-CZ" i="1" dirty="0"/>
              <a:t>study – </a:t>
            </a:r>
            <a:r>
              <a:rPr lang="cs-CZ" i="1" dirty="0" err="1"/>
              <a:t>studied</a:t>
            </a:r>
            <a:r>
              <a:rPr lang="cs-CZ" dirty="0"/>
              <a:t>, </a:t>
            </a:r>
            <a:r>
              <a:rPr lang="cs-CZ" i="1" dirty="0" err="1"/>
              <a:t>try</a:t>
            </a:r>
            <a:r>
              <a:rPr lang="cs-CZ" i="1" dirty="0"/>
              <a:t> – </a:t>
            </a:r>
            <a:r>
              <a:rPr lang="cs-CZ" i="1" dirty="0" err="1"/>
              <a:t>tried</a:t>
            </a:r>
            <a:r>
              <a:rPr lang="cs-CZ" dirty="0"/>
              <a:t>, </a:t>
            </a:r>
            <a:r>
              <a:rPr lang="cs-CZ" i="1" dirty="0" err="1"/>
              <a:t>carry</a:t>
            </a:r>
            <a:r>
              <a:rPr lang="cs-CZ" i="1" dirty="0"/>
              <a:t> – </a:t>
            </a:r>
            <a:r>
              <a:rPr lang="cs-CZ" i="1" dirty="0" err="1"/>
              <a:t>carried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CBC5DB-8D7C-4653-A19D-982FE640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1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4B402-0970-47EA-A0D7-863BF051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Nepravidelná slovesa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EA254C-5005-4D73-97F3-6C9FF53B9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Dopuručuji</a:t>
            </a:r>
            <a:r>
              <a:rPr lang="cs-CZ" dirty="0"/>
              <a:t> učit se nepravidelná slovesa na straně 160, protože jich existuje mnohem více než je určeno pro vaši úroveň A1.</a:t>
            </a:r>
          </a:p>
          <a:p>
            <a:r>
              <a:rPr lang="cs-CZ" dirty="0"/>
              <a:t>Většinou se studenti učí všechny 3 tvary najednou (tedy minulý čas i příčestí minulé , </a:t>
            </a:r>
            <a:r>
              <a:rPr lang="cs-CZ" i="1" dirty="0"/>
              <a:t>past </a:t>
            </a:r>
            <a:r>
              <a:rPr lang="cs-CZ" i="1" dirty="0" err="1"/>
              <a:t>simple</a:t>
            </a:r>
            <a:r>
              <a:rPr lang="cs-CZ" i="1" dirty="0"/>
              <a:t> + past </a:t>
            </a:r>
            <a:r>
              <a:rPr lang="cs-CZ" i="1" dirty="0" err="1"/>
              <a:t>participle</a:t>
            </a:r>
            <a:r>
              <a:rPr lang="cs-CZ" dirty="0"/>
              <a:t>), nicméně pro úroveň A1 příčestí minulé prozatím nepotřebujete, protože v letním semestru máte za úkol nastudovat pouze </a:t>
            </a:r>
            <a:r>
              <a:rPr lang="cs-CZ" dirty="0" err="1"/>
              <a:t>Units</a:t>
            </a:r>
            <a:r>
              <a:rPr lang="cs-CZ" dirty="0"/>
              <a:t> 7 – 12. </a:t>
            </a:r>
          </a:p>
          <a:p>
            <a:r>
              <a:rPr lang="cs-CZ" dirty="0"/>
              <a:t>Ke konci učebnice, konkrétně v Unit 15, je probírán předpřítomný čas (</a:t>
            </a:r>
            <a:r>
              <a:rPr lang="cs-CZ" i="1" dirty="0" err="1"/>
              <a:t>present</a:t>
            </a:r>
            <a:r>
              <a:rPr lang="cs-CZ" i="1" dirty="0"/>
              <a:t> </a:t>
            </a:r>
            <a:r>
              <a:rPr lang="cs-CZ" i="1" dirty="0" err="1"/>
              <a:t>perfect</a:t>
            </a:r>
            <a:r>
              <a:rPr lang="cs-CZ" dirty="0"/>
              <a:t>), kde je pro tvorbu minulé příčestí </a:t>
            </a:r>
            <a:r>
              <a:rPr lang="cs-CZ"/>
              <a:t>nepravidelných sloves zapotřebí.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B7F573-3035-49DB-8B98-F1516F569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3632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461</TotalTime>
  <Words>683</Words>
  <Application>Microsoft Office PowerPoint</Application>
  <PresentationFormat>Širokoúhlá obrazovka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Fazeta</vt:lpstr>
      <vt:lpstr>English A1 level  Unit 11:  </vt:lpstr>
      <vt:lpstr>Unit 11</vt:lpstr>
      <vt:lpstr>Minulý čas prostý (past simple) regular + irregular verbs; part 1 to be continued</vt:lpstr>
      <vt:lpstr>Minulý čas prostý (past simple) regular + irregular verbs; part 2 to be continued</vt:lpstr>
      <vt:lpstr>Minulý čas prostý (past simple) regular + irregular verbs; part 4</vt:lpstr>
      <vt:lpstr>Nepravidelná slovesa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59</cp:revision>
  <dcterms:created xsi:type="dcterms:W3CDTF">2020-10-01T10:16:29Z</dcterms:created>
  <dcterms:modified xsi:type="dcterms:W3CDTF">2021-02-24T19:40:57Z</dcterms:modified>
</cp:coreProperties>
</file>