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6C1F6-D023-4784-961A-D517A3C63BF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87DC3-28D2-4A27-B2D4-C18D91CF9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2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896C-BC54-4BBB-A4E9-9558673786CD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EC44-D0D7-4C5C-A8F1-64CBABFBAABE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884C-4463-4D38-A84A-D4D705C37872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B09B-D577-43A8-8E19-158F58010896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8EA0-511D-4C34-B1E5-C84AC1A2720C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E1F8-9207-44F5-8848-95BD5418C7E2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0648-2A11-4765-9C6C-64E8F483D98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ECB7-9052-4962-84D6-6A4B39106712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C614-390E-4DFA-B54B-7149377085BF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E4D8-D105-4D20-8A2E-04BE4F614539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0234-5C20-481A-8C09-3DEDBCC3490F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880A-F0DA-4E2D-9056-2CC2555E48B5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945-D55F-4776-8471-1F05A564B04C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4734-C2C4-490D-84B5-38442724C0C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252A-22A7-49CC-9861-B9AA869632AB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A836-6987-4A59-B33B-ABAEFA056699}" type="datetime1">
              <a:rPr lang="en-US" smtClean="0"/>
              <a:t>2/24/2021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92E9-CC4E-4E8F-9689-2B7C7898323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r>
              <a:rPr lang="cs-CZ" sz="4400" dirty="0"/>
              <a:t> </a:t>
            </a:r>
            <a:br>
              <a:rPr lang="cs-CZ" sz="4400" dirty="0"/>
            </a:br>
            <a:r>
              <a:rPr lang="cs-CZ" sz="4400" b="1" u="sng" dirty="0"/>
              <a:t>Unit 12:</a:t>
            </a:r>
            <a:r>
              <a:rPr lang="cs-CZ" sz="4400" b="1" dirty="0"/>
              <a:t> </a:t>
            </a:r>
            <a:br>
              <a:rPr lang="cs-CZ" sz="4400" b="1" dirty="0"/>
            </a:b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E13D40-E9A8-4150-B2EE-05ED0FBD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3984D-30DD-4348-8298-2AF3182A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12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F20122-41A8-4CD1-8A67-B3D035172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Přítomný čas průběhový (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continuous</a:t>
            </a:r>
            <a:r>
              <a:rPr lang="cs-CZ" b="1" dirty="0"/>
              <a:t>): </a:t>
            </a:r>
            <a:r>
              <a:rPr lang="cs-CZ" b="1" dirty="0" err="1"/>
              <a:t>page</a:t>
            </a:r>
            <a:r>
              <a:rPr lang="cs-CZ" b="1" dirty="0"/>
              <a:t> 75 / 5; </a:t>
            </a:r>
            <a:r>
              <a:rPr lang="cs-CZ" dirty="0" err="1"/>
              <a:t>grammar</a:t>
            </a:r>
            <a:r>
              <a:rPr lang="cs-CZ" dirty="0"/>
              <a:t> 146</a:t>
            </a:r>
          </a:p>
          <a:p>
            <a:endParaRPr lang="cs-CZ" dirty="0"/>
          </a:p>
          <a:p>
            <a:r>
              <a:rPr lang="cs-CZ" dirty="0"/>
              <a:t>Přítomný čas průběhový nebo prostý? (</a:t>
            </a:r>
            <a:r>
              <a:rPr lang="cs-CZ" i="1" dirty="0" err="1"/>
              <a:t>present</a:t>
            </a:r>
            <a:r>
              <a:rPr lang="cs-CZ" i="1" dirty="0"/>
              <a:t> </a:t>
            </a:r>
            <a:r>
              <a:rPr lang="cs-CZ" i="1" dirty="0" err="1"/>
              <a:t>continuous</a:t>
            </a:r>
            <a:r>
              <a:rPr lang="cs-CZ" i="1" dirty="0"/>
              <a:t> </a:t>
            </a:r>
            <a:r>
              <a:rPr lang="cs-CZ" i="1" dirty="0" err="1"/>
              <a:t>or</a:t>
            </a:r>
            <a:r>
              <a:rPr lang="cs-CZ" i="1" dirty="0"/>
              <a:t> </a:t>
            </a:r>
            <a:r>
              <a:rPr lang="cs-CZ" i="1" dirty="0" err="1"/>
              <a:t>present</a:t>
            </a:r>
            <a:r>
              <a:rPr lang="cs-CZ" i="1" dirty="0"/>
              <a:t> </a:t>
            </a:r>
            <a:r>
              <a:rPr lang="cs-CZ" i="1" dirty="0" err="1"/>
              <a:t>simple</a:t>
            </a:r>
            <a:r>
              <a:rPr lang="cs-CZ" i="1" dirty="0"/>
              <a:t>?):</a:t>
            </a:r>
          </a:p>
          <a:p>
            <a:r>
              <a:rPr lang="cs-CZ" i="1" dirty="0"/>
              <a:t>77 / 6, </a:t>
            </a:r>
            <a:r>
              <a:rPr lang="cs-CZ" i="1" dirty="0" err="1"/>
              <a:t>grammar</a:t>
            </a:r>
            <a:r>
              <a:rPr lang="cs-CZ" i="1" dirty="0"/>
              <a:t> 146</a:t>
            </a:r>
            <a:endParaRPr lang="cs-CZ" dirty="0"/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F4A45F-AD9F-405F-AD7B-D0D3FC77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6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C722D-E6BE-4FB1-AF3C-59777819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Přítomný čas průběhový (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continuous</a:t>
            </a:r>
            <a:r>
              <a:rPr lang="cs-CZ" b="1" dirty="0"/>
              <a:t>); part 1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endParaRPr lang="en-US" b="1" i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B5C79E-E77D-47FA-A7B0-4A93737FD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Použití</a:t>
            </a:r>
            <a:r>
              <a:rPr lang="cs-CZ" dirty="0"/>
              <a:t>: Přítomný čas průběhový používáme, mluvíme-li o činnostech, probíhajících právě teď či zhruba teď. Dále používáme čas průběhový pro vyjádření přechodných záležitostí a vyjádření</a:t>
            </a:r>
          </a:p>
          <a:p>
            <a:r>
              <a:rPr lang="cs-CZ" dirty="0"/>
              <a:t>plánu v blízké budoucnosti (viz níže Budoucí čas a modální slovesa).</a:t>
            </a:r>
          </a:p>
          <a:p>
            <a:r>
              <a:rPr lang="en-US" i="1" dirty="0"/>
              <a:t>I’</a:t>
            </a:r>
            <a:r>
              <a:rPr lang="en-US" b="1" i="1" dirty="0"/>
              <a:t>m waiting </a:t>
            </a:r>
            <a:r>
              <a:rPr lang="en-US" i="1" dirty="0"/>
              <a:t>for my flight.</a:t>
            </a:r>
          </a:p>
          <a:p>
            <a:r>
              <a:rPr lang="en-US" i="1" dirty="0"/>
              <a:t>We’</a:t>
            </a:r>
            <a:r>
              <a:rPr lang="en-US" b="1" i="1" dirty="0"/>
              <a:t>re working </a:t>
            </a:r>
            <a:r>
              <a:rPr lang="en-US" i="1" dirty="0"/>
              <a:t>here in Denver for a week.</a:t>
            </a:r>
          </a:p>
          <a:p>
            <a:r>
              <a:rPr lang="en-US" i="1" dirty="0"/>
              <a:t>I </a:t>
            </a:r>
            <a:r>
              <a:rPr lang="en-US" b="1" i="1" dirty="0"/>
              <a:t>am staying </a:t>
            </a:r>
            <a:r>
              <a:rPr lang="en-US" i="1" dirty="0"/>
              <a:t>with my sister in London this summer.</a:t>
            </a:r>
          </a:p>
          <a:p>
            <a:r>
              <a:rPr lang="cs-CZ" dirty="0"/>
              <a:t>Používáme ho rovněž, když mluvíme o současných trendech.</a:t>
            </a:r>
          </a:p>
          <a:p>
            <a:r>
              <a:rPr lang="en-US" i="1" dirty="0"/>
              <a:t>The number of passengers </a:t>
            </a:r>
            <a:r>
              <a:rPr lang="en-US" b="1" i="1" dirty="0"/>
              <a:t>is rising</a:t>
            </a:r>
            <a:r>
              <a:rPr lang="en-US" i="1" dirty="0"/>
              <a:t>.</a:t>
            </a:r>
          </a:p>
          <a:p>
            <a:endParaRPr lang="cs-CZ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937186-671B-45A5-BF5D-8053379B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1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19492-C59F-4817-9779-274DCDAE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Přítomný čas průběhový (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continuous</a:t>
            </a:r>
            <a:r>
              <a:rPr lang="cs-CZ" b="1" dirty="0"/>
              <a:t>); part 2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8579A8-AE04-4139-BAA9-A6B326849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Tvary: </a:t>
            </a:r>
            <a:r>
              <a:rPr lang="cs-CZ" sz="2000" b="1" dirty="0"/>
              <a:t>(</a:t>
            </a:r>
            <a:r>
              <a:rPr lang="en-US" dirty="0" err="1"/>
              <a:t>Stažené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cs-CZ" dirty="0"/>
              <a:t> pro kladné i záporné věty i otázky -</a:t>
            </a:r>
            <a:r>
              <a:rPr lang="en-US" dirty="0"/>
              <a:t> viz </a:t>
            </a:r>
            <a:r>
              <a:rPr lang="cs-CZ" dirty="0"/>
              <a:t>přítomný čas </a:t>
            </a:r>
            <a:r>
              <a:rPr lang="en-US" dirty="0" err="1"/>
              <a:t>sloves</a:t>
            </a:r>
            <a:r>
              <a:rPr lang="cs-CZ" dirty="0"/>
              <a:t>a</a:t>
            </a:r>
            <a:r>
              <a:rPr lang="en-US" i="1" dirty="0"/>
              <a:t> be</a:t>
            </a:r>
            <a:r>
              <a:rPr lang="cs-CZ" i="1" dirty="0"/>
              <a:t>)</a:t>
            </a:r>
            <a:r>
              <a:rPr lang="en-US" i="1" dirty="0"/>
              <a:t>.</a:t>
            </a:r>
            <a:endParaRPr lang="cs-CZ" dirty="0"/>
          </a:p>
          <a:p>
            <a:r>
              <a:rPr lang="it-IT" dirty="0"/>
              <a:t>Sloveso </a:t>
            </a:r>
            <a:r>
              <a:rPr lang="it-IT" i="1" dirty="0"/>
              <a:t>be </a:t>
            </a:r>
            <a:r>
              <a:rPr lang="it-IT" dirty="0"/>
              <a:t>+ významové sloveso + </a:t>
            </a:r>
            <a:r>
              <a:rPr lang="it-IT" i="1" dirty="0"/>
              <a:t>ing</a:t>
            </a:r>
          </a:p>
          <a:p>
            <a:r>
              <a:rPr lang="cs-CZ" b="1" dirty="0"/>
              <a:t>(+) Kladné věty: </a:t>
            </a:r>
            <a:r>
              <a:rPr lang="cs-CZ" i="1" dirty="0"/>
              <a:t>I </a:t>
            </a:r>
            <a:r>
              <a:rPr lang="cs-CZ" b="1" i="1" dirty="0" err="1"/>
              <a:t>am</a:t>
            </a:r>
            <a:r>
              <a:rPr lang="cs-CZ" b="1" i="1" dirty="0"/>
              <a:t> </a:t>
            </a:r>
            <a:r>
              <a:rPr lang="cs-CZ" b="1" i="1" dirty="0" err="1"/>
              <a:t>working</a:t>
            </a:r>
            <a:r>
              <a:rPr lang="cs-CZ" b="1" i="1" dirty="0"/>
              <a:t>; </a:t>
            </a:r>
            <a:r>
              <a:rPr lang="cs-CZ" i="1" dirty="0" err="1"/>
              <a:t>you</a:t>
            </a:r>
            <a:r>
              <a:rPr lang="cs-CZ" i="1" dirty="0"/>
              <a:t> </a:t>
            </a:r>
            <a:r>
              <a:rPr lang="cs-CZ" b="1" i="1" dirty="0"/>
              <a:t>are </a:t>
            </a:r>
            <a:r>
              <a:rPr lang="cs-CZ" b="1" i="1" dirty="0" err="1"/>
              <a:t>working</a:t>
            </a:r>
            <a:r>
              <a:rPr lang="cs-CZ" dirty="0"/>
              <a:t>,</a:t>
            </a:r>
            <a:r>
              <a:rPr lang="en-US" i="1" dirty="0"/>
              <a:t>he/she/it </a:t>
            </a:r>
            <a:r>
              <a:rPr lang="en-US" b="1" i="1" dirty="0"/>
              <a:t>is working</a:t>
            </a:r>
            <a:r>
              <a:rPr lang="en-US" dirty="0"/>
              <a:t>,</a:t>
            </a:r>
          </a:p>
          <a:p>
            <a:r>
              <a:rPr lang="en-US" i="1" dirty="0"/>
              <a:t>we/you/they </a:t>
            </a:r>
            <a:r>
              <a:rPr lang="en-US" b="1" i="1" dirty="0"/>
              <a:t>are working</a:t>
            </a:r>
            <a:r>
              <a:rPr lang="en-US" i="1" dirty="0"/>
              <a:t>.</a:t>
            </a:r>
            <a:endParaRPr lang="cs-CZ" i="1" dirty="0"/>
          </a:p>
          <a:p>
            <a:r>
              <a:rPr lang="en-US" b="1" dirty="0"/>
              <a:t>(-) </a:t>
            </a:r>
            <a:r>
              <a:rPr lang="en-US" b="1" dirty="0" err="1"/>
              <a:t>Zápor</a:t>
            </a:r>
            <a:r>
              <a:rPr lang="en-US" b="1" dirty="0"/>
              <a:t> </a:t>
            </a:r>
            <a:r>
              <a:rPr lang="en-US" b="1" dirty="0" err="1"/>
              <a:t>tvoříme</a:t>
            </a:r>
            <a:r>
              <a:rPr lang="en-US" b="1" dirty="0"/>
              <a:t> </a:t>
            </a:r>
            <a:r>
              <a:rPr lang="en-US" b="1" dirty="0" err="1"/>
              <a:t>stejně</a:t>
            </a:r>
            <a:r>
              <a:rPr lang="en-US" b="1" dirty="0"/>
              <a:t> </a:t>
            </a:r>
            <a:r>
              <a:rPr lang="en-US" b="1" dirty="0" err="1"/>
              <a:t>jako</a:t>
            </a:r>
            <a:r>
              <a:rPr lang="en-US" b="1" dirty="0"/>
              <a:t> u </a:t>
            </a:r>
            <a:r>
              <a:rPr lang="en-US" b="1" dirty="0" err="1"/>
              <a:t>slovesa</a:t>
            </a:r>
            <a:r>
              <a:rPr lang="en-US" b="1" dirty="0"/>
              <a:t> </a:t>
            </a:r>
            <a:r>
              <a:rPr lang="en-US" b="1" i="1" dirty="0"/>
              <a:t>be </a:t>
            </a:r>
            <a:r>
              <a:rPr lang="en-US" b="1" dirty="0" err="1"/>
              <a:t>pomocí</a:t>
            </a:r>
            <a:r>
              <a:rPr lang="en-US" b="1" dirty="0"/>
              <a:t> not: </a:t>
            </a:r>
            <a:r>
              <a:rPr lang="en-US" i="1" dirty="0"/>
              <a:t>I am not working</a:t>
            </a:r>
            <a:r>
              <a:rPr lang="en-US" dirty="0"/>
              <a:t>, </a:t>
            </a:r>
            <a:r>
              <a:rPr lang="en-US" i="1" dirty="0"/>
              <a:t>you are not working</a:t>
            </a:r>
            <a:r>
              <a:rPr lang="en-US" dirty="0"/>
              <a:t>, </a:t>
            </a:r>
            <a:r>
              <a:rPr lang="en-US" dirty="0" err="1"/>
              <a:t>atd</a:t>
            </a:r>
            <a:r>
              <a:rPr lang="en-US" dirty="0"/>
              <a:t>.</a:t>
            </a:r>
          </a:p>
          <a:p>
            <a:r>
              <a:rPr lang="en-US" b="1" dirty="0"/>
              <a:t>(?) </a:t>
            </a:r>
            <a:r>
              <a:rPr lang="en-US" b="1" dirty="0" err="1"/>
              <a:t>Otázku</a:t>
            </a:r>
            <a:r>
              <a:rPr lang="en-US" b="1" dirty="0"/>
              <a:t> </a:t>
            </a:r>
            <a:r>
              <a:rPr lang="en-US" b="1" dirty="0" err="1"/>
              <a:t>tvoříme</a:t>
            </a:r>
            <a:r>
              <a:rPr lang="en-US" b="1" dirty="0"/>
              <a:t> </a:t>
            </a:r>
            <a:r>
              <a:rPr lang="en-US" b="1" dirty="0" err="1"/>
              <a:t>změnou</a:t>
            </a:r>
            <a:r>
              <a:rPr lang="en-US" b="1" dirty="0"/>
              <a:t> </a:t>
            </a:r>
            <a:r>
              <a:rPr lang="en-US" b="1" dirty="0" err="1"/>
              <a:t>slovosledu</a:t>
            </a:r>
            <a:r>
              <a:rPr lang="en-US" b="1" dirty="0"/>
              <a:t>: </a:t>
            </a:r>
            <a:r>
              <a:rPr lang="en-US" i="1" dirty="0"/>
              <a:t>Are you working? Is he working?</a:t>
            </a:r>
          </a:p>
          <a:p>
            <a:r>
              <a:rPr lang="cs-CZ" i="1" dirty="0"/>
              <a:t>Krátká odpověď:</a:t>
            </a:r>
          </a:p>
          <a:p>
            <a:r>
              <a:rPr lang="cs-CZ" dirty="0"/>
              <a:t>V kladné krátké odpovědi </a:t>
            </a:r>
            <a:r>
              <a:rPr lang="cs-CZ" i="1" dirty="0"/>
              <a:t>musíme </a:t>
            </a:r>
            <a:r>
              <a:rPr lang="cs-CZ" dirty="0"/>
              <a:t>použít plné tvary:</a:t>
            </a:r>
          </a:p>
          <a:p>
            <a:r>
              <a:rPr lang="en-US" i="1" dirty="0"/>
              <a:t>Is Tom working on a new project? Yes, he </a:t>
            </a:r>
            <a:r>
              <a:rPr lang="en-US" b="1" i="1" dirty="0"/>
              <a:t>is</a:t>
            </a:r>
            <a:r>
              <a:rPr lang="en-US" i="1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Yes, he’s.</a:t>
            </a:r>
          </a:p>
          <a:p>
            <a:r>
              <a:rPr lang="cs-CZ" dirty="0"/>
              <a:t>V záporné krátké odpovědi používáme tvary stažené.</a:t>
            </a:r>
          </a:p>
          <a:p>
            <a:r>
              <a:rPr lang="en-US" i="1" dirty="0"/>
              <a:t>Are Federico and </a:t>
            </a:r>
            <a:r>
              <a:rPr lang="en-US" i="1" dirty="0" err="1"/>
              <a:t>Enrica</a:t>
            </a:r>
            <a:r>
              <a:rPr lang="en-US" i="1" dirty="0"/>
              <a:t> going to the cinema now? No, they </a:t>
            </a:r>
            <a:r>
              <a:rPr lang="en-US" b="1" i="1" dirty="0"/>
              <a:t>aren’t</a:t>
            </a:r>
            <a:r>
              <a:rPr lang="en-US" i="1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51A9E2-94EF-464A-9501-461B1B47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493A1-2597-4EA0-8F42-2F68895E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Přítomný čas průběhový (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continuous</a:t>
            </a:r>
            <a:r>
              <a:rPr lang="cs-CZ" b="1" dirty="0"/>
              <a:t>); part 3 to </a:t>
            </a:r>
            <a:r>
              <a:rPr lang="cs-CZ" b="1" dirty="0" err="1"/>
              <a:t>be</a:t>
            </a:r>
            <a:r>
              <a:rPr lang="cs-CZ" b="1" dirty="0"/>
              <a:t> </a:t>
            </a:r>
            <a:r>
              <a:rPr lang="cs-CZ" b="1" dirty="0" err="1"/>
              <a:t>continued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E2A6E2-DE4F-4AB9-BC14-375D3DBF6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Pravidla pravopisu pro koncovku -</a:t>
            </a:r>
            <a:r>
              <a:rPr lang="cs-CZ" b="1" dirty="0" err="1"/>
              <a:t>ing</a:t>
            </a:r>
            <a:r>
              <a:rPr lang="cs-CZ" b="1" dirty="0"/>
              <a:t>:</a:t>
            </a:r>
          </a:p>
          <a:p>
            <a:r>
              <a:rPr lang="en-US" dirty="0"/>
              <a:t>1. </a:t>
            </a: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en-US" dirty="0"/>
              <a:t> </a:t>
            </a:r>
            <a:r>
              <a:rPr lang="en-US" dirty="0" err="1"/>
              <a:t>přibírá</a:t>
            </a:r>
            <a:r>
              <a:rPr lang="en-US" dirty="0"/>
              <a:t> -</a:t>
            </a:r>
            <a:r>
              <a:rPr lang="en-US" i="1" dirty="0" err="1"/>
              <a:t>ing</a:t>
            </a:r>
            <a:r>
              <a:rPr lang="en-US" dirty="0"/>
              <a:t>: </a:t>
            </a:r>
            <a:r>
              <a:rPr lang="en-US" i="1" dirty="0"/>
              <a:t>speak </a:t>
            </a:r>
            <a:r>
              <a:rPr lang="en-US" dirty="0"/>
              <a:t>– </a:t>
            </a:r>
            <a:r>
              <a:rPr lang="en-US" i="1" dirty="0"/>
              <a:t>speaking</a:t>
            </a:r>
            <a:r>
              <a:rPr lang="en-US" dirty="0"/>
              <a:t>, </a:t>
            </a:r>
            <a:r>
              <a:rPr lang="en-US" i="1" dirty="0"/>
              <a:t>work – working.</a:t>
            </a:r>
          </a:p>
          <a:p>
            <a:r>
              <a:rPr lang="cs-CZ" dirty="0"/>
              <a:t>2. Slovesa zakončená –</a:t>
            </a:r>
            <a:r>
              <a:rPr lang="cs-CZ" i="1" dirty="0"/>
              <a:t>e </a:t>
            </a:r>
            <a:r>
              <a:rPr lang="cs-CZ" dirty="0"/>
              <a:t>vypouští koncové -</a:t>
            </a:r>
            <a:r>
              <a:rPr lang="cs-CZ" i="1" dirty="0"/>
              <a:t>e</a:t>
            </a:r>
            <a:r>
              <a:rPr lang="cs-CZ" dirty="0"/>
              <a:t>: </a:t>
            </a:r>
            <a:r>
              <a:rPr lang="cs-CZ" i="1" dirty="0"/>
              <a:t>drive </a:t>
            </a:r>
            <a:r>
              <a:rPr lang="cs-CZ" dirty="0"/>
              <a:t>– </a:t>
            </a:r>
            <a:r>
              <a:rPr lang="cs-CZ" i="1" dirty="0" err="1"/>
              <a:t>driving</a:t>
            </a:r>
            <a:r>
              <a:rPr lang="cs-CZ" dirty="0"/>
              <a:t>, </a:t>
            </a:r>
            <a:r>
              <a:rPr lang="cs-CZ" i="1" dirty="0" err="1"/>
              <a:t>dance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/>
              <a:t>dancing</a:t>
            </a:r>
            <a:r>
              <a:rPr lang="cs-CZ" dirty="0"/>
              <a:t>, </a:t>
            </a:r>
            <a:r>
              <a:rPr lang="cs-CZ" i="1" dirty="0" err="1"/>
              <a:t>write</a:t>
            </a:r>
            <a:r>
              <a:rPr lang="cs-CZ" i="1" dirty="0"/>
              <a:t> – </a:t>
            </a:r>
            <a:r>
              <a:rPr lang="cs-CZ" i="1" dirty="0" err="1"/>
              <a:t>writing</a:t>
            </a:r>
            <a:r>
              <a:rPr lang="cs-CZ" i="1" dirty="0"/>
              <a:t>.</a:t>
            </a:r>
          </a:p>
          <a:p>
            <a:r>
              <a:rPr lang="cs-CZ" dirty="0"/>
              <a:t>3. U jednoslabičných sloves končících jednou samohláskou + souhláskou se koncová souhláska</a:t>
            </a:r>
          </a:p>
          <a:p>
            <a:r>
              <a:rPr lang="en-US" dirty="0" err="1"/>
              <a:t>zdvojuje</a:t>
            </a:r>
            <a:r>
              <a:rPr lang="en-US" dirty="0"/>
              <a:t>: </a:t>
            </a:r>
            <a:r>
              <a:rPr lang="en-US" i="1" dirty="0"/>
              <a:t>shop – sho</a:t>
            </a:r>
            <a:r>
              <a:rPr lang="en-US" b="1" i="1" dirty="0"/>
              <a:t>pping</a:t>
            </a:r>
            <a:r>
              <a:rPr lang="en-US" dirty="0"/>
              <a:t>, </a:t>
            </a:r>
            <a:r>
              <a:rPr lang="en-US" i="1" dirty="0"/>
              <a:t>sit – si</a:t>
            </a:r>
            <a:r>
              <a:rPr lang="en-US" b="1" i="1" dirty="0"/>
              <a:t>tting</a:t>
            </a:r>
            <a:r>
              <a:rPr lang="en-US" dirty="0"/>
              <a:t>, </a:t>
            </a:r>
            <a:r>
              <a:rPr lang="en-US" i="1" dirty="0"/>
              <a:t>stop – sto</a:t>
            </a:r>
            <a:r>
              <a:rPr lang="en-US" b="1" i="1" dirty="0"/>
              <a:t>pping</a:t>
            </a:r>
            <a:r>
              <a:rPr lang="en-US" i="1" dirty="0"/>
              <a:t>.</a:t>
            </a:r>
          </a:p>
          <a:p>
            <a:r>
              <a:rPr lang="cs-CZ" b="1" dirty="0"/>
              <a:t>POZOR! koncové –</a:t>
            </a:r>
            <a:r>
              <a:rPr lang="cs-CZ" b="1" i="1" dirty="0"/>
              <a:t>x </a:t>
            </a:r>
            <a:r>
              <a:rPr lang="cs-CZ" b="1" dirty="0"/>
              <a:t>nebo –</a:t>
            </a:r>
            <a:r>
              <a:rPr lang="cs-CZ" b="1" i="1" dirty="0"/>
              <a:t>w </a:t>
            </a:r>
            <a:r>
              <a:rPr lang="cs-CZ" b="1" dirty="0"/>
              <a:t>se nezdvojuje: </a:t>
            </a:r>
            <a:r>
              <a:rPr lang="cs-CZ" i="1" dirty="0" err="1"/>
              <a:t>fi</a:t>
            </a:r>
            <a:r>
              <a:rPr lang="cs-CZ" i="1" dirty="0"/>
              <a:t> x – </a:t>
            </a:r>
            <a:r>
              <a:rPr lang="cs-CZ" i="1" dirty="0" err="1"/>
              <a:t>fi</a:t>
            </a:r>
            <a:r>
              <a:rPr lang="cs-CZ" i="1" dirty="0"/>
              <a:t> </a:t>
            </a:r>
            <a:r>
              <a:rPr lang="cs-CZ" i="1" dirty="0" err="1"/>
              <a:t>xing</a:t>
            </a:r>
            <a:r>
              <a:rPr lang="cs-CZ" dirty="0"/>
              <a:t>, </a:t>
            </a:r>
            <a:r>
              <a:rPr lang="cs-CZ" i="1" dirty="0" err="1"/>
              <a:t>chew</a:t>
            </a:r>
            <a:r>
              <a:rPr lang="cs-CZ" i="1" dirty="0"/>
              <a:t> – </a:t>
            </a:r>
            <a:r>
              <a:rPr lang="cs-CZ" i="1" dirty="0" err="1"/>
              <a:t>chewing</a:t>
            </a:r>
            <a:r>
              <a:rPr lang="cs-CZ" i="1" dirty="0"/>
              <a:t>.</a:t>
            </a:r>
          </a:p>
          <a:p>
            <a:r>
              <a:rPr lang="cs-CZ" dirty="0"/>
              <a:t>4. U dvouslabičných sloves končících jednou samohláskou + souhláskou s přízvukem na poslední</a:t>
            </a:r>
          </a:p>
          <a:p>
            <a:r>
              <a:rPr lang="cs-CZ" dirty="0"/>
              <a:t>slabice se koncová souhláska zdvojuje: </a:t>
            </a:r>
            <a:r>
              <a:rPr lang="cs-CZ" i="1" dirty="0" err="1"/>
              <a:t>begin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begi</a:t>
            </a:r>
            <a:r>
              <a:rPr lang="cs-CZ" b="1" i="1" dirty="0" err="1"/>
              <a:t>nning</a:t>
            </a:r>
            <a:r>
              <a:rPr lang="cs-CZ" dirty="0"/>
              <a:t>, </a:t>
            </a:r>
            <a:r>
              <a:rPr lang="cs-CZ" i="1" dirty="0" err="1"/>
              <a:t>forget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forge</a:t>
            </a:r>
            <a:r>
              <a:rPr lang="cs-CZ" b="1" i="1" dirty="0" err="1"/>
              <a:t>tting</a:t>
            </a:r>
            <a:r>
              <a:rPr lang="cs-CZ" dirty="0"/>
              <a:t>.</a:t>
            </a:r>
          </a:p>
          <a:p>
            <a:r>
              <a:rPr lang="cs-CZ" b="1" dirty="0"/>
              <a:t>POZOR! </a:t>
            </a:r>
            <a:r>
              <a:rPr lang="cs-CZ" dirty="0"/>
              <a:t>je-li přízvuk na první slabice, koncová souhláska se nezdvojuje: </a:t>
            </a:r>
            <a:r>
              <a:rPr lang="cs-CZ" i="1" dirty="0" err="1"/>
              <a:t>happen</a:t>
            </a:r>
            <a:r>
              <a:rPr lang="cs-CZ" i="1" dirty="0"/>
              <a:t> – happe</a:t>
            </a:r>
            <a:r>
              <a:rPr lang="cs-CZ" b="1" i="1" dirty="0"/>
              <a:t>ning</a:t>
            </a:r>
            <a:r>
              <a:rPr lang="cs-CZ" dirty="0"/>
              <a:t>, </a:t>
            </a:r>
            <a:r>
              <a:rPr lang="cs-CZ" i="1" dirty="0"/>
              <a:t>listen – </a:t>
            </a:r>
            <a:r>
              <a:rPr lang="cs-CZ" i="1" dirty="0" err="1"/>
              <a:t>liste</a:t>
            </a:r>
            <a:r>
              <a:rPr lang="cs-CZ" b="1" i="1" dirty="0" err="1"/>
              <a:t>ning</a:t>
            </a:r>
            <a:r>
              <a:rPr lang="cs-CZ" i="1" dirty="0"/>
              <a:t>.</a:t>
            </a:r>
          </a:p>
          <a:p>
            <a:r>
              <a:rPr lang="cs-CZ" dirty="0"/>
              <a:t>5. Dvouslabičná slovesa končící jednou samohláskou + -</a:t>
            </a:r>
            <a:r>
              <a:rPr lang="cs-CZ" i="1" dirty="0"/>
              <a:t>L</a:t>
            </a:r>
            <a:r>
              <a:rPr lang="cs-CZ" dirty="0"/>
              <a:t>, </a:t>
            </a:r>
            <a:r>
              <a:rPr lang="cs-CZ" i="1" dirty="0"/>
              <a:t>L </a:t>
            </a:r>
            <a:r>
              <a:rPr lang="cs-CZ" dirty="0"/>
              <a:t>v britské angličtině zdvojujeme bez</a:t>
            </a:r>
          </a:p>
          <a:p>
            <a:r>
              <a:rPr lang="cs-CZ" dirty="0"/>
              <a:t>ohledu na přízvuk: </a:t>
            </a:r>
            <a:r>
              <a:rPr lang="cs-CZ" i="1" dirty="0" err="1"/>
              <a:t>travel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trave</a:t>
            </a:r>
            <a:r>
              <a:rPr lang="cs-CZ" b="1" i="1" dirty="0" err="1"/>
              <a:t>lling</a:t>
            </a:r>
            <a:r>
              <a:rPr lang="cs-CZ" dirty="0"/>
              <a:t>, </a:t>
            </a:r>
            <a:r>
              <a:rPr lang="cs-CZ" i="1" dirty="0" err="1"/>
              <a:t>cancel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i="1" dirty="0" err="1"/>
              <a:t>cance</a:t>
            </a:r>
            <a:r>
              <a:rPr lang="cs-CZ" b="1" i="1" dirty="0" err="1"/>
              <a:t>lling</a:t>
            </a:r>
            <a:r>
              <a:rPr lang="cs-CZ" dirty="0"/>
              <a:t>.</a:t>
            </a:r>
          </a:p>
          <a:p>
            <a:r>
              <a:rPr lang="cs-CZ" dirty="0"/>
              <a:t>6. </a:t>
            </a:r>
            <a:r>
              <a:rPr lang="cs-CZ" b="1" dirty="0"/>
              <a:t>POZOR! </a:t>
            </a:r>
            <a:r>
              <a:rPr lang="cs-CZ" dirty="0"/>
              <a:t>Slovesa zakončená na –</a:t>
            </a:r>
            <a:r>
              <a:rPr lang="cs-CZ" i="1" dirty="0"/>
              <a:t>y </a:t>
            </a:r>
            <a:r>
              <a:rPr lang="cs-CZ" dirty="0"/>
              <a:t>vždy přibírají koncovku – </a:t>
            </a:r>
            <a:r>
              <a:rPr lang="cs-CZ" i="1" dirty="0" err="1"/>
              <a:t>ing</a:t>
            </a:r>
            <a:r>
              <a:rPr lang="cs-CZ" dirty="0"/>
              <a:t>: </a:t>
            </a:r>
            <a:r>
              <a:rPr lang="cs-CZ" i="1" dirty="0"/>
              <a:t>play </a:t>
            </a:r>
            <a:r>
              <a:rPr lang="cs-CZ" dirty="0"/>
              <a:t>– </a:t>
            </a:r>
            <a:r>
              <a:rPr lang="cs-CZ" i="1" dirty="0" err="1"/>
              <a:t>playing</a:t>
            </a:r>
            <a:r>
              <a:rPr lang="cs-CZ" dirty="0"/>
              <a:t>, </a:t>
            </a:r>
            <a:r>
              <a:rPr lang="cs-CZ" i="1" dirty="0"/>
              <a:t>study </a:t>
            </a:r>
            <a:r>
              <a:rPr lang="cs-CZ" dirty="0"/>
              <a:t>– </a:t>
            </a:r>
            <a:r>
              <a:rPr lang="cs-CZ" i="1" dirty="0" err="1"/>
              <a:t>studying</a:t>
            </a:r>
            <a:r>
              <a:rPr lang="cs-CZ" dirty="0"/>
              <a:t>.</a:t>
            </a:r>
          </a:p>
          <a:p>
            <a:r>
              <a:rPr lang="cs-CZ" dirty="0"/>
              <a:t>Zde neplatí změkčování! </a:t>
            </a:r>
            <a:r>
              <a:rPr lang="cs-CZ" b="1" dirty="0"/>
              <a:t>Nikoli: </a:t>
            </a:r>
            <a:r>
              <a:rPr lang="cs-CZ" i="1" dirty="0" err="1"/>
              <a:t>She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studiing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444C7F-5B95-4011-897A-B22580A79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5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C73CB-6724-46E6-B405-700DDFFA1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Přítomný čas průběhový nebo prostý? (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continuous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present</a:t>
            </a:r>
            <a:r>
              <a:rPr lang="cs-CZ" b="1" dirty="0"/>
              <a:t> </a:t>
            </a:r>
            <a:r>
              <a:rPr lang="cs-CZ" b="1" dirty="0" err="1"/>
              <a:t>simple</a:t>
            </a:r>
            <a:r>
              <a:rPr lang="cs-CZ" b="1" dirty="0"/>
              <a:t>?)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C7F376-A67A-4791-96B8-C8923789B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/>
              <a:t>Přítomný </a:t>
            </a:r>
            <a:r>
              <a:rPr lang="cs-CZ" dirty="0"/>
              <a:t>čas průběhový používáme, mluvíme-li o činnostech probíhajících právě teď či zhruba teď.</a:t>
            </a:r>
          </a:p>
          <a:p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výrazy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: </a:t>
            </a:r>
            <a:r>
              <a:rPr lang="en-US" i="1" dirty="0"/>
              <a:t>now, today, at the moment, this evening, this month </a:t>
            </a:r>
            <a:r>
              <a:rPr lang="en-US" dirty="0" err="1"/>
              <a:t>apod</a:t>
            </a:r>
            <a:r>
              <a:rPr lang="en-US" dirty="0"/>
              <a:t>.</a:t>
            </a:r>
          </a:p>
          <a:p>
            <a:r>
              <a:rPr lang="cs-CZ" dirty="0"/>
              <a:t>Přítomný čas prostý používáme, mluvíme-li o opakovaných činnostech, dlouhodobých situacích a věcech, které jsou vždy pravda. Často zde používáme výrazy jako: </a:t>
            </a:r>
            <a:r>
              <a:rPr lang="cs-CZ" i="1" dirty="0" err="1"/>
              <a:t>usually</a:t>
            </a:r>
            <a:r>
              <a:rPr lang="cs-CZ" i="1" dirty="0"/>
              <a:t>, </a:t>
            </a:r>
            <a:r>
              <a:rPr lang="cs-CZ" i="1" dirty="0" err="1"/>
              <a:t>always</a:t>
            </a:r>
            <a:r>
              <a:rPr lang="cs-CZ" i="1" dirty="0"/>
              <a:t>, </a:t>
            </a:r>
            <a:r>
              <a:rPr lang="cs-CZ" i="1" dirty="0" err="1"/>
              <a:t>often</a:t>
            </a:r>
            <a:r>
              <a:rPr lang="cs-CZ" i="1" dirty="0"/>
              <a:t>, </a:t>
            </a:r>
            <a:r>
              <a:rPr lang="cs-CZ" i="1" dirty="0" err="1"/>
              <a:t>normally</a:t>
            </a:r>
            <a:r>
              <a:rPr lang="cs-CZ" i="1" dirty="0"/>
              <a:t>, </a:t>
            </a:r>
            <a:r>
              <a:rPr lang="cs-CZ" i="1" dirty="0" err="1"/>
              <a:t>ever</a:t>
            </a:r>
            <a:r>
              <a:rPr lang="cs-CZ" i="1" dirty="0"/>
              <a:t>, </a:t>
            </a:r>
            <a:r>
              <a:rPr lang="cs-CZ" i="1" dirty="0" err="1"/>
              <a:t>never</a:t>
            </a:r>
            <a:r>
              <a:rPr lang="cs-CZ" i="1" dirty="0"/>
              <a:t>, </a:t>
            </a:r>
            <a:r>
              <a:rPr lang="cs-CZ" i="1" dirty="0" err="1"/>
              <a:t>when</a:t>
            </a:r>
            <a:r>
              <a:rPr lang="cs-CZ" i="1" dirty="0"/>
              <a:t>, </a:t>
            </a:r>
            <a:r>
              <a:rPr lang="cs-CZ" dirty="0"/>
              <a:t>apod.</a:t>
            </a:r>
          </a:p>
          <a:p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: </a:t>
            </a:r>
            <a:r>
              <a:rPr lang="en-US" i="1" dirty="0"/>
              <a:t>Please be quiet. The doctor is working. (now). </a:t>
            </a:r>
            <a:r>
              <a:rPr lang="en-US" dirty="0"/>
              <a:t>x</a:t>
            </a:r>
          </a:p>
          <a:p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: </a:t>
            </a:r>
            <a:r>
              <a:rPr lang="en-US" i="1" dirty="0"/>
              <a:t>Doctors </a:t>
            </a:r>
            <a:r>
              <a:rPr lang="en-US" b="1" i="1" dirty="0"/>
              <a:t>normally </a:t>
            </a:r>
            <a:r>
              <a:rPr lang="en-US" i="1" dirty="0"/>
              <a:t>work from 7 a.m. to 3 p.m.</a:t>
            </a:r>
          </a:p>
          <a:p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průběhový</a:t>
            </a:r>
            <a:r>
              <a:rPr lang="en-US" dirty="0"/>
              <a:t>: </a:t>
            </a:r>
            <a:r>
              <a:rPr lang="en-US" i="1" dirty="0"/>
              <a:t>What is he doing? Is he writing a letter to his mother? (now). </a:t>
            </a:r>
            <a:r>
              <a:rPr lang="en-US" dirty="0"/>
              <a:t>x</a:t>
            </a:r>
          </a:p>
          <a:p>
            <a:r>
              <a:rPr lang="en-US" dirty="0" err="1"/>
              <a:t>Přítomný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prostý</a:t>
            </a:r>
            <a:r>
              <a:rPr lang="en-US" dirty="0"/>
              <a:t>: </a:t>
            </a:r>
            <a:r>
              <a:rPr lang="en-US" i="1" dirty="0"/>
              <a:t>He </a:t>
            </a:r>
            <a:r>
              <a:rPr lang="en-US" b="1" i="1" dirty="0"/>
              <a:t>usually </a:t>
            </a:r>
            <a:r>
              <a:rPr lang="en-US" i="1" dirty="0"/>
              <a:t>writes letters to his mother three times a month.</a:t>
            </a:r>
          </a:p>
          <a:p>
            <a:r>
              <a:rPr lang="cs-CZ" b="1" dirty="0"/>
              <a:t>POZOR! </a:t>
            </a:r>
            <a:r>
              <a:rPr lang="cs-CZ" dirty="0"/>
              <a:t>Existují slovesa, která se obvykle nepoužívají v průběhovém tvaru (platí to pro všechny</a:t>
            </a:r>
          </a:p>
          <a:p>
            <a:r>
              <a:rPr lang="cs-CZ" dirty="0"/>
              <a:t>průběhové časy – přítomný, minulý, budoucí, předpřítomný apod.): </a:t>
            </a:r>
            <a:r>
              <a:rPr lang="cs-CZ" i="1" dirty="0" err="1"/>
              <a:t>believe</a:t>
            </a:r>
            <a:r>
              <a:rPr lang="cs-CZ" dirty="0"/>
              <a:t>, </a:t>
            </a:r>
            <a:r>
              <a:rPr lang="cs-CZ" i="1" dirty="0" err="1"/>
              <a:t>depend</a:t>
            </a:r>
            <a:r>
              <a:rPr lang="cs-CZ" dirty="0"/>
              <a:t>, </a:t>
            </a:r>
            <a:r>
              <a:rPr lang="cs-CZ" i="1" dirty="0" err="1"/>
              <a:t>forget</a:t>
            </a:r>
            <a:r>
              <a:rPr lang="cs-CZ" dirty="0"/>
              <a:t>, </a:t>
            </a:r>
            <a:r>
              <a:rPr lang="cs-CZ" i="1" dirty="0" err="1"/>
              <a:t>hate</a:t>
            </a:r>
            <a:r>
              <a:rPr lang="cs-CZ" dirty="0"/>
              <a:t>,</a:t>
            </a:r>
          </a:p>
          <a:p>
            <a:r>
              <a:rPr lang="en-US" i="1" dirty="0"/>
              <a:t>know</a:t>
            </a:r>
            <a:r>
              <a:rPr lang="en-US" dirty="0"/>
              <a:t>, </a:t>
            </a:r>
            <a:r>
              <a:rPr lang="en-US" i="1" dirty="0"/>
              <a:t>like</a:t>
            </a:r>
            <a:r>
              <a:rPr lang="en-US" dirty="0"/>
              <a:t>, </a:t>
            </a:r>
            <a:r>
              <a:rPr lang="en-US" i="1" dirty="0"/>
              <a:t>love</a:t>
            </a:r>
            <a:r>
              <a:rPr lang="en-US" dirty="0"/>
              <a:t>, </a:t>
            </a:r>
            <a:r>
              <a:rPr lang="en-US" i="1" dirty="0"/>
              <a:t>mean</a:t>
            </a:r>
            <a:r>
              <a:rPr lang="en-US" dirty="0"/>
              <a:t>, </a:t>
            </a:r>
            <a:r>
              <a:rPr lang="en-US" i="1" dirty="0"/>
              <a:t>need</a:t>
            </a:r>
            <a:r>
              <a:rPr lang="en-US" dirty="0"/>
              <a:t>, </a:t>
            </a:r>
            <a:r>
              <a:rPr lang="en-US" i="1" dirty="0"/>
              <a:t>prefer</a:t>
            </a:r>
            <a:r>
              <a:rPr lang="en-US" dirty="0"/>
              <a:t>, </a:t>
            </a:r>
            <a:r>
              <a:rPr lang="en-US" i="1" dirty="0"/>
              <a:t>remember</a:t>
            </a:r>
            <a:r>
              <a:rPr lang="en-US" dirty="0"/>
              <a:t>, </a:t>
            </a:r>
            <a:r>
              <a:rPr lang="en-US" i="1" dirty="0"/>
              <a:t>understand</a:t>
            </a:r>
            <a:r>
              <a:rPr lang="en-US" dirty="0"/>
              <a:t>, </a:t>
            </a:r>
            <a:r>
              <a:rPr lang="en-US" i="1" dirty="0"/>
              <a:t>want</a:t>
            </a:r>
            <a:r>
              <a:rPr lang="en-US" dirty="0"/>
              <a:t>, </a:t>
            </a:r>
            <a:r>
              <a:rPr lang="en-US" i="1" dirty="0"/>
              <a:t>see</a:t>
            </a:r>
            <a:r>
              <a:rPr lang="en-US" dirty="0"/>
              <a:t>, </a:t>
            </a:r>
            <a:r>
              <a:rPr lang="en-US" i="1" dirty="0"/>
              <a:t>hear</a:t>
            </a:r>
            <a:r>
              <a:rPr lang="en-US" dirty="0"/>
              <a:t>, </a:t>
            </a:r>
            <a:r>
              <a:rPr lang="en-US" i="1" dirty="0"/>
              <a:t>smell</a:t>
            </a:r>
            <a:r>
              <a:rPr lang="en-US" dirty="0"/>
              <a:t>.</a:t>
            </a:r>
          </a:p>
          <a:p>
            <a:r>
              <a:rPr lang="cs-CZ" dirty="0"/>
              <a:t>Příklady: </a:t>
            </a:r>
            <a:r>
              <a:rPr lang="en-US" i="1" dirty="0"/>
              <a:t>I love you.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I am loving you.</a:t>
            </a:r>
            <a:r>
              <a:rPr lang="cs-CZ" i="1" dirty="0"/>
              <a:t> </a:t>
            </a:r>
            <a:r>
              <a:rPr lang="en-US" i="1" dirty="0"/>
              <a:t>What do you want?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What are you wanting?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E13F69-254F-48A8-BADD-FC9D1E22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9405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467</TotalTime>
  <Words>776</Words>
  <Application>Microsoft Office PowerPoint</Application>
  <PresentationFormat>Širokoúhlá obrazovka</PresentationFormat>
  <Paragraphs>60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Fazeta</vt:lpstr>
      <vt:lpstr>English A1 level  Unit 12:  </vt:lpstr>
      <vt:lpstr>Unit 12</vt:lpstr>
      <vt:lpstr>Přítomný čas průběhový (present continuous); part 1 to be continued</vt:lpstr>
      <vt:lpstr>Přítomný čas průběhový (present continuous); part 2 to be continued</vt:lpstr>
      <vt:lpstr>Přítomný čas průběhový (present continuous); part 3 to be continued</vt:lpstr>
      <vt:lpstr>Přítomný čas průběhový nebo prostý? (present continuous or present simple?)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60</cp:revision>
  <dcterms:created xsi:type="dcterms:W3CDTF">2020-10-01T10:16:29Z</dcterms:created>
  <dcterms:modified xsi:type="dcterms:W3CDTF">2021-02-24T19:43:48Z</dcterms:modified>
</cp:coreProperties>
</file>