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69" r:id="rId3"/>
    <p:sldId id="257" r:id="rId4"/>
    <p:sldId id="270" r:id="rId5"/>
    <p:sldId id="271" r:id="rId6"/>
    <p:sldId id="272" r:id="rId7"/>
    <p:sldId id="273" r:id="rId8"/>
    <p:sldId id="27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BE85-0ABB-4B5B-BC4F-2E4B0F9ACEF7}" type="datetimeFigureOut">
              <a:rPr lang="cs-CZ" smtClean="0"/>
              <a:t>06.02.2021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014587-5768-4477-B355-AEFF54CECD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2247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1937-50B7-44D8-AE76-F96D382CAB6C}" type="datetime1">
              <a:rPr lang="en-US" smtClean="0"/>
              <a:t>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1187-1E62-40F9-A6FC-2EA367575B9D}" type="datetime1">
              <a:rPr lang="en-US" smtClean="0"/>
              <a:t>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1741-08BF-42B0-9779-BFBF8D52EE55}" type="datetime1">
              <a:rPr lang="en-US" smtClean="0"/>
              <a:t>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AD50-0723-45A6-89BB-D10BA36FA583}" type="datetime1">
              <a:rPr lang="en-US" smtClean="0"/>
              <a:t>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FE5F-7AED-4CFD-849C-A38128495F4A}" type="datetime1">
              <a:rPr lang="en-US" smtClean="0"/>
              <a:t>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55BE9-7BBF-48EA-8171-277235C7F370}" type="datetime1">
              <a:rPr lang="en-US" smtClean="0"/>
              <a:t>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923A-5B92-4CE9-B5AF-74D872FFEFBC}" type="datetime1">
              <a:rPr lang="en-US" smtClean="0"/>
              <a:t>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3132-DA49-4E7B-8232-07A845A1FCC7}" type="datetime1">
              <a:rPr lang="en-US" smtClean="0"/>
              <a:t>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F65-F168-43F8-851D-08FE0E14B5D7}" type="datetime1">
              <a:rPr lang="en-US" smtClean="0"/>
              <a:t>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53FB6-2935-4993-9265-3D1B22DAC016}" type="datetime1">
              <a:rPr lang="en-US" smtClean="0"/>
              <a:t>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E53D-0954-4DA3-962F-0380C275B751}" type="datetime1">
              <a:rPr lang="en-US" smtClean="0"/>
              <a:t>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C9D47-E334-40C2-98BF-1759EB3F5FEE}" type="datetime1">
              <a:rPr lang="en-US" smtClean="0"/>
              <a:t>2/6/2021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404A-BC49-4EDD-87A2-5EEDBF41C65F}" type="datetime1">
              <a:rPr lang="en-US" smtClean="0"/>
              <a:t>2/6/2021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5656-E892-4371-8F8C-A12F406813E2}" type="datetime1">
              <a:rPr lang="en-US" smtClean="0"/>
              <a:t>2/6/2021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951C-A891-468B-969E-284318B1C7D1}" type="datetime1">
              <a:rPr lang="en-US" smtClean="0"/>
              <a:t>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832C4-54BD-4E6F-9EEC-FF1323AECB1C}" type="datetime1">
              <a:rPr lang="en-US" smtClean="0"/>
              <a:t>2/6/2021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64A04-B06F-4F7B-A792-5B44D0B131E4}" type="datetime1">
              <a:rPr lang="en-US" smtClean="0"/>
              <a:t>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C365DE-8349-45D1-8B40-49FC88563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9517" y="2404531"/>
            <a:ext cx="7766936" cy="1646302"/>
          </a:xfrm>
        </p:spPr>
        <p:txBody>
          <a:bodyPr/>
          <a:lstStyle/>
          <a:p>
            <a:r>
              <a:rPr lang="cs-CZ" sz="4400" dirty="0" err="1"/>
              <a:t>English</a:t>
            </a:r>
            <a:r>
              <a:rPr lang="cs-CZ" sz="4400" dirty="0"/>
              <a:t> A1 </a:t>
            </a:r>
            <a:r>
              <a:rPr lang="cs-CZ" sz="4400" dirty="0" err="1"/>
              <a:t>level</a:t>
            </a:r>
            <a:r>
              <a:rPr lang="cs-CZ" sz="4400" dirty="0"/>
              <a:t> </a:t>
            </a:r>
            <a:br>
              <a:rPr lang="cs-CZ" sz="4400" dirty="0"/>
            </a:br>
            <a:r>
              <a:rPr lang="cs-CZ" sz="4400" b="1" dirty="0"/>
              <a:t>Unit 8+ </a:t>
            </a:r>
            <a:r>
              <a:rPr lang="cs-CZ" sz="4400" b="1" dirty="0" err="1"/>
              <a:t>need</a:t>
            </a:r>
            <a:r>
              <a:rPr lang="cs-CZ" sz="4400" b="1" dirty="0"/>
              <a:t> to </a:t>
            </a:r>
            <a:r>
              <a:rPr lang="cs-CZ" sz="4400" b="1" dirty="0" err="1"/>
              <a:t>from</a:t>
            </a:r>
            <a:r>
              <a:rPr lang="cs-CZ" sz="4400" b="1" dirty="0"/>
              <a:t> Unit 9 </a:t>
            </a:r>
            <a:br>
              <a:rPr lang="cs-CZ" sz="4400" b="1" dirty="0"/>
            </a:br>
            <a:endParaRPr lang="cs-CZ" sz="4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E1296D-3D68-4D91-B030-8BE459A672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Ivan Hrbek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FC66631-DB36-4B37-A95B-05E19D8D8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037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DE3FE1-EE1D-4D0C-8B0B-88A1D43BB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UNIT 8 + part 9: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67C5A-D63F-4D6D-B438-35C080027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Modální slovesa </a:t>
            </a:r>
          </a:p>
          <a:p>
            <a:r>
              <a:rPr lang="cs-CZ" sz="3200" b="1" i="1" dirty="0" err="1"/>
              <a:t>can</a:t>
            </a:r>
            <a:r>
              <a:rPr lang="cs-CZ" sz="3200" b="1" i="1" dirty="0"/>
              <a:t>, </a:t>
            </a:r>
            <a:r>
              <a:rPr lang="cs-CZ" sz="3200" b="1" i="1" dirty="0" err="1"/>
              <a:t>have</a:t>
            </a:r>
            <a:r>
              <a:rPr lang="cs-CZ" sz="3200" b="1" i="1" dirty="0"/>
              <a:t> to, </a:t>
            </a:r>
            <a:r>
              <a:rPr lang="cs-CZ" sz="3200" b="1" i="1" dirty="0" err="1"/>
              <a:t>should</a:t>
            </a:r>
            <a:r>
              <a:rPr lang="cs-CZ" sz="3200" b="1" i="1" dirty="0"/>
              <a:t> </a:t>
            </a:r>
            <a:r>
              <a:rPr lang="cs-CZ" sz="3200" b="1" dirty="0"/>
              <a:t>– </a:t>
            </a:r>
            <a:r>
              <a:rPr lang="cs-CZ" sz="3200" b="1" dirty="0" err="1"/>
              <a:t>Page</a:t>
            </a:r>
            <a:r>
              <a:rPr lang="cs-CZ" sz="3200" b="1" dirty="0"/>
              <a:t> 49 / 3 + 51 / 11; </a:t>
            </a:r>
            <a:r>
              <a:rPr lang="cs-CZ" sz="3200" b="1" dirty="0" err="1"/>
              <a:t>grammar</a:t>
            </a:r>
            <a:r>
              <a:rPr lang="cs-CZ" sz="3200" b="1" dirty="0"/>
              <a:t> 152</a:t>
            </a:r>
          </a:p>
          <a:p>
            <a:r>
              <a:rPr lang="cs-CZ" sz="3200" b="1" i="1" dirty="0" err="1"/>
              <a:t>need</a:t>
            </a:r>
            <a:r>
              <a:rPr lang="cs-CZ" sz="3200" b="1" i="1" dirty="0"/>
              <a:t> to</a:t>
            </a:r>
            <a:r>
              <a:rPr lang="cs-CZ" sz="3200" b="1" dirty="0"/>
              <a:t> (</a:t>
            </a:r>
            <a:r>
              <a:rPr lang="cs-CZ" sz="3200" b="1" dirty="0" err="1"/>
              <a:t>from</a:t>
            </a:r>
            <a:r>
              <a:rPr lang="cs-CZ" sz="3200" b="1" dirty="0"/>
              <a:t> unit 9): </a:t>
            </a:r>
            <a:r>
              <a:rPr lang="cs-CZ" sz="3200" b="1" dirty="0" err="1"/>
              <a:t>Page</a:t>
            </a:r>
            <a:r>
              <a:rPr lang="cs-CZ" sz="3200" b="1" dirty="0"/>
              <a:t> 59 / 7; </a:t>
            </a:r>
            <a:r>
              <a:rPr lang="cs-CZ" sz="3200" b="1" dirty="0" err="1"/>
              <a:t>grammar</a:t>
            </a:r>
            <a:r>
              <a:rPr lang="cs-CZ" sz="3200" b="1" dirty="0"/>
              <a:t> 152</a:t>
            </a:r>
            <a:endParaRPr lang="cs-CZ" sz="3200" b="1" i="1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E4E2875-50F5-40E5-9564-2EE196610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851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170FE8-77AF-4470-869D-185764BEE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Modální slovesa </a:t>
            </a:r>
            <a:r>
              <a:rPr lang="cs-CZ" b="1" i="1" dirty="0" err="1"/>
              <a:t>can</a:t>
            </a:r>
            <a:r>
              <a:rPr lang="cs-CZ" b="1" i="1" dirty="0"/>
              <a:t> + </a:t>
            </a:r>
            <a:r>
              <a:rPr lang="cs-CZ" b="1" i="1" dirty="0" err="1"/>
              <a:t>should</a:t>
            </a:r>
            <a:r>
              <a:rPr lang="cs-CZ" b="1" i="1" dirty="0"/>
              <a:t> </a:t>
            </a:r>
            <a:r>
              <a:rPr lang="cs-CZ" b="1" dirty="0"/>
              <a:t>- </a:t>
            </a:r>
            <a:r>
              <a:rPr lang="cs-CZ" b="1" dirty="0" err="1"/>
              <a:t>page</a:t>
            </a:r>
            <a:r>
              <a:rPr lang="cs-CZ" b="1" dirty="0"/>
              <a:t> 1 – to </a:t>
            </a:r>
            <a:r>
              <a:rPr lang="cs-CZ" b="1" dirty="0" err="1"/>
              <a:t>be</a:t>
            </a:r>
            <a:r>
              <a:rPr lang="cs-CZ" b="1" dirty="0"/>
              <a:t> </a:t>
            </a:r>
            <a:r>
              <a:rPr lang="cs-CZ" b="1" dirty="0" err="1"/>
              <a:t>continued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A49489-9D74-4A84-8E7C-08FD04A37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111" y="1610174"/>
            <a:ext cx="8596668" cy="4888280"/>
          </a:xfrm>
        </p:spPr>
        <p:txBody>
          <a:bodyPr>
            <a:noAutofit/>
          </a:bodyPr>
          <a:lstStyle/>
          <a:p>
            <a:r>
              <a:rPr lang="cs-CZ" sz="1400" b="1" dirty="0"/>
              <a:t>Použití</a:t>
            </a:r>
            <a:r>
              <a:rPr lang="cs-CZ" sz="1400" dirty="0"/>
              <a:t>:</a:t>
            </a:r>
          </a:p>
          <a:p>
            <a:r>
              <a:rPr lang="cs-CZ" sz="1400" dirty="0"/>
              <a:t>1. </a:t>
            </a:r>
            <a:r>
              <a:rPr lang="cs-CZ" sz="1400" i="1" dirty="0" err="1"/>
              <a:t>Can</a:t>
            </a:r>
            <a:r>
              <a:rPr lang="cs-CZ" sz="1400" i="1" dirty="0"/>
              <a:t> </a:t>
            </a:r>
            <a:r>
              <a:rPr lang="cs-CZ" sz="1400" dirty="0"/>
              <a:t>používáme, mluvíme-li o věcech, které jsou možné. (ve významu českého moci – smět)</a:t>
            </a:r>
          </a:p>
          <a:p>
            <a:r>
              <a:rPr lang="en-US" sz="1400" i="1" dirty="0"/>
              <a:t>You </a:t>
            </a:r>
            <a:r>
              <a:rPr lang="en-US" sz="1400" b="1" i="1" dirty="0"/>
              <a:t>can finish </a:t>
            </a:r>
            <a:r>
              <a:rPr lang="en-US" sz="1400" i="1" dirty="0"/>
              <a:t>your work in an hour.</a:t>
            </a:r>
          </a:p>
          <a:p>
            <a:r>
              <a:rPr lang="cs-CZ" sz="1400" i="1" dirty="0" err="1"/>
              <a:t>Can’t</a:t>
            </a:r>
            <a:r>
              <a:rPr lang="cs-CZ" sz="1400" i="1" dirty="0"/>
              <a:t> </a:t>
            </a:r>
            <a:r>
              <a:rPr lang="cs-CZ" sz="1400" dirty="0"/>
              <a:t>používáme, mluvíme-li o věcech, které nejsou možné: </a:t>
            </a:r>
            <a:r>
              <a:rPr lang="en-US" sz="1400" i="1" dirty="0"/>
              <a:t>I </a:t>
            </a:r>
            <a:r>
              <a:rPr lang="en-US" sz="1400" b="1" i="1" dirty="0"/>
              <a:t>can’t come </a:t>
            </a:r>
            <a:r>
              <a:rPr lang="en-US" sz="1400" i="1" dirty="0"/>
              <a:t>to your presentation.</a:t>
            </a:r>
          </a:p>
          <a:p>
            <a:r>
              <a:rPr lang="cs-CZ" sz="1400" i="1" dirty="0" err="1"/>
              <a:t>Can</a:t>
            </a:r>
            <a:r>
              <a:rPr lang="cs-CZ" sz="1400" i="1" dirty="0"/>
              <a:t> </a:t>
            </a:r>
            <a:r>
              <a:rPr lang="cs-CZ" sz="1400" dirty="0"/>
              <a:t>a </a:t>
            </a:r>
            <a:r>
              <a:rPr lang="cs-CZ" sz="1400" i="1" dirty="0" err="1"/>
              <a:t>can’t</a:t>
            </a:r>
            <a:r>
              <a:rPr lang="cs-CZ" sz="1400" i="1" dirty="0"/>
              <a:t> </a:t>
            </a:r>
            <a:r>
              <a:rPr lang="cs-CZ" sz="1400" dirty="0"/>
              <a:t>používáme rovněž, mluvíme-li o schopnostech, o tom, co někdo umí,</a:t>
            </a:r>
          </a:p>
          <a:p>
            <a:r>
              <a:rPr lang="cs-CZ" sz="1400" dirty="0"/>
              <a:t>(ve významu českého moci – umět) nebo neumí.</a:t>
            </a:r>
          </a:p>
          <a:p>
            <a:r>
              <a:rPr lang="en-US" sz="1400" i="1" dirty="0"/>
              <a:t>He </a:t>
            </a:r>
            <a:r>
              <a:rPr lang="en-US" sz="1400" b="1" i="1" dirty="0"/>
              <a:t>can speak </a:t>
            </a:r>
            <a:r>
              <a:rPr lang="en-US" sz="1400" i="1" dirty="0"/>
              <a:t>Spanish. She </a:t>
            </a:r>
            <a:r>
              <a:rPr lang="en-US" sz="1400" b="1" i="1" dirty="0"/>
              <a:t>can’t play </a:t>
            </a:r>
            <a:r>
              <a:rPr lang="en-US" sz="1400" i="1" dirty="0"/>
              <a:t>the piano.</a:t>
            </a:r>
          </a:p>
          <a:p>
            <a:r>
              <a:rPr lang="cs-CZ" sz="1400" dirty="0"/>
              <a:t>2. </a:t>
            </a:r>
            <a:r>
              <a:rPr lang="cs-CZ" sz="1400" i="1" dirty="0" err="1"/>
              <a:t>Should</a:t>
            </a:r>
            <a:r>
              <a:rPr lang="cs-CZ" sz="1400" i="1" dirty="0"/>
              <a:t> </a:t>
            </a:r>
            <a:r>
              <a:rPr lang="cs-CZ" sz="1400" dirty="0"/>
              <a:t>používáme, když někomu radíme, co má dělat, nebo říkáme, že něco je dobrý nápad.</a:t>
            </a:r>
          </a:p>
          <a:p>
            <a:r>
              <a:rPr lang="en-US" sz="1400" i="1" dirty="0"/>
              <a:t>You look ill. You </a:t>
            </a:r>
            <a:r>
              <a:rPr lang="en-US" sz="1400" b="1" i="1" dirty="0"/>
              <a:t>should go </a:t>
            </a:r>
            <a:r>
              <a:rPr lang="en-US" sz="1400" i="1" dirty="0"/>
              <a:t>to the doctor</a:t>
            </a:r>
            <a:r>
              <a:rPr lang="en-US" sz="1400" dirty="0"/>
              <a:t>. (</a:t>
            </a:r>
            <a:r>
              <a:rPr lang="en-US" sz="1400" dirty="0" err="1"/>
              <a:t>měl</a:t>
            </a:r>
            <a:r>
              <a:rPr lang="en-US" sz="1400" dirty="0"/>
              <a:t> </a:t>
            </a:r>
            <a:r>
              <a:rPr lang="en-US" sz="1400" dirty="0" err="1"/>
              <a:t>bys</a:t>
            </a:r>
            <a:r>
              <a:rPr lang="en-US" sz="1400" dirty="0"/>
              <a:t> </a:t>
            </a:r>
            <a:r>
              <a:rPr lang="en-US" sz="1400" dirty="0" err="1"/>
              <a:t>jít</a:t>
            </a:r>
            <a:r>
              <a:rPr lang="en-US" sz="1400" dirty="0"/>
              <a:t> k </a:t>
            </a:r>
            <a:r>
              <a:rPr lang="en-US" sz="1400" dirty="0" err="1"/>
              <a:t>doktorovi</a:t>
            </a:r>
            <a:r>
              <a:rPr lang="en-US" sz="1400" dirty="0"/>
              <a:t>)</a:t>
            </a:r>
          </a:p>
          <a:p>
            <a:r>
              <a:rPr lang="en-US" sz="1400" i="1" dirty="0"/>
              <a:t>She looks ill, she </a:t>
            </a:r>
            <a:r>
              <a:rPr lang="en-US" sz="1400" b="1" i="1" dirty="0"/>
              <a:t>should go </a:t>
            </a:r>
            <a:r>
              <a:rPr lang="en-US" sz="1400" i="1" dirty="0"/>
              <a:t>to the doctor.</a:t>
            </a:r>
          </a:p>
          <a:p>
            <a:r>
              <a:rPr lang="cs-CZ" sz="1400" i="1" dirty="0" err="1"/>
              <a:t>Shouldn’t</a:t>
            </a:r>
            <a:r>
              <a:rPr lang="cs-CZ" sz="1400" i="1" dirty="0"/>
              <a:t> </a:t>
            </a:r>
            <a:r>
              <a:rPr lang="cs-CZ" sz="1400" dirty="0"/>
              <a:t>používáme, když někomu radíme, co nemá dělat, nebo říkáme, že něco není dobrý nápad.</a:t>
            </a:r>
          </a:p>
          <a:p>
            <a:r>
              <a:rPr lang="en-US" sz="1400" i="1" dirty="0"/>
              <a:t>They </a:t>
            </a:r>
            <a:r>
              <a:rPr lang="en-US" sz="1400" b="1" i="1" dirty="0"/>
              <a:t>shouldn’t drive </a:t>
            </a:r>
            <a:r>
              <a:rPr lang="en-US" sz="1400" i="1" dirty="0"/>
              <a:t>to the station, the traffic is terrible.</a:t>
            </a:r>
          </a:p>
          <a:p>
            <a:r>
              <a:rPr lang="en-US" sz="1400" i="1" dirty="0"/>
              <a:t>He </a:t>
            </a:r>
            <a:r>
              <a:rPr lang="en-US" sz="1400" b="1" i="1" dirty="0"/>
              <a:t>shouldn’t sit </a:t>
            </a:r>
            <a:r>
              <a:rPr lang="en-US" sz="1400" i="1" dirty="0"/>
              <a:t>at the computer all day. </a:t>
            </a:r>
            <a:r>
              <a:rPr lang="en-US" sz="1400" dirty="0"/>
              <a:t>(</a:t>
            </a:r>
            <a:r>
              <a:rPr lang="en-US" sz="1400" dirty="0" err="1"/>
              <a:t>neměl</a:t>
            </a:r>
            <a:r>
              <a:rPr lang="en-US" sz="1400" dirty="0"/>
              <a:t> by </a:t>
            </a:r>
            <a:r>
              <a:rPr lang="en-US" sz="1400" dirty="0" err="1"/>
              <a:t>sedět</a:t>
            </a:r>
            <a:r>
              <a:rPr lang="en-US" sz="1400" dirty="0"/>
              <a:t> u </a:t>
            </a:r>
            <a:r>
              <a:rPr lang="en-US" sz="1400" dirty="0" err="1"/>
              <a:t>počítače</a:t>
            </a:r>
            <a:r>
              <a:rPr lang="en-US" sz="1400" dirty="0"/>
              <a:t> </a:t>
            </a:r>
            <a:r>
              <a:rPr lang="en-US" sz="1400" dirty="0" err="1"/>
              <a:t>celý</a:t>
            </a:r>
            <a:r>
              <a:rPr lang="en-US" sz="1400" dirty="0"/>
              <a:t> den)</a:t>
            </a:r>
            <a:endParaRPr lang="en-US" sz="1400" i="1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DBE01E0-FB73-49D5-8025-50EC1A775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163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170FE8-77AF-4470-869D-185764BEE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Modální slovesa </a:t>
            </a:r>
            <a:r>
              <a:rPr lang="cs-CZ" b="1" i="1" dirty="0" err="1"/>
              <a:t>can</a:t>
            </a:r>
            <a:r>
              <a:rPr lang="cs-CZ" b="1" i="1" dirty="0"/>
              <a:t> + </a:t>
            </a:r>
            <a:r>
              <a:rPr lang="cs-CZ" b="1" i="1" dirty="0" err="1"/>
              <a:t>should</a:t>
            </a:r>
            <a:r>
              <a:rPr lang="cs-CZ" b="1" i="1" dirty="0"/>
              <a:t> </a:t>
            </a:r>
            <a:r>
              <a:rPr lang="cs-CZ" b="1" dirty="0"/>
              <a:t>- </a:t>
            </a:r>
            <a:r>
              <a:rPr lang="cs-CZ" b="1" dirty="0" err="1"/>
              <a:t>page</a:t>
            </a:r>
            <a:r>
              <a:rPr lang="cs-CZ" b="1" dirty="0"/>
              <a:t> 2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A49489-9D74-4A84-8E7C-08FD04A37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111" y="1610174"/>
            <a:ext cx="8596668" cy="3880773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/>
              <a:t>Tvary:</a:t>
            </a:r>
          </a:p>
          <a:p>
            <a:r>
              <a:rPr lang="cs-CZ" b="1" dirty="0"/>
              <a:t>(+) Použijeme </a:t>
            </a:r>
            <a:r>
              <a:rPr lang="cs-CZ" b="1" i="1" dirty="0" err="1"/>
              <a:t>can</a:t>
            </a:r>
            <a:r>
              <a:rPr lang="cs-CZ" b="1" i="1" dirty="0"/>
              <a:t> </a:t>
            </a:r>
            <a:r>
              <a:rPr lang="cs-CZ" b="1" dirty="0"/>
              <a:t>nebo </a:t>
            </a:r>
            <a:r>
              <a:rPr lang="cs-CZ" b="1" i="1" dirty="0" err="1"/>
              <a:t>should</a:t>
            </a:r>
            <a:r>
              <a:rPr lang="cs-CZ" b="1" i="1" dirty="0"/>
              <a:t> </a:t>
            </a:r>
            <a:r>
              <a:rPr lang="cs-CZ" b="1" dirty="0"/>
              <a:t>+ sloveso v infinitivu. </a:t>
            </a:r>
            <a:r>
              <a:rPr lang="cs-CZ" dirty="0"/>
              <a:t>Třetí osoba jednotného čísla má stejný tvar.</a:t>
            </a:r>
          </a:p>
          <a:p>
            <a:r>
              <a:rPr lang="en-US" i="1" dirty="0"/>
              <a:t>You </a:t>
            </a:r>
            <a:r>
              <a:rPr lang="en-US" b="1" i="1" dirty="0"/>
              <a:t>should speak </a:t>
            </a:r>
            <a:r>
              <a:rPr lang="en-US" i="1" dirty="0"/>
              <a:t>to the manager. She </a:t>
            </a:r>
            <a:r>
              <a:rPr lang="en-US" b="1" i="1" dirty="0"/>
              <a:t>should speak </a:t>
            </a:r>
            <a:r>
              <a:rPr lang="en-US" i="1" dirty="0"/>
              <a:t>to the manager.</a:t>
            </a:r>
          </a:p>
          <a:p>
            <a:r>
              <a:rPr lang="en-US" i="1" dirty="0"/>
              <a:t>I </a:t>
            </a:r>
            <a:r>
              <a:rPr lang="en-US" b="1" i="1" dirty="0"/>
              <a:t>can pass </a:t>
            </a:r>
            <a:r>
              <a:rPr lang="en-US" i="1" dirty="0"/>
              <a:t>my exams next year. She </a:t>
            </a:r>
            <a:r>
              <a:rPr lang="en-US" b="1" i="1" dirty="0"/>
              <a:t>can pass </a:t>
            </a:r>
            <a:r>
              <a:rPr lang="en-US" i="1" dirty="0"/>
              <a:t>her exams next year.</a:t>
            </a:r>
          </a:p>
          <a:p>
            <a:r>
              <a:rPr lang="en-US" b="1" dirty="0"/>
              <a:t>(-) </a:t>
            </a:r>
            <a:r>
              <a:rPr lang="en-US" b="1" dirty="0" err="1"/>
              <a:t>Zápor</a:t>
            </a:r>
            <a:r>
              <a:rPr lang="en-US" b="1" dirty="0"/>
              <a:t> </a:t>
            </a:r>
            <a:r>
              <a:rPr lang="en-US" b="1" dirty="0" err="1"/>
              <a:t>tvoříme</a:t>
            </a:r>
            <a:r>
              <a:rPr lang="en-US" b="1" dirty="0"/>
              <a:t> </a:t>
            </a:r>
            <a:r>
              <a:rPr lang="en-US" b="1" dirty="0" err="1"/>
              <a:t>přidáním</a:t>
            </a:r>
            <a:r>
              <a:rPr lang="en-US" b="1" dirty="0"/>
              <a:t> not: </a:t>
            </a:r>
            <a:r>
              <a:rPr lang="en-US" i="1" dirty="0"/>
              <a:t>can </a:t>
            </a:r>
            <a:r>
              <a:rPr lang="en-US" dirty="0"/>
              <a:t>+ </a:t>
            </a:r>
            <a:r>
              <a:rPr lang="en-US" i="1" dirty="0"/>
              <a:t>not </a:t>
            </a:r>
            <a:r>
              <a:rPr lang="en-US" dirty="0"/>
              <a:t>= </a:t>
            </a:r>
            <a:r>
              <a:rPr lang="en-US" i="1" dirty="0"/>
              <a:t>cannot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i="1" dirty="0"/>
              <a:t>can’t </a:t>
            </a:r>
            <a:r>
              <a:rPr lang="en-US" dirty="0"/>
              <a:t>+ </a:t>
            </a:r>
            <a:r>
              <a:rPr lang="en-US" dirty="0" err="1"/>
              <a:t>infinitiv</a:t>
            </a:r>
            <a:r>
              <a:rPr lang="en-US" dirty="0"/>
              <a:t>,</a:t>
            </a:r>
          </a:p>
          <a:p>
            <a:r>
              <a:rPr lang="en-US" dirty="0" err="1"/>
              <a:t>obdobně</a:t>
            </a:r>
            <a:r>
              <a:rPr lang="en-US" dirty="0"/>
              <a:t> </a:t>
            </a:r>
            <a:r>
              <a:rPr lang="en-US" i="1" dirty="0"/>
              <a:t>should </a:t>
            </a:r>
            <a:r>
              <a:rPr lang="en-US" dirty="0"/>
              <a:t>+ </a:t>
            </a:r>
            <a:r>
              <a:rPr lang="en-US" i="1" dirty="0"/>
              <a:t>not </a:t>
            </a:r>
            <a:r>
              <a:rPr lang="en-US" dirty="0"/>
              <a:t>= </a:t>
            </a:r>
            <a:r>
              <a:rPr lang="en-US" i="1" dirty="0"/>
              <a:t>should not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i="1" dirty="0"/>
              <a:t>shouldn’t</a:t>
            </a:r>
            <a:r>
              <a:rPr lang="en-US" dirty="0"/>
              <a:t>. V </a:t>
            </a:r>
            <a:r>
              <a:rPr lang="en-US" dirty="0" err="1"/>
              <a:t>hovoru</a:t>
            </a:r>
            <a:r>
              <a:rPr lang="en-US" dirty="0"/>
              <a:t> a </a:t>
            </a:r>
            <a:r>
              <a:rPr lang="en-US" dirty="0" err="1"/>
              <a:t>neformální</a:t>
            </a:r>
            <a:r>
              <a:rPr lang="en-US" dirty="0"/>
              <a:t> </a:t>
            </a:r>
            <a:r>
              <a:rPr lang="en-US" dirty="0" err="1"/>
              <a:t>psané</a:t>
            </a:r>
            <a:r>
              <a:rPr lang="en-US" dirty="0"/>
              <a:t> </a:t>
            </a:r>
            <a:r>
              <a:rPr lang="en-US" dirty="0" err="1"/>
              <a:t>angličtině</a:t>
            </a:r>
            <a:r>
              <a:rPr lang="cs-CZ" dirty="0"/>
              <a:t> používáme stažené tvary.</a:t>
            </a:r>
          </a:p>
          <a:p>
            <a:r>
              <a:rPr lang="en-US" i="1" dirty="0"/>
              <a:t>They </a:t>
            </a:r>
            <a:r>
              <a:rPr lang="en-US" b="1" i="1" dirty="0"/>
              <a:t>can’t use </a:t>
            </a:r>
            <a:r>
              <a:rPr lang="en-US" i="1" dirty="0"/>
              <a:t>the café in the evening. She </a:t>
            </a:r>
            <a:r>
              <a:rPr lang="en-US" b="1" i="1" dirty="0"/>
              <a:t>cannot work </a:t>
            </a:r>
            <a:r>
              <a:rPr lang="en-US" i="1" dirty="0"/>
              <a:t>at the weekend.</a:t>
            </a:r>
          </a:p>
          <a:p>
            <a:r>
              <a:rPr lang="en-US" i="1" dirty="0"/>
              <a:t>You </a:t>
            </a:r>
            <a:r>
              <a:rPr lang="en-US" b="1" i="1" dirty="0"/>
              <a:t>should not swim </a:t>
            </a:r>
            <a:r>
              <a:rPr lang="en-US" i="1" dirty="0"/>
              <a:t>after lunch. She </a:t>
            </a:r>
            <a:r>
              <a:rPr lang="en-US" b="1" i="1" dirty="0"/>
              <a:t>shouldn’t be </a:t>
            </a:r>
            <a:r>
              <a:rPr lang="en-US" i="1" dirty="0"/>
              <a:t>late for the meeting.</a:t>
            </a:r>
          </a:p>
          <a:p>
            <a:r>
              <a:rPr lang="cs-CZ" b="1" dirty="0"/>
              <a:t>(?) Otázku tvoříme změnou slovosledu.</a:t>
            </a:r>
          </a:p>
          <a:p>
            <a:r>
              <a:rPr lang="en-US" b="1" i="1" dirty="0"/>
              <a:t>Can </a:t>
            </a:r>
            <a:r>
              <a:rPr lang="en-US" i="1" dirty="0"/>
              <a:t>we </a:t>
            </a:r>
            <a:r>
              <a:rPr lang="en-US" b="1" i="1" dirty="0"/>
              <a:t>smoke </a:t>
            </a:r>
            <a:r>
              <a:rPr lang="en-US" i="1" dirty="0"/>
              <a:t>in the restaurant?</a:t>
            </a:r>
            <a:r>
              <a:rPr lang="cs-CZ" i="1" dirty="0"/>
              <a:t> </a:t>
            </a:r>
            <a:r>
              <a:rPr lang="en-US" b="1" i="1" dirty="0"/>
              <a:t>Should </a:t>
            </a:r>
            <a:r>
              <a:rPr lang="en-US" i="1" dirty="0"/>
              <a:t>she </a:t>
            </a:r>
            <a:r>
              <a:rPr lang="en-US" b="1" i="1" dirty="0"/>
              <a:t>wear </a:t>
            </a:r>
            <a:r>
              <a:rPr lang="en-US" i="1" dirty="0"/>
              <a:t>safety clothes?</a:t>
            </a:r>
          </a:p>
          <a:p>
            <a:r>
              <a:rPr lang="cs-CZ" i="1" dirty="0"/>
              <a:t>Krátká odpověď:</a:t>
            </a:r>
          </a:p>
          <a:p>
            <a:r>
              <a:rPr lang="cs-CZ" dirty="0"/>
              <a:t>V krátké odpovědi používáme pouze modální, nikoli významové sloveso. Podmět musíme nahradit osobním zájmenem.</a:t>
            </a:r>
          </a:p>
          <a:p>
            <a:r>
              <a:rPr lang="en-US" i="1" dirty="0"/>
              <a:t>Can Tom speak Italian? Yes, he </a:t>
            </a:r>
            <a:r>
              <a:rPr lang="en-US" b="1" i="1" dirty="0"/>
              <a:t>can</a:t>
            </a:r>
            <a:r>
              <a:rPr lang="en-US" i="1" dirty="0"/>
              <a:t>. No, he </a:t>
            </a:r>
            <a:r>
              <a:rPr lang="en-US" b="1" i="1" dirty="0"/>
              <a:t>can’t</a:t>
            </a:r>
            <a:r>
              <a:rPr lang="en-US" i="1" dirty="0"/>
              <a:t>.</a:t>
            </a:r>
          </a:p>
          <a:p>
            <a:r>
              <a:rPr lang="en-US" i="1" dirty="0"/>
              <a:t>Should I visit New Zealand? Yes, you </a:t>
            </a:r>
            <a:r>
              <a:rPr lang="en-US" b="1" i="1" dirty="0"/>
              <a:t>should</a:t>
            </a:r>
            <a:r>
              <a:rPr lang="en-US" i="1" dirty="0"/>
              <a:t>. No, you </a:t>
            </a:r>
            <a:r>
              <a:rPr lang="en-US" b="1" i="1" dirty="0"/>
              <a:t>shouldn’t</a:t>
            </a:r>
            <a:r>
              <a:rPr lang="en-US" i="1" dirty="0"/>
              <a:t>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5F9B395-C3AE-4361-884E-82B197A99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521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170FE8-77AF-4470-869D-185764BEE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Pravidla všech modálních sloves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A49489-9D74-4A84-8E7C-08FD04A37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111" y="1610174"/>
            <a:ext cx="8596668" cy="3880773"/>
          </a:xfrm>
        </p:spPr>
        <p:txBody>
          <a:bodyPr>
            <a:noAutofit/>
          </a:bodyPr>
          <a:lstStyle/>
          <a:p>
            <a:r>
              <a:rPr lang="en-US" sz="1400" dirty="0"/>
              <a:t>POZOR! </a:t>
            </a:r>
            <a:r>
              <a:rPr lang="en-US" sz="1400" b="1" dirty="0" err="1"/>
              <a:t>Modální</a:t>
            </a:r>
            <a:r>
              <a:rPr lang="en-US" sz="1400" b="1" dirty="0"/>
              <a:t> </a:t>
            </a:r>
            <a:r>
              <a:rPr lang="en-US" sz="1400" b="1" dirty="0" err="1"/>
              <a:t>slovesa</a:t>
            </a:r>
            <a:r>
              <a:rPr lang="en-US" sz="1400" b="1" dirty="0"/>
              <a:t> </a:t>
            </a:r>
            <a:r>
              <a:rPr lang="en-US" sz="1400" dirty="0"/>
              <a:t>(</a:t>
            </a:r>
            <a:r>
              <a:rPr lang="en-US" sz="1400" dirty="0" err="1"/>
              <a:t>zatím</a:t>
            </a:r>
            <a:r>
              <a:rPr lang="en-US" sz="1400" dirty="0"/>
              <a:t> </a:t>
            </a:r>
            <a:r>
              <a:rPr lang="en-US" sz="1400" i="1" dirty="0"/>
              <a:t>will</a:t>
            </a:r>
            <a:r>
              <a:rPr lang="en-US" sz="1400" dirty="0"/>
              <a:t>, </a:t>
            </a:r>
            <a:r>
              <a:rPr lang="en-US" sz="1400" i="1" dirty="0"/>
              <a:t>can</a:t>
            </a:r>
            <a:r>
              <a:rPr lang="en-US" sz="1400" dirty="0"/>
              <a:t>, </a:t>
            </a:r>
            <a:r>
              <a:rPr lang="en-US" sz="1400" i="1" dirty="0"/>
              <a:t>should</a:t>
            </a:r>
            <a:r>
              <a:rPr lang="en-US" sz="1400" dirty="0"/>
              <a:t>; </a:t>
            </a:r>
            <a:r>
              <a:rPr lang="en-US" sz="1400" dirty="0" err="1"/>
              <a:t>později</a:t>
            </a:r>
            <a:r>
              <a:rPr lang="en-US" sz="1400" dirty="0"/>
              <a:t> se </a:t>
            </a:r>
            <a:r>
              <a:rPr lang="en-US" sz="1400" dirty="0" err="1"/>
              <a:t>naučíte</a:t>
            </a:r>
            <a:r>
              <a:rPr lang="en-US" sz="1400" dirty="0"/>
              <a:t> </a:t>
            </a:r>
            <a:r>
              <a:rPr lang="en-US" sz="1400" i="1" dirty="0"/>
              <a:t>would</a:t>
            </a:r>
            <a:r>
              <a:rPr lang="en-US" sz="1400" dirty="0"/>
              <a:t>, </a:t>
            </a:r>
            <a:r>
              <a:rPr lang="en-US" sz="1400" i="1" dirty="0"/>
              <a:t>may</a:t>
            </a:r>
            <a:r>
              <a:rPr lang="en-US" sz="1400" dirty="0"/>
              <a:t>, </a:t>
            </a:r>
            <a:r>
              <a:rPr lang="en-US" sz="1400" i="1" dirty="0"/>
              <a:t>must</a:t>
            </a:r>
            <a:r>
              <a:rPr lang="en-US" sz="1400" dirty="0"/>
              <a:t>, </a:t>
            </a:r>
            <a:r>
              <a:rPr lang="en-US" sz="1400" i="1" dirty="0"/>
              <a:t>could</a:t>
            </a:r>
            <a:r>
              <a:rPr lang="en-US" sz="1400" dirty="0"/>
              <a:t>, </a:t>
            </a:r>
            <a:r>
              <a:rPr lang="en-US" sz="1400" i="1" dirty="0"/>
              <a:t>shall</a:t>
            </a:r>
            <a:r>
              <a:rPr lang="cs-CZ" sz="1400" i="1" dirty="0"/>
              <a:t> </a:t>
            </a:r>
            <a:r>
              <a:rPr lang="cs-CZ" sz="1400" dirty="0"/>
              <a:t>a další) mají společná 4 pravidla, která je dobře znát:</a:t>
            </a:r>
          </a:p>
          <a:p>
            <a:r>
              <a:rPr lang="en-US" sz="1400" dirty="0"/>
              <a:t>1. </a:t>
            </a:r>
            <a:r>
              <a:rPr lang="en-US" sz="1400" b="1" dirty="0" err="1"/>
              <a:t>Třetí</a:t>
            </a:r>
            <a:r>
              <a:rPr lang="en-US" sz="1400" b="1" dirty="0"/>
              <a:t> </a:t>
            </a:r>
            <a:r>
              <a:rPr lang="en-US" sz="1400" b="1" dirty="0" err="1"/>
              <a:t>osoba</a:t>
            </a:r>
            <a:r>
              <a:rPr lang="en-US" sz="1400" b="1" dirty="0"/>
              <a:t> </a:t>
            </a:r>
            <a:r>
              <a:rPr lang="en-US" sz="1400" dirty="0" err="1"/>
              <a:t>jednotného</a:t>
            </a:r>
            <a:r>
              <a:rPr lang="en-US" sz="1400" dirty="0"/>
              <a:t> </a:t>
            </a:r>
            <a:r>
              <a:rPr lang="en-US" sz="1400" dirty="0" err="1"/>
              <a:t>čísla</a:t>
            </a:r>
            <a:r>
              <a:rPr lang="en-US" sz="1400" dirty="0"/>
              <a:t> </a:t>
            </a:r>
            <a:r>
              <a:rPr lang="en-US" sz="1400" dirty="0" err="1"/>
              <a:t>má</a:t>
            </a:r>
            <a:r>
              <a:rPr lang="en-US" sz="1400" dirty="0"/>
              <a:t> </a:t>
            </a:r>
            <a:r>
              <a:rPr lang="en-US" sz="1400" b="1" dirty="0" err="1"/>
              <a:t>stejný</a:t>
            </a:r>
            <a:r>
              <a:rPr lang="en-US" sz="1400" b="1" dirty="0"/>
              <a:t> </a:t>
            </a:r>
            <a:r>
              <a:rPr lang="en-US" sz="1400" b="1" dirty="0" err="1"/>
              <a:t>tvar</a:t>
            </a:r>
            <a:r>
              <a:rPr lang="en-US" sz="1400" dirty="0"/>
              <a:t>: </a:t>
            </a:r>
            <a:r>
              <a:rPr lang="en-US" sz="1400" i="1" dirty="0"/>
              <a:t>I can – she can</a:t>
            </a:r>
            <a:r>
              <a:rPr lang="en-US" sz="1400" dirty="0"/>
              <a:t>, </a:t>
            </a:r>
            <a:r>
              <a:rPr lang="en-US" sz="1400" i="1" dirty="0"/>
              <a:t>we should – it should</a:t>
            </a:r>
            <a:r>
              <a:rPr lang="en-US" sz="1400" dirty="0"/>
              <a:t>,</a:t>
            </a:r>
          </a:p>
          <a:p>
            <a:r>
              <a:rPr lang="cs-CZ" sz="1400" i="1" dirty="0" err="1"/>
              <a:t>they</a:t>
            </a:r>
            <a:r>
              <a:rPr lang="cs-CZ" sz="1400" i="1" dirty="0"/>
              <a:t> </a:t>
            </a:r>
            <a:r>
              <a:rPr lang="cs-CZ" sz="1400" i="1" dirty="0" err="1"/>
              <a:t>will</a:t>
            </a:r>
            <a:r>
              <a:rPr lang="cs-CZ" sz="1400" i="1" dirty="0"/>
              <a:t> – he </a:t>
            </a:r>
            <a:r>
              <a:rPr lang="cs-CZ" sz="1400" i="1" dirty="0" err="1"/>
              <a:t>will</a:t>
            </a:r>
            <a:endParaRPr lang="cs-CZ" sz="1400" i="1" dirty="0"/>
          </a:p>
          <a:p>
            <a:r>
              <a:rPr lang="en-US" sz="1400" dirty="0"/>
              <a:t>2. </a:t>
            </a:r>
            <a:r>
              <a:rPr lang="en-US" sz="1400" b="1" dirty="0" err="1"/>
              <a:t>Zápor</a:t>
            </a:r>
            <a:r>
              <a:rPr lang="en-US" sz="1400" b="1" dirty="0"/>
              <a:t> </a:t>
            </a:r>
            <a:r>
              <a:rPr lang="en-US" sz="1400" dirty="0" err="1"/>
              <a:t>tvoříme</a:t>
            </a:r>
            <a:r>
              <a:rPr lang="en-US" sz="1400" dirty="0"/>
              <a:t> </a:t>
            </a:r>
            <a:r>
              <a:rPr lang="en-US" sz="1400" dirty="0" err="1"/>
              <a:t>přidáním</a:t>
            </a:r>
            <a:r>
              <a:rPr lang="en-US" sz="1400" dirty="0"/>
              <a:t> </a:t>
            </a:r>
            <a:r>
              <a:rPr lang="en-US" sz="1400" b="1" dirty="0"/>
              <a:t>not</a:t>
            </a:r>
            <a:r>
              <a:rPr lang="en-US" sz="1400" dirty="0"/>
              <a:t>: </a:t>
            </a:r>
            <a:r>
              <a:rPr lang="en-US" sz="1400" i="1" dirty="0"/>
              <a:t>you can </a:t>
            </a:r>
            <a:r>
              <a:rPr lang="en-US" sz="1400" dirty="0"/>
              <a:t>– </a:t>
            </a:r>
            <a:r>
              <a:rPr lang="en-US" sz="1400" i="1" dirty="0"/>
              <a:t>you cannot </a:t>
            </a:r>
            <a:r>
              <a:rPr lang="en-US" sz="1400" dirty="0"/>
              <a:t>(</a:t>
            </a:r>
            <a:r>
              <a:rPr lang="en-US" sz="1400" i="1" dirty="0"/>
              <a:t>can’t</a:t>
            </a:r>
            <a:r>
              <a:rPr lang="en-US" sz="1400" dirty="0"/>
              <a:t>), </a:t>
            </a:r>
            <a:r>
              <a:rPr lang="en-US" sz="1400" i="1" dirty="0"/>
              <a:t>she will </a:t>
            </a:r>
            <a:r>
              <a:rPr lang="en-US" sz="1400" dirty="0"/>
              <a:t>– </a:t>
            </a:r>
            <a:r>
              <a:rPr lang="en-US" sz="1400" i="1" dirty="0"/>
              <a:t>she will not </a:t>
            </a:r>
            <a:r>
              <a:rPr lang="en-US" sz="1400" dirty="0"/>
              <a:t>(</a:t>
            </a:r>
            <a:r>
              <a:rPr lang="en-US" sz="1400" i="1" dirty="0"/>
              <a:t>won’t</a:t>
            </a:r>
            <a:r>
              <a:rPr lang="en-US" sz="1400" dirty="0"/>
              <a:t>), </a:t>
            </a:r>
            <a:r>
              <a:rPr lang="en-US" sz="1400" i="1" dirty="0"/>
              <a:t>they</a:t>
            </a:r>
          </a:p>
          <a:p>
            <a:r>
              <a:rPr lang="en-US" sz="1400" i="1" dirty="0"/>
              <a:t>should </a:t>
            </a:r>
            <a:r>
              <a:rPr lang="en-US" sz="1400" dirty="0"/>
              <a:t>– </a:t>
            </a:r>
            <a:r>
              <a:rPr lang="en-US" sz="1400" i="1" dirty="0"/>
              <a:t>they should not </a:t>
            </a:r>
            <a:r>
              <a:rPr lang="en-US" sz="1400" dirty="0"/>
              <a:t>(</a:t>
            </a:r>
            <a:r>
              <a:rPr lang="en-US" sz="1400" i="1" dirty="0"/>
              <a:t>shouldn’t</a:t>
            </a:r>
            <a:r>
              <a:rPr lang="en-US" sz="1400" dirty="0"/>
              <a:t>)</a:t>
            </a:r>
          </a:p>
          <a:p>
            <a:r>
              <a:rPr lang="en-US" sz="1400" dirty="0"/>
              <a:t>3. </a:t>
            </a:r>
            <a:r>
              <a:rPr lang="en-US" sz="1400" b="1" dirty="0" err="1"/>
              <a:t>Otázku</a:t>
            </a:r>
            <a:r>
              <a:rPr lang="en-US" sz="1400" b="1" dirty="0"/>
              <a:t> </a:t>
            </a:r>
            <a:r>
              <a:rPr lang="en-US" sz="1400" dirty="0" err="1"/>
              <a:t>tvoříme</a:t>
            </a:r>
            <a:r>
              <a:rPr lang="en-US" sz="1400" dirty="0"/>
              <a:t> </a:t>
            </a:r>
            <a:r>
              <a:rPr lang="en-US" sz="1400" b="1" dirty="0" err="1"/>
              <a:t>změnou</a:t>
            </a:r>
            <a:r>
              <a:rPr lang="en-US" sz="1400" b="1" dirty="0"/>
              <a:t> </a:t>
            </a:r>
            <a:r>
              <a:rPr lang="en-US" sz="1400" b="1" dirty="0" err="1"/>
              <a:t>slovosledu</a:t>
            </a:r>
            <a:r>
              <a:rPr lang="en-US" sz="1400" dirty="0"/>
              <a:t>: </a:t>
            </a:r>
            <a:r>
              <a:rPr lang="en-US" sz="1400" i="1" dirty="0"/>
              <a:t>He can – Can he?</a:t>
            </a:r>
            <a:r>
              <a:rPr lang="en-US" sz="1400" dirty="0"/>
              <a:t>, </a:t>
            </a:r>
            <a:r>
              <a:rPr lang="en-US" sz="1400" i="1" dirty="0"/>
              <a:t>It will – Will it?</a:t>
            </a:r>
            <a:r>
              <a:rPr lang="en-US" sz="1400" dirty="0"/>
              <a:t>, </a:t>
            </a:r>
            <a:r>
              <a:rPr lang="en-US" sz="1400" i="1" dirty="0"/>
              <a:t>We should – Should we?</a:t>
            </a:r>
          </a:p>
          <a:p>
            <a:r>
              <a:rPr lang="cs-CZ" sz="1400" dirty="0"/>
              <a:t>4. Významové sloveso je za modální slovesa připojeno infinitivem </a:t>
            </a:r>
            <a:r>
              <a:rPr lang="cs-CZ" sz="1400" b="1" dirty="0"/>
              <a:t>bez </a:t>
            </a:r>
            <a:r>
              <a:rPr lang="cs-CZ" sz="1400" b="1" i="1" dirty="0"/>
              <a:t>to </a:t>
            </a:r>
            <a:r>
              <a:rPr lang="cs-CZ" sz="1400" dirty="0"/>
              <a:t>(tzv. holým </a:t>
            </a:r>
            <a:r>
              <a:rPr lang="cs-CZ" sz="1400" dirty="0" err="1"/>
              <a:t>infi</a:t>
            </a:r>
            <a:r>
              <a:rPr lang="cs-CZ" sz="1400" dirty="0"/>
              <a:t> </a:t>
            </a:r>
            <a:r>
              <a:rPr lang="cs-CZ" sz="1400" dirty="0" err="1"/>
              <a:t>nitivem</a:t>
            </a:r>
            <a:r>
              <a:rPr lang="cs-CZ" sz="1400" dirty="0"/>
              <a:t>):</a:t>
            </a:r>
          </a:p>
          <a:p>
            <a:r>
              <a:rPr lang="en-US" sz="1400" i="1" dirty="0"/>
              <a:t>She can swim. </a:t>
            </a:r>
            <a:r>
              <a:rPr lang="en-US" sz="1400" b="1" dirty="0" err="1"/>
              <a:t>Nikoli</a:t>
            </a:r>
            <a:r>
              <a:rPr lang="en-US" sz="1400" b="1" dirty="0"/>
              <a:t>: </a:t>
            </a:r>
            <a:r>
              <a:rPr lang="en-US" sz="1400" i="1" dirty="0"/>
              <a:t>She can to swim. </a:t>
            </a:r>
            <a:r>
              <a:rPr lang="en-US" sz="1400" i="1" dirty="0" err="1"/>
              <a:t>či</a:t>
            </a:r>
            <a:r>
              <a:rPr lang="en-US" sz="1400" i="1" dirty="0"/>
              <a:t> She can swimming.</a:t>
            </a:r>
          </a:p>
          <a:p>
            <a:r>
              <a:rPr lang="en-US" sz="1400" i="1" dirty="0"/>
              <a:t>They should study. </a:t>
            </a:r>
            <a:r>
              <a:rPr lang="en-US" sz="1400" b="1" dirty="0" err="1"/>
              <a:t>Nikoli</a:t>
            </a:r>
            <a:r>
              <a:rPr lang="en-US" sz="1400" b="1" dirty="0"/>
              <a:t>: </a:t>
            </a:r>
            <a:r>
              <a:rPr lang="en-US" sz="1400" i="1" dirty="0"/>
              <a:t>They should to study. </a:t>
            </a:r>
            <a:r>
              <a:rPr lang="en-US" sz="1400" i="1" dirty="0" err="1"/>
              <a:t>či</a:t>
            </a:r>
            <a:r>
              <a:rPr lang="en-US" sz="1400" i="1" dirty="0"/>
              <a:t> They should studying.</a:t>
            </a:r>
          </a:p>
          <a:p>
            <a:r>
              <a:rPr lang="en-US" sz="1400" i="1" dirty="0"/>
              <a:t>We will come. </a:t>
            </a:r>
            <a:r>
              <a:rPr lang="en-US" sz="1400" b="1" dirty="0" err="1"/>
              <a:t>Nikoli</a:t>
            </a:r>
            <a:r>
              <a:rPr lang="en-US" sz="1400" b="1" dirty="0"/>
              <a:t>: </a:t>
            </a:r>
            <a:r>
              <a:rPr lang="en-US" sz="1400" i="1" dirty="0"/>
              <a:t>We will to come. </a:t>
            </a:r>
            <a:r>
              <a:rPr lang="en-US" sz="1400" i="1" dirty="0" err="1"/>
              <a:t>či</a:t>
            </a:r>
            <a:r>
              <a:rPr lang="en-US" sz="1400" i="1" dirty="0"/>
              <a:t> We will coming.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C84CD13-CE89-47B9-BECF-7DDBE6B4F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372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170FE8-77AF-4470-869D-185764BEE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/>
              <a:t>Semi</a:t>
            </a:r>
            <a:r>
              <a:rPr lang="cs-CZ" b="1" dirty="0"/>
              <a:t>-modální slovesa </a:t>
            </a:r>
            <a:r>
              <a:rPr lang="cs-CZ" b="1" i="1" dirty="0" err="1"/>
              <a:t>have</a:t>
            </a:r>
            <a:r>
              <a:rPr lang="cs-CZ" b="1" i="1" dirty="0"/>
              <a:t> to, </a:t>
            </a:r>
            <a:r>
              <a:rPr lang="cs-CZ" b="1" i="1" dirty="0" err="1"/>
              <a:t>need</a:t>
            </a:r>
            <a:r>
              <a:rPr lang="cs-CZ" b="1" i="1" dirty="0"/>
              <a:t> to</a:t>
            </a:r>
            <a:r>
              <a:rPr lang="cs-CZ" b="1" dirty="0"/>
              <a:t> (</a:t>
            </a:r>
            <a:r>
              <a:rPr lang="cs-CZ" b="1" dirty="0" err="1"/>
              <a:t>from</a:t>
            </a:r>
            <a:r>
              <a:rPr lang="cs-CZ" b="1" dirty="0"/>
              <a:t> unit 9) - </a:t>
            </a:r>
            <a:r>
              <a:rPr lang="cs-CZ" b="1" dirty="0" err="1"/>
              <a:t>page</a:t>
            </a:r>
            <a:r>
              <a:rPr lang="cs-CZ" b="1" dirty="0"/>
              <a:t> 1 – to </a:t>
            </a:r>
            <a:r>
              <a:rPr lang="cs-CZ" b="1" dirty="0" err="1"/>
              <a:t>be</a:t>
            </a:r>
            <a:r>
              <a:rPr lang="cs-CZ" b="1" dirty="0"/>
              <a:t> </a:t>
            </a:r>
            <a:r>
              <a:rPr lang="cs-CZ" b="1" dirty="0" err="1"/>
              <a:t>continued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A49489-9D74-4A84-8E7C-08FD04A37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111" y="1610174"/>
            <a:ext cx="8596668" cy="3880773"/>
          </a:xfrm>
        </p:spPr>
        <p:txBody>
          <a:bodyPr>
            <a:noAutofit/>
          </a:bodyPr>
          <a:lstStyle/>
          <a:p>
            <a:endParaRPr lang="cs-CZ" sz="1200" b="1" dirty="0"/>
          </a:p>
          <a:p>
            <a:r>
              <a:rPr lang="cs-CZ" sz="1200" b="1" dirty="0" err="1"/>
              <a:t>Semi</a:t>
            </a:r>
            <a:r>
              <a:rPr lang="cs-CZ" sz="1200" b="1" dirty="0"/>
              <a:t>-modální sloveso muset / nemuset</a:t>
            </a:r>
          </a:p>
          <a:p>
            <a:r>
              <a:rPr lang="en-US" sz="1200" b="1" dirty="0"/>
              <a:t>(semi-modal verb </a:t>
            </a:r>
            <a:r>
              <a:rPr lang="en-US" sz="1200" b="1" i="1" dirty="0"/>
              <a:t>have to </a:t>
            </a:r>
            <a:r>
              <a:rPr lang="en-US" sz="1200" b="1" dirty="0"/>
              <a:t>/ </a:t>
            </a:r>
            <a:r>
              <a:rPr lang="en-US" sz="1200" b="1" i="1" dirty="0"/>
              <a:t>don’t have to</a:t>
            </a:r>
            <a:r>
              <a:rPr lang="cs-CZ" sz="1200" b="1" i="1" dirty="0"/>
              <a:t>; </a:t>
            </a:r>
            <a:r>
              <a:rPr lang="cs-CZ" sz="1200" b="1" i="1" dirty="0" err="1"/>
              <a:t>need</a:t>
            </a:r>
            <a:r>
              <a:rPr lang="cs-CZ" sz="1200" b="1" i="1" dirty="0"/>
              <a:t> to / don</a:t>
            </a:r>
            <a:r>
              <a:rPr lang="en-US" sz="1200" b="1" i="1" dirty="0"/>
              <a:t>’t need to</a:t>
            </a:r>
            <a:endParaRPr lang="en-US" sz="1200" b="1" dirty="0"/>
          </a:p>
          <a:p>
            <a:r>
              <a:rPr lang="cs-CZ" sz="1200" b="1" dirty="0"/>
              <a:t>Použití</a:t>
            </a:r>
            <a:r>
              <a:rPr lang="cs-CZ" sz="1200" dirty="0"/>
              <a:t>: </a:t>
            </a:r>
            <a:r>
              <a:rPr lang="cs-CZ" sz="1200" i="1" dirty="0" err="1"/>
              <a:t>Have</a:t>
            </a:r>
            <a:r>
              <a:rPr lang="cs-CZ" sz="1200" i="1" dirty="0"/>
              <a:t> to (</a:t>
            </a:r>
            <a:r>
              <a:rPr lang="cs-CZ" sz="1200" i="1" dirty="0" err="1"/>
              <a:t>need</a:t>
            </a:r>
            <a:r>
              <a:rPr lang="cs-CZ" sz="1200" i="1" dirty="0"/>
              <a:t> to) </a:t>
            </a:r>
            <a:r>
              <a:rPr lang="cs-CZ" sz="1200" dirty="0"/>
              <a:t>používáme, mluvíme-li o věcech, které je nezbytné udělat.</a:t>
            </a:r>
          </a:p>
          <a:p>
            <a:r>
              <a:rPr lang="en-US" sz="1200" i="1" dirty="0"/>
              <a:t>You </a:t>
            </a:r>
            <a:r>
              <a:rPr lang="en-US" sz="1200" b="1" i="1" dirty="0"/>
              <a:t>have to report </a:t>
            </a:r>
            <a:r>
              <a:rPr lang="en-US" sz="1200" i="1" dirty="0"/>
              <a:t>to reception when you arrive.</a:t>
            </a:r>
          </a:p>
          <a:p>
            <a:r>
              <a:rPr lang="cs-CZ" sz="1200" i="1" dirty="0" err="1"/>
              <a:t>Don’t</a:t>
            </a:r>
            <a:r>
              <a:rPr lang="cs-CZ" sz="1200" i="1" dirty="0"/>
              <a:t> </a:t>
            </a:r>
            <a:r>
              <a:rPr lang="cs-CZ" sz="1200" i="1" dirty="0" err="1"/>
              <a:t>have</a:t>
            </a:r>
            <a:r>
              <a:rPr lang="cs-CZ" sz="1200" i="1" dirty="0"/>
              <a:t> to (</a:t>
            </a:r>
            <a:r>
              <a:rPr lang="cs-CZ" sz="1200" b="1" i="1" dirty="0"/>
              <a:t>don</a:t>
            </a:r>
            <a:r>
              <a:rPr lang="en-US" sz="1200" b="1" i="1" dirty="0"/>
              <a:t>’t need to</a:t>
            </a:r>
            <a:r>
              <a:rPr lang="cs-CZ" sz="1200" b="1" dirty="0"/>
              <a:t>)</a:t>
            </a:r>
            <a:r>
              <a:rPr lang="cs-CZ" sz="1200" i="1" dirty="0"/>
              <a:t> </a:t>
            </a:r>
            <a:r>
              <a:rPr lang="cs-CZ" sz="1200" dirty="0"/>
              <a:t>používáme, mluvíme-li o věcech, které není nezbytné udělat.</a:t>
            </a:r>
          </a:p>
          <a:p>
            <a:r>
              <a:rPr lang="en-US" sz="1200" i="1" dirty="0"/>
              <a:t>You </a:t>
            </a:r>
            <a:r>
              <a:rPr lang="en-US" sz="1200" b="1" i="1" dirty="0"/>
              <a:t>don’t have to report </a:t>
            </a:r>
            <a:r>
              <a:rPr lang="en-US" sz="1200" i="1" dirty="0"/>
              <a:t>to reception when you arrive.</a:t>
            </a:r>
          </a:p>
          <a:p>
            <a:r>
              <a:rPr lang="cs-CZ" sz="1200" b="1" dirty="0"/>
              <a:t>Tvary:</a:t>
            </a:r>
          </a:p>
          <a:p>
            <a:r>
              <a:rPr lang="cs-CZ" sz="1200" b="1" dirty="0"/>
              <a:t>(+) Použijeme </a:t>
            </a:r>
            <a:r>
              <a:rPr lang="cs-CZ" sz="1200" b="1" i="1" dirty="0" err="1"/>
              <a:t>have</a:t>
            </a:r>
            <a:r>
              <a:rPr lang="cs-CZ" sz="1200" b="1" i="1" dirty="0"/>
              <a:t> to </a:t>
            </a:r>
            <a:r>
              <a:rPr lang="cs-CZ" sz="1200" i="1" dirty="0"/>
              <a:t>(</a:t>
            </a:r>
            <a:r>
              <a:rPr lang="cs-CZ" sz="1200" i="1" dirty="0" err="1"/>
              <a:t>need</a:t>
            </a:r>
            <a:r>
              <a:rPr lang="cs-CZ" sz="1200" i="1" dirty="0"/>
              <a:t> to)</a:t>
            </a:r>
            <a:r>
              <a:rPr lang="cs-CZ" sz="1200" b="1" i="1" dirty="0"/>
              <a:t> </a:t>
            </a:r>
            <a:r>
              <a:rPr lang="cs-CZ" sz="1200" b="1" dirty="0"/>
              <a:t>+ sloveso v infinitivu. 3. </a:t>
            </a:r>
            <a:r>
              <a:rPr lang="cs-CZ" sz="1200" dirty="0"/>
              <a:t>osoba jednotného čísla má tvar </a:t>
            </a:r>
            <a:r>
              <a:rPr lang="cs-CZ" sz="1200" i="1" dirty="0"/>
              <a:t>has to, </a:t>
            </a:r>
            <a:r>
              <a:rPr lang="cs-CZ" sz="1200" i="1" dirty="0" err="1"/>
              <a:t>needs</a:t>
            </a:r>
            <a:r>
              <a:rPr lang="cs-CZ" sz="1200" i="1" dirty="0"/>
              <a:t> to</a:t>
            </a:r>
            <a:endParaRPr lang="cs-CZ" sz="1200" dirty="0"/>
          </a:p>
          <a:p>
            <a:r>
              <a:rPr lang="en-US" sz="1200" i="1" dirty="0"/>
              <a:t>I </a:t>
            </a:r>
            <a:r>
              <a:rPr lang="en-US" sz="1200" b="1" i="1" dirty="0"/>
              <a:t>have to work </a:t>
            </a:r>
            <a:r>
              <a:rPr lang="en-US" sz="1200" i="1" dirty="0"/>
              <a:t>late tonight.</a:t>
            </a:r>
            <a:r>
              <a:rPr lang="cs-CZ" sz="1200" i="1" dirty="0"/>
              <a:t>   </a:t>
            </a:r>
            <a:r>
              <a:rPr lang="en-US" sz="1200" i="1" dirty="0"/>
              <a:t>He </a:t>
            </a:r>
            <a:r>
              <a:rPr lang="en-US" sz="1200" b="1" i="1" dirty="0"/>
              <a:t>has to work </a:t>
            </a:r>
            <a:r>
              <a:rPr lang="en-US" sz="1200" i="1" dirty="0"/>
              <a:t>late tonight.</a:t>
            </a:r>
          </a:p>
          <a:p>
            <a:r>
              <a:rPr lang="en-US" sz="1200" i="1" dirty="0"/>
              <a:t>She </a:t>
            </a:r>
            <a:r>
              <a:rPr lang="cs-CZ" sz="1200" b="1" i="1" dirty="0" err="1"/>
              <a:t>need</a:t>
            </a:r>
            <a:r>
              <a:rPr lang="en-US" sz="1200" b="1" i="1" dirty="0"/>
              <a:t>s to wear </a:t>
            </a:r>
            <a:r>
              <a:rPr lang="en-US" sz="1200" i="1" dirty="0"/>
              <a:t>a name badge.</a:t>
            </a:r>
          </a:p>
          <a:p>
            <a:r>
              <a:rPr lang="en-US" sz="1200" i="1" dirty="0"/>
              <a:t>The company </a:t>
            </a:r>
            <a:r>
              <a:rPr lang="en-US" sz="1200" b="1" i="1" dirty="0"/>
              <a:t>has to give </a:t>
            </a:r>
            <a:r>
              <a:rPr lang="en-US" sz="1200" i="1" dirty="0"/>
              <a:t>you safety equipment.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439A6E5-BFB2-4A0A-A158-41908F456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149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170FE8-77AF-4470-869D-185764BEE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800" b="1" dirty="0" err="1"/>
              <a:t>Semi</a:t>
            </a:r>
            <a:r>
              <a:rPr lang="cs-CZ" sz="2800" b="1" dirty="0"/>
              <a:t>-modální slovesa </a:t>
            </a:r>
            <a:r>
              <a:rPr lang="cs-CZ" sz="2800" b="1" i="1" dirty="0" err="1"/>
              <a:t>have</a:t>
            </a:r>
            <a:r>
              <a:rPr lang="cs-CZ" sz="2800" b="1" i="1" dirty="0"/>
              <a:t> to, </a:t>
            </a:r>
            <a:r>
              <a:rPr lang="cs-CZ" sz="2800" b="1" i="1" dirty="0" err="1"/>
              <a:t>need</a:t>
            </a:r>
            <a:r>
              <a:rPr lang="cs-CZ" sz="2800" b="1" i="1" dirty="0"/>
              <a:t> to</a:t>
            </a:r>
            <a:r>
              <a:rPr lang="cs-CZ" sz="2800" b="1" dirty="0"/>
              <a:t> (</a:t>
            </a:r>
            <a:r>
              <a:rPr lang="cs-CZ" sz="2800" b="1" dirty="0" err="1"/>
              <a:t>from</a:t>
            </a:r>
            <a:r>
              <a:rPr lang="cs-CZ" sz="2800" b="1" dirty="0"/>
              <a:t> unit 9) - </a:t>
            </a:r>
            <a:r>
              <a:rPr lang="cs-CZ" sz="2800" b="1" dirty="0" err="1"/>
              <a:t>page</a:t>
            </a:r>
            <a:r>
              <a:rPr lang="cs-CZ" sz="2800" b="1" dirty="0"/>
              <a:t> 2 – to </a:t>
            </a:r>
            <a:r>
              <a:rPr lang="cs-CZ" sz="2800" b="1" dirty="0" err="1"/>
              <a:t>be</a:t>
            </a:r>
            <a:r>
              <a:rPr lang="cs-CZ" sz="2800" b="1" dirty="0"/>
              <a:t> </a:t>
            </a:r>
            <a:r>
              <a:rPr lang="cs-CZ" sz="2800" b="1" dirty="0" err="1"/>
              <a:t>continued</a:t>
            </a:r>
            <a:br>
              <a:rPr lang="cs-CZ" sz="2800" b="1" dirty="0"/>
            </a:b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A49489-9D74-4A84-8E7C-08FD04A37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111" y="1610174"/>
            <a:ext cx="8596668" cy="388077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(-) </a:t>
            </a:r>
            <a:r>
              <a:rPr lang="en-US" b="1" dirty="0" err="1"/>
              <a:t>Použijeme</a:t>
            </a:r>
            <a:r>
              <a:rPr lang="en-US" b="1" dirty="0"/>
              <a:t> </a:t>
            </a:r>
            <a:r>
              <a:rPr lang="en-US" b="1" i="1" dirty="0"/>
              <a:t>don’t (do not) have to </a:t>
            </a:r>
            <a:r>
              <a:rPr lang="en-US" b="1" dirty="0" err="1"/>
              <a:t>nebo</a:t>
            </a:r>
            <a:r>
              <a:rPr lang="en-US" b="1" dirty="0"/>
              <a:t> </a:t>
            </a:r>
            <a:r>
              <a:rPr lang="cs-CZ" i="1" dirty="0"/>
              <a:t>don</a:t>
            </a:r>
            <a:r>
              <a:rPr lang="en-US" i="1" dirty="0"/>
              <a:t>’t need to </a:t>
            </a:r>
            <a:r>
              <a:rPr lang="en-US" b="1" dirty="0"/>
              <a:t>+ </a:t>
            </a:r>
            <a:r>
              <a:rPr lang="cs-CZ" b="1" dirty="0"/>
              <a:t>infinitivu bez </a:t>
            </a:r>
            <a:r>
              <a:rPr lang="cs-CZ" b="1" i="1" dirty="0"/>
              <a:t>to</a:t>
            </a:r>
            <a:r>
              <a:rPr lang="en-US" dirty="0"/>
              <a:t>,</a:t>
            </a:r>
            <a:r>
              <a:rPr lang="cs-CZ" dirty="0"/>
              <a:t> </a:t>
            </a:r>
            <a:endParaRPr lang="en-US" dirty="0"/>
          </a:p>
          <a:p>
            <a:r>
              <a:rPr lang="cs-CZ" dirty="0"/>
              <a:t>pro třetí osobu jednotného čísla </a:t>
            </a:r>
            <a:r>
              <a:rPr lang="cs-CZ" i="1" dirty="0" err="1"/>
              <a:t>doesn’t</a:t>
            </a:r>
            <a:r>
              <a:rPr lang="cs-CZ" i="1" dirty="0"/>
              <a:t> (</a:t>
            </a:r>
            <a:r>
              <a:rPr lang="cs-CZ" i="1" dirty="0" err="1"/>
              <a:t>does</a:t>
            </a:r>
            <a:r>
              <a:rPr lang="cs-CZ" i="1" dirty="0"/>
              <a:t> not) </a:t>
            </a:r>
            <a:r>
              <a:rPr lang="cs-CZ" i="1" dirty="0" err="1"/>
              <a:t>have</a:t>
            </a:r>
            <a:r>
              <a:rPr lang="cs-CZ" i="1" dirty="0"/>
              <a:t> to</a:t>
            </a:r>
            <a:r>
              <a:rPr lang="cs-CZ" dirty="0"/>
              <a:t>.</a:t>
            </a:r>
          </a:p>
          <a:p>
            <a:r>
              <a:rPr lang="en-US" i="1" dirty="0"/>
              <a:t>They </a:t>
            </a:r>
            <a:r>
              <a:rPr lang="en-US" b="1" i="1" dirty="0"/>
              <a:t>don’t have to finish </a:t>
            </a:r>
            <a:r>
              <a:rPr lang="en-US" i="1" dirty="0"/>
              <a:t>the designs today.</a:t>
            </a:r>
          </a:p>
          <a:p>
            <a:r>
              <a:rPr lang="en-US" i="1" dirty="0"/>
              <a:t>They </a:t>
            </a:r>
            <a:r>
              <a:rPr lang="en-US" b="1" i="1" dirty="0"/>
              <a:t>do not need to finish </a:t>
            </a:r>
            <a:r>
              <a:rPr lang="en-US" i="1" dirty="0"/>
              <a:t>the designs today.</a:t>
            </a:r>
          </a:p>
          <a:p>
            <a:r>
              <a:rPr lang="en-US" i="1" dirty="0"/>
              <a:t>You </a:t>
            </a:r>
            <a:r>
              <a:rPr lang="en-US" b="1" i="1" dirty="0"/>
              <a:t>don’t need to wear </a:t>
            </a:r>
            <a:r>
              <a:rPr lang="en-US" i="1" dirty="0"/>
              <a:t>special clothes to work.</a:t>
            </a:r>
          </a:p>
          <a:p>
            <a:r>
              <a:rPr lang="en-US" i="1" dirty="0"/>
              <a:t>You </a:t>
            </a:r>
            <a:r>
              <a:rPr lang="en-US" b="1" i="1" dirty="0"/>
              <a:t>do not have to wear </a:t>
            </a:r>
            <a:r>
              <a:rPr lang="en-US" i="1" dirty="0"/>
              <a:t>special clothes to work.</a:t>
            </a:r>
          </a:p>
          <a:p>
            <a:r>
              <a:rPr lang="en-US" i="1" dirty="0"/>
              <a:t>He </a:t>
            </a:r>
            <a:r>
              <a:rPr lang="en-US" b="1" i="1" dirty="0"/>
              <a:t>doesn’t have to go </a:t>
            </a:r>
            <a:r>
              <a:rPr lang="en-US" i="1" dirty="0"/>
              <a:t>on a training course.</a:t>
            </a:r>
          </a:p>
          <a:p>
            <a:r>
              <a:rPr lang="en-US" i="1" dirty="0"/>
              <a:t>He </a:t>
            </a:r>
            <a:r>
              <a:rPr lang="en-US" b="1" i="1" dirty="0"/>
              <a:t>does not need to go </a:t>
            </a:r>
            <a:r>
              <a:rPr lang="en-US" i="1" dirty="0"/>
              <a:t>on a training course.</a:t>
            </a:r>
          </a:p>
          <a:p>
            <a:r>
              <a:rPr lang="cs-CZ" b="1" dirty="0"/>
              <a:t>(?) Použijeme </a:t>
            </a:r>
            <a:r>
              <a:rPr lang="cs-CZ" b="1" i="1" dirty="0"/>
              <a:t>Do </a:t>
            </a:r>
            <a:r>
              <a:rPr lang="cs-CZ" b="1" dirty="0"/>
              <a:t>+ </a:t>
            </a:r>
            <a:r>
              <a:rPr lang="cs-CZ" b="1" i="1" dirty="0" err="1"/>
              <a:t>have</a:t>
            </a:r>
            <a:r>
              <a:rPr lang="cs-CZ" b="1" i="1" dirty="0"/>
              <a:t> to</a:t>
            </a:r>
            <a:r>
              <a:rPr lang="en-US" b="1" i="1" dirty="0"/>
              <a:t> </a:t>
            </a:r>
            <a:r>
              <a:rPr lang="cs-CZ" b="1" i="1" dirty="0"/>
              <a:t>(</a:t>
            </a:r>
            <a:r>
              <a:rPr lang="cs-CZ" b="1" i="1" dirty="0" err="1"/>
              <a:t>need</a:t>
            </a:r>
            <a:r>
              <a:rPr lang="cs-CZ" b="1" i="1" dirty="0"/>
              <a:t> to) </a:t>
            </a:r>
            <a:r>
              <a:rPr lang="cs-CZ" b="1" dirty="0"/>
              <a:t>+ sloveso v infinitivu bez </a:t>
            </a:r>
            <a:r>
              <a:rPr lang="cs-CZ" b="1" i="1" dirty="0"/>
              <a:t>to</a:t>
            </a:r>
            <a:r>
              <a:rPr lang="cs-CZ" dirty="0"/>
              <a:t>,</a:t>
            </a:r>
          </a:p>
          <a:p>
            <a:r>
              <a:rPr lang="cs-CZ" dirty="0"/>
              <a:t>pro třetí osobu jednotného čísla </a:t>
            </a:r>
            <a:r>
              <a:rPr lang="cs-CZ" i="1" dirty="0" err="1"/>
              <a:t>Does</a:t>
            </a:r>
            <a:r>
              <a:rPr lang="cs-CZ" i="1" dirty="0"/>
              <a:t> </a:t>
            </a:r>
            <a:r>
              <a:rPr lang="cs-CZ" dirty="0"/>
              <a:t>+ </a:t>
            </a:r>
            <a:r>
              <a:rPr lang="cs-CZ" i="1" dirty="0" err="1"/>
              <a:t>have</a:t>
            </a:r>
            <a:r>
              <a:rPr lang="cs-CZ" i="1" dirty="0"/>
              <a:t> to </a:t>
            </a:r>
            <a:r>
              <a:rPr lang="cs-CZ" b="1" i="1" dirty="0"/>
              <a:t>(</a:t>
            </a:r>
            <a:r>
              <a:rPr lang="cs-CZ" b="1" i="1" dirty="0" err="1"/>
              <a:t>need</a:t>
            </a:r>
            <a:r>
              <a:rPr lang="cs-CZ" b="1" i="1" dirty="0"/>
              <a:t> to) </a:t>
            </a:r>
            <a:r>
              <a:rPr lang="cs-CZ" dirty="0"/>
              <a:t>+ sloveso v </a:t>
            </a:r>
            <a:r>
              <a:rPr lang="cs-CZ" b="1" dirty="0"/>
              <a:t>infinitivu</a:t>
            </a:r>
            <a:r>
              <a:rPr lang="cs-CZ" dirty="0"/>
              <a:t> bez </a:t>
            </a:r>
            <a:r>
              <a:rPr lang="cs-CZ" i="1" dirty="0"/>
              <a:t>to</a:t>
            </a:r>
            <a:r>
              <a:rPr lang="cs-CZ" dirty="0"/>
              <a:t>.</a:t>
            </a:r>
          </a:p>
          <a:p>
            <a:r>
              <a:rPr lang="en-US" b="1" i="1" dirty="0"/>
              <a:t>Do </a:t>
            </a:r>
            <a:r>
              <a:rPr lang="en-US" i="1" dirty="0"/>
              <a:t>I </a:t>
            </a:r>
            <a:r>
              <a:rPr lang="en-US" b="1" i="1" dirty="0"/>
              <a:t>have to go </a:t>
            </a:r>
            <a:r>
              <a:rPr lang="en-US" i="1" dirty="0"/>
              <a:t>to hospital?</a:t>
            </a:r>
          </a:p>
          <a:p>
            <a:r>
              <a:rPr lang="en-US" b="1" i="1" dirty="0"/>
              <a:t>Does </a:t>
            </a:r>
            <a:r>
              <a:rPr lang="en-US" i="1" dirty="0"/>
              <a:t>she </a:t>
            </a:r>
            <a:r>
              <a:rPr lang="cs-CZ" b="1" i="1" dirty="0"/>
              <a:t>n</a:t>
            </a:r>
            <a:r>
              <a:rPr lang="en-US" b="1" i="1" dirty="0"/>
              <a:t>e</a:t>
            </a:r>
            <a:r>
              <a:rPr lang="cs-CZ" b="1" i="1" dirty="0" err="1"/>
              <a:t>ed</a:t>
            </a:r>
            <a:r>
              <a:rPr lang="en-US" b="1" i="1" dirty="0"/>
              <a:t> to take </a:t>
            </a:r>
            <a:r>
              <a:rPr lang="en-US" i="1" dirty="0"/>
              <a:t>a test after the course?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3845FCB-0433-44A1-ACB2-3D14F4992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453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170FE8-77AF-4470-869D-185764BEE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800" b="1" dirty="0" err="1"/>
              <a:t>Semi</a:t>
            </a:r>
            <a:r>
              <a:rPr lang="cs-CZ" sz="2800" b="1" dirty="0"/>
              <a:t>-modální slovesa </a:t>
            </a:r>
            <a:r>
              <a:rPr lang="cs-CZ" sz="2800" b="1" i="1" dirty="0" err="1"/>
              <a:t>have</a:t>
            </a:r>
            <a:r>
              <a:rPr lang="cs-CZ" sz="2800" b="1" i="1" dirty="0"/>
              <a:t> to, </a:t>
            </a:r>
            <a:r>
              <a:rPr lang="cs-CZ" sz="2800" b="1" i="1" dirty="0" err="1"/>
              <a:t>need</a:t>
            </a:r>
            <a:r>
              <a:rPr lang="cs-CZ" sz="2800" b="1" i="1" dirty="0"/>
              <a:t> to</a:t>
            </a:r>
            <a:r>
              <a:rPr lang="cs-CZ" sz="2800" b="1" dirty="0"/>
              <a:t> (</a:t>
            </a:r>
            <a:r>
              <a:rPr lang="cs-CZ" sz="2800" b="1" dirty="0" err="1"/>
              <a:t>from</a:t>
            </a:r>
            <a:r>
              <a:rPr lang="cs-CZ" sz="2800" b="1" dirty="0"/>
              <a:t> unit 9) – </a:t>
            </a:r>
            <a:r>
              <a:rPr lang="cs-CZ" sz="2800" b="1" dirty="0" err="1"/>
              <a:t>page</a:t>
            </a:r>
            <a:r>
              <a:rPr lang="cs-CZ" sz="2800" b="1" dirty="0"/>
              <a:t> 3</a:t>
            </a:r>
            <a:br>
              <a:rPr lang="cs-CZ" sz="2800" b="1" dirty="0"/>
            </a:b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A49489-9D74-4A84-8E7C-08FD04A37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111" y="1610174"/>
            <a:ext cx="8596668" cy="3880773"/>
          </a:xfrm>
        </p:spPr>
        <p:txBody>
          <a:bodyPr>
            <a:normAutofit/>
          </a:bodyPr>
          <a:lstStyle/>
          <a:p>
            <a:r>
              <a:rPr lang="cs-CZ" i="1" dirty="0"/>
              <a:t>Krátká odpověď:</a:t>
            </a:r>
          </a:p>
          <a:p>
            <a:r>
              <a:rPr lang="cs-CZ" dirty="0"/>
              <a:t>Krátkou odpověď tvoříme stejně jako u jiných významových sloves pomocí </a:t>
            </a:r>
            <a:r>
              <a:rPr lang="cs-CZ" i="1" dirty="0"/>
              <a:t>do </a:t>
            </a:r>
            <a:r>
              <a:rPr lang="cs-CZ" dirty="0"/>
              <a:t>/ </a:t>
            </a:r>
            <a:r>
              <a:rPr lang="cs-CZ" i="1" dirty="0" err="1"/>
              <a:t>does</a:t>
            </a:r>
            <a:r>
              <a:rPr lang="cs-CZ" i="1" dirty="0"/>
              <a:t> </a:t>
            </a:r>
            <a:r>
              <a:rPr lang="cs-CZ" dirty="0"/>
              <a:t>/ </a:t>
            </a:r>
            <a:r>
              <a:rPr lang="cs-CZ" i="1" dirty="0" err="1"/>
              <a:t>don’t</a:t>
            </a:r>
            <a:r>
              <a:rPr lang="cs-CZ" i="1" dirty="0"/>
              <a:t> </a:t>
            </a:r>
            <a:r>
              <a:rPr lang="cs-CZ" dirty="0"/>
              <a:t>/ </a:t>
            </a:r>
            <a:r>
              <a:rPr lang="cs-CZ" i="1" dirty="0" err="1"/>
              <a:t>doesn’t</a:t>
            </a:r>
            <a:r>
              <a:rPr lang="cs-CZ" dirty="0"/>
              <a:t>.</a:t>
            </a:r>
          </a:p>
          <a:p>
            <a:r>
              <a:rPr lang="en-US" b="1" i="1" dirty="0"/>
              <a:t>Do </a:t>
            </a:r>
            <a:r>
              <a:rPr lang="en-US" i="1" dirty="0"/>
              <a:t>I </a:t>
            </a:r>
            <a:r>
              <a:rPr lang="en-US" b="1" i="1" dirty="0"/>
              <a:t>have to wear </a:t>
            </a:r>
            <a:r>
              <a:rPr lang="en-US" i="1" dirty="0"/>
              <a:t>a uniform in this job? Yes, you do. No, you </a:t>
            </a:r>
            <a:r>
              <a:rPr lang="en-US" b="1" i="1" dirty="0"/>
              <a:t>don’t</a:t>
            </a:r>
            <a:r>
              <a:rPr lang="en-US" i="1" dirty="0"/>
              <a:t>.</a:t>
            </a:r>
          </a:p>
          <a:p>
            <a:r>
              <a:rPr lang="en-US" b="1" i="1" dirty="0"/>
              <a:t>Does </a:t>
            </a:r>
            <a:r>
              <a:rPr lang="en-US" i="1" dirty="0"/>
              <a:t>she </a:t>
            </a:r>
            <a:r>
              <a:rPr lang="cs-CZ" b="1" i="1" dirty="0" err="1"/>
              <a:t>need</a:t>
            </a:r>
            <a:r>
              <a:rPr lang="en-US" b="1" i="1" dirty="0"/>
              <a:t> to wear </a:t>
            </a:r>
            <a:r>
              <a:rPr lang="en-US" i="1" dirty="0"/>
              <a:t>a uniform in this job? Yes, she does. No, she </a:t>
            </a:r>
            <a:r>
              <a:rPr lang="en-US" b="1" i="1" dirty="0"/>
              <a:t>doesn’t</a:t>
            </a:r>
            <a:r>
              <a:rPr lang="en-US" i="1" dirty="0"/>
              <a:t>.</a:t>
            </a:r>
          </a:p>
          <a:p>
            <a:r>
              <a:rPr lang="cs-CZ" dirty="0"/>
              <a:t>POZOR! Pro </a:t>
            </a:r>
            <a:r>
              <a:rPr lang="cs-CZ" b="1" dirty="0" err="1"/>
              <a:t>semi</a:t>
            </a:r>
            <a:r>
              <a:rPr lang="cs-CZ" b="1" dirty="0"/>
              <a:t>-modální slovesa </a:t>
            </a:r>
            <a:r>
              <a:rPr lang="cs-CZ" dirty="0"/>
              <a:t>platí pouze poslední pravidlo modálních sloves, a to, že významové sloveso je za ně připojeno infinitivem </a:t>
            </a:r>
            <a:r>
              <a:rPr lang="cs-CZ" b="1" dirty="0"/>
              <a:t>bez </a:t>
            </a:r>
            <a:r>
              <a:rPr lang="cs-CZ" b="1" i="1" dirty="0"/>
              <a:t>to </a:t>
            </a:r>
            <a:r>
              <a:rPr lang="cs-CZ" dirty="0"/>
              <a:t>(tzv. holým infinitivem):</a:t>
            </a:r>
          </a:p>
          <a:p>
            <a:r>
              <a:rPr lang="en-US" i="1" dirty="0"/>
              <a:t>She has</a:t>
            </a:r>
            <a:r>
              <a:rPr lang="cs-CZ" i="1" dirty="0"/>
              <a:t>/</a:t>
            </a:r>
            <a:r>
              <a:rPr lang="cs-CZ" i="1" dirty="0" err="1"/>
              <a:t>needs</a:t>
            </a:r>
            <a:r>
              <a:rPr lang="en-US" i="1" dirty="0"/>
              <a:t> to study hard. </a:t>
            </a:r>
            <a:r>
              <a:rPr lang="en-US" b="1" dirty="0" err="1"/>
              <a:t>Nikoli</a:t>
            </a:r>
            <a:r>
              <a:rPr lang="en-US" b="1" dirty="0"/>
              <a:t>: </a:t>
            </a:r>
            <a:r>
              <a:rPr lang="en-US" i="1" dirty="0"/>
              <a:t>She </a:t>
            </a:r>
            <a:r>
              <a:rPr lang="cs-CZ" i="1" dirty="0"/>
              <a:t>has(</a:t>
            </a:r>
            <a:r>
              <a:rPr lang="cs-CZ" i="1" dirty="0" err="1"/>
              <a:t>needs</a:t>
            </a:r>
            <a:r>
              <a:rPr lang="en-US" i="1" dirty="0"/>
              <a:t> to </a:t>
            </a:r>
            <a:r>
              <a:rPr lang="en-US" i="1" dirty="0" err="1"/>
              <a:t>to</a:t>
            </a:r>
            <a:r>
              <a:rPr lang="en-US" i="1" dirty="0"/>
              <a:t> study hard</a:t>
            </a:r>
            <a:r>
              <a:rPr lang="en-US" dirty="0"/>
              <a:t>.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i="1" dirty="0"/>
              <a:t>She has</a:t>
            </a:r>
            <a:r>
              <a:rPr lang="cs-CZ" i="1" dirty="0"/>
              <a:t>/</a:t>
            </a:r>
            <a:r>
              <a:rPr lang="cs-CZ" i="1" dirty="0" err="1"/>
              <a:t>needs</a:t>
            </a:r>
            <a:r>
              <a:rPr lang="en-US" i="1" dirty="0"/>
              <a:t> to studying hard.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3EC7CB7-C79D-4A1F-8B50-173033F30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720162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475</TotalTime>
  <Words>1128</Words>
  <Application>Microsoft Office PowerPoint</Application>
  <PresentationFormat>Širokoúhlá obrazovka</PresentationFormat>
  <Paragraphs>87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Fazeta</vt:lpstr>
      <vt:lpstr>English A1 level  Unit 8+ need to from Unit 9  </vt:lpstr>
      <vt:lpstr>UNIT 8 + part 9: </vt:lpstr>
      <vt:lpstr>Modální slovesa can + should - page 1 – to be continued </vt:lpstr>
      <vt:lpstr>Modální slovesa can + should - page 2 </vt:lpstr>
      <vt:lpstr>Pravidla všech modálních sloves </vt:lpstr>
      <vt:lpstr>Semi-modální slovesa have to, need to (from unit 9) - page 1 – to be continued </vt:lpstr>
      <vt:lpstr>Semi-modální slovesa have to, need to (from unit 9) - page 2 – to be continued </vt:lpstr>
      <vt:lpstr>Semi-modální slovesa have to, need to (from unit 9) – page 3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Angličtina A2</dc:title>
  <dc:creator>Sálus Martin</dc:creator>
  <cp:lastModifiedBy>Hrbek Ivan</cp:lastModifiedBy>
  <cp:revision>59</cp:revision>
  <dcterms:created xsi:type="dcterms:W3CDTF">2020-10-01T10:16:29Z</dcterms:created>
  <dcterms:modified xsi:type="dcterms:W3CDTF">2021-02-06T08:22:58Z</dcterms:modified>
</cp:coreProperties>
</file>