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6C1F6-D023-4784-961A-D517A3C63BF1}" type="datetimeFigureOut">
              <a:rPr lang="cs-CZ" smtClean="0"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87DC3-28D2-4A27-B2D4-C18D91CF93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629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0896C-BC54-4BBB-A4E9-9558673786CD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4EC44-D0D7-4C5C-A8F1-64CBABFBAABE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884C-4463-4D38-A84A-D4D705C37872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3B09B-D577-43A8-8E19-158F58010896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48EA0-511D-4C34-B1E5-C84AC1A2720C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E1F8-9207-44F5-8848-95BD5418C7E2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40648-2A11-4765-9C6C-64E8F483D984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0ECB7-9052-4962-84D6-6A4B39106712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8C614-390E-4DFA-B54B-7149377085BF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5E4D8-D105-4D20-8A2E-04BE4F614539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0234-5C20-481A-8C09-3DEDBCC3490F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7880A-F0DA-4E2D-9056-2CC2555E48B5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7945-D55F-4776-8471-1F05A564B04C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4734-C2C4-490D-84B5-38442724C0C4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9252A-22A7-49CC-9861-B9AA869632AB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A836-6987-4A59-B33B-ABAEFA056699}" type="datetime1">
              <a:rPr lang="en-US" smtClean="0"/>
              <a:t>2/19/2021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B92E9-CC4E-4E8F-9689-2B7C78983234}" type="datetime1">
              <a:rPr lang="en-US" smtClean="0"/>
              <a:t>2/19/2021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A1 </a:t>
            </a:r>
            <a:r>
              <a:rPr lang="cs-CZ" sz="4400" dirty="0" err="1"/>
              <a:t>level</a:t>
            </a:r>
            <a:r>
              <a:rPr lang="cs-CZ" sz="4400" dirty="0"/>
              <a:t> </a:t>
            </a:r>
            <a:br>
              <a:rPr lang="cs-CZ" sz="4400" dirty="0"/>
            </a:br>
            <a:r>
              <a:rPr lang="cs-CZ" sz="4400" b="1" u="sng" dirty="0"/>
              <a:t>Unit 9:</a:t>
            </a:r>
            <a:r>
              <a:rPr lang="cs-CZ" sz="4400" b="1" dirty="0"/>
              <a:t> </a:t>
            </a:r>
            <a:br>
              <a:rPr lang="cs-CZ" sz="4400" b="1" dirty="0"/>
            </a:br>
            <a:endParaRPr lang="cs-CZ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E13D40-E9A8-4150-B2EE-05ED0FBD4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E3984D-30DD-4348-8298-2AF3182A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Unit 9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F20122-41A8-4CD1-8A67-B3D035172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Much / many / a lot </a:t>
            </a:r>
            <a:r>
              <a:rPr lang="cs-CZ" dirty="0" err="1"/>
              <a:t>of</a:t>
            </a:r>
            <a:r>
              <a:rPr lang="cs-CZ" dirty="0"/>
              <a:t> / </a:t>
            </a:r>
            <a:r>
              <a:rPr lang="cs-CZ" dirty="0" err="1"/>
              <a:t>lots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– strana 57 / 4; </a:t>
            </a:r>
            <a:r>
              <a:rPr lang="cs-CZ" dirty="0" err="1"/>
              <a:t>grammar</a:t>
            </a:r>
            <a:r>
              <a:rPr lang="cs-CZ" dirty="0"/>
              <a:t> 156</a:t>
            </a:r>
          </a:p>
          <a:p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– strana 59 / 6; </a:t>
            </a:r>
            <a:r>
              <a:rPr lang="cs-CZ" dirty="0" err="1"/>
              <a:t>grammar</a:t>
            </a:r>
            <a:r>
              <a:rPr lang="cs-CZ" dirty="0"/>
              <a:t> 145</a:t>
            </a:r>
          </a:p>
          <a:p>
            <a:r>
              <a:rPr lang="cs-CZ" dirty="0"/>
              <a:t>Sloveso </a:t>
            </a:r>
            <a:r>
              <a:rPr lang="cs-CZ" dirty="0" err="1"/>
              <a:t>Need</a:t>
            </a:r>
            <a:r>
              <a:rPr lang="cs-CZ" dirty="0"/>
              <a:t> (x </a:t>
            </a:r>
            <a:r>
              <a:rPr lang="cs-CZ" dirty="0" err="1"/>
              <a:t>need</a:t>
            </a:r>
            <a:r>
              <a:rPr lang="cs-CZ" dirty="0"/>
              <a:t> to) – strana 59 / 7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CF4A45F-AD9F-405F-AD7B-D0D3FC771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66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71950-7C40-4527-9BDE-E37E8456B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Much / many / a lot </a:t>
            </a:r>
            <a:r>
              <a:rPr lang="cs-CZ" dirty="0" err="1"/>
              <a:t>of</a:t>
            </a:r>
            <a:r>
              <a:rPr lang="cs-CZ" dirty="0"/>
              <a:t> / </a:t>
            </a:r>
            <a:r>
              <a:rPr lang="cs-CZ" dirty="0" err="1"/>
              <a:t>lots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– part 1,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continued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25F57B-5739-4318-81B7-574C641FBD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Použití</a:t>
            </a:r>
            <a:r>
              <a:rPr lang="cs-CZ" dirty="0"/>
              <a:t>:</a:t>
            </a:r>
          </a:p>
          <a:p>
            <a:r>
              <a:rPr lang="en-US" i="1" dirty="0"/>
              <a:t>Many </a:t>
            </a:r>
            <a:r>
              <a:rPr lang="en-US" dirty="0"/>
              <a:t>/ </a:t>
            </a:r>
            <a:r>
              <a:rPr lang="en-US" i="1" dirty="0"/>
              <a:t>a lot of </a:t>
            </a:r>
            <a:r>
              <a:rPr lang="en-US" dirty="0"/>
              <a:t>/ </a:t>
            </a:r>
            <a:r>
              <a:rPr lang="en-US" i="1" dirty="0"/>
              <a:t>lots of </a:t>
            </a:r>
            <a:r>
              <a:rPr lang="en-US" dirty="0" err="1"/>
              <a:t>používáme</a:t>
            </a:r>
            <a:r>
              <a:rPr lang="en-US" dirty="0"/>
              <a:t> s </a:t>
            </a:r>
            <a:r>
              <a:rPr lang="en-US" dirty="0" err="1"/>
              <a:t>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:</a:t>
            </a:r>
          </a:p>
          <a:p>
            <a:r>
              <a:rPr lang="en-US" i="1" dirty="0"/>
              <a:t>Coimbra has </a:t>
            </a:r>
            <a:r>
              <a:rPr lang="en-US" b="1" i="1" dirty="0"/>
              <a:t>many </a:t>
            </a:r>
            <a:r>
              <a:rPr lang="en-US" i="1" dirty="0"/>
              <a:t>interesting buildings.</a:t>
            </a:r>
          </a:p>
          <a:p>
            <a:r>
              <a:rPr lang="en-US" i="1" dirty="0"/>
              <a:t>Are there </a:t>
            </a:r>
            <a:r>
              <a:rPr lang="en-US" b="1" i="1" dirty="0"/>
              <a:t>a lot of </a:t>
            </a:r>
            <a:r>
              <a:rPr lang="en-US" i="1" dirty="0"/>
              <a:t>people in winter?</a:t>
            </a:r>
          </a:p>
          <a:p>
            <a:r>
              <a:rPr lang="en-US" i="1" dirty="0"/>
              <a:t>There aren’t </a:t>
            </a:r>
            <a:r>
              <a:rPr lang="en-US" b="1" i="1" dirty="0"/>
              <a:t>lots of </a:t>
            </a:r>
            <a:r>
              <a:rPr lang="en-US" i="1" dirty="0"/>
              <a:t>students in summer.</a:t>
            </a:r>
          </a:p>
          <a:p>
            <a:r>
              <a:rPr lang="en-US" i="1" dirty="0"/>
              <a:t>Much </a:t>
            </a:r>
            <a:r>
              <a:rPr lang="en-US" dirty="0"/>
              <a:t>/ </a:t>
            </a:r>
            <a:r>
              <a:rPr lang="en-US" i="1" dirty="0"/>
              <a:t>a lot of </a:t>
            </a:r>
            <a:r>
              <a:rPr lang="en-US" dirty="0"/>
              <a:t>/ </a:t>
            </a:r>
            <a:r>
              <a:rPr lang="en-US" i="1" dirty="0"/>
              <a:t>lots of </a:t>
            </a:r>
            <a:r>
              <a:rPr lang="en-US" dirty="0" err="1"/>
              <a:t>používáme</a:t>
            </a:r>
            <a:r>
              <a:rPr lang="en-US" dirty="0"/>
              <a:t> s </a:t>
            </a:r>
            <a:r>
              <a:rPr lang="en-US" dirty="0" err="1"/>
              <a:t>nepočitatelnými</a:t>
            </a:r>
            <a:r>
              <a:rPr lang="en-US" dirty="0"/>
              <a:t> </a:t>
            </a:r>
            <a:r>
              <a:rPr lang="en-US" dirty="0" err="1"/>
              <a:t>podstatnými</a:t>
            </a:r>
            <a:r>
              <a:rPr lang="en-US" dirty="0"/>
              <a:t> </a:t>
            </a:r>
            <a:r>
              <a:rPr lang="en-US" dirty="0" err="1"/>
              <a:t>jmény</a:t>
            </a:r>
            <a:r>
              <a:rPr lang="en-US" dirty="0"/>
              <a:t>:</a:t>
            </a:r>
          </a:p>
          <a:p>
            <a:r>
              <a:rPr lang="en-US" i="1" dirty="0"/>
              <a:t>Our country has </a:t>
            </a:r>
            <a:r>
              <a:rPr lang="en-US" b="1" i="1" dirty="0"/>
              <a:t>a lot of </a:t>
            </a:r>
            <a:r>
              <a:rPr lang="en-US" i="1" dirty="0"/>
              <a:t>sunshine.</a:t>
            </a:r>
          </a:p>
          <a:p>
            <a:r>
              <a:rPr lang="en-US" i="1" dirty="0"/>
              <a:t>Our town hasn’t got </a:t>
            </a:r>
            <a:r>
              <a:rPr lang="en-US" b="1" i="1" dirty="0"/>
              <a:t>much </a:t>
            </a:r>
            <a:r>
              <a:rPr lang="en-US" i="1" dirty="0"/>
              <a:t>public transport.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D1988F6-81F3-4B6D-B68B-85FE90F72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830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0C722D-E6BE-4FB1-AF3C-59777819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Much / many / a lot </a:t>
            </a:r>
            <a:r>
              <a:rPr lang="cs-CZ" dirty="0" err="1"/>
              <a:t>of</a:t>
            </a:r>
            <a:r>
              <a:rPr lang="cs-CZ" dirty="0"/>
              <a:t> / </a:t>
            </a:r>
            <a:r>
              <a:rPr lang="cs-CZ" dirty="0" err="1"/>
              <a:t>lots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– part 2,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continued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B5C79E-E77D-47FA-A7B0-4A93737FD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Tvary:</a:t>
            </a:r>
          </a:p>
          <a:p>
            <a:r>
              <a:rPr lang="cs-CZ" b="1" dirty="0"/>
              <a:t>(+) </a:t>
            </a:r>
            <a:r>
              <a:rPr lang="en-US" dirty="0"/>
              <a:t>V </a:t>
            </a:r>
            <a:r>
              <a:rPr lang="en-US" dirty="0" err="1"/>
              <a:t>kladných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i="1" dirty="0"/>
              <a:t>many / a lot of / lots of</a:t>
            </a:r>
            <a:r>
              <a:rPr lang="en-US" dirty="0"/>
              <a:t>:</a:t>
            </a:r>
          </a:p>
          <a:p>
            <a:r>
              <a:rPr lang="en-US" i="1" dirty="0"/>
              <a:t>We meet </a:t>
            </a:r>
            <a:r>
              <a:rPr lang="en-US" b="1" i="1" dirty="0"/>
              <a:t>many / a lot of / lots </a:t>
            </a:r>
            <a:r>
              <a:rPr lang="en-US" i="1" dirty="0"/>
              <a:t>of interesting people.</a:t>
            </a:r>
          </a:p>
          <a:p>
            <a:r>
              <a:rPr lang="cs-CZ" dirty="0"/>
              <a:t>V kladných větách nepoužíváme </a:t>
            </a:r>
            <a:r>
              <a:rPr lang="cs-CZ" i="1" dirty="0"/>
              <a:t>much</a:t>
            </a:r>
            <a:r>
              <a:rPr lang="cs-CZ" dirty="0"/>
              <a:t>, takže řekneme:</a:t>
            </a:r>
          </a:p>
          <a:p>
            <a:r>
              <a:rPr lang="en-US" i="1" dirty="0"/>
              <a:t>There is </a:t>
            </a:r>
            <a:r>
              <a:rPr lang="en-US" b="1" i="1" dirty="0"/>
              <a:t>a lot of / lots of </a:t>
            </a:r>
            <a:r>
              <a:rPr lang="en-US" i="1" dirty="0"/>
              <a:t>noise in the street. </a:t>
            </a:r>
            <a:r>
              <a:rPr lang="en-US" dirty="0"/>
              <a:t>ale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There is </a:t>
            </a:r>
            <a:r>
              <a:rPr lang="en-US" b="1" i="1" dirty="0"/>
              <a:t>much </a:t>
            </a:r>
            <a:r>
              <a:rPr lang="en-US" i="1" dirty="0"/>
              <a:t>noise in the street.</a:t>
            </a:r>
            <a:endParaRPr lang="cs-CZ" i="1" dirty="0"/>
          </a:p>
          <a:p>
            <a:r>
              <a:rPr lang="en-US" b="1" dirty="0"/>
              <a:t>(-) (?) </a:t>
            </a:r>
            <a:r>
              <a:rPr lang="en-US" dirty="0"/>
              <a:t>V </a:t>
            </a:r>
            <a:r>
              <a:rPr lang="en-US" dirty="0" err="1"/>
              <a:t>záporných</a:t>
            </a:r>
            <a:r>
              <a:rPr lang="en-US" dirty="0"/>
              <a:t> </a:t>
            </a:r>
            <a:r>
              <a:rPr lang="en-US" dirty="0" err="1"/>
              <a:t>větách</a:t>
            </a:r>
            <a:r>
              <a:rPr lang="en-US" dirty="0"/>
              <a:t> a </a:t>
            </a:r>
            <a:r>
              <a:rPr lang="en-US" dirty="0" err="1"/>
              <a:t>otázkách</a:t>
            </a:r>
            <a:r>
              <a:rPr lang="en-US" dirty="0"/>
              <a:t> </a:t>
            </a:r>
            <a:r>
              <a:rPr lang="en-US" dirty="0" err="1"/>
              <a:t>používáme</a:t>
            </a:r>
            <a:r>
              <a:rPr lang="en-US" dirty="0"/>
              <a:t> </a:t>
            </a:r>
            <a:r>
              <a:rPr lang="en-US" i="1" dirty="0"/>
              <a:t>much / many / a lot of / lots of</a:t>
            </a:r>
            <a:r>
              <a:rPr lang="en-US" dirty="0"/>
              <a:t>:</a:t>
            </a:r>
          </a:p>
          <a:p>
            <a:r>
              <a:rPr lang="en-US" i="1" dirty="0"/>
              <a:t>There isn’t </a:t>
            </a:r>
            <a:r>
              <a:rPr lang="en-US" b="1" i="1" dirty="0"/>
              <a:t>much (a lot of / lots of) </a:t>
            </a:r>
            <a:r>
              <a:rPr lang="en-US" i="1" dirty="0"/>
              <a:t>noise at night.</a:t>
            </a:r>
          </a:p>
          <a:p>
            <a:r>
              <a:rPr lang="en-US" i="1" dirty="0"/>
              <a:t>There aren’t </a:t>
            </a:r>
            <a:r>
              <a:rPr lang="en-US" b="1" i="1" dirty="0"/>
              <a:t>many (a lot of / lots of) </a:t>
            </a:r>
            <a:r>
              <a:rPr lang="en-US" i="1" dirty="0"/>
              <a:t>good hotels in our town.</a:t>
            </a:r>
          </a:p>
          <a:p>
            <a:r>
              <a:rPr lang="en-US" i="1" dirty="0"/>
              <a:t>Have you got </a:t>
            </a:r>
            <a:r>
              <a:rPr lang="en-US" b="1" i="1" dirty="0"/>
              <a:t>much (a lot of / lots of) </a:t>
            </a:r>
            <a:r>
              <a:rPr lang="en-US" i="1" dirty="0"/>
              <a:t>work to do?</a:t>
            </a:r>
          </a:p>
          <a:p>
            <a:r>
              <a:rPr lang="en-US" i="1" dirty="0"/>
              <a:t>Are there </a:t>
            </a:r>
            <a:r>
              <a:rPr lang="en-US" b="1" i="1" dirty="0"/>
              <a:t>a lot of (lots of / many) </a:t>
            </a:r>
            <a:r>
              <a:rPr lang="en-US" i="1" dirty="0"/>
              <a:t>tourists?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1937186-671B-45A5-BF5D-8053379B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7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DB8D6B-4E21-4030-AB4D-8D3E23B3D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Much / many / a lot </a:t>
            </a:r>
            <a:r>
              <a:rPr lang="cs-CZ" dirty="0" err="1"/>
              <a:t>of</a:t>
            </a:r>
            <a:r>
              <a:rPr lang="cs-CZ" dirty="0"/>
              <a:t> / </a:t>
            </a:r>
            <a:r>
              <a:rPr lang="cs-CZ" dirty="0" err="1"/>
              <a:t>lots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– part 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73BB2D-8873-432D-BA05-7B8E86E92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!POZOR! Stručná odpověď na otázku </a:t>
            </a:r>
            <a:r>
              <a:rPr lang="cs-CZ" i="1" dirty="0"/>
              <a:t>Are </a:t>
            </a:r>
            <a:r>
              <a:rPr lang="cs-CZ" i="1" dirty="0" err="1"/>
              <a:t>there</a:t>
            </a:r>
            <a:r>
              <a:rPr lang="cs-CZ" i="1" dirty="0"/>
              <a:t> </a:t>
            </a:r>
            <a:r>
              <a:rPr lang="cs-CZ" i="1" dirty="0" err="1"/>
              <a:t>any</a:t>
            </a:r>
            <a:r>
              <a:rPr lang="cs-CZ" i="1" dirty="0"/>
              <a:t> </a:t>
            </a:r>
            <a:r>
              <a:rPr lang="cs-CZ" i="1" dirty="0" err="1"/>
              <a:t>restaurants</a:t>
            </a:r>
            <a:r>
              <a:rPr lang="cs-CZ" i="1" dirty="0"/>
              <a:t>? </a:t>
            </a:r>
            <a:r>
              <a:rPr lang="cs-CZ" dirty="0"/>
              <a:t>je:</a:t>
            </a:r>
          </a:p>
          <a:p>
            <a:r>
              <a:rPr lang="en-US" i="1" dirty="0"/>
              <a:t>Yes, there are </a:t>
            </a:r>
            <a:r>
              <a:rPr lang="en-US" b="1" i="1" dirty="0"/>
              <a:t>a lot</a:t>
            </a:r>
            <a:r>
              <a:rPr lang="en-US" i="1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Yes, there are </a:t>
            </a:r>
            <a:r>
              <a:rPr lang="en-US" b="1" i="1" dirty="0"/>
              <a:t>a lot of</a:t>
            </a:r>
            <a:r>
              <a:rPr lang="en-US" i="1" dirty="0"/>
              <a:t>.</a:t>
            </a:r>
          </a:p>
          <a:p>
            <a:r>
              <a:rPr lang="cs-CZ" b="1" dirty="0"/>
              <a:t>Podobně:</a:t>
            </a:r>
          </a:p>
          <a:p>
            <a:r>
              <a:rPr lang="en-US" i="1" dirty="0"/>
              <a:t>It rains </a:t>
            </a:r>
            <a:r>
              <a:rPr lang="en-US" b="1" i="1" dirty="0"/>
              <a:t>a lot </a:t>
            </a:r>
            <a:r>
              <a:rPr lang="en-US" i="1" dirty="0"/>
              <a:t>in winter.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It rains </a:t>
            </a:r>
            <a:r>
              <a:rPr lang="en-US" b="1" i="1" dirty="0"/>
              <a:t>a lot of </a:t>
            </a:r>
            <a:r>
              <a:rPr lang="en-US" i="1" dirty="0"/>
              <a:t>in winter.</a:t>
            </a:r>
          </a:p>
          <a:p>
            <a:r>
              <a:rPr lang="en-US" i="1" dirty="0"/>
              <a:t>Dave speaks </a:t>
            </a:r>
            <a:r>
              <a:rPr lang="en-US" b="1" i="1" dirty="0"/>
              <a:t>a lot</a:t>
            </a:r>
            <a:r>
              <a:rPr lang="en-US" i="1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Dave speaks </a:t>
            </a:r>
            <a:r>
              <a:rPr lang="en-US" b="1" i="1" dirty="0"/>
              <a:t>a lot of</a:t>
            </a:r>
            <a:r>
              <a:rPr lang="en-US" i="1" dirty="0"/>
              <a:t>.</a:t>
            </a:r>
            <a:endParaRPr lang="cs-CZ" i="1" dirty="0"/>
          </a:p>
          <a:p>
            <a:r>
              <a:rPr lang="cs-CZ" dirty="0"/>
              <a:t>Takže po </a:t>
            </a:r>
            <a:r>
              <a:rPr lang="cs-CZ" i="1" dirty="0"/>
              <a:t>a lot </a:t>
            </a:r>
            <a:r>
              <a:rPr lang="cs-CZ" i="1" dirty="0" err="1"/>
              <a:t>of</a:t>
            </a:r>
            <a:r>
              <a:rPr lang="cs-CZ" i="1" dirty="0"/>
              <a:t> / </a:t>
            </a:r>
            <a:r>
              <a:rPr lang="cs-CZ" i="1" dirty="0" err="1"/>
              <a:t>lots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dirty="0"/>
              <a:t> musíme přidat ještě podstatné jméno (</a:t>
            </a:r>
            <a:r>
              <a:rPr lang="cs-CZ" i="1" dirty="0"/>
              <a:t>a lot </a:t>
            </a:r>
            <a:r>
              <a:rPr lang="cs-CZ" i="1" dirty="0" err="1"/>
              <a:t>of</a:t>
            </a:r>
            <a:r>
              <a:rPr lang="cs-CZ" dirty="0"/>
              <a:t> </a:t>
            </a:r>
            <a:r>
              <a:rPr lang="cs-CZ" i="1" dirty="0" err="1"/>
              <a:t>money</a:t>
            </a:r>
            <a:r>
              <a:rPr lang="cs-CZ" i="1" dirty="0"/>
              <a:t>, a lot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people</a:t>
            </a:r>
            <a:r>
              <a:rPr lang="cs-CZ" i="1" dirty="0"/>
              <a:t>)</a:t>
            </a:r>
            <a:r>
              <a:rPr lang="cs-CZ" dirty="0"/>
              <a:t> nebo zájmeno (</a:t>
            </a:r>
            <a:r>
              <a:rPr lang="cs-CZ" i="1" dirty="0"/>
              <a:t>a lot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them</a:t>
            </a:r>
            <a:r>
              <a:rPr lang="cs-CZ" dirty="0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FB69AB-A4CB-4EF6-896E-8594E44F5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551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93AD53-6066-4204-A3ED-D0CF96D1F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– part 1,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continued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2A6B20-DF9C-450C-BB2B-1667C7724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Použití</a:t>
            </a:r>
            <a:r>
              <a:rPr lang="cs-CZ" dirty="0"/>
              <a:t>: V britské angličtině často používáme </a:t>
            </a:r>
            <a:r>
              <a:rPr lang="cs-CZ" i="1" dirty="0" err="1"/>
              <a:t>have</a:t>
            </a:r>
            <a:r>
              <a:rPr lang="cs-CZ" i="1" dirty="0"/>
              <a:t> </a:t>
            </a:r>
            <a:r>
              <a:rPr lang="cs-CZ" i="1" dirty="0" err="1"/>
              <a:t>got</a:t>
            </a:r>
            <a:r>
              <a:rPr lang="cs-CZ" i="1" dirty="0"/>
              <a:t> </a:t>
            </a:r>
            <a:r>
              <a:rPr lang="cs-CZ" dirty="0"/>
              <a:t>místo </a:t>
            </a:r>
            <a:r>
              <a:rPr lang="cs-CZ" i="1" dirty="0" err="1"/>
              <a:t>have</a:t>
            </a:r>
            <a:r>
              <a:rPr lang="cs-CZ" dirty="0"/>
              <a:t>, když mluvíme o vlastnictví, vztazích, nemocích apod. Platí to zejména v mluvené a neformální psané angličtině.</a:t>
            </a:r>
          </a:p>
          <a:p>
            <a:r>
              <a:rPr lang="en-US" i="1" dirty="0"/>
              <a:t>I</a:t>
            </a:r>
            <a:r>
              <a:rPr lang="en-US" b="1" i="1" dirty="0"/>
              <a:t>’ve got </a:t>
            </a:r>
            <a:r>
              <a:rPr lang="en-US" i="1" dirty="0"/>
              <a:t>a new laptop.</a:t>
            </a:r>
          </a:p>
          <a:p>
            <a:r>
              <a:rPr lang="en-US" i="1" dirty="0"/>
              <a:t>They </a:t>
            </a:r>
            <a:r>
              <a:rPr lang="en-US" b="1" i="1" dirty="0"/>
              <a:t>haven’t got </a:t>
            </a:r>
            <a:r>
              <a:rPr lang="en-US" i="1" dirty="0"/>
              <a:t>a reservation.</a:t>
            </a:r>
          </a:p>
          <a:p>
            <a:r>
              <a:rPr lang="en-US" b="1" i="1" dirty="0"/>
              <a:t>Have </a:t>
            </a:r>
            <a:r>
              <a:rPr lang="en-US" i="1" dirty="0"/>
              <a:t>you </a:t>
            </a:r>
            <a:r>
              <a:rPr lang="en-US" b="1" i="1" dirty="0"/>
              <a:t>got </a:t>
            </a:r>
            <a:r>
              <a:rPr lang="en-US" i="1" dirty="0"/>
              <a:t>any brothers or sisters?</a:t>
            </a:r>
          </a:p>
          <a:p>
            <a:r>
              <a:rPr lang="cs-CZ" i="1" dirty="0" err="1"/>
              <a:t>Tina</a:t>
            </a:r>
            <a:r>
              <a:rPr lang="cs-CZ" b="1" i="1" dirty="0" err="1"/>
              <a:t>’s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r>
              <a:rPr lang="cs-CZ" b="1" i="1" dirty="0"/>
              <a:t> </a:t>
            </a:r>
            <a:r>
              <a:rPr lang="cs-CZ" i="1" dirty="0"/>
              <a:t>a </a:t>
            </a:r>
            <a:r>
              <a:rPr lang="cs-CZ" i="1" dirty="0" err="1"/>
              <a:t>headache</a:t>
            </a:r>
            <a:r>
              <a:rPr lang="cs-CZ" i="1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E3A200C-DF21-4195-B58D-1DF72F3D3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2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2331D2-E1C4-4E7C-A963-A7BA5043D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– part 2, to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continued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825142-D7D6-4AC4-AC43-9475C2703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(+) Tvary:</a:t>
            </a:r>
          </a:p>
          <a:p>
            <a:r>
              <a:rPr lang="cs-CZ" i="1" dirty="0"/>
              <a:t>Plné tvary: </a:t>
            </a:r>
            <a:r>
              <a:rPr lang="en-US" i="1" dirty="0"/>
              <a:t>I / you / we / they </a:t>
            </a:r>
            <a:r>
              <a:rPr lang="en-US" b="1" i="1" dirty="0"/>
              <a:t>have got</a:t>
            </a:r>
            <a:r>
              <a:rPr lang="cs-CZ" b="1" i="1" dirty="0"/>
              <a:t>;    </a:t>
            </a:r>
            <a:r>
              <a:rPr lang="en-US" i="1" dirty="0"/>
              <a:t>he / she / it </a:t>
            </a:r>
            <a:r>
              <a:rPr lang="en-US" b="1" i="1" dirty="0"/>
              <a:t>has got</a:t>
            </a:r>
            <a:endParaRPr lang="cs-CZ" b="1" i="1" dirty="0"/>
          </a:p>
          <a:p>
            <a:r>
              <a:rPr lang="cs-CZ" i="1" dirty="0"/>
              <a:t>Stažené tvary:  </a:t>
            </a:r>
            <a:r>
              <a:rPr lang="cs-CZ" i="1" dirty="0" err="1"/>
              <a:t>I’</a:t>
            </a:r>
            <a:r>
              <a:rPr lang="cs-CZ" b="1" i="1" dirty="0" err="1"/>
              <a:t>ve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r>
              <a:rPr lang="cs-CZ" b="1" i="1" dirty="0"/>
              <a:t>   </a:t>
            </a:r>
            <a:r>
              <a:rPr lang="cs-CZ" i="1" dirty="0" err="1"/>
              <a:t>you’</a:t>
            </a:r>
            <a:r>
              <a:rPr lang="cs-CZ" b="1" i="1" dirty="0" err="1"/>
              <a:t>ve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r>
              <a:rPr lang="cs-CZ" b="1" i="1" dirty="0"/>
              <a:t>   </a:t>
            </a:r>
            <a:r>
              <a:rPr lang="cs-CZ" i="1" dirty="0" err="1"/>
              <a:t>he’</a:t>
            </a:r>
            <a:r>
              <a:rPr lang="cs-CZ" b="1" i="1" dirty="0" err="1"/>
              <a:t>s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r>
              <a:rPr lang="cs-CZ" b="1" i="1" dirty="0"/>
              <a:t>   </a:t>
            </a:r>
            <a:r>
              <a:rPr lang="cs-CZ" i="1" dirty="0" err="1"/>
              <a:t>she’</a:t>
            </a:r>
            <a:r>
              <a:rPr lang="cs-CZ" b="1" i="1" dirty="0" err="1"/>
              <a:t>s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r>
              <a:rPr lang="cs-CZ" b="1" i="1" dirty="0"/>
              <a:t>   </a:t>
            </a:r>
            <a:r>
              <a:rPr lang="cs-CZ" i="1" dirty="0" err="1"/>
              <a:t>it’</a:t>
            </a:r>
            <a:r>
              <a:rPr lang="cs-CZ" b="1" i="1" dirty="0" err="1"/>
              <a:t>s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endParaRPr lang="cs-CZ" b="1" i="1" dirty="0"/>
          </a:p>
          <a:p>
            <a:r>
              <a:rPr lang="cs-CZ" i="1" dirty="0" err="1"/>
              <a:t>we’</a:t>
            </a:r>
            <a:r>
              <a:rPr lang="cs-CZ" b="1" i="1" dirty="0" err="1"/>
              <a:t>ve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r>
              <a:rPr lang="cs-CZ" b="1" i="1" dirty="0"/>
              <a:t>   </a:t>
            </a:r>
            <a:r>
              <a:rPr lang="cs-CZ" i="1" dirty="0" err="1"/>
              <a:t>you’</a:t>
            </a:r>
            <a:r>
              <a:rPr lang="cs-CZ" b="1" i="1" dirty="0" err="1"/>
              <a:t>ve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r>
              <a:rPr lang="cs-CZ" b="1" i="1" dirty="0"/>
              <a:t>   </a:t>
            </a:r>
            <a:r>
              <a:rPr lang="cs-CZ" i="1" dirty="0" err="1"/>
              <a:t>they’</a:t>
            </a:r>
            <a:r>
              <a:rPr lang="cs-CZ" b="1" i="1" dirty="0" err="1"/>
              <a:t>ve</a:t>
            </a:r>
            <a:r>
              <a:rPr lang="cs-CZ" b="1" i="1" dirty="0"/>
              <a:t> </a:t>
            </a:r>
            <a:r>
              <a:rPr lang="cs-CZ" b="1" i="1" dirty="0" err="1"/>
              <a:t>got</a:t>
            </a:r>
            <a:endParaRPr lang="cs-CZ" b="1" i="1" dirty="0"/>
          </a:p>
          <a:p>
            <a:r>
              <a:rPr lang="en-US" b="1" dirty="0"/>
              <a:t>(-) </a:t>
            </a:r>
            <a:r>
              <a:rPr lang="en-US" b="1" dirty="0" err="1"/>
              <a:t>Zápor</a:t>
            </a:r>
            <a:r>
              <a:rPr lang="en-US" b="1" dirty="0"/>
              <a:t> </a:t>
            </a:r>
            <a:r>
              <a:rPr lang="en-US" b="1" dirty="0" err="1"/>
              <a:t>tvoříme</a:t>
            </a:r>
            <a:r>
              <a:rPr lang="en-US" b="1" dirty="0"/>
              <a:t> </a:t>
            </a:r>
            <a:r>
              <a:rPr lang="en-US" b="1" dirty="0" err="1"/>
              <a:t>stejně</a:t>
            </a:r>
            <a:r>
              <a:rPr lang="en-US" b="1" dirty="0"/>
              <a:t> </a:t>
            </a:r>
            <a:r>
              <a:rPr lang="en-US" b="1" dirty="0" err="1"/>
              <a:t>jako</a:t>
            </a:r>
            <a:r>
              <a:rPr lang="en-US" b="1" dirty="0"/>
              <a:t> u </a:t>
            </a:r>
            <a:r>
              <a:rPr lang="en-US" b="1" dirty="0" err="1"/>
              <a:t>slovesa</a:t>
            </a:r>
            <a:r>
              <a:rPr lang="en-US" b="1" dirty="0"/>
              <a:t> </a:t>
            </a:r>
            <a:r>
              <a:rPr lang="en-US" b="1" i="1" dirty="0"/>
              <a:t>be </a:t>
            </a:r>
            <a:r>
              <a:rPr lang="en-US" dirty="0" err="1"/>
              <a:t>pomocí</a:t>
            </a:r>
            <a:r>
              <a:rPr lang="en-US" dirty="0"/>
              <a:t> </a:t>
            </a:r>
            <a:r>
              <a:rPr lang="en-US" i="1" dirty="0"/>
              <a:t>not </a:t>
            </a:r>
            <a:r>
              <a:rPr lang="en-US" dirty="0"/>
              <a:t>– </a:t>
            </a:r>
            <a:r>
              <a:rPr lang="en-US" dirty="0" err="1"/>
              <a:t>tvary</a:t>
            </a:r>
            <a:r>
              <a:rPr lang="en-US" dirty="0"/>
              <a:t> </a:t>
            </a:r>
            <a:r>
              <a:rPr lang="en-US" dirty="0" err="1"/>
              <a:t>jsou</a:t>
            </a:r>
            <a:r>
              <a:rPr lang="en-US" dirty="0"/>
              <a:t> </a:t>
            </a:r>
            <a:r>
              <a:rPr lang="en-US" i="1" dirty="0"/>
              <a:t>have not got </a:t>
            </a:r>
            <a:r>
              <a:rPr lang="en-US" dirty="0"/>
              <a:t>/ </a:t>
            </a:r>
            <a:r>
              <a:rPr lang="en-US" i="1" dirty="0"/>
              <a:t>has not got</a:t>
            </a:r>
            <a:r>
              <a:rPr lang="en-US" dirty="0"/>
              <a:t>,</a:t>
            </a:r>
          </a:p>
          <a:p>
            <a:r>
              <a:rPr lang="en-US" dirty="0" err="1"/>
              <a:t>stažené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cs-CZ" dirty="0"/>
              <a:t>:</a:t>
            </a:r>
            <a:r>
              <a:rPr lang="en-US" dirty="0"/>
              <a:t> </a:t>
            </a:r>
            <a:r>
              <a:rPr lang="en-US" i="1" dirty="0"/>
              <a:t>haven’t got </a:t>
            </a:r>
            <a:r>
              <a:rPr lang="en-US" dirty="0"/>
              <a:t>/ </a:t>
            </a:r>
            <a:r>
              <a:rPr lang="en-US" i="1" dirty="0"/>
              <a:t>hasn’t got</a:t>
            </a:r>
            <a:r>
              <a:rPr lang="en-US" dirty="0"/>
              <a:t>.</a:t>
            </a:r>
          </a:p>
          <a:p>
            <a:r>
              <a:rPr lang="cs-CZ" b="1" dirty="0"/>
              <a:t>(?) Otázku rovněž tvoříme stejně jako u slovesa </a:t>
            </a:r>
            <a:r>
              <a:rPr lang="cs-CZ" b="1" i="1" dirty="0" err="1"/>
              <a:t>be</a:t>
            </a:r>
            <a:r>
              <a:rPr lang="cs-CZ" b="1" i="1" dirty="0"/>
              <a:t> </a:t>
            </a:r>
            <a:r>
              <a:rPr lang="cs-CZ" b="1" dirty="0"/>
              <a:t>pouze změnou slovosledu </a:t>
            </a:r>
            <a:r>
              <a:rPr lang="cs-CZ" dirty="0"/>
              <a:t>(nepoužíváme </a:t>
            </a:r>
            <a:r>
              <a:rPr lang="en-US" dirty="0" err="1"/>
              <a:t>pomocné</a:t>
            </a:r>
            <a:r>
              <a:rPr lang="en-US" dirty="0"/>
              <a:t> </a:t>
            </a:r>
            <a:r>
              <a:rPr lang="en-US" i="1" dirty="0"/>
              <a:t>do</a:t>
            </a:r>
            <a:r>
              <a:rPr lang="en-US" dirty="0"/>
              <a:t>/</a:t>
            </a:r>
            <a:r>
              <a:rPr lang="en-US" i="1" dirty="0"/>
              <a:t>does</a:t>
            </a:r>
            <a:r>
              <a:rPr lang="en-US" dirty="0"/>
              <a:t>): </a:t>
            </a:r>
            <a:r>
              <a:rPr lang="en-US" i="1" dirty="0"/>
              <a:t>Have I got?</a:t>
            </a:r>
            <a:r>
              <a:rPr lang="en-US" dirty="0"/>
              <a:t>, </a:t>
            </a:r>
            <a:r>
              <a:rPr lang="en-US" i="1" dirty="0"/>
              <a:t>Have you got?, Has he got?</a:t>
            </a:r>
            <a:r>
              <a:rPr lang="en-US" dirty="0"/>
              <a:t>, </a:t>
            </a:r>
            <a:r>
              <a:rPr lang="en-US" i="1" dirty="0"/>
              <a:t>Has she got?</a:t>
            </a:r>
            <a:r>
              <a:rPr lang="en-US" dirty="0"/>
              <a:t>, </a:t>
            </a:r>
            <a:r>
              <a:rPr lang="en-US" i="1" dirty="0"/>
              <a:t>Has it got?</a:t>
            </a:r>
            <a:r>
              <a:rPr lang="en-US" dirty="0"/>
              <a:t>, </a:t>
            </a:r>
            <a:r>
              <a:rPr lang="en-US" i="1" dirty="0"/>
              <a:t>Have we got?</a:t>
            </a:r>
          </a:p>
          <a:p>
            <a:r>
              <a:rPr lang="en-US" i="1" dirty="0"/>
              <a:t>Have you got?</a:t>
            </a:r>
            <a:r>
              <a:rPr lang="en-US" dirty="0"/>
              <a:t>, </a:t>
            </a:r>
            <a:r>
              <a:rPr lang="en-US" i="1" dirty="0"/>
              <a:t>Have they got?</a:t>
            </a:r>
          </a:p>
          <a:p>
            <a:r>
              <a:rPr lang="cs-CZ" i="1" dirty="0"/>
              <a:t>Krátká odpověď: </a:t>
            </a:r>
          </a:p>
          <a:p>
            <a:r>
              <a:rPr lang="cs-CZ" dirty="0"/>
              <a:t>V kladné krátké odpovědi </a:t>
            </a:r>
            <a:r>
              <a:rPr lang="cs-CZ" i="1" dirty="0"/>
              <a:t>musíme </a:t>
            </a:r>
            <a:r>
              <a:rPr lang="cs-CZ" dirty="0"/>
              <a:t>použít plné tvary:</a:t>
            </a:r>
          </a:p>
          <a:p>
            <a:r>
              <a:rPr lang="en-US" i="1" dirty="0"/>
              <a:t>Has Tom got a new car? Yes, he </a:t>
            </a:r>
            <a:r>
              <a:rPr lang="en-US" b="1" i="1" dirty="0"/>
              <a:t>has</a:t>
            </a:r>
            <a:r>
              <a:rPr lang="en-US" i="1" dirty="0"/>
              <a:t>. </a:t>
            </a:r>
            <a:r>
              <a:rPr lang="en-US" b="1" dirty="0" err="1"/>
              <a:t>Nikoli</a:t>
            </a:r>
            <a:r>
              <a:rPr lang="en-US" b="1" dirty="0"/>
              <a:t>: </a:t>
            </a:r>
            <a:r>
              <a:rPr lang="en-US" i="1" dirty="0"/>
              <a:t>Yes, he’s.</a:t>
            </a:r>
          </a:p>
          <a:p>
            <a:r>
              <a:rPr lang="cs-CZ" dirty="0"/>
              <a:t>V záporné krátké odpovědi používáme tvary stažené.</a:t>
            </a:r>
          </a:p>
          <a:p>
            <a:r>
              <a:rPr lang="en-US" i="1" dirty="0"/>
              <a:t>Have Federico and </a:t>
            </a:r>
            <a:r>
              <a:rPr lang="en-US" i="1" dirty="0" err="1"/>
              <a:t>Enrica</a:t>
            </a:r>
            <a:r>
              <a:rPr lang="en-US" i="1" dirty="0"/>
              <a:t> got a new car? No, they </a:t>
            </a:r>
            <a:r>
              <a:rPr lang="en-US" b="1" i="1" dirty="0"/>
              <a:t>haven’t</a:t>
            </a:r>
            <a:r>
              <a:rPr lang="en-US" i="1" dirty="0"/>
              <a:t>.</a:t>
            </a:r>
            <a:endParaRPr lang="en-US" b="1" i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8CEFD0-2123-4935-A9DC-74FC8996B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24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15879-1F36-4D8C-BDF3-275B3ECE3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got</a:t>
            </a:r>
            <a:r>
              <a:rPr lang="cs-CZ" dirty="0"/>
              <a:t> </a:t>
            </a:r>
            <a:r>
              <a:rPr lang="cs-CZ"/>
              <a:t>– part 3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E6C379-4AED-4DD2-8D35-BEB6A1110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POZOR! </a:t>
            </a:r>
            <a:r>
              <a:rPr lang="en-US" dirty="0" err="1"/>
              <a:t>Slovesa</a:t>
            </a:r>
            <a:r>
              <a:rPr lang="en-US" dirty="0"/>
              <a:t> </a:t>
            </a:r>
            <a:r>
              <a:rPr lang="en-US" i="1" dirty="0"/>
              <a:t>have got </a:t>
            </a:r>
            <a:r>
              <a:rPr lang="en-US" dirty="0"/>
              <a:t>a </a:t>
            </a:r>
            <a:r>
              <a:rPr lang="en-US" i="1" dirty="0"/>
              <a:t>have </a:t>
            </a:r>
            <a:r>
              <a:rPr lang="cs-CZ" dirty="0"/>
              <a:t>jsou sice stejné v kladných větách, ale </a:t>
            </a:r>
            <a:r>
              <a:rPr lang="en-US" dirty="0" err="1"/>
              <a:t>liší</a:t>
            </a:r>
            <a:r>
              <a:rPr lang="cs-CZ" dirty="0"/>
              <a:t> se</a:t>
            </a:r>
            <a:r>
              <a:rPr lang="en-US" dirty="0"/>
              <a:t> v </a:t>
            </a:r>
            <a:r>
              <a:rPr lang="en-US" dirty="0" err="1"/>
              <a:t>záporu</a:t>
            </a:r>
            <a:r>
              <a:rPr lang="en-US" dirty="0"/>
              <a:t> a </a:t>
            </a:r>
            <a:r>
              <a:rPr lang="en-US" dirty="0" err="1"/>
              <a:t>otázce</a:t>
            </a:r>
            <a:r>
              <a:rPr lang="en-US" dirty="0"/>
              <a:t>:</a:t>
            </a:r>
          </a:p>
          <a:p>
            <a:r>
              <a:rPr lang="en-US" i="1" dirty="0"/>
              <a:t>I </a:t>
            </a:r>
            <a:r>
              <a:rPr lang="en-US" b="1" i="1" dirty="0"/>
              <a:t>have got </a:t>
            </a:r>
            <a:r>
              <a:rPr lang="en-US" i="1" dirty="0"/>
              <a:t>an iPad. = I </a:t>
            </a:r>
            <a:r>
              <a:rPr lang="en-US" b="1" i="1" dirty="0"/>
              <a:t>have </a:t>
            </a:r>
            <a:r>
              <a:rPr lang="en-US" i="1" dirty="0"/>
              <a:t>an iPad. </a:t>
            </a:r>
            <a:r>
              <a:rPr lang="en-US" dirty="0"/>
              <a:t>ALE</a:t>
            </a:r>
          </a:p>
          <a:p>
            <a:r>
              <a:rPr lang="en-US" i="1" dirty="0"/>
              <a:t>He </a:t>
            </a:r>
            <a:r>
              <a:rPr lang="en-US" b="1" i="1" dirty="0"/>
              <a:t>hasn’t got </a:t>
            </a:r>
            <a:r>
              <a:rPr lang="en-US" i="1" dirty="0"/>
              <a:t>a job. = He </a:t>
            </a:r>
            <a:r>
              <a:rPr lang="en-US" b="1" i="1" dirty="0"/>
              <a:t>doesn’t have </a:t>
            </a:r>
            <a:r>
              <a:rPr lang="en-US" i="1" dirty="0"/>
              <a:t>a job.</a:t>
            </a:r>
          </a:p>
          <a:p>
            <a:r>
              <a:rPr lang="en-US" b="1" i="1" dirty="0"/>
              <a:t>Have </a:t>
            </a:r>
            <a:r>
              <a:rPr lang="en-US" i="1" dirty="0"/>
              <a:t>you </a:t>
            </a:r>
            <a:r>
              <a:rPr lang="en-US" b="1" i="1" dirty="0"/>
              <a:t>got </a:t>
            </a:r>
            <a:r>
              <a:rPr lang="en-US" i="1" dirty="0"/>
              <a:t>a dictionary? = </a:t>
            </a:r>
            <a:r>
              <a:rPr lang="en-US" b="1" i="1" dirty="0"/>
              <a:t>Do </a:t>
            </a:r>
            <a:r>
              <a:rPr lang="en-US" i="1" dirty="0"/>
              <a:t>you </a:t>
            </a:r>
            <a:r>
              <a:rPr lang="en-US" b="1" i="1" dirty="0"/>
              <a:t>have </a:t>
            </a:r>
            <a:r>
              <a:rPr lang="en-US" i="1" dirty="0"/>
              <a:t>a dictionary?</a:t>
            </a:r>
          </a:p>
          <a:p>
            <a:r>
              <a:rPr lang="cs-CZ" dirty="0"/>
              <a:t>Tvary bez </a:t>
            </a:r>
            <a:r>
              <a:rPr lang="cs-CZ" i="1" dirty="0" err="1"/>
              <a:t>got</a:t>
            </a:r>
            <a:r>
              <a:rPr lang="cs-CZ" i="1" dirty="0"/>
              <a:t> </a:t>
            </a:r>
            <a:r>
              <a:rPr lang="cs-CZ" dirty="0"/>
              <a:t>jsou běžnější v americké angličtině a v „globální angličtině“.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0C494A-29A6-4CA6-B6B5-F446D732C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54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09A8F-0646-4B2E-B1F6-B490B5E28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Need</a:t>
            </a:r>
            <a:r>
              <a:rPr lang="cs-CZ" dirty="0"/>
              <a:t> (x </a:t>
            </a:r>
            <a:r>
              <a:rPr lang="cs-CZ" i="1" dirty="0" err="1"/>
              <a:t>need</a:t>
            </a:r>
            <a:r>
              <a:rPr lang="cs-CZ" i="1" dirty="0"/>
              <a:t> to)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D796D-F062-4A19-BDA3-6BB60CC7E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Sloveso </a:t>
            </a:r>
            <a:r>
              <a:rPr lang="cs-CZ" sz="2000" i="1" dirty="0" err="1"/>
              <a:t>need</a:t>
            </a:r>
            <a:r>
              <a:rPr lang="cs-CZ" sz="2000" dirty="0"/>
              <a:t> znamená potřebovat, sloveso </a:t>
            </a:r>
            <a:r>
              <a:rPr lang="cs-CZ" sz="2000" i="1" dirty="0" err="1"/>
              <a:t>need</a:t>
            </a:r>
            <a:r>
              <a:rPr lang="cs-CZ" sz="2000" i="1" dirty="0"/>
              <a:t> to</a:t>
            </a:r>
            <a:r>
              <a:rPr lang="cs-CZ" sz="2000" dirty="0"/>
              <a:t> muset (viz dříve).</a:t>
            </a:r>
          </a:p>
          <a:p>
            <a:r>
              <a:rPr lang="cs-CZ" sz="2000" dirty="0"/>
              <a:t>Po slovese </a:t>
            </a:r>
            <a:r>
              <a:rPr lang="cs-CZ" sz="2000" i="1" dirty="0" err="1"/>
              <a:t>need</a:t>
            </a:r>
            <a:r>
              <a:rPr lang="cs-CZ" sz="2000" dirty="0"/>
              <a:t> musíme uvést předmět – co potřebujeme; může to být  podstatné jméno či zájmeno. </a:t>
            </a:r>
          </a:p>
          <a:p>
            <a:r>
              <a:rPr lang="cs-CZ" sz="2000" dirty="0"/>
              <a:t>I </a:t>
            </a:r>
            <a:r>
              <a:rPr lang="cs-CZ" sz="2000" dirty="0" err="1"/>
              <a:t>need</a:t>
            </a:r>
            <a:r>
              <a:rPr lang="cs-CZ" sz="2000" dirty="0"/>
              <a:t> a </a:t>
            </a:r>
            <a:r>
              <a:rPr lang="cs-CZ" sz="2000" dirty="0" err="1"/>
              <a:t>new</a:t>
            </a:r>
            <a:r>
              <a:rPr lang="cs-CZ" sz="2000" dirty="0"/>
              <a:t> PC. </a:t>
            </a:r>
            <a:r>
              <a:rPr lang="cs-CZ" sz="2000" dirty="0" err="1"/>
              <a:t>She</a:t>
            </a:r>
            <a:r>
              <a:rPr lang="cs-CZ" sz="2000" dirty="0"/>
              <a:t> </a:t>
            </a:r>
            <a:r>
              <a:rPr lang="cs-CZ" sz="2000" dirty="0" err="1"/>
              <a:t>needs</a:t>
            </a:r>
            <a:r>
              <a:rPr lang="cs-CZ" sz="2000" dirty="0"/>
              <a:t> </a:t>
            </a:r>
            <a:r>
              <a:rPr lang="cs-CZ" sz="2000" dirty="0" err="1"/>
              <a:t>him</a:t>
            </a:r>
            <a:r>
              <a:rPr lang="cs-CZ" sz="2000" dirty="0"/>
              <a:t>.</a:t>
            </a:r>
          </a:p>
          <a:p>
            <a:r>
              <a:rPr lang="cs-CZ" sz="2000" dirty="0"/>
              <a:t>Sloveso </a:t>
            </a:r>
            <a:r>
              <a:rPr lang="cs-CZ" sz="2000" i="1" dirty="0" err="1"/>
              <a:t>need</a:t>
            </a:r>
            <a:r>
              <a:rPr lang="cs-CZ" sz="2000" dirty="0"/>
              <a:t> je obyčejné sloveso, zápor i otázku děláme stejně jako u dalších sloves v přítomném čase prostém.</a:t>
            </a:r>
          </a:p>
          <a:p>
            <a:r>
              <a:rPr lang="cs-CZ" sz="2000" dirty="0"/>
              <a:t>Po slovese </a:t>
            </a:r>
            <a:r>
              <a:rPr lang="cs-CZ" sz="2000" i="1" dirty="0" err="1"/>
              <a:t>need</a:t>
            </a:r>
            <a:r>
              <a:rPr lang="cs-CZ" sz="2000" i="1" dirty="0"/>
              <a:t> to </a:t>
            </a:r>
            <a:r>
              <a:rPr lang="cs-CZ" sz="2000" dirty="0"/>
              <a:t>musíme uvést významové sloveso:</a:t>
            </a:r>
          </a:p>
          <a:p>
            <a:r>
              <a:rPr lang="cs-CZ" sz="2000" i="1" dirty="0"/>
              <a:t>I </a:t>
            </a:r>
            <a:r>
              <a:rPr lang="cs-CZ" sz="2000" i="1" dirty="0" err="1"/>
              <a:t>need</a:t>
            </a:r>
            <a:r>
              <a:rPr lang="cs-CZ" sz="2000" i="1" dirty="0"/>
              <a:t> to </a:t>
            </a:r>
            <a:r>
              <a:rPr lang="cs-CZ" sz="2000" b="1" i="1" dirty="0" err="1"/>
              <a:t>buy</a:t>
            </a:r>
            <a:r>
              <a:rPr lang="cs-CZ" sz="2000" i="1" dirty="0"/>
              <a:t> a </a:t>
            </a:r>
            <a:r>
              <a:rPr lang="cs-CZ" sz="2000" i="1" dirty="0" err="1"/>
              <a:t>new</a:t>
            </a:r>
            <a:r>
              <a:rPr lang="cs-CZ" sz="2000" i="1" dirty="0"/>
              <a:t> PC. </a:t>
            </a:r>
            <a:r>
              <a:rPr lang="cs-CZ" sz="2000" i="1" dirty="0" err="1"/>
              <a:t>She</a:t>
            </a:r>
            <a:r>
              <a:rPr lang="cs-CZ" sz="2000" i="1" dirty="0"/>
              <a:t> </a:t>
            </a:r>
            <a:r>
              <a:rPr lang="cs-CZ" sz="2000" i="1" dirty="0" err="1"/>
              <a:t>needs</a:t>
            </a:r>
            <a:r>
              <a:rPr lang="cs-CZ" sz="2000" i="1" dirty="0"/>
              <a:t> to </a:t>
            </a:r>
            <a:r>
              <a:rPr lang="cs-CZ" sz="2000" b="1" i="1" dirty="0" err="1"/>
              <a:t>wear</a:t>
            </a:r>
            <a:r>
              <a:rPr lang="cs-CZ" sz="2000" i="1" dirty="0"/>
              <a:t> a face </a:t>
            </a:r>
            <a:r>
              <a:rPr lang="cs-CZ" sz="2000" i="1" dirty="0" err="1"/>
              <a:t>mask</a:t>
            </a:r>
            <a:r>
              <a:rPr lang="cs-CZ" sz="2000" i="1" dirty="0"/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8D2458-DF6F-4B15-8BDD-BFFF393CD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041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</TotalTime>
  <Words>842</Words>
  <Application>Microsoft Office PowerPoint</Application>
  <PresentationFormat>Širokoúhlá obrazovka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Trebuchet MS</vt:lpstr>
      <vt:lpstr>Wingdings 3</vt:lpstr>
      <vt:lpstr>Fazeta</vt:lpstr>
      <vt:lpstr>English A1 level  Unit 9:  </vt:lpstr>
      <vt:lpstr>Unit 9</vt:lpstr>
      <vt:lpstr>Much / many / a lot of / lots of – part 1, to be continued </vt:lpstr>
      <vt:lpstr>Much / many / a lot of / lots of – part 2, to be continued</vt:lpstr>
      <vt:lpstr>Much / many / a lot of / lots of – part 3</vt:lpstr>
      <vt:lpstr>Have got – part 1, to be continued </vt:lpstr>
      <vt:lpstr>Have got – part 2, to be continued </vt:lpstr>
      <vt:lpstr>Have got – part 3 </vt:lpstr>
      <vt:lpstr>Need (x need to)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53</cp:revision>
  <dcterms:created xsi:type="dcterms:W3CDTF">2020-10-01T10:16:29Z</dcterms:created>
  <dcterms:modified xsi:type="dcterms:W3CDTF">2021-02-19T08:20:25Z</dcterms:modified>
</cp:coreProperties>
</file>