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71" r:id="rId3"/>
    <p:sldId id="269" r:id="rId4"/>
    <p:sldId id="276" r:id="rId5"/>
    <p:sldId id="277" r:id="rId6"/>
    <p:sldId id="27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62A59-9396-49B2-99C0-90C2332172CB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D0C04-06F9-4D32-880B-12489C6D0D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093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3255-6019-4E3C-9228-69665D7AF2FA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D91E-4C01-4611-8FEA-9D5DDFDB5859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F51B-AC9A-4DE4-9BAA-391D31D35D26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3400-C232-44D7-956A-667DEBE50F6A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52167-B8BF-49F6-8CDC-B7CA6D396AA9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36BE-C24A-4BF5-8828-369BAAF6DECE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4BCB-92D1-4979-AA1A-B3C093934AF7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679F-C5DC-4408-A118-7899378E7954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B1406-3CEF-40F9-880C-28DE3289FDF3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92903-2779-4138-9E5D-6567866147CB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85AE-D2B0-4B4E-9E25-6819BC8D31CF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DCB3E-9FCD-4615-8CAD-ED113136290E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96F35-033A-4E2A-A83F-C47A4221B27A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CCA6-4EDE-488D-A4FD-386A93A36345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05999-B91E-42EE-9DB6-78F657DACEC4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FED5-797A-4396-940B-0EAFD57299A4}" type="datetime1">
              <a:rPr lang="en-US" smtClean="0"/>
              <a:t>9/22/2022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95C05-E947-4288-8700-AF899FC67C06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C365DE-8349-45D1-8B40-49FC88563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9517" y="2404531"/>
            <a:ext cx="7766936" cy="1646302"/>
          </a:xfrm>
        </p:spPr>
        <p:txBody>
          <a:bodyPr/>
          <a:lstStyle/>
          <a:p>
            <a:r>
              <a:rPr lang="cs-CZ" sz="4400" dirty="0" err="1"/>
              <a:t>English</a:t>
            </a:r>
            <a:r>
              <a:rPr lang="cs-CZ" sz="4400" dirty="0"/>
              <a:t> A1 </a:t>
            </a:r>
            <a:r>
              <a:rPr lang="cs-CZ" sz="4400" dirty="0" err="1"/>
              <a:t>level</a:t>
            </a:r>
            <a:br>
              <a:rPr lang="cs-CZ" sz="4400" dirty="0"/>
            </a:br>
            <a:r>
              <a:rPr lang="cs-CZ" sz="4400" dirty="0"/>
              <a:t>unit 3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E1296D-3D68-4D91-B030-8BE459A672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Ivan Hrbek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173A163-1E3B-4C5D-A136-1DF1BF7B1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037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C8EBDD-DBA0-4114-B3CF-352E0A36D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Unit 3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66440E-8C3D-472B-850D-54AFB3F63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Přítomný čas prostý 2 : </a:t>
            </a:r>
            <a:r>
              <a:rPr lang="cs-CZ" sz="2800" i="1" dirty="0" err="1"/>
              <a:t>she</a:t>
            </a:r>
            <a:r>
              <a:rPr lang="cs-CZ" sz="2800" i="1" dirty="0"/>
              <a:t>, he, </a:t>
            </a:r>
            <a:r>
              <a:rPr lang="cs-CZ" sz="2800" i="1" dirty="0" err="1"/>
              <a:t>it</a:t>
            </a:r>
            <a:endParaRPr lang="cs-CZ" sz="2800" i="1" dirty="0"/>
          </a:p>
          <a:p>
            <a:r>
              <a:rPr lang="cs-CZ" sz="2800" dirty="0"/>
              <a:t>Množné číslo podstatných jmen</a:t>
            </a:r>
          </a:p>
          <a:p>
            <a:r>
              <a:rPr lang="cs-CZ" sz="2800" i="1" dirty="0" err="1"/>
              <a:t>Like</a:t>
            </a:r>
            <a:r>
              <a:rPr lang="cs-CZ" sz="2800" i="1" dirty="0"/>
              <a:t>, love, </a:t>
            </a:r>
            <a:r>
              <a:rPr lang="cs-CZ" sz="2800" i="1" dirty="0" err="1"/>
              <a:t>hate</a:t>
            </a:r>
            <a:endParaRPr lang="cs-CZ" sz="2800" i="1" dirty="0"/>
          </a:p>
          <a:p>
            <a:endParaRPr lang="cs-CZ" i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402AF5F-EF66-4768-8C7B-C6CF31D36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075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DE3FE1-EE1D-4D0C-8B0B-88A1D43BB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Unit 3: Přítomný čas prostý 2 – část 1</a:t>
            </a:r>
            <a:br>
              <a:rPr lang="cs-CZ" b="1" dirty="0"/>
            </a:br>
            <a:r>
              <a:rPr lang="cs-CZ" b="1" i="1" dirty="0" err="1"/>
              <a:t>page</a:t>
            </a:r>
            <a:r>
              <a:rPr lang="cs-CZ" b="1" i="1" dirty="0"/>
              <a:t> 17 (</a:t>
            </a:r>
            <a:r>
              <a:rPr lang="cs-CZ" b="1" i="1" dirty="0" err="1"/>
              <a:t>grammar</a:t>
            </a:r>
            <a:r>
              <a:rPr lang="cs-CZ" b="1" i="1" dirty="0"/>
              <a:t> </a:t>
            </a:r>
            <a:r>
              <a:rPr lang="cs-CZ" b="1" i="1" dirty="0" err="1"/>
              <a:t>pages</a:t>
            </a:r>
            <a:r>
              <a:rPr lang="cs-CZ" b="1" i="1" dirty="0"/>
              <a:t> 142 - 143)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67C5A-D63F-4D6D-B438-35C080027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3. </a:t>
            </a:r>
            <a:r>
              <a:rPr lang="en-US" dirty="0" err="1"/>
              <a:t>osoba</a:t>
            </a:r>
            <a:r>
              <a:rPr lang="en-US" dirty="0"/>
              <a:t> </a:t>
            </a:r>
            <a:r>
              <a:rPr lang="en-US" dirty="0" err="1"/>
              <a:t>jednotného</a:t>
            </a:r>
            <a:r>
              <a:rPr lang="en-US" dirty="0"/>
              <a:t> </a:t>
            </a:r>
            <a:r>
              <a:rPr lang="en-US" dirty="0" err="1"/>
              <a:t>čísla</a:t>
            </a:r>
            <a:r>
              <a:rPr lang="cs-CZ" dirty="0"/>
              <a:t>, osobní zájmena </a:t>
            </a:r>
            <a:r>
              <a:rPr lang="cs-CZ" i="1" dirty="0"/>
              <a:t>s</a:t>
            </a:r>
            <a:r>
              <a:rPr lang="en-US" i="1" dirty="0"/>
              <a:t>he / he / it</a:t>
            </a:r>
            <a:r>
              <a:rPr lang="cs-CZ" dirty="0"/>
              <a:t>, </a:t>
            </a:r>
            <a:r>
              <a:rPr lang="en-US" dirty="0" err="1"/>
              <a:t>přibírá</a:t>
            </a:r>
            <a:r>
              <a:rPr lang="cs-CZ" dirty="0"/>
              <a:t> v přítomném čase prostém</a:t>
            </a:r>
            <a:r>
              <a:rPr lang="en-US" dirty="0"/>
              <a:t> </a:t>
            </a:r>
            <a:r>
              <a:rPr lang="en-US" dirty="0" err="1"/>
              <a:t>koncové</a:t>
            </a:r>
            <a:r>
              <a:rPr lang="en-US" dirty="0"/>
              <a:t> –s</a:t>
            </a:r>
            <a:r>
              <a:rPr lang="cs-CZ" dirty="0"/>
              <a:t>.</a:t>
            </a:r>
          </a:p>
          <a:p>
            <a:r>
              <a:rPr lang="cs-CZ" dirty="0"/>
              <a:t>Pravidla pravopisu pro 3.osobu jednotného čísla: </a:t>
            </a:r>
          </a:p>
          <a:p>
            <a:r>
              <a:rPr lang="cs-CZ" dirty="0"/>
              <a:t>1. Většina sloves přibírá –s: </a:t>
            </a:r>
            <a:r>
              <a:rPr lang="cs-CZ" i="1" dirty="0" err="1"/>
              <a:t>speak</a:t>
            </a:r>
            <a:r>
              <a:rPr lang="cs-CZ" i="1" dirty="0"/>
              <a:t> – </a:t>
            </a:r>
            <a:r>
              <a:rPr lang="cs-CZ" i="1" dirty="0" err="1"/>
              <a:t>speaks</a:t>
            </a:r>
            <a:r>
              <a:rPr lang="cs-CZ" i="1" dirty="0"/>
              <a:t>, </a:t>
            </a:r>
            <a:r>
              <a:rPr lang="cs-CZ" i="1" dirty="0" err="1"/>
              <a:t>work</a:t>
            </a:r>
            <a:r>
              <a:rPr lang="cs-CZ" i="1" dirty="0"/>
              <a:t> – </a:t>
            </a:r>
            <a:r>
              <a:rPr lang="cs-CZ" i="1" dirty="0" err="1"/>
              <a:t>works</a:t>
            </a:r>
            <a:r>
              <a:rPr lang="cs-CZ" dirty="0"/>
              <a:t>. </a:t>
            </a:r>
          </a:p>
          <a:p>
            <a:r>
              <a:rPr lang="cs-CZ" dirty="0"/>
              <a:t>2. Slovesa </a:t>
            </a:r>
            <a:r>
              <a:rPr lang="cs-CZ" i="1" dirty="0"/>
              <a:t>do + go</a:t>
            </a:r>
            <a:r>
              <a:rPr lang="cs-CZ" dirty="0"/>
              <a:t> přibírají –es: </a:t>
            </a:r>
            <a:r>
              <a:rPr lang="cs-CZ" i="1" dirty="0"/>
              <a:t>do – </a:t>
            </a:r>
            <a:r>
              <a:rPr lang="cs-CZ" i="1" dirty="0" err="1"/>
              <a:t>does</a:t>
            </a:r>
            <a:r>
              <a:rPr lang="cs-CZ" i="1" dirty="0"/>
              <a:t>, go – </a:t>
            </a:r>
            <a:r>
              <a:rPr lang="cs-CZ" i="1" dirty="0" err="1"/>
              <a:t>goes</a:t>
            </a:r>
            <a:r>
              <a:rPr lang="cs-CZ" dirty="0"/>
              <a:t>. </a:t>
            </a:r>
          </a:p>
          <a:p>
            <a:r>
              <a:rPr lang="cs-CZ" dirty="0"/>
              <a:t>3. Slovesa zakončená na ch, </a:t>
            </a:r>
            <a:r>
              <a:rPr lang="cs-CZ" dirty="0" err="1"/>
              <a:t>sh</a:t>
            </a:r>
            <a:r>
              <a:rPr lang="cs-CZ" dirty="0"/>
              <a:t>, s, </a:t>
            </a:r>
            <a:r>
              <a:rPr lang="cs-CZ" dirty="0" err="1"/>
              <a:t>ss</a:t>
            </a:r>
            <a:r>
              <a:rPr lang="cs-CZ" dirty="0"/>
              <a:t>, x, z přibírají –es: </a:t>
            </a:r>
            <a:r>
              <a:rPr lang="cs-CZ" i="1" dirty="0" err="1"/>
              <a:t>watch</a:t>
            </a:r>
            <a:r>
              <a:rPr lang="cs-CZ" i="1" dirty="0"/>
              <a:t> – </a:t>
            </a:r>
            <a:r>
              <a:rPr lang="cs-CZ" i="1" dirty="0" err="1"/>
              <a:t>watches</a:t>
            </a:r>
            <a:r>
              <a:rPr lang="cs-CZ" i="1" dirty="0"/>
              <a:t>, </a:t>
            </a:r>
            <a:r>
              <a:rPr lang="cs-CZ" i="1" dirty="0" err="1"/>
              <a:t>push</a:t>
            </a:r>
            <a:r>
              <a:rPr lang="cs-CZ" i="1" dirty="0"/>
              <a:t> – </a:t>
            </a:r>
            <a:r>
              <a:rPr lang="cs-CZ" i="1" dirty="0" err="1"/>
              <a:t>pushes</a:t>
            </a:r>
            <a:r>
              <a:rPr lang="cs-CZ" i="1" dirty="0"/>
              <a:t>, </a:t>
            </a:r>
            <a:r>
              <a:rPr lang="cs-CZ" i="1" dirty="0" err="1"/>
              <a:t>kiss</a:t>
            </a:r>
            <a:r>
              <a:rPr lang="cs-CZ" i="1" dirty="0"/>
              <a:t> – </a:t>
            </a:r>
            <a:r>
              <a:rPr lang="cs-CZ" i="1" dirty="0" err="1"/>
              <a:t>kisses</a:t>
            </a:r>
            <a:r>
              <a:rPr lang="cs-CZ" i="1" dirty="0"/>
              <a:t>, box – </a:t>
            </a:r>
            <a:r>
              <a:rPr lang="cs-CZ" i="1" dirty="0" err="1"/>
              <a:t>boxes</a:t>
            </a:r>
            <a:r>
              <a:rPr lang="cs-CZ" i="1" dirty="0"/>
              <a:t>. </a:t>
            </a:r>
          </a:p>
          <a:p>
            <a:r>
              <a:rPr lang="cs-CZ" dirty="0"/>
              <a:t>4. Slovesa zakončená na –y: </a:t>
            </a:r>
          </a:p>
          <a:p>
            <a:r>
              <a:rPr lang="cs-CZ" dirty="0"/>
              <a:t>a. následuje-li –y po samohlásce, sloveso pouze přibírá –s: </a:t>
            </a:r>
            <a:r>
              <a:rPr lang="cs-CZ" i="1" dirty="0"/>
              <a:t>play – </a:t>
            </a:r>
            <a:r>
              <a:rPr lang="cs-CZ" i="1" dirty="0" err="1"/>
              <a:t>plays</a:t>
            </a:r>
            <a:r>
              <a:rPr lang="cs-CZ" i="1" dirty="0"/>
              <a:t>, </a:t>
            </a:r>
            <a:r>
              <a:rPr lang="cs-CZ" i="1" dirty="0" err="1"/>
              <a:t>say</a:t>
            </a:r>
            <a:r>
              <a:rPr lang="cs-CZ" i="1" dirty="0"/>
              <a:t> – </a:t>
            </a:r>
            <a:r>
              <a:rPr lang="cs-CZ" i="1" dirty="0" err="1"/>
              <a:t>says</a:t>
            </a:r>
            <a:r>
              <a:rPr lang="cs-CZ" i="1" dirty="0"/>
              <a:t>, </a:t>
            </a:r>
            <a:r>
              <a:rPr lang="cs-CZ" i="1" dirty="0" err="1"/>
              <a:t>stay</a:t>
            </a:r>
            <a:r>
              <a:rPr lang="cs-CZ" i="1" dirty="0"/>
              <a:t> – </a:t>
            </a:r>
            <a:r>
              <a:rPr lang="cs-CZ" i="1" dirty="0" err="1"/>
              <a:t>stays</a:t>
            </a:r>
            <a:r>
              <a:rPr lang="cs-CZ" i="1" dirty="0"/>
              <a:t> </a:t>
            </a:r>
          </a:p>
          <a:p>
            <a:r>
              <a:rPr lang="cs-CZ" dirty="0"/>
              <a:t>b. následuje-li –y po souhlásce, –y se mění na </a:t>
            </a:r>
            <a:r>
              <a:rPr lang="cs-CZ" i="1" dirty="0" err="1"/>
              <a:t>ies</a:t>
            </a:r>
            <a:r>
              <a:rPr lang="cs-CZ" dirty="0"/>
              <a:t> (změkčuje): </a:t>
            </a:r>
            <a:r>
              <a:rPr lang="cs-CZ" i="1" dirty="0" err="1"/>
              <a:t>cry</a:t>
            </a:r>
            <a:r>
              <a:rPr lang="cs-CZ" i="1" dirty="0"/>
              <a:t> – </a:t>
            </a:r>
            <a:r>
              <a:rPr lang="cs-CZ" i="1" dirty="0" err="1"/>
              <a:t>cries</a:t>
            </a:r>
            <a:r>
              <a:rPr lang="cs-CZ" i="1" dirty="0"/>
              <a:t>, </a:t>
            </a:r>
            <a:r>
              <a:rPr lang="cs-CZ" i="1" dirty="0" err="1"/>
              <a:t>fl</a:t>
            </a:r>
            <a:r>
              <a:rPr lang="cs-CZ" i="1" dirty="0"/>
              <a:t> y – </a:t>
            </a:r>
            <a:r>
              <a:rPr lang="cs-CZ" i="1" dirty="0" err="1"/>
              <a:t>fl</a:t>
            </a:r>
            <a:r>
              <a:rPr lang="cs-CZ" i="1" dirty="0"/>
              <a:t> </a:t>
            </a:r>
            <a:r>
              <a:rPr lang="cs-CZ" i="1" dirty="0" err="1"/>
              <a:t>ies</a:t>
            </a:r>
            <a:r>
              <a:rPr lang="cs-CZ" i="1" dirty="0"/>
              <a:t>, study – </a:t>
            </a:r>
            <a:r>
              <a:rPr lang="cs-CZ" i="1" dirty="0" err="1"/>
              <a:t>studies</a:t>
            </a:r>
            <a:r>
              <a:rPr lang="cs-CZ" i="1" dirty="0"/>
              <a:t>. </a:t>
            </a:r>
          </a:p>
          <a:p>
            <a:r>
              <a:rPr lang="cs-CZ" dirty="0"/>
              <a:t>5. Sloveso </a:t>
            </a:r>
            <a:r>
              <a:rPr lang="cs-CZ" i="1" dirty="0" err="1"/>
              <a:t>have</a:t>
            </a:r>
            <a:r>
              <a:rPr lang="cs-CZ" dirty="0"/>
              <a:t> má pro 3. osobu jednotného číslo (</a:t>
            </a:r>
            <a:r>
              <a:rPr lang="cs-CZ" i="1" dirty="0"/>
              <a:t>he, </a:t>
            </a:r>
            <a:r>
              <a:rPr lang="cs-CZ" i="1" dirty="0" err="1"/>
              <a:t>she</a:t>
            </a:r>
            <a:r>
              <a:rPr lang="cs-CZ" i="1" dirty="0"/>
              <a:t>, </a:t>
            </a:r>
            <a:r>
              <a:rPr lang="cs-CZ" i="1" dirty="0" err="1"/>
              <a:t>it</a:t>
            </a:r>
            <a:r>
              <a:rPr lang="cs-CZ" dirty="0"/>
              <a:t>) tvar </a:t>
            </a:r>
            <a:r>
              <a:rPr lang="cs-CZ" i="1" dirty="0"/>
              <a:t>has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257AEA2-0422-4EB4-B291-B5295DB7E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851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63B6B1-4F7C-4240-9C96-8FEF35238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Přítomný čas prostý 2 – část 2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6C7D90-BBF5-4F30-A9E5-8DE7D69B4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Pro zápor používáme v případě 3. osoby jednotného čísla </a:t>
            </a:r>
            <a:r>
              <a:rPr lang="cs-CZ" sz="2400" i="1" dirty="0" err="1"/>
              <a:t>does</a:t>
            </a:r>
            <a:r>
              <a:rPr lang="cs-CZ" sz="2400" i="1" dirty="0"/>
              <a:t> not (</a:t>
            </a:r>
            <a:r>
              <a:rPr lang="cs-CZ" sz="2400" i="1" dirty="0" err="1"/>
              <a:t>doesn’t</a:t>
            </a:r>
            <a:r>
              <a:rPr lang="cs-CZ" sz="2400" i="1" dirty="0"/>
              <a:t>)</a:t>
            </a:r>
            <a:r>
              <a:rPr lang="cs-CZ" sz="2400" dirty="0"/>
              <a:t> + infinitiv slovesa!!!</a:t>
            </a:r>
          </a:p>
          <a:p>
            <a:r>
              <a:rPr lang="cs-CZ" sz="2400" i="1" dirty="0"/>
              <a:t>He </a:t>
            </a:r>
            <a:r>
              <a:rPr lang="cs-CZ" sz="2400" i="1" dirty="0" err="1"/>
              <a:t>does</a:t>
            </a:r>
            <a:r>
              <a:rPr lang="cs-CZ" sz="2400" i="1" dirty="0"/>
              <a:t> not </a:t>
            </a:r>
            <a:r>
              <a:rPr lang="cs-CZ" sz="2400" i="1" dirty="0" err="1"/>
              <a:t>work</a:t>
            </a:r>
            <a:r>
              <a:rPr lang="cs-CZ" sz="2400" i="1" dirty="0"/>
              <a:t>. (</a:t>
            </a:r>
            <a:r>
              <a:rPr lang="cs-CZ" sz="2400" dirty="0"/>
              <a:t>nebo </a:t>
            </a:r>
            <a:r>
              <a:rPr lang="cs-CZ" sz="2400" i="1" dirty="0"/>
              <a:t>He </a:t>
            </a:r>
            <a:r>
              <a:rPr lang="en-US" sz="2400" i="1" dirty="0"/>
              <a:t>doesn’t work.</a:t>
            </a:r>
            <a:r>
              <a:rPr lang="cs-CZ" sz="2400" i="1" dirty="0"/>
              <a:t>)</a:t>
            </a:r>
            <a:r>
              <a:rPr lang="en-US" sz="2400" i="1" dirty="0"/>
              <a:t> </a:t>
            </a:r>
            <a:r>
              <a:rPr lang="cs-CZ" sz="2400" dirty="0"/>
              <a:t>Nikoli: </a:t>
            </a:r>
            <a:r>
              <a:rPr lang="cs-CZ" sz="2400" i="1" dirty="0"/>
              <a:t>He </a:t>
            </a:r>
            <a:r>
              <a:rPr lang="cs-CZ" sz="2400" i="1" dirty="0" err="1"/>
              <a:t>does</a:t>
            </a:r>
            <a:r>
              <a:rPr lang="cs-CZ" sz="2400" i="1" dirty="0"/>
              <a:t> not </a:t>
            </a:r>
            <a:r>
              <a:rPr lang="cs-CZ" sz="2400" i="1" dirty="0" err="1"/>
              <a:t>works</a:t>
            </a:r>
            <a:r>
              <a:rPr lang="cs-CZ" sz="2400" i="1" dirty="0"/>
              <a:t>.</a:t>
            </a:r>
            <a:r>
              <a:rPr lang="cs-CZ" sz="2400" dirty="0"/>
              <a:t> </a:t>
            </a:r>
          </a:p>
          <a:p>
            <a:endParaRPr lang="cs-CZ" sz="2400" dirty="0"/>
          </a:p>
          <a:p>
            <a:r>
              <a:rPr lang="cs-CZ" sz="2400" dirty="0"/>
              <a:t>Otázky obdobně tvoříme s použitím </a:t>
            </a:r>
            <a:r>
              <a:rPr lang="cs-CZ" sz="2400" i="1" dirty="0" err="1"/>
              <a:t>does</a:t>
            </a:r>
            <a:r>
              <a:rPr lang="cs-CZ" sz="2400" i="1" dirty="0"/>
              <a:t> + </a:t>
            </a:r>
            <a:r>
              <a:rPr lang="cs-CZ" sz="2400" dirty="0"/>
              <a:t>infinitivu sloves</a:t>
            </a:r>
          </a:p>
          <a:p>
            <a:r>
              <a:rPr lang="cs-CZ" sz="2400" i="1" dirty="0" err="1"/>
              <a:t>Does</a:t>
            </a:r>
            <a:r>
              <a:rPr lang="cs-CZ" sz="2400" i="1" dirty="0"/>
              <a:t> </a:t>
            </a:r>
            <a:r>
              <a:rPr lang="cs-CZ" sz="2400" i="1" dirty="0" err="1"/>
              <a:t>she</a:t>
            </a:r>
            <a:r>
              <a:rPr lang="cs-CZ" sz="2400" i="1" dirty="0"/>
              <a:t> play golf</a:t>
            </a:r>
            <a:r>
              <a:rPr lang="cs-CZ" sz="2400" dirty="0"/>
              <a:t>? </a:t>
            </a:r>
            <a:r>
              <a:rPr lang="cs-CZ" sz="2400" i="1" dirty="0" err="1"/>
              <a:t>Does</a:t>
            </a:r>
            <a:r>
              <a:rPr lang="cs-CZ" sz="2400" i="1" dirty="0"/>
              <a:t> </a:t>
            </a:r>
            <a:r>
              <a:rPr lang="cs-CZ" sz="2400" i="1" dirty="0" err="1"/>
              <a:t>the</a:t>
            </a:r>
            <a:r>
              <a:rPr lang="cs-CZ" sz="2400" i="1" dirty="0"/>
              <a:t> </a:t>
            </a:r>
            <a:r>
              <a:rPr lang="cs-CZ" sz="2400" i="1" dirty="0" err="1"/>
              <a:t>train</a:t>
            </a:r>
            <a:r>
              <a:rPr lang="cs-CZ" sz="2400" i="1" dirty="0"/>
              <a:t> stop </a:t>
            </a:r>
            <a:r>
              <a:rPr lang="cs-CZ" sz="2400" i="1" dirty="0" err="1"/>
              <a:t>here</a:t>
            </a:r>
            <a:r>
              <a:rPr lang="cs-CZ" sz="2400" i="1" dirty="0"/>
              <a:t>?</a:t>
            </a:r>
          </a:p>
          <a:p>
            <a:endParaRPr lang="cs-CZ" i="1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C0B1F0A-9EF3-4C1D-9382-808E26169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704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81116F-3AE6-4E2D-BBC0-4DD885C63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Množné číslo podstatných jmen – česká gramatika strana 14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1D3212-DA59-4151-82AC-E86ABC734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Pravidla pro množné číslo podstatných jmen do značné míry tvoříme stejně jako slovesa ve 3. osobě jednotného čísla v přítomném čase prostém:</a:t>
            </a:r>
          </a:p>
          <a:p>
            <a:r>
              <a:rPr lang="cs-CZ" dirty="0"/>
              <a:t>1. Většina podstatných jmen přibírá -s: </a:t>
            </a:r>
            <a:r>
              <a:rPr lang="cs-CZ" i="1" dirty="0"/>
              <a:t>car – </a:t>
            </a:r>
            <a:r>
              <a:rPr lang="cs-CZ" i="1" dirty="0" err="1"/>
              <a:t>cars</a:t>
            </a:r>
            <a:r>
              <a:rPr lang="cs-CZ" i="1" dirty="0"/>
              <a:t>, house – </a:t>
            </a:r>
            <a:r>
              <a:rPr lang="cs-CZ" i="1" dirty="0" err="1"/>
              <a:t>houses</a:t>
            </a:r>
            <a:r>
              <a:rPr lang="cs-CZ" dirty="0"/>
              <a:t>. </a:t>
            </a:r>
          </a:p>
          <a:p>
            <a:r>
              <a:rPr lang="cs-CZ" dirty="0"/>
              <a:t>2. podstatná jména zakončená na ch, </a:t>
            </a:r>
            <a:r>
              <a:rPr lang="cs-CZ" dirty="0" err="1"/>
              <a:t>sh</a:t>
            </a:r>
            <a:r>
              <a:rPr lang="cs-CZ" dirty="0"/>
              <a:t>, s, </a:t>
            </a:r>
            <a:r>
              <a:rPr lang="cs-CZ" dirty="0" err="1"/>
              <a:t>ss</a:t>
            </a:r>
            <a:r>
              <a:rPr lang="cs-CZ" dirty="0"/>
              <a:t>, x, z přibírají –es: </a:t>
            </a:r>
            <a:r>
              <a:rPr lang="cs-CZ" i="1" dirty="0" err="1"/>
              <a:t>watch</a:t>
            </a:r>
            <a:r>
              <a:rPr lang="cs-CZ" i="1" dirty="0"/>
              <a:t> – </a:t>
            </a:r>
            <a:r>
              <a:rPr lang="cs-CZ" i="1" dirty="0" err="1"/>
              <a:t>watches</a:t>
            </a:r>
            <a:r>
              <a:rPr lang="cs-CZ" i="1" dirty="0"/>
              <a:t>, </a:t>
            </a:r>
            <a:r>
              <a:rPr lang="cs-CZ" i="1" dirty="0" err="1"/>
              <a:t>kiss</a:t>
            </a:r>
            <a:r>
              <a:rPr lang="cs-CZ" i="1" dirty="0"/>
              <a:t> – </a:t>
            </a:r>
            <a:r>
              <a:rPr lang="cs-CZ" i="1" dirty="0" err="1"/>
              <a:t>kisses</a:t>
            </a:r>
            <a:r>
              <a:rPr lang="cs-CZ" i="1" dirty="0"/>
              <a:t>, box – </a:t>
            </a:r>
            <a:r>
              <a:rPr lang="cs-CZ" i="1" dirty="0" err="1"/>
              <a:t>boxes</a:t>
            </a:r>
            <a:r>
              <a:rPr lang="cs-CZ" i="1" dirty="0"/>
              <a:t>. </a:t>
            </a:r>
          </a:p>
          <a:p>
            <a:r>
              <a:rPr lang="cs-CZ" dirty="0"/>
              <a:t>3. podstatná jména zakončená na –y: </a:t>
            </a:r>
          </a:p>
          <a:p>
            <a:r>
              <a:rPr lang="cs-CZ" dirty="0"/>
              <a:t>a) předchází-li před -y samohláska, podstatné jméno pouze přibírá –s: </a:t>
            </a:r>
            <a:r>
              <a:rPr lang="cs-CZ" i="1" dirty="0"/>
              <a:t>play – </a:t>
            </a:r>
            <a:r>
              <a:rPr lang="cs-CZ" i="1" dirty="0" err="1"/>
              <a:t>plays</a:t>
            </a:r>
            <a:r>
              <a:rPr lang="cs-CZ" i="1" dirty="0"/>
              <a:t>, </a:t>
            </a:r>
            <a:r>
              <a:rPr lang="cs-CZ" i="1" dirty="0" err="1"/>
              <a:t>way</a:t>
            </a:r>
            <a:r>
              <a:rPr lang="cs-CZ" i="1" dirty="0"/>
              <a:t> – </a:t>
            </a:r>
            <a:r>
              <a:rPr lang="cs-CZ" i="1" dirty="0" err="1"/>
              <a:t>ways</a:t>
            </a:r>
            <a:endParaRPr lang="cs-CZ" i="1" dirty="0"/>
          </a:p>
          <a:p>
            <a:r>
              <a:rPr lang="cs-CZ" dirty="0"/>
              <a:t>b) předchází-li před -y souhláska, -y se mění na -</a:t>
            </a:r>
            <a:r>
              <a:rPr lang="cs-CZ" dirty="0" err="1"/>
              <a:t>ies</a:t>
            </a:r>
            <a:r>
              <a:rPr lang="cs-CZ" dirty="0"/>
              <a:t> (změkčuje): </a:t>
            </a:r>
            <a:r>
              <a:rPr lang="cs-CZ" i="1" dirty="0" err="1"/>
              <a:t>family</a:t>
            </a:r>
            <a:r>
              <a:rPr lang="cs-CZ" i="1" dirty="0"/>
              <a:t> – </a:t>
            </a:r>
            <a:r>
              <a:rPr lang="cs-CZ" i="1" dirty="0" err="1"/>
              <a:t>families</a:t>
            </a:r>
            <a:r>
              <a:rPr lang="cs-CZ" i="1" dirty="0"/>
              <a:t>, </a:t>
            </a:r>
            <a:r>
              <a:rPr lang="cs-CZ" i="1" dirty="0" err="1"/>
              <a:t>fly</a:t>
            </a:r>
            <a:r>
              <a:rPr lang="cs-CZ" i="1" dirty="0"/>
              <a:t> – </a:t>
            </a:r>
            <a:r>
              <a:rPr lang="cs-CZ" i="1" dirty="0" err="1"/>
              <a:t>flies</a:t>
            </a:r>
            <a:r>
              <a:rPr lang="cs-CZ" i="1" dirty="0"/>
              <a:t>, country – </a:t>
            </a:r>
            <a:r>
              <a:rPr lang="cs-CZ" i="1" dirty="0" err="1"/>
              <a:t>countries</a:t>
            </a:r>
            <a:r>
              <a:rPr lang="cs-CZ" i="1" dirty="0"/>
              <a:t>. </a:t>
            </a:r>
          </a:p>
          <a:p>
            <a:r>
              <a:rPr lang="cs-CZ" dirty="0"/>
              <a:t>4. Některá podstatná jména mají nepravidelný tvar množného čísla – zde uvádíme nejběžnější výrazy: </a:t>
            </a:r>
            <a:r>
              <a:rPr lang="cs-CZ" i="1" dirty="0"/>
              <a:t>1 man – 2 </a:t>
            </a:r>
            <a:r>
              <a:rPr lang="cs-CZ" i="1" dirty="0" err="1"/>
              <a:t>men</a:t>
            </a:r>
            <a:r>
              <a:rPr lang="cs-CZ" i="1" dirty="0"/>
              <a:t>, 1 </a:t>
            </a:r>
            <a:r>
              <a:rPr lang="cs-CZ" i="1" dirty="0" err="1"/>
              <a:t>woman</a:t>
            </a:r>
            <a:r>
              <a:rPr lang="cs-CZ" i="1" dirty="0"/>
              <a:t> – 3 </a:t>
            </a:r>
            <a:r>
              <a:rPr lang="cs-CZ" i="1" dirty="0" err="1"/>
              <a:t>women</a:t>
            </a:r>
            <a:r>
              <a:rPr lang="cs-CZ" i="1" dirty="0"/>
              <a:t>, 1 </a:t>
            </a:r>
            <a:r>
              <a:rPr lang="cs-CZ" i="1" dirty="0" err="1"/>
              <a:t>child</a:t>
            </a:r>
            <a:r>
              <a:rPr lang="cs-CZ" i="1" dirty="0"/>
              <a:t> – 4 </a:t>
            </a:r>
            <a:r>
              <a:rPr lang="cs-CZ" i="1" dirty="0" err="1"/>
              <a:t>children</a:t>
            </a:r>
            <a:r>
              <a:rPr lang="cs-CZ" i="1" dirty="0"/>
              <a:t>, 1 person – 5 </a:t>
            </a:r>
            <a:r>
              <a:rPr lang="cs-CZ" i="1" dirty="0" err="1"/>
              <a:t>people</a:t>
            </a:r>
            <a:r>
              <a:rPr lang="cs-CZ" dirty="0"/>
              <a:t> </a:t>
            </a:r>
          </a:p>
          <a:p>
            <a:r>
              <a:rPr lang="cs-CZ" dirty="0"/>
              <a:t>5. U většiny podstatných jmen zakončených v jednotném čísle na –f, dochází v množném čísle ke změně koncovky na –v + es: </a:t>
            </a:r>
            <a:r>
              <a:rPr lang="cs-CZ" i="1" dirty="0" err="1"/>
              <a:t>wife</a:t>
            </a:r>
            <a:r>
              <a:rPr lang="cs-CZ" i="1" dirty="0"/>
              <a:t> – </a:t>
            </a:r>
            <a:r>
              <a:rPr lang="cs-CZ" i="1" dirty="0" err="1"/>
              <a:t>wives</a:t>
            </a:r>
            <a:r>
              <a:rPr lang="cs-CZ" i="1" dirty="0"/>
              <a:t>, </a:t>
            </a:r>
            <a:r>
              <a:rPr lang="cs-CZ" i="1" dirty="0" err="1"/>
              <a:t>knife</a:t>
            </a:r>
            <a:r>
              <a:rPr lang="cs-CZ" i="1" dirty="0"/>
              <a:t> – </a:t>
            </a:r>
            <a:r>
              <a:rPr lang="cs-CZ" i="1" dirty="0" err="1"/>
              <a:t>knives</a:t>
            </a:r>
            <a:r>
              <a:rPr lang="cs-CZ" i="1" dirty="0"/>
              <a:t>, </a:t>
            </a:r>
            <a:r>
              <a:rPr lang="cs-CZ" i="1" dirty="0" err="1"/>
              <a:t>half</a:t>
            </a:r>
            <a:r>
              <a:rPr lang="cs-CZ" i="1" dirty="0"/>
              <a:t> – </a:t>
            </a:r>
            <a:r>
              <a:rPr lang="cs-CZ" i="1" dirty="0" err="1"/>
              <a:t>halves</a:t>
            </a:r>
            <a:r>
              <a:rPr lang="cs-CZ" i="1" dirty="0"/>
              <a:t>, </a:t>
            </a:r>
            <a:r>
              <a:rPr lang="cs-CZ" i="1" dirty="0" err="1"/>
              <a:t>shelf</a:t>
            </a:r>
            <a:r>
              <a:rPr lang="cs-CZ" i="1" dirty="0"/>
              <a:t> – </a:t>
            </a:r>
            <a:r>
              <a:rPr lang="cs-CZ" i="1" dirty="0" err="1"/>
              <a:t>shelves</a:t>
            </a:r>
            <a:r>
              <a:rPr lang="cs-CZ" dirty="0"/>
              <a:t> …</a:t>
            </a:r>
          </a:p>
          <a:p>
            <a:r>
              <a:rPr lang="cs-CZ" dirty="0"/>
              <a:t>6. Některá podstatná jména jsou tzv. nepočitatelná a netvoří množné číslo (viz níže).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182C9B-CD8B-4B82-9275-EA2234F46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602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8CD342-FA72-4B72-B625-777C01266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i="1" dirty="0" err="1"/>
              <a:t>Like</a:t>
            </a:r>
            <a:r>
              <a:rPr lang="cs-CZ" i="1" dirty="0"/>
              <a:t>, love, </a:t>
            </a:r>
            <a:r>
              <a:rPr lang="cs-CZ" i="1" dirty="0" err="1"/>
              <a:t>hate</a:t>
            </a:r>
            <a:r>
              <a:rPr lang="cs-CZ" i="1" dirty="0"/>
              <a:t>: </a:t>
            </a:r>
            <a:r>
              <a:rPr lang="cs-CZ" i="1" dirty="0" err="1"/>
              <a:t>page</a:t>
            </a:r>
            <a:r>
              <a:rPr lang="cs-CZ" i="1" dirty="0"/>
              <a:t> 18, </a:t>
            </a:r>
            <a:r>
              <a:rPr lang="cs-CZ" i="1" dirty="0" err="1"/>
              <a:t>grammar</a:t>
            </a:r>
            <a:r>
              <a:rPr lang="cs-CZ" i="1" dirty="0"/>
              <a:t> </a:t>
            </a:r>
            <a:r>
              <a:rPr lang="cs-CZ" i="1" dirty="0" err="1"/>
              <a:t>pages</a:t>
            </a:r>
            <a:r>
              <a:rPr lang="cs-CZ" i="1" dirty="0"/>
              <a:t> 158 -´159</a:t>
            </a:r>
            <a:br>
              <a:rPr lang="cs-CZ" i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C14558-B527-457D-971B-40E78175B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Po těchto slovesech často následuje:</a:t>
            </a:r>
          </a:p>
          <a:p>
            <a:r>
              <a:rPr lang="cs-CZ" sz="2400" dirty="0"/>
              <a:t>a) podstatné jméno, případně osobní zájmeno:</a:t>
            </a:r>
          </a:p>
          <a:p>
            <a:r>
              <a:rPr lang="cs-CZ" sz="2400" i="1" dirty="0" err="1"/>
              <a:t>She</a:t>
            </a:r>
            <a:r>
              <a:rPr lang="cs-CZ" sz="2400" i="1" dirty="0"/>
              <a:t> </a:t>
            </a:r>
            <a:r>
              <a:rPr lang="cs-CZ" sz="2400" i="1" dirty="0" err="1"/>
              <a:t>likes</a:t>
            </a:r>
            <a:r>
              <a:rPr lang="cs-CZ" sz="2400" i="1" dirty="0"/>
              <a:t> </a:t>
            </a:r>
            <a:r>
              <a:rPr lang="cs-CZ" sz="2400" i="1" dirty="0" err="1"/>
              <a:t>tea</a:t>
            </a:r>
            <a:r>
              <a:rPr lang="cs-CZ" sz="2400" i="1" dirty="0"/>
              <a:t>. I love </a:t>
            </a:r>
            <a:r>
              <a:rPr lang="cs-CZ" sz="2400" i="1" dirty="0" err="1"/>
              <a:t>you</a:t>
            </a:r>
            <a:r>
              <a:rPr lang="cs-CZ" sz="2400" i="1" dirty="0"/>
              <a:t>.</a:t>
            </a:r>
          </a:p>
          <a:p>
            <a:endParaRPr lang="cs-CZ" sz="2400" i="1" dirty="0"/>
          </a:p>
          <a:p>
            <a:r>
              <a:rPr lang="cs-CZ" sz="2400" dirty="0"/>
              <a:t>b) </a:t>
            </a:r>
            <a:r>
              <a:rPr lang="cs-CZ" sz="2400"/>
              <a:t>sloveso zakončené na </a:t>
            </a:r>
            <a:r>
              <a:rPr lang="cs-CZ" sz="2400" dirty="0"/>
              <a:t>– </a:t>
            </a:r>
            <a:r>
              <a:rPr lang="cs-CZ" sz="2400" i="1" dirty="0" err="1"/>
              <a:t>ing</a:t>
            </a:r>
            <a:endParaRPr lang="cs-CZ" sz="2400" dirty="0"/>
          </a:p>
          <a:p>
            <a:r>
              <a:rPr lang="cs-CZ" sz="2400" i="1" dirty="0"/>
              <a:t>He </a:t>
            </a:r>
            <a:r>
              <a:rPr lang="cs-CZ" sz="2400" i="1" dirty="0" err="1"/>
              <a:t>hates</a:t>
            </a:r>
            <a:r>
              <a:rPr lang="cs-CZ" sz="2400" i="1" dirty="0"/>
              <a:t> </a:t>
            </a:r>
            <a:r>
              <a:rPr lang="cs-CZ" sz="2400" i="1" dirty="0" err="1"/>
              <a:t>doing</a:t>
            </a:r>
            <a:r>
              <a:rPr lang="cs-CZ" sz="2400" i="1" dirty="0"/>
              <a:t> </a:t>
            </a:r>
            <a:r>
              <a:rPr lang="cs-CZ" sz="2400" i="1" dirty="0" err="1"/>
              <a:t>housework</a:t>
            </a:r>
            <a:r>
              <a:rPr lang="cs-CZ" sz="2400" dirty="0"/>
              <a:t>. </a:t>
            </a:r>
            <a:r>
              <a:rPr lang="cs-CZ" sz="2400" i="1" dirty="0"/>
              <a:t>Do </a:t>
            </a:r>
            <a:r>
              <a:rPr lang="cs-CZ" sz="2400" i="1" dirty="0" err="1"/>
              <a:t>you</a:t>
            </a:r>
            <a:r>
              <a:rPr lang="cs-CZ" sz="2400" i="1" dirty="0"/>
              <a:t> </a:t>
            </a:r>
            <a:r>
              <a:rPr lang="cs-CZ" sz="2400" i="1" dirty="0" err="1"/>
              <a:t>like</a:t>
            </a:r>
            <a:r>
              <a:rPr lang="cs-CZ" sz="2400" i="1" dirty="0"/>
              <a:t> </a:t>
            </a:r>
            <a:r>
              <a:rPr lang="cs-CZ" sz="2400" i="1" dirty="0" err="1"/>
              <a:t>skiing</a:t>
            </a:r>
            <a:r>
              <a:rPr lang="cs-CZ" sz="2400" i="1" dirty="0"/>
              <a:t>?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18B2E89-FA54-40B4-9945-02DC5D709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75504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631</TotalTime>
  <Words>624</Words>
  <Application>Microsoft Office PowerPoint</Application>
  <PresentationFormat>Širokoúhlá obrazovka</PresentationFormat>
  <Paragraphs>47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Fazeta</vt:lpstr>
      <vt:lpstr>English A1 level unit 3</vt:lpstr>
      <vt:lpstr>Unit 3</vt:lpstr>
      <vt:lpstr>Unit 3: Přítomný čas prostý 2 – část 1 page 17 (grammar pages 142 - 143)</vt:lpstr>
      <vt:lpstr>Přítomný čas prostý 2 – část 2 </vt:lpstr>
      <vt:lpstr>Množné číslo podstatných jmen – česká gramatika strana 14</vt:lpstr>
      <vt:lpstr>Like, love, hate: page 18, grammar pages 158 -´159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Angličtina A2</dc:title>
  <dc:creator>Sálus Martin</dc:creator>
  <cp:lastModifiedBy>Hrbek Ivan</cp:lastModifiedBy>
  <cp:revision>67</cp:revision>
  <dcterms:created xsi:type="dcterms:W3CDTF">2020-10-01T10:16:29Z</dcterms:created>
  <dcterms:modified xsi:type="dcterms:W3CDTF">2022-09-22T07:02:24Z</dcterms:modified>
</cp:coreProperties>
</file>