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71" r:id="rId3"/>
    <p:sldId id="269" r:id="rId4"/>
    <p:sldId id="272" r:id="rId5"/>
    <p:sldId id="274" r:id="rId6"/>
    <p:sldId id="275" r:id="rId7"/>
    <p:sldId id="276" r:id="rId8"/>
    <p:sldId id="27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62A59-9396-49B2-99C0-90C2332172CB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D0C04-06F9-4D32-880B-12489C6D0D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093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3255-6019-4E3C-9228-69665D7AF2FA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D91E-4C01-4611-8FEA-9D5DDFDB5859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F51B-AC9A-4DE4-9BAA-391D31D35D26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3400-C232-44D7-956A-667DEBE50F6A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52167-B8BF-49F6-8CDC-B7CA6D396AA9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36BE-C24A-4BF5-8828-369BAAF6DECE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4BCB-92D1-4979-AA1A-B3C093934AF7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679F-C5DC-4408-A118-7899378E7954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B1406-3CEF-40F9-880C-28DE3289FDF3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92903-2779-4138-9E5D-6567866147CB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85AE-D2B0-4B4E-9E25-6819BC8D31CF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DCB3E-9FCD-4615-8CAD-ED113136290E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96F35-033A-4E2A-A83F-C47A4221B27A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CCA6-4EDE-488D-A4FD-386A93A36345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05999-B91E-42EE-9DB6-78F657DACEC4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FED5-797A-4396-940B-0EAFD57299A4}" type="datetime1">
              <a:rPr lang="en-US" smtClean="0"/>
              <a:t>9/22/2022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95C05-E947-4288-8700-AF899FC67C06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C365DE-8349-45D1-8B40-49FC88563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9517" y="2404531"/>
            <a:ext cx="7766936" cy="1646302"/>
          </a:xfrm>
        </p:spPr>
        <p:txBody>
          <a:bodyPr/>
          <a:lstStyle/>
          <a:p>
            <a:r>
              <a:rPr lang="cs-CZ" sz="4400" dirty="0" err="1"/>
              <a:t>English</a:t>
            </a:r>
            <a:r>
              <a:rPr lang="cs-CZ" sz="4400" dirty="0"/>
              <a:t> A1 </a:t>
            </a:r>
            <a:r>
              <a:rPr lang="cs-CZ" sz="4400" dirty="0" err="1"/>
              <a:t>level</a:t>
            </a:r>
            <a:br>
              <a:rPr lang="cs-CZ" sz="4400" dirty="0"/>
            </a:br>
            <a:r>
              <a:rPr lang="cs-CZ" sz="4400" dirty="0"/>
              <a:t>unit 5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E1296D-3D68-4D91-B030-8BE459A672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Ivan Hrbek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173A163-1E3B-4C5D-A136-1DF1BF7B1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037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C8EBDD-DBA0-4114-B3CF-352E0A36D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Unit 5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66440E-8C3D-472B-850D-54AFB3F63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Stupňování přídavných jmen</a:t>
            </a:r>
          </a:p>
          <a:p>
            <a:r>
              <a:rPr lang="cs-CZ" sz="4000" b="1" dirty="0"/>
              <a:t>Osobní a přivlastňovací zájmena</a:t>
            </a:r>
            <a:endParaRPr lang="cs-CZ" sz="4000" i="1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402AF5F-EF66-4768-8C7B-C6CF31D36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075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DE3FE1-EE1D-4D0C-8B0B-88A1D43BB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Unit 5: 2. stupeň přídavných jmen – část 1,</a:t>
            </a:r>
            <a:br>
              <a:rPr lang="cs-CZ" b="1" dirty="0"/>
            </a:br>
            <a:r>
              <a:rPr lang="cs-CZ" b="1" dirty="0" err="1"/>
              <a:t>page</a:t>
            </a:r>
            <a:r>
              <a:rPr lang="cs-CZ" b="1" dirty="0"/>
              <a:t> 30, </a:t>
            </a:r>
            <a:r>
              <a:rPr lang="cs-CZ" b="1" dirty="0" err="1"/>
              <a:t>grammar</a:t>
            </a:r>
            <a:r>
              <a:rPr lang="cs-CZ" b="1" dirty="0"/>
              <a:t> </a:t>
            </a:r>
            <a:r>
              <a:rPr lang="cs-CZ" b="1" dirty="0" err="1"/>
              <a:t>page</a:t>
            </a:r>
            <a:r>
              <a:rPr lang="cs-CZ" b="1" dirty="0"/>
              <a:t> 157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67C5A-D63F-4D6D-B438-35C080027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Druhý stupeň přídavných jmen používáme ke srovnání dvou věcí, lidí apod.</a:t>
            </a:r>
          </a:p>
          <a:p>
            <a:r>
              <a:rPr lang="cs-CZ" i="1" dirty="0"/>
              <a:t>Jacques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older</a:t>
            </a:r>
            <a:r>
              <a:rPr lang="cs-CZ" i="1" dirty="0"/>
              <a:t> </a:t>
            </a:r>
            <a:r>
              <a:rPr lang="cs-CZ" i="1" dirty="0" err="1"/>
              <a:t>than</a:t>
            </a:r>
            <a:r>
              <a:rPr lang="cs-CZ" i="1" dirty="0"/>
              <a:t> Martina. I </a:t>
            </a:r>
            <a:r>
              <a:rPr lang="cs-CZ" i="1" dirty="0" err="1"/>
              <a:t>am</a:t>
            </a:r>
            <a:r>
              <a:rPr lang="cs-CZ" i="1" dirty="0"/>
              <a:t> </a:t>
            </a:r>
            <a:r>
              <a:rPr lang="cs-CZ" i="1" dirty="0" err="1"/>
              <a:t>taller</a:t>
            </a:r>
            <a:r>
              <a:rPr lang="cs-CZ" i="1" dirty="0"/>
              <a:t> </a:t>
            </a:r>
            <a:r>
              <a:rPr lang="cs-CZ" i="1" dirty="0" err="1"/>
              <a:t>than</a:t>
            </a:r>
            <a:r>
              <a:rPr lang="cs-CZ" i="1" dirty="0"/>
              <a:t> her. </a:t>
            </a:r>
          </a:p>
          <a:p>
            <a:r>
              <a:rPr lang="cs-CZ" dirty="0"/>
              <a:t>1. </a:t>
            </a:r>
            <a:r>
              <a:rPr lang="cs-CZ" u="sng" dirty="0"/>
              <a:t>Stupňování koncovkou</a:t>
            </a:r>
            <a:r>
              <a:rPr lang="cs-CZ" dirty="0"/>
              <a:t>: </a:t>
            </a:r>
          </a:p>
          <a:p>
            <a:r>
              <a:rPr lang="cs-CZ" dirty="0"/>
              <a:t>většina jednoslabičných přídavných jmen (např. </a:t>
            </a:r>
            <a:r>
              <a:rPr lang="cs-CZ" i="1" dirty="0" err="1"/>
              <a:t>rich</a:t>
            </a:r>
            <a:r>
              <a:rPr lang="cs-CZ" i="1" dirty="0"/>
              <a:t>, fast, </a:t>
            </a:r>
            <a:r>
              <a:rPr lang="cs-CZ" i="1" dirty="0" err="1"/>
              <a:t>small</a:t>
            </a:r>
            <a:r>
              <a:rPr lang="cs-CZ" dirty="0"/>
              <a:t>) přibírá –</a:t>
            </a:r>
            <a:r>
              <a:rPr lang="cs-CZ" dirty="0" err="1"/>
              <a:t>er</a:t>
            </a:r>
            <a:r>
              <a:rPr lang="cs-CZ" dirty="0"/>
              <a:t>: </a:t>
            </a:r>
            <a:r>
              <a:rPr lang="cs-CZ" i="1" dirty="0" err="1"/>
              <a:t>She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richer</a:t>
            </a:r>
            <a:r>
              <a:rPr lang="cs-CZ" i="1" dirty="0"/>
              <a:t> </a:t>
            </a:r>
            <a:r>
              <a:rPr lang="cs-CZ" i="1" dirty="0" err="1"/>
              <a:t>than</a:t>
            </a:r>
            <a:r>
              <a:rPr lang="cs-CZ" i="1" dirty="0"/>
              <a:t> her </a:t>
            </a:r>
            <a:r>
              <a:rPr lang="cs-CZ" i="1" dirty="0" err="1"/>
              <a:t>husband</a:t>
            </a:r>
            <a:r>
              <a:rPr lang="cs-CZ" i="1" dirty="0"/>
              <a:t>.</a:t>
            </a:r>
          </a:p>
          <a:p>
            <a:r>
              <a:rPr lang="cs-CZ" dirty="0"/>
              <a:t>Jednoslabičná přídavná jména, zakončená –e (např. </a:t>
            </a:r>
            <a:r>
              <a:rPr lang="cs-CZ" i="1" dirty="0"/>
              <a:t>nice, </a:t>
            </a:r>
            <a:r>
              <a:rPr lang="cs-CZ" i="1" dirty="0" err="1"/>
              <a:t>wise</a:t>
            </a:r>
            <a:r>
              <a:rPr lang="cs-CZ" dirty="0"/>
              <a:t>) přibírají pouze –r: </a:t>
            </a:r>
            <a:r>
              <a:rPr lang="cs-CZ" i="1" dirty="0" err="1"/>
              <a:t>Your</a:t>
            </a:r>
            <a:r>
              <a:rPr lang="cs-CZ" i="1" dirty="0"/>
              <a:t> </a:t>
            </a:r>
            <a:r>
              <a:rPr lang="cs-CZ" i="1" dirty="0" err="1"/>
              <a:t>office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nicer</a:t>
            </a:r>
            <a:r>
              <a:rPr lang="cs-CZ" i="1" dirty="0"/>
              <a:t> </a:t>
            </a:r>
            <a:r>
              <a:rPr lang="cs-CZ" i="1" dirty="0" err="1"/>
              <a:t>than</a:t>
            </a:r>
            <a:r>
              <a:rPr lang="cs-CZ" i="1" dirty="0"/>
              <a:t> my </a:t>
            </a:r>
            <a:r>
              <a:rPr lang="cs-CZ" i="1" dirty="0" err="1"/>
              <a:t>office</a:t>
            </a:r>
            <a:r>
              <a:rPr lang="cs-CZ" i="1" dirty="0"/>
              <a:t>. </a:t>
            </a:r>
          </a:p>
          <a:p>
            <a:r>
              <a:rPr lang="cs-CZ" dirty="0"/>
              <a:t>U dvouslabičných přídavných jmen, zakončených –y (např. </a:t>
            </a:r>
            <a:r>
              <a:rPr lang="cs-CZ" i="1" dirty="0" err="1"/>
              <a:t>friendly</a:t>
            </a:r>
            <a:r>
              <a:rPr lang="cs-CZ" i="1" dirty="0"/>
              <a:t>, </a:t>
            </a:r>
            <a:r>
              <a:rPr lang="cs-CZ" i="1" dirty="0" err="1"/>
              <a:t>funny</a:t>
            </a:r>
            <a:r>
              <a:rPr lang="cs-CZ" i="1" dirty="0"/>
              <a:t>, </a:t>
            </a:r>
            <a:r>
              <a:rPr lang="cs-CZ" i="1" dirty="0" err="1"/>
              <a:t>noisy</a:t>
            </a:r>
            <a:r>
              <a:rPr lang="cs-CZ" i="1" dirty="0"/>
              <a:t>)</a:t>
            </a:r>
            <a:r>
              <a:rPr lang="cs-CZ" dirty="0"/>
              <a:t>, se –y mění na –</a:t>
            </a:r>
            <a:r>
              <a:rPr lang="cs-CZ" dirty="0" err="1"/>
              <a:t>ier</a:t>
            </a:r>
            <a:r>
              <a:rPr lang="cs-CZ" dirty="0"/>
              <a:t>: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it</a:t>
            </a:r>
            <a:r>
              <a:rPr lang="cs-CZ" i="1" dirty="0"/>
              <a:t> </a:t>
            </a:r>
            <a:r>
              <a:rPr lang="cs-CZ" i="1" dirty="0" err="1"/>
              <a:t>easier</a:t>
            </a:r>
            <a:r>
              <a:rPr lang="cs-CZ" i="1" dirty="0"/>
              <a:t> to </a:t>
            </a:r>
            <a:r>
              <a:rPr lang="cs-CZ" i="1" dirty="0" err="1"/>
              <a:t>learn</a:t>
            </a:r>
            <a:r>
              <a:rPr lang="cs-CZ" i="1" dirty="0"/>
              <a:t> </a:t>
            </a:r>
            <a:r>
              <a:rPr lang="cs-CZ" i="1" dirty="0" err="1"/>
              <a:t>Russian</a:t>
            </a:r>
            <a:r>
              <a:rPr lang="cs-CZ" i="1" dirty="0"/>
              <a:t> </a:t>
            </a:r>
            <a:r>
              <a:rPr lang="cs-CZ" i="1" dirty="0" err="1"/>
              <a:t>than</a:t>
            </a:r>
            <a:r>
              <a:rPr lang="cs-CZ" i="1" dirty="0"/>
              <a:t> </a:t>
            </a:r>
            <a:r>
              <a:rPr lang="cs-CZ" i="1" dirty="0" err="1"/>
              <a:t>English</a:t>
            </a:r>
            <a:r>
              <a:rPr lang="cs-CZ" i="1" dirty="0"/>
              <a:t>?</a:t>
            </a:r>
            <a:r>
              <a:rPr lang="cs-CZ" dirty="0"/>
              <a:t> </a:t>
            </a:r>
          </a:p>
          <a:p>
            <a:r>
              <a:rPr lang="cs-CZ" dirty="0"/>
              <a:t>U jednoslabičných přídavných jmen, zakončených jednou samohláskou a souhláskou (např. </a:t>
            </a:r>
            <a:r>
              <a:rPr lang="cs-CZ" i="1" dirty="0" err="1"/>
              <a:t>thin</a:t>
            </a:r>
            <a:r>
              <a:rPr lang="cs-CZ" i="1" dirty="0"/>
              <a:t>, hot, fat</a:t>
            </a:r>
            <a:r>
              <a:rPr lang="cs-CZ" dirty="0"/>
              <a:t>) se koncová souhláska zdvojuje + přidá –</a:t>
            </a:r>
            <a:r>
              <a:rPr lang="cs-CZ" dirty="0" err="1"/>
              <a:t>er</a:t>
            </a:r>
            <a:r>
              <a:rPr lang="cs-CZ" dirty="0"/>
              <a:t>: </a:t>
            </a:r>
            <a:r>
              <a:rPr lang="cs-CZ" i="1" dirty="0" err="1"/>
              <a:t>Thailand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hotter</a:t>
            </a:r>
            <a:r>
              <a:rPr lang="cs-CZ" i="1" dirty="0"/>
              <a:t> </a:t>
            </a:r>
            <a:r>
              <a:rPr lang="cs-CZ" i="1" dirty="0" err="1"/>
              <a:t>than</a:t>
            </a:r>
            <a:r>
              <a:rPr lang="cs-CZ" i="1" dirty="0"/>
              <a:t> </a:t>
            </a:r>
            <a:r>
              <a:rPr lang="cs-CZ" i="1" dirty="0" err="1"/>
              <a:t>Norway</a:t>
            </a:r>
            <a:r>
              <a:rPr lang="cs-CZ" i="1" dirty="0"/>
              <a:t>.</a:t>
            </a:r>
            <a:r>
              <a:rPr lang="cs-CZ" dirty="0"/>
              <a:t>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257AEA2-0422-4EB4-B291-B5295DB7E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851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E54D5A-E042-4E57-AE63-46F6D74A5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Unit 5: 2. stupeň přídavných jmen – část 2,</a:t>
            </a:r>
            <a:br>
              <a:rPr lang="cs-CZ" b="1" dirty="0"/>
            </a:br>
            <a:r>
              <a:rPr lang="cs-CZ" b="1" dirty="0" err="1"/>
              <a:t>page</a:t>
            </a:r>
            <a:r>
              <a:rPr lang="cs-CZ" b="1" dirty="0"/>
              <a:t> 30, </a:t>
            </a:r>
            <a:r>
              <a:rPr lang="cs-CZ" b="1" dirty="0" err="1"/>
              <a:t>grammar</a:t>
            </a:r>
            <a:r>
              <a:rPr lang="cs-CZ" b="1" dirty="0"/>
              <a:t> </a:t>
            </a:r>
            <a:r>
              <a:rPr lang="cs-CZ" b="1" dirty="0" err="1"/>
              <a:t>page</a:t>
            </a:r>
            <a:r>
              <a:rPr lang="cs-CZ" b="1" dirty="0"/>
              <a:t> 157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9AC1F3-CED2-4492-9602-48C771EB6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2. Stupňování opisem:</a:t>
            </a:r>
            <a:r>
              <a:rPr lang="cs-CZ" dirty="0"/>
              <a:t> u dvouslabičných přídavných jmen, nezakončených –y, a víceslabičných přídavných jmen (např. </a:t>
            </a:r>
            <a:r>
              <a:rPr lang="cs-CZ" i="1" dirty="0" err="1"/>
              <a:t>comfortable</a:t>
            </a:r>
            <a:r>
              <a:rPr lang="cs-CZ" i="1" dirty="0"/>
              <a:t>, </a:t>
            </a:r>
            <a:r>
              <a:rPr lang="cs-CZ" i="1" dirty="0" err="1"/>
              <a:t>exciting</a:t>
            </a:r>
            <a:r>
              <a:rPr lang="cs-CZ" i="1" dirty="0"/>
              <a:t>, </a:t>
            </a:r>
            <a:r>
              <a:rPr lang="cs-CZ" i="1" dirty="0" err="1"/>
              <a:t>interesting</a:t>
            </a:r>
            <a:r>
              <a:rPr lang="cs-CZ" i="1" dirty="0"/>
              <a:t>, </a:t>
            </a:r>
            <a:r>
              <a:rPr lang="cs-CZ" i="1" dirty="0" err="1"/>
              <a:t>difficult</a:t>
            </a:r>
            <a:r>
              <a:rPr lang="cs-CZ" dirty="0"/>
              <a:t>) použijeme </a:t>
            </a:r>
            <a:r>
              <a:rPr lang="cs-CZ" i="1" dirty="0"/>
              <a:t>more</a:t>
            </a:r>
            <a:r>
              <a:rPr lang="cs-CZ" dirty="0"/>
              <a:t> + přídavné jméno: </a:t>
            </a:r>
          </a:p>
          <a:p>
            <a:r>
              <a:rPr lang="cs-CZ" i="1" dirty="0" err="1"/>
              <a:t>Their</a:t>
            </a:r>
            <a:r>
              <a:rPr lang="cs-CZ" i="1" dirty="0"/>
              <a:t> </a:t>
            </a:r>
            <a:r>
              <a:rPr lang="cs-CZ" i="1" dirty="0" err="1"/>
              <a:t>life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more </a:t>
            </a:r>
            <a:r>
              <a:rPr lang="cs-CZ" i="1" dirty="0" err="1"/>
              <a:t>exciting</a:t>
            </a:r>
            <a:r>
              <a:rPr lang="cs-CZ" i="1" dirty="0"/>
              <a:t> </a:t>
            </a:r>
            <a:r>
              <a:rPr lang="cs-CZ" i="1" dirty="0" err="1"/>
              <a:t>than</a:t>
            </a:r>
            <a:r>
              <a:rPr lang="cs-CZ" i="1" dirty="0"/>
              <a:t> mine.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86A530E-8B0D-4BA0-9A9F-96B2A6AA5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404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2BE1A7-35AC-44B5-969C-3BF1ABB7E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Unit 5: 3. stupeň přídavných jmen – část 1,</a:t>
            </a:r>
            <a:br>
              <a:rPr lang="cs-CZ" b="1" dirty="0"/>
            </a:br>
            <a:r>
              <a:rPr lang="cs-CZ" b="1" dirty="0" err="1"/>
              <a:t>page</a:t>
            </a:r>
            <a:r>
              <a:rPr lang="cs-CZ" b="1" dirty="0"/>
              <a:t> 33, </a:t>
            </a:r>
            <a:r>
              <a:rPr lang="cs-CZ" b="1" dirty="0" err="1"/>
              <a:t>grammar</a:t>
            </a:r>
            <a:r>
              <a:rPr lang="cs-CZ" b="1" dirty="0"/>
              <a:t> </a:t>
            </a:r>
            <a:r>
              <a:rPr lang="cs-CZ" b="1" dirty="0" err="1"/>
              <a:t>page</a:t>
            </a:r>
            <a:r>
              <a:rPr lang="cs-CZ" b="1" dirty="0"/>
              <a:t> 157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9BDFB3-61C2-40AC-90A8-A3B7B6336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Třetí stupeň přídavných jmen používáme k porovnání jedné věci se skupinou věcí. </a:t>
            </a:r>
          </a:p>
          <a:p>
            <a:r>
              <a:rPr lang="cs-CZ" i="1" dirty="0" err="1"/>
              <a:t>The</a:t>
            </a:r>
            <a:r>
              <a:rPr lang="cs-CZ" i="1" dirty="0"/>
              <a:t> Amazon, </a:t>
            </a:r>
            <a:r>
              <a:rPr lang="cs-CZ" i="1" dirty="0" err="1"/>
              <a:t>the</a:t>
            </a:r>
            <a:r>
              <a:rPr lang="cs-CZ" i="1" dirty="0"/>
              <a:t> Nile and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Volga</a:t>
            </a:r>
            <a:r>
              <a:rPr lang="cs-CZ" i="1" dirty="0"/>
              <a:t> are long </a:t>
            </a:r>
            <a:r>
              <a:rPr lang="cs-CZ" i="1" dirty="0" err="1"/>
              <a:t>rivers</a:t>
            </a:r>
            <a:r>
              <a:rPr lang="cs-CZ" i="1" dirty="0"/>
              <a:t> but </a:t>
            </a:r>
            <a:r>
              <a:rPr lang="cs-CZ" i="1" dirty="0" err="1"/>
              <a:t>the</a:t>
            </a:r>
            <a:r>
              <a:rPr lang="cs-CZ" i="1" dirty="0"/>
              <a:t> Amazon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longest</a:t>
            </a:r>
            <a:r>
              <a:rPr lang="cs-CZ" i="1" dirty="0"/>
              <a:t>. </a:t>
            </a:r>
          </a:p>
          <a:p>
            <a:r>
              <a:rPr lang="cs-CZ" i="1" dirty="0"/>
              <a:t>He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best</a:t>
            </a:r>
            <a:r>
              <a:rPr lang="cs-CZ" i="1" dirty="0"/>
              <a:t> </a:t>
            </a:r>
            <a:r>
              <a:rPr lang="cs-CZ" i="1" dirty="0" err="1"/>
              <a:t>writer</a:t>
            </a:r>
            <a:r>
              <a:rPr lang="cs-CZ" i="1" dirty="0"/>
              <a:t> in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world</a:t>
            </a:r>
            <a:r>
              <a:rPr lang="cs-CZ" i="1" dirty="0"/>
              <a:t>. </a:t>
            </a:r>
          </a:p>
          <a:p>
            <a:r>
              <a:rPr lang="cs-CZ" dirty="0"/>
              <a:t>U třetího stupně přídavných jmen jim předchází určitý člen </a:t>
            </a:r>
            <a:r>
              <a:rPr lang="cs-CZ" i="1" dirty="0" err="1"/>
              <a:t>the</a:t>
            </a:r>
            <a:r>
              <a:rPr lang="cs-CZ" i="1" dirty="0"/>
              <a:t>.</a:t>
            </a:r>
            <a:r>
              <a:rPr lang="cs-CZ" dirty="0"/>
              <a:t> </a:t>
            </a:r>
          </a:p>
          <a:p>
            <a:r>
              <a:rPr lang="cs-CZ" u="sng" dirty="0"/>
              <a:t>1. Stupňování koncovkou</a:t>
            </a:r>
            <a:r>
              <a:rPr lang="cs-CZ" dirty="0"/>
              <a:t>: většina jednoslabičných přídavných jmen (např. </a:t>
            </a:r>
            <a:r>
              <a:rPr lang="cs-CZ" i="1" dirty="0" err="1"/>
              <a:t>rich</a:t>
            </a:r>
            <a:r>
              <a:rPr lang="cs-CZ" i="1" dirty="0"/>
              <a:t>, fast, </a:t>
            </a:r>
            <a:r>
              <a:rPr lang="cs-CZ" i="1" dirty="0" err="1"/>
              <a:t>small</a:t>
            </a:r>
            <a:r>
              <a:rPr lang="cs-CZ" i="1" dirty="0"/>
              <a:t>)</a:t>
            </a:r>
            <a:r>
              <a:rPr lang="cs-CZ" dirty="0"/>
              <a:t> přibírá </a:t>
            </a:r>
            <a:r>
              <a:rPr lang="cs-CZ" i="1" dirty="0"/>
              <a:t>–</a:t>
            </a:r>
            <a:r>
              <a:rPr lang="cs-CZ" i="1" dirty="0" err="1"/>
              <a:t>est</a:t>
            </a:r>
            <a:r>
              <a:rPr lang="cs-CZ" dirty="0"/>
              <a:t>: </a:t>
            </a:r>
          </a:p>
          <a:p>
            <a:r>
              <a:rPr lang="cs-CZ" i="1" dirty="0"/>
              <a:t>Karl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youngest</a:t>
            </a:r>
            <a:r>
              <a:rPr lang="cs-CZ" i="1" dirty="0"/>
              <a:t> person in </a:t>
            </a:r>
            <a:r>
              <a:rPr lang="cs-CZ" i="1" dirty="0" err="1"/>
              <a:t>the</a:t>
            </a:r>
            <a:r>
              <a:rPr lang="cs-CZ" i="1" dirty="0"/>
              <a:t> department. </a:t>
            </a:r>
          </a:p>
          <a:p>
            <a:r>
              <a:rPr lang="cs-CZ" dirty="0"/>
              <a:t>Jednoslabičná přídavná jména, zakončená –e (např. nice, </a:t>
            </a:r>
            <a:r>
              <a:rPr lang="cs-CZ" dirty="0" err="1"/>
              <a:t>wise</a:t>
            </a:r>
            <a:r>
              <a:rPr lang="cs-CZ" dirty="0"/>
              <a:t>) přibírají pouze </a:t>
            </a:r>
            <a:r>
              <a:rPr lang="cs-CZ" i="1" dirty="0"/>
              <a:t>–st</a:t>
            </a:r>
            <a:r>
              <a:rPr lang="cs-CZ" dirty="0"/>
              <a:t>: </a:t>
            </a:r>
            <a:r>
              <a:rPr lang="cs-CZ" i="1" dirty="0"/>
              <a:t>He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wisest</a:t>
            </a:r>
            <a:r>
              <a:rPr lang="cs-CZ" i="1" dirty="0"/>
              <a:t> man in </a:t>
            </a:r>
            <a:r>
              <a:rPr lang="cs-CZ" i="1" dirty="0" err="1"/>
              <a:t>Europe</a:t>
            </a:r>
            <a:r>
              <a:rPr lang="cs-CZ" i="1" dirty="0"/>
              <a:t>. </a:t>
            </a:r>
          </a:p>
          <a:p>
            <a:r>
              <a:rPr lang="cs-CZ" dirty="0"/>
              <a:t>U dvouslabičných přídavných jmen, zakončených –y (např. </a:t>
            </a:r>
            <a:r>
              <a:rPr lang="cs-CZ" i="1" dirty="0" err="1"/>
              <a:t>friendly</a:t>
            </a:r>
            <a:r>
              <a:rPr lang="cs-CZ" i="1" dirty="0"/>
              <a:t>, </a:t>
            </a:r>
            <a:r>
              <a:rPr lang="cs-CZ" i="1" dirty="0" err="1"/>
              <a:t>funny</a:t>
            </a:r>
            <a:r>
              <a:rPr lang="cs-CZ" i="1" dirty="0"/>
              <a:t>, </a:t>
            </a:r>
            <a:r>
              <a:rPr lang="cs-CZ" i="1" dirty="0" err="1"/>
              <a:t>noisy</a:t>
            </a:r>
            <a:r>
              <a:rPr lang="cs-CZ" i="1" dirty="0"/>
              <a:t>)</a:t>
            </a:r>
            <a:r>
              <a:rPr lang="cs-CZ" dirty="0"/>
              <a:t>, se -y mění na –</a:t>
            </a:r>
            <a:r>
              <a:rPr lang="cs-CZ" i="1" dirty="0" err="1"/>
              <a:t>iest</a:t>
            </a:r>
            <a:r>
              <a:rPr lang="cs-CZ" i="1" dirty="0"/>
              <a:t>: </a:t>
            </a:r>
            <a:r>
              <a:rPr lang="cs-CZ" i="1" dirty="0" err="1"/>
              <a:t>This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friendliest</a:t>
            </a:r>
            <a:r>
              <a:rPr lang="cs-CZ" i="1" dirty="0"/>
              <a:t> team in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company</a:t>
            </a:r>
            <a:r>
              <a:rPr lang="cs-CZ" i="1" dirty="0"/>
              <a:t>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7D91503-9482-44A9-97C9-82897C6CD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887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A0A2CD-169D-4CCE-9F25-71D8EE939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Unit 5: 3. stupeň přídavných jmen – část 2</a:t>
            </a:r>
            <a:br>
              <a:rPr lang="cs-CZ" b="1" dirty="0"/>
            </a:br>
            <a:r>
              <a:rPr lang="cs-CZ" b="1" dirty="0" err="1"/>
              <a:t>page</a:t>
            </a:r>
            <a:r>
              <a:rPr lang="cs-CZ" b="1" dirty="0"/>
              <a:t> 33, </a:t>
            </a:r>
            <a:r>
              <a:rPr lang="cs-CZ" b="1" dirty="0" err="1"/>
              <a:t>grammar</a:t>
            </a:r>
            <a:r>
              <a:rPr lang="cs-CZ" b="1" dirty="0"/>
              <a:t> </a:t>
            </a:r>
            <a:r>
              <a:rPr lang="cs-CZ" b="1" dirty="0" err="1"/>
              <a:t>page</a:t>
            </a:r>
            <a:r>
              <a:rPr lang="cs-CZ" b="1" dirty="0"/>
              <a:t> 157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20F0C7A-5F92-4975-8B9E-A10D6F732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U jednoslabičných přídavných jmen, zakončených jednou samohláskou a souhláskou (např. </a:t>
            </a:r>
            <a:r>
              <a:rPr lang="cs-CZ" i="1" dirty="0" err="1"/>
              <a:t>thin</a:t>
            </a:r>
            <a:r>
              <a:rPr lang="cs-CZ" i="1" dirty="0"/>
              <a:t>, hot, fat</a:t>
            </a:r>
            <a:r>
              <a:rPr lang="cs-CZ" dirty="0"/>
              <a:t>) se koncová souhláska zdvojuje + přidá –</a:t>
            </a:r>
            <a:r>
              <a:rPr lang="cs-CZ" i="1" dirty="0" err="1"/>
              <a:t>est</a:t>
            </a:r>
            <a:r>
              <a:rPr lang="cs-CZ" dirty="0"/>
              <a:t>: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hottest</a:t>
            </a:r>
            <a:r>
              <a:rPr lang="cs-CZ" i="1" dirty="0"/>
              <a:t> place in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world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El </a:t>
            </a:r>
            <a:r>
              <a:rPr lang="cs-CZ" i="1" dirty="0" err="1"/>
              <a:t>Aziza</a:t>
            </a:r>
            <a:r>
              <a:rPr lang="cs-CZ" i="1" dirty="0"/>
              <a:t> in </a:t>
            </a:r>
            <a:r>
              <a:rPr lang="cs-CZ" i="1" dirty="0" err="1"/>
              <a:t>Libya</a:t>
            </a:r>
            <a:r>
              <a:rPr lang="cs-CZ" i="1" dirty="0"/>
              <a:t>.</a:t>
            </a:r>
            <a:r>
              <a:rPr lang="cs-CZ" dirty="0"/>
              <a:t> </a:t>
            </a:r>
          </a:p>
          <a:p>
            <a:r>
              <a:rPr lang="cs-CZ" u="sng" dirty="0"/>
              <a:t>2. Stupňování opisem:</a:t>
            </a:r>
            <a:r>
              <a:rPr lang="cs-CZ" dirty="0"/>
              <a:t> u dvouslabičných přídavných jmen, nezakončených –y, a všech víceslabičných přídavných jmen (např. </a:t>
            </a:r>
            <a:r>
              <a:rPr lang="cs-CZ" i="1" dirty="0" err="1"/>
              <a:t>exciting</a:t>
            </a:r>
            <a:r>
              <a:rPr lang="cs-CZ" i="1" dirty="0"/>
              <a:t>, </a:t>
            </a:r>
            <a:r>
              <a:rPr lang="cs-CZ" i="1" dirty="0" err="1"/>
              <a:t>interesting</a:t>
            </a:r>
            <a:r>
              <a:rPr lang="cs-CZ" i="1" dirty="0"/>
              <a:t>, </a:t>
            </a:r>
            <a:r>
              <a:rPr lang="cs-CZ" i="1" dirty="0" err="1"/>
              <a:t>difficult</a:t>
            </a:r>
            <a:r>
              <a:rPr lang="cs-CZ" i="1" dirty="0"/>
              <a:t>)</a:t>
            </a:r>
            <a:r>
              <a:rPr lang="cs-CZ" dirty="0"/>
              <a:t> použijeme </a:t>
            </a:r>
            <a:r>
              <a:rPr lang="cs-CZ" i="1" dirty="0" err="1"/>
              <a:t>the</a:t>
            </a:r>
            <a:r>
              <a:rPr lang="cs-CZ" i="1" dirty="0"/>
              <a:t> most</a:t>
            </a:r>
            <a:r>
              <a:rPr lang="cs-CZ" dirty="0"/>
              <a:t> + přídavné jméno: </a:t>
            </a:r>
          </a:p>
          <a:p>
            <a:r>
              <a:rPr lang="cs-CZ" i="1" dirty="0"/>
              <a:t>He has </a:t>
            </a:r>
            <a:r>
              <a:rPr lang="cs-CZ" i="1" dirty="0" err="1"/>
              <a:t>the</a:t>
            </a:r>
            <a:r>
              <a:rPr lang="cs-CZ" i="1" dirty="0"/>
              <a:t> most </a:t>
            </a:r>
            <a:r>
              <a:rPr lang="cs-CZ" i="1" dirty="0" err="1"/>
              <a:t>interesting</a:t>
            </a:r>
            <a:r>
              <a:rPr lang="cs-CZ" i="1" dirty="0"/>
              <a:t> </a:t>
            </a:r>
            <a:r>
              <a:rPr lang="cs-CZ" i="1" dirty="0" err="1"/>
              <a:t>job</a:t>
            </a:r>
            <a:r>
              <a:rPr lang="cs-CZ" i="1" dirty="0"/>
              <a:t> in </a:t>
            </a:r>
            <a:r>
              <a:rPr lang="cs-CZ" i="1" dirty="0" err="1"/>
              <a:t>that</a:t>
            </a:r>
            <a:r>
              <a:rPr lang="cs-CZ" i="1" dirty="0"/>
              <a:t> </a:t>
            </a:r>
            <a:r>
              <a:rPr lang="cs-CZ" i="1" dirty="0" err="1"/>
              <a:t>company</a:t>
            </a:r>
            <a:r>
              <a:rPr lang="cs-CZ" i="1" dirty="0"/>
              <a:t>.</a:t>
            </a:r>
          </a:p>
          <a:p>
            <a:r>
              <a:rPr lang="cs-CZ" dirty="0"/>
              <a:t>Nepravidelná přídavná jména: </a:t>
            </a:r>
            <a:r>
              <a:rPr lang="cs-CZ" i="1" dirty="0" err="1"/>
              <a:t>good</a:t>
            </a:r>
            <a:r>
              <a:rPr lang="cs-CZ" i="1" dirty="0"/>
              <a:t> – </a:t>
            </a:r>
            <a:r>
              <a:rPr lang="cs-CZ" i="1" dirty="0" err="1"/>
              <a:t>better</a:t>
            </a:r>
            <a:r>
              <a:rPr lang="cs-CZ" i="1" dirty="0"/>
              <a:t> –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best</a:t>
            </a:r>
            <a:r>
              <a:rPr lang="cs-CZ" i="1" dirty="0"/>
              <a:t>; </a:t>
            </a:r>
          </a:p>
          <a:p>
            <a:r>
              <a:rPr lang="cs-CZ" i="1" dirty="0" err="1"/>
              <a:t>bad</a:t>
            </a:r>
            <a:r>
              <a:rPr lang="cs-CZ" i="1" dirty="0"/>
              <a:t> – </a:t>
            </a:r>
            <a:r>
              <a:rPr lang="cs-CZ" i="1" dirty="0" err="1"/>
              <a:t>worse</a:t>
            </a:r>
            <a:r>
              <a:rPr lang="cs-CZ" i="1" dirty="0"/>
              <a:t> –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worst</a:t>
            </a:r>
            <a:r>
              <a:rPr lang="cs-CZ" i="1" dirty="0"/>
              <a:t>; far – </a:t>
            </a:r>
            <a:r>
              <a:rPr lang="cs-CZ" i="1" dirty="0" err="1"/>
              <a:t>farther</a:t>
            </a:r>
            <a:r>
              <a:rPr lang="cs-CZ" i="1" dirty="0"/>
              <a:t> </a:t>
            </a:r>
            <a:r>
              <a:rPr lang="cs-CZ" i="1" dirty="0" err="1"/>
              <a:t>or</a:t>
            </a:r>
            <a:r>
              <a:rPr lang="cs-CZ" i="1" dirty="0"/>
              <a:t> </a:t>
            </a:r>
            <a:r>
              <a:rPr lang="cs-CZ" i="1" dirty="0" err="1"/>
              <a:t>further</a:t>
            </a:r>
            <a:r>
              <a:rPr lang="cs-CZ" i="1" dirty="0"/>
              <a:t> –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farthest</a:t>
            </a:r>
            <a:r>
              <a:rPr lang="cs-CZ" i="1" dirty="0"/>
              <a:t> </a:t>
            </a:r>
            <a:r>
              <a:rPr lang="cs-CZ" i="1" dirty="0" err="1"/>
              <a:t>or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furthest</a:t>
            </a:r>
            <a:endParaRPr lang="cs-CZ" i="1" dirty="0"/>
          </a:p>
          <a:p>
            <a:r>
              <a:rPr lang="cs-CZ" dirty="0"/>
              <a:t>Užitečné je rovněž použití </a:t>
            </a:r>
            <a:r>
              <a:rPr lang="cs-CZ" i="1" dirty="0" err="1"/>
              <a:t>less</a:t>
            </a:r>
            <a:r>
              <a:rPr lang="cs-CZ" i="1" dirty="0"/>
              <a:t> </a:t>
            </a:r>
            <a:r>
              <a:rPr lang="cs-CZ" dirty="0"/>
              <a:t>= méně; </a:t>
            </a:r>
            <a:r>
              <a:rPr lang="cs-CZ" i="1" dirty="0" err="1"/>
              <a:t>the</a:t>
            </a:r>
            <a:r>
              <a:rPr lang="cs-CZ" i="1" dirty="0"/>
              <a:t> least</a:t>
            </a:r>
            <a:r>
              <a:rPr lang="cs-CZ" dirty="0"/>
              <a:t> = nejméně. Oba tyto výrazy používáme se všemi přídavnými jmény v 1. stupni: </a:t>
            </a:r>
            <a:r>
              <a:rPr lang="cs-CZ" i="1" dirty="0" err="1"/>
              <a:t>less</a:t>
            </a:r>
            <a:r>
              <a:rPr lang="cs-CZ" i="1" dirty="0"/>
              <a:t> </a:t>
            </a:r>
            <a:r>
              <a:rPr lang="cs-CZ" i="1" dirty="0" err="1"/>
              <a:t>easy</a:t>
            </a:r>
            <a:r>
              <a:rPr lang="cs-CZ" i="1" dirty="0"/>
              <a:t>, </a:t>
            </a:r>
            <a:r>
              <a:rPr lang="cs-CZ" i="1" dirty="0" err="1"/>
              <a:t>the</a:t>
            </a:r>
            <a:r>
              <a:rPr lang="cs-CZ" i="1" dirty="0"/>
              <a:t> least </a:t>
            </a:r>
            <a:r>
              <a:rPr lang="cs-CZ" i="1" dirty="0" err="1"/>
              <a:t>difficult</a:t>
            </a:r>
            <a:endParaRPr lang="cs-CZ" i="1" dirty="0"/>
          </a:p>
          <a:p>
            <a:endParaRPr lang="cs-CZ" i="1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62979B6-E85F-47BA-85BD-20E93DA11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765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80674A-8960-44BE-8C90-CE6E7E1EF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Osobní zájmena – česká gramatika strana 20</a:t>
            </a:r>
            <a:br>
              <a:rPr lang="cs-CZ" i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C118C7-C4F9-464C-BA6A-6FE6E7AA1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Zde máte v přehledné tabulce uvedena osobní zájmena ve funkci podmětu – ty určitě dobře znáte (</a:t>
            </a:r>
            <a:r>
              <a:rPr lang="cs-CZ" sz="2400" i="1" dirty="0"/>
              <a:t>I, </a:t>
            </a:r>
            <a:r>
              <a:rPr lang="cs-CZ" sz="2400" i="1" dirty="0" err="1"/>
              <a:t>you</a:t>
            </a:r>
            <a:r>
              <a:rPr lang="cs-CZ" sz="2400" i="1" dirty="0"/>
              <a:t>, </a:t>
            </a:r>
            <a:r>
              <a:rPr lang="cs-CZ" sz="2400" i="1" dirty="0" err="1"/>
              <a:t>we</a:t>
            </a:r>
            <a:r>
              <a:rPr lang="cs-CZ" sz="2400" i="1" dirty="0"/>
              <a:t> </a:t>
            </a:r>
            <a:r>
              <a:rPr lang="cs-CZ" sz="2400" dirty="0"/>
              <a:t>…) a také ve funkci </a:t>
            </a:r>
            <a:r>
              <a:rPr lang="cs-CZ" sz="2400" dirty="0" err="1"/>
              <a:t>předmětu.Ve</a:t>
            </a:r>
            <a:r>
              <a:rPr lang="cs-CZ" sz="2400" dirty="0"/>
              <a:t> funkci předmětu osobní zájmena používáme:</a:t>
            </a:r>
          </a:p>
          <a:p>
            <a:r>
              <a:rPr lang="cs-CZ" sz="2400" dirty="0"/>
              <a:t> </a:t>
            </a:r>
            <a:r>
              <a:rPr lang="en-US" sz="2400" dirty="0"/>
              <a:t>po </a:t>
            </a:r>
            <a:r>
              <a:rPr lang="en-US" sz="2400" dirty="0" err="1"/>
              <a:t>předložkách</a:t>
            </a:r>
            <a:r>
              <a:rPr lang="en-US" sz="2400" dirty="0"/>
              <a:t>: </a:t>
            </a:r>
            <a:r>
              <a:rPr lang="en-US" sz="2400" i="1" dirty="0"/>
              <a:t>about me, from you, to him, with </a:t>
            </a:r>
            <a:r>
              <a:rPr lang="cs-CZ" sz="2400" i="1" dirty="0"/>
              <a:t>t</a:t>
            </a:r>
            <a:r>
              <a:rPr lang="en-US" sz="2400" i="1" dirty="0"/>
              <a:t>he</a:t>
            </a:r>
            <a:r>
              <a:rPr lang="cs-CZ" sz="2400" i="1" dirty="0"/>
              <a:t>m,</a:t>
            </a:r>
            <a:r>
              <a:rPr lang="en-US" sz="2400" dirty="0"/>
              <a:t> </a:t>
            </a:r>
            <a:r>
              <a:rPr lang="en-US" sz="2400" dirty="0" err="1"/>
              <a:t>apod</a:t>
            </a:r>
            <a:r>
              <a:rPr lang="en-US" sz="2400" dirty="0"/>
              <a:t>., </a:t>
            </a:r>
            <a:endParaRPr lang="cs-CZ" sz="2400" dirty="0"/>
          </a:p>
          <a:p>
            <a:r>
              <a:rPr lang="cs-CZ" sz="2400" dirty="0"/>
              <a:t>v</a:t>
            </a:r>
            <a:r>
              <a:rPr lang="en-US" sz="2400" dirty="0"/>
              <a:t> 2. </a:t>
            </a:r>
            <a:r>
              <a:rPr lang="en-US" sz="2400" dirty="0" err="1"/>
              <a:t>stupni</a:t>
            </a:r>
            <a:r>
              <a:rPr lang="en-US" sz="2400" dirty="0"/>
              <a:t> </a:t>
            </a:r>
            <a:r>
              <a:rPr lang="en-US" sz="2400" dirty="0" err="1"/>
              <a:t>přídavných</a:t>
            </a:r>
            <a:r>
              <a:rPr lang="en-US" sz="2400" dirty="0"/>
              <a:t> </a:t>
            </a:r>
            <a:r>
              <a:rPr lang="en-US" sz="2400" dirty="0" err="1"/>
              <a:t>jmen</a:t>
            </a:r>
            <a:r>
              <a:rPr lang="en-US" sz="2400" dirty="0"/>
              <a:t>: </a:t>
            </a:r>
            <a:r>
              <a:rPr lang="en-US" sz="2400" i="1" dirty="0"/>
              <a:t>People in Switzerland are richer than us.</a:t>
            </a:r>
            <a:r>
              <a:rPr lang="cs-CZ" sz="2400" i="1" dirty="0"/>
              <a:t> I </a:t>
            </a:r>
            <a:r>
              <a:rPr lang="cs-CZ" sz="2400" i="1" dirty="0" err="1"/>
              <a:t>am</a:t>
            </a:r>
            <a:r>
              <a:rPr lang="cs-CZ" sz="2400" i="1" dirty="0"/>
              <a:t> </a:t>
            </a:r>
            <a:r>
              <a:rPr lang="cs-CZ" sz="2400" i="1" dirty="0" err="1"/>
              <a:t>taller</a:t>
            </a:r>
            <a:r>
              <a:rPr lang="cs-CZ" sz="2400" i="1" dirty="0"/>
              <a:t> </a:t>
            </a:r>
            <a:r>
              <a:rPr lang="cs-CZ" sz="2400" i="1" dirty="0" err="1"/>
              <a:t>than</a:t>
            </a:r>
            <a:r>
              <a:rPr lang="cs-CZ" sz="2400" i="1" dirty="0"/>
              <a:t> her.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AD206BD-7111-4DC7-AC47-658FA8620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349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840ED6-CF8E-4644-86A4-8081763AA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Přivlastňovací zájmena – česká gramatika strana 20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2A68073-7AC0-40B4-81A4-1B03AF8CE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Zde máte v přehledné tabulce uvedena přivlastňovací zájmena nesamostatná a samostatná.</a:t>
            </a:r>
            <a:endParaRPr lang="cs-CZ" sz="2400" i="1" dirty="0"/>
          </a:p>
          <a:p>
            <a:r>
              <a:rPr lang="cs-CZ" sz="2400" dirty="0"/>
              <a:t>Přivlastňovací zájmena nesamostatná –po těch následuje podstatné jméno: </a:t>
            </a:r>
            <a:r>
              <a:rPr lang="cs-CZ" sz="2400" i="1" dirty="0" err="1"/>
              <a:t>This</a:t>
            </a:r>
            <a:r>
              <a:rPr lang="cs-CZ" sz="2400" i="1" dirty="0"/>
              <a:t> </a:t>
            </a:r>
            <a:r>
              <a:rPr lang="cs-CZ" sz="2400" i="1" dirty="0" err="1"/>
              <a:t>is</a:t>
            </a:r>
            <a:r>
              <a:rPr lang="cs-CZ" sz="2400" i="1" dirty="0"/>
              <a:t> my </a:t>
            </a:r>
            <a:r>
              <a:rPr lang="cs-CZ" sz="2400" i="1" dirty="0" err="1"/>
              <a:t>coat</a:t>
            </a:r>
            <a:r>
              <a:rPr lang="cs-CZ" sz="2400" i="1" dirty="0"/>
              <a:t>.</a:t>
            </a:r>
            <a:r>
              <a:rPr lang="cs-CZ" sz="2400" dirty="0"/>
              <a:t> </a:t>
            </a:r>
          </a:p>
          <a:p>
            <a:r>
              <a:rPr lang="cs-CZ" sz="2400" dirty="0"/>
              <a:t>Přivlastňovací zájmena samostatná – po těch </a:t>
            </a:r>
            <a:r>
              <a:rPr lang="cs-CZ" sz="2400"/>
              <a:t>nenásleduje podstatné </a:t>
            </a:r>
            <a:r>
              <a:rPr lang="cs-CZ" sz="2400" dirty="0"/>
              <a:t>jméno: </a:t>
            </a:r>
            <a:r>
              <a:rPr lang="cs-CZ" sz="2400" i="1" dirty="0" err="1"/>
              <a:t>This</a:t>
            </a:r>
            <a:r>
              <a:rPr lang="cs-CZ" sz="2400" i="1" dirty="0"/>
              <a:t> </a:t>
            </a:r>
            <a:r>
              <a:rPr lang="cs-CZ" sz="2400" i="1" dirty="0" err="1"/>
              <a:t>coat</a:t>
            </a:r>
            <a:r>
              <a:rPr lang="cs-CZ" sz="2400" i="1" dirty="0"/>
              <a:t> </a:t>
            </a:r>
            <a:r>
              <a:rPr lang="cs-CZ" sz="2400" i="1" dirty="0" err="1"/>
              <a:t>is</a:t>
            </a:r>
            <a:r>
              <a:rPr lang="cs-CZ" sz="2400" i="1" dirty="0"/>
              <a:t> mine.</a:t>
            </a:r>
          </a:p>
          <a:p>
            <a:endParaRPr lang="cs-CZ" i="1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20673CD-4547-4133-B8F0-146D5EF33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877314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736</TotalTime>
  <Words>735</Words>
  <Application>Microsoft Office PowerPoint</Application>
  <PresentationFormat>Širokoúhlá obrazovka</PresentationFormat>
  <Paragraphs>49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Fazeta</vt:lpstr>
      <vt:lpstr>English A1 level unit 5</vt:lpstr>
      <vt:lpstr>Unit 5</vt:lpstr>
      <vt:lpstr>Unit 5: 2. stupeň přídavných jmen – část 1, page 30, grammar page 157 </vt:lpstr>
      <vt:lpstr>Unit 5: 2. stupeň přídavných jmen – část 2, page 30, grammar page 157 </vt:lpstr>
      <vt:lpstr>Unit 5: 3. stupeň přídavných jmen – část 1, page 33, grammar page 157</vt:lpstr>
      <vt:lpstr>Unit 5: 3. stupeň přídavných jmen – část 2 page 33, grammar page 157</vt:lpstr>
      <vt:lpstr>Osobní zájmena – česká gramatika strana 20 </vt:lpstr>
      <vt:lpstr>Přivlastňovací zájmena – česká gramatika strana 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Angličtina A2</dc:title>
  <dc:creator>Sálus Martin</dc:creator>
  <cp:lastModifiedBy>Hrbek Ivan</cp:lastModifiedBy>
  <cp:revision>80</cp:revision>
  <dcterms:created xsi:type="dcterms:W3CDTF">2020-10-01T10:16:29Z</dcterms:created>
  <dcterms:modified xsi:type="dcterms:W3CDTF">2022-09-22T07:07:34Z</dcterms:modified>
</cp:coreProperties>
</file>