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56" r:id="rId2"/>
    <p:sldId id="271" r:id="rId3"/>
    <p:sldId id="269" r:id="rId4"/>
    <p:sldId id="273" r:id="rId5"/>
    <p:sldId id="274" r:id="rId6"/>
    <p:sldId id="272" r:id="rId7"/>
    <p:sldId id="27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9" autoAdjust="0"/>
    <p:restoredTop sz="94660"/>
  </p:normalViewPr>
  <p:slideViewPr>
    <p:cSldViewPr snapToGrid="0">
      <p:cViewPr varScale="1">
        <p:scale>
          <a:sx n="86" d="100"/>
          <a:sy n="86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062A59-9396-49B2-99C0-90C2332172CB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5D0C04-06F9-4D32-880B-12489C6D0D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093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73255-6019-4E3C-9228-69665D7AF2FA}" type="datetime1">
              <a:rPr lang="en-US" smtClean="0"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CD91E-4C01-4611-8FEA-9D5DDFDB5859}" type="datetime1">
              <a:rPr lang="en-US" smtClean="0"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FF51B-AC9A-4DE4-9BAA-391D31D35D26}" type="datetime1">
              <a:rPr lang="en-US" smtClean="0"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53400-C232-44D7-956A-667DEBE50F6A}" type="datetime1">
              <a:rPr lang="en-US" smtClean="0"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52167-B8BF-49F6-8CDC-B7CA6D396AA9}" type="datetime1">
              <a:rPr lang="en-US" smtClean="0"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536BE-C24A-4BF5-8828-369BAAF6DECE}" type="datetime1">
              <a:rPr lang="en-US" smtClean="0"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4BCB-92D1-4979-AA1A-B3C093934AF7}" type="datetime1">
              <a:rPr lang="en-US" smtClean="0"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679F-C5DC-4408-A118-7899378E7954}" type="datetime1">
              <a:rPr lang="en-US" smtClean="0"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B1406-3CEF-40F9-880C-28DE3289FDF3}" type="datetime1">
              <a:rPr lang="en-US" smtClean="0"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92903-2779-4138-9E5D-6567866147CB}" type="datetime1">
              <a:rPr lang="en-US" smtClean="0"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E85AE-D2B0-4B4E-9E25-6819BC8D31CF}" type="datetime1">
              <a:rPr lang="en-US" smtClean="0"/>
              <a:t>9/22/2022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DCB3E-9FCD-4615-8CAD-ED113136290E}" type="datetime1">
              <a:rPr lang="en-US" smtClean="0"/>
              <a:t>9/22/2022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96F35-033A-4E2A-A83F-C47A4221B27A}" type="datetime1">
              <a:rPr lang="en-US" smtClean="0"/>
              <a:t>9/22/2022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BCCA6-4EDE-488D-A4FD-386A93A36345}" type="datetime1">
              <a:rPr lang="en-US" smtClean="0"/>
              <a:t>9/22/2022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05999-B91E-42EE-9DB6-78F657DACEC4}" type="datetime1">
              <a:rPr lang="en-US" smtClean="0"/>
              <a:t>9/22/2022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FED5-797A-4396-940B-0EAFD57299A4}" type="datetime1">
              <a:rPr lang="en-US" smtClean="0"/>
              <a:t>9/22/2022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95C05-E947-4288-8700-AF899FC67C06}" type="datetime1">
              <a:rPr lang="en-US" smtClean="0"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C365DE-8349-45D1-8B40-49FC885631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9517" y="2404531"/>
            <a:ext cx="7766936" cy="1646302"/>
          </a:xfrm>
        </p:spPr>
        <p:txBody>
          <a:bodyPr/>
          <a:lstStyle/>
          <a:p>
            <a:r>
              <a:rPr lang="cs-CZ" sz="4400" dirty="0" err="1"/>
              <a:t>English</a:t>
            </a:r>
            <a:r>
              <a:rPr lang="cs-CZ" sz="4400" dirty="0"/>
              <a:t> A1 </a:t>
            </a:r>
            <a:r>
              <a:rPr lang="cs-CZ" sz="4400" dirty="0" err="1"/>
              <a:t>level</a:t>
            </a:r>
            <a:br>
              <a:rPr lang="cs-CZ" sz="4400" dirty="0"/>
            </a:br>
            <a:r>
              <a:rPr lang="cs-CZ" sz="4400" dirty="0"/>
              <a:t>unit 6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EE1296D-3D68-4D91-B030-8BE459A672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Ing. Ivan Hrbek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173A163-1E3B-4C5D-A136-1DF1BF7B1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037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C8EBDD-DBA0-4114-B3CF-352E0A36D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Unit 6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A66440E-8C3D-472B-850D-54AFB3F63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b="1" i="1" dirty="0" err="1"/>
              <a:t>There</a:t>
            </a:r>
            <a:r>
              <a:rPr lang="cs-CZ" sz="4000" b="1" i="1" dirty="0"/>
              <a:t> </a:t>
            </a:r>
            <a:r>
              <a:rPr lang="cs-CZ" sz="4000" b="1" i="1" dirty="0" err="1"/>
              <a:t>is</a:t>
            </a:r>
            <a:r>
              <a:rPr lang="cs-CZ" sz="4000" b="1" i="1" dirty="0"/>
              <a:t> / </a:t>
            </a:r>
            <a:r>
              <a:rPr lang="cs-CZ" sz="4000" b="1" i="1" dirty="0" err="1"/>
              <a:t>There</a:t>
            </a:r>
            <a:r>
              <a:rPr lang="cs-CZ" sz="4000" b="1" i="1" dirty="0"/>
              <a:t> are</a:t>
            </a:r>
          </a:p>
          <a:p>
            <a:r>
              <a:rPr lang="cs-CZ" sz="4000" b="1" i="1" dirty="0"/>
              <a:t>R</a:t>
            </a:r>
            <a:r>
              <a:rPr lang="cs-CZ" sz="4000" b="1" dirty="0"/>
              <a:t>ozkazovací způsob</a:t>
            </a:r>
          </a:p>
          <a:p>
            <a:r>
              <a:rPr lang="cs-CZ" sz="4000" b="1" i="1" dirty="0"/>
              <a:t>Použití členů a / </a:t>
            </a:r>
            <a:r>
              <a:rPr lang="cs-CZ" sz="4000" b="1" i="1" dirty="0" err="1"/>
              <a:t>an</a:t>
            </a:r>
            <a:r>
              <a:rPr lang="cs-CZ" sz="4000" b="1" i="1" dirty="0"/>
              <a:t> / </a:t>
            </a:r>
            <a:r>
              <a:rPr lang="cs-CZ" sz="4000" b="1" i="1" dirty="0" err="1"/>
              <a:t>the</a:t>
            </a:r>
            <a:endParaRPr lang="cs-CZ" sz="4000" i="1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402AF5F-EF66-4768-8C7B-C6CF31D36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075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DE3FE1-EE1D-4D0C-8B0B-88A1D43BB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Unit 6: </a:t>
            </a:r>
            <a:r>
              <a:rPr lang="cs-CZ" b="1" dirty="0" err="1"/>
              <a:t>There</a:t>
            </a:r>
            <a:r>
              <a:rPr lang="cs-CZ" b="1" dirty="0"/>
              <a:t> </a:t>
            </a:r>
            <a:r>
              <a:rPr lang="cs-CZ" b="1" dirty="0" err="1"/>
              <a:t>is</a:t>
            </a:r>
            <a:r>
              <a:rPr lang="cs-CZ" b="1" dirty="0"/>
              <a:t> / </a:t>
            </a:r>
            <a:r>
              <a:rPr lang="cs-CZ" b="1" dirty="0" err="1"/>
              <a:t>There</a:t>
            </a:r>
            <a:r>
              <a:rPr lang="cs-CZ" b="1" dirty="0"/>
              <a:t> are – part 1</a:t>
            </a:r>
            <a:br>
              <a:rPr lang="cs-CZ" b="1" dirty="0"/>
            </a:br>
            <a:r>
              <a:rPr lang="cs-CZ" b="1" dirty="0" err="1"/>
              <a:t>page</a:t>
            </a:r>
            <a:r>
              <a:rPr lang="cs-CZ" b="1" dirty="0"/>
              <a:t> 37, </a:t>
            </a:r>
            <a:r>
              <a:rPr lang="cs-CZ" b="1" dirty="0" err="1"/>
              <a:t>grammar</a:t>
            </a:r>
            <a:r>
              <a:rPr lang="cs-CZ" b="1" dirty="0"/>
              <a:t> </a:t>
            </a:r>
            <a:r>
              <a:rPr lang="cs-CZ" b="1" dirty="0" err="1"/>
              <a:t>page</a:t>
            </a:r>
            <a:r>
              <a:rPr lang="cs-CZ" b="1" dirty="0"/>
              <a:t> 154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667C5A-D63F-4D6D-B438-35C0800275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Použití: </a:t>
            </a:r>
          </a:p>
          <a:p>
            <a:r>
              <a:rPr lang="cs-CZ" dirty="0"/>
              <a:t>1. </a:t>
            </a:r>
            <a:r>
              <a:rPr lang="cs-CZ" i="1" dirty="0" err="1"/>
              <a:t>There</a:t>
            </a:r>
            <a:r>
              <a:rPr lang="cs-CZ" i="1" dirty="0"/>
              <a:t> </a:t>
            </a:r>
            <a:r>
              <a:rPr lang="cs-CZ" i="1" dirty="0" err="1"/>
              <a:t>is</a:t>
            </a:r>
            <a:r>
              <a:rPr lang="cs-CZ" i="1" dirty="0"/>
              <a:t> / </a:t>
            </a:r>
            <a:r>
              <a:rPr lang="cs-CZ" i="1" dirty="0" err="1"/>
              <a:t>there</a:t>
            </a:r>
            <a:r>
              <a:rPr lang="cs-CZ" i="1" dirty="0"/>
              <a:t> are / </a:t>
            </a:r>
            <a:r>
              <a:rPr lang="cs-CZ" i="1" dirty="0" err="1"/>
              <a:t>there</a:t>
            </a:r>
            <a:r>
              <a:rPr lang="cs-CZ" i="1" dirty="0"/>
              <a:t> </a:t>
            </a:r>
            <a:r>
              <a:rPr lang="cs-CZ" i="1" dirty="0" err="1"/>
              <a:t>is</a:t>
            </a:r>
            <a:r>
              <a:rPr lang="cs-CZ" i="1" dirty="0"/>
              <a:t> not / </a:t>
            </a:r>
            <a:r>
              <a:rPr lang="cs-CZ" i="1" dirty="0" err="1"/>
              <a:t>there</a:t>
            </a:r>
            <a:r>
              <a:rPr lang="cs-CZ" i="1" dirty="0"/>
              <a:t> are not</a:t>
            </a:r>
            <a:r>
              <a:rPr lang="cs-CZ" dirty="0"/>
              <a:t> používáme, když mluvíme o věcech, které vidíme či nevidíme nebo které na daném místě existují či neexistují. </a:t>
            </a:r>
          </a:p>
          <a:p>
            <a:r>
              <a:rPr lang="cs-CZ" u="sng" dirty="0"/>
              <a:t>2. </a:t>
            </a:r>
            <a:r>
              <a:rPr lang="cs-CZ" i="1" u="sng" dirty="0" err="1"/>
              <a:t>There</a:t>
            </a:r>
            <a:r>
              <a:rPr lang="cs-CZ" i="1" u="sng" dirty="0"/>
              <a:t> </a:t>
            </a:r>
            <a:r>
              <a:rPr lang="cs-CZ" i="1" u="sng" dirty="0" err="1"/>
              <a:t>is</a:t>
            </a:r>
            <a:r>
              <a:rPr lang="cs-CZ" u="sng" dirty="0"/>
              <a:t> používáme s</a:t>
            </a:r>
            <a:r>
              <a:rPr lang="cs-CZ" dirty="0"/>
              <a:t>: </a:t>
            </a:r>
          </a:p>
          <a:p>
            <a:r>
              <a:rPr lang="cs-CZ" dirty="0"/>
              <a:t>a) Jednotným číslem počitatelných podstatných jmen: </a:t>
            </a:r>
            <a:r>
              <a:rPr lang="cs-CZ" i="1" dirty="0" err="1"/>
              <a:t>There</a:t>
            </a:r>
            <a:r>
              <a:rPr lang="cs-CZ" i="1" dirty="0"/>
              <a:t> </a:t>
            </a:r>
            <a:r>
              <a:rPr lang="cs-CZ" i="1" dirty="0" err="1"/>
              <a:t>is</a:t>
            </a:r>
            <a:r>
              <a:rPr lang="cs-CZ" i="1" dirty="0"/>
              <a:t> a </a:t>
            </a:r>
            <a:r>
              <a:rPr lang="cs-CZ" i="1" dirty="0" err="1"/>
              <a:t>cafe</a:t>
            </a:r>
            <a:r>
              <a:rPr lang="cs-CZ" i="1" dirty="0"/>
              <a:t> in </a:t>
            </a:r>
            <a:r>
              <a:rPr lang="cs-CZ" i="1" dirty="0" err="1"/>
              <a:t>the</a:t>
            </a:r>
            <a:r>
              <a:rPr lang="cs-CZ" i="1" dirty="0"/>
              <a:t> park.</a:t>
            </a:r>
            <a:r>
              <a:rPr lang="cs-CZ" dirty="0"/>
              <a:t> </a:t>
            </a:r>
          </a:p>
          <a:p>
            <a:r>
              <a:rPr lang="cs-CZ" dirty="0"/>
              <a:t>b) Nepočitatelnými podstatnými jmény: </a:t>
            </a:r>
            <a:r>
              <a:rPr lang="cs-CZ" i="1" dirty="0" err="1"/>
              <a:t>There</a:t>
            </a:r>
            <a:r>
              <a:rPr lang="cs-CZ" i="1" dirty="0"/>
              <a:t> </a:t>
            </a:r>
            <a:r>
              <a:rPr lang="cs-CZ" i="1" dirty="0" err="1"/>
              <a:t>is</a:t>
            </a:r>
            <a:r>
              <a:rPr lang="cs-CZ" i="1" dirty="0"/>
              <a:t> </a:t>
            </a:r>
            <a:r>
              <a:rPr lang="cs-CZ" i="1" dirty="0" err="1"/>
              <a:t>detailed</a:t>
            </a:r>
            <a:r>
              <a:rPr lang="cs-CZ" i="1" dirty="0"/>
              <a:t> </a:t>
            </a:r>
            <a:r>
              <a:rPr lang="cs-CZ" i="1" dirty="0" err="1"/>
              <a:t>information</a:t>
            </a:r>
            <a:r>
              <a:rPr lang="cs-CZ" i="1" dirty="0"/>
              <a:t> </a:t>
            </a:r>
            <a:r>
              <a:rPr lang="cs-CZ" i="1" dirty="0" err="1"/>
              <a:t>about</a:t>
            </a:r>
            <a:r>
              <a:rPr lang="cs-CZ" i="1" dirty="0"/>
              <a:t> </a:t>
            </a:r>
            <a:r>
              <a:rPr lang="cs-CZ" i="1" dirty="0" err="1"/>
              <a:t>prices</a:t>
            </a:r>
            <a:r>
              <a:rPr lang="cs-CZ" i="1" dirty="0"/>
              <a:t> in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catalogue</a:t>
            </a:r>
            <a:r>
              <a:rPr lang="cs-CZ" i="1" dirty="0"/>
              <a:t>.</a:t>
            </a:r>
            <a:r>
              <a:rPr lang="cs-CZ" dirty="0"/>
              <a:t> </a:t>
            </a:r>
          </a:p>
          <a:p>
            <a:r>
              <a:rPr lang="cs-CZ" u="sng" dirty="0"/>
              <a:t>3. </a:t>
            </a:r>
            <a:r>
              <a:rPr lang="cs-CZ" i="1" u="sng" dirty="0" err="1"/>
              <a:t>There</a:t>
            </a:r>
            <a:r>
              <a:rPr lang="cs-CZ" i="1" u="sng" dirty="0"/>
              <a:t> are </a:t>
            </a:r>
            <a:r>
              <a:rPr lang="cs-CZ" u="sng" dirty="0"/>
              <a:t>používáme s</a:t>
            </a:r>
            <a:r>
              <a:rPr lang="cs-CZ" dirty="0"/>
              <a:t>: Množným číslem počitatelných podstatných jmen: </a:t>
            </a:r>
            <a:r>
              <a:rPr lang="cs-CZ" i="1" dirty="0" err="1"/>
              <a:t>There</a:t>
            </a:r>
            <a:r>
              <a:rPr lang="cs-CZ" i="1" dirty="0"/>
              <a:t> are </a:t>
            </a:r>
            <a:r>
              <a:rPr lang="cs-CZ" i="1" dirty="0" err="1"/>
              <a:t>two</a:t>
            </a:r>
            <a:r>
              <a:rPr lang="cs-CZ" i="1" dirty="0"/>
              <a:t> </a:t>
            </a:r>
            <a:r>
              <a:rPr lang="cs-CZ" i="1" dirty="0" err="1"/>
              <a:t>banks</a:t>
            </a:r>
            <a:r>
              <a:rPr lang="cs-CZ" i="1" dirty="0"/>
              <a:t> in </a:t>
            </a:r>
            <a:r>
              <a:rPr lang="cs-CZ" i="1" dirty="0" err="1"/>
              <a:t>the</a:t>
            </a:r>
            <a:r>
              <a:rPr lang="cs-CZ" i="1" dirty="0"/>
              <a:t> centre. </a:t>
            </a:r>
          </a:p>
          <a:p>
            <a:r>
              <a:rPr lang="cs-CZ" dirty="0"/>
              <a:t>V hovoru a neformální psané angličtině často používáme stažené tvary. </a:t>
            </a:r>
            <a:r>
              <a:rPr lang="cs-CZ" i="1" dirty="0" err="1"/>
              <a:t>There’s</a:t>
            </a:r>
            <a:r>
              <a:rPr lang="cs-CZ" i="1" dirty="0"/>
              <a:t> a </a:t>
            </a:r>
            <a:r>
              <a:rPr lang="cs-CZ" i="1" dirty="0" err="1"/>
              <a:t>cafe</a:t>
            </a:r>
            <a:r>
              <a:rPr lang="cs-CZ" i="1" dirty="0"/>
              <a:t> in </a:t>
            </a:r>
            <a:r>
              <a:rPr lang="cs-CZ" i="1" dirty="0" err="1"/>
              <a:t>the</a:t>
            </a:r>
            <a:r>
              <a:rPr lang="cs-CZ" i="1" dirty="0"/>
              <a:t> park. </a:t>
            </a:r>
            <a:r>
              <a:rPr lang="cs-CZ" i="1" dirty="0" err="1"/>
              <a:t>There’re</a:t>
            </a:r>
            <a:r>
              <a:rPr lang="cs-CZ" i="1" dirty="0"/>
              <a:t> </a:t>
            </a:r>
            <a:r>
              <a:rPr lang="cs-CZ" i="1" dirty="0" err="1"/>
              <a:t>two</a:t>
            </a:r>
            <a:r>
              <a:rPr lang="cs-CZ" i="1" dirty="0"/>
              <a:t> </a:t>
            </a:r>
            <a:r>
              <a:rPr lang="cs-CZ" i="1" dirty="0" err="1"/>
              <a:t>banks</a:t>
            </a:r>
            <a:r>
              <a:rPr lang="cs-CZ" i="1" dirty="0"/>
              <a:t> in </a:t>
            </a:r>
            <a:r>
              <a:rPr lang="cs-CZ" i="1" dirty="0" err="1"/>
              <a:t>the</a:t>
            </a:r>
            <a:r>
              <a:rPr lang="cs-CZ" i="1" dirty="0"/>
              <a:t> centre.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257AEA2-0422-4EB4-B291-B5295DB7E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851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6E0D45-F4F8-45B7-BDF7-8AB393367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Unit 6: </a:t>
            </a:r>
            <a:r>
              <a:rPr lang="cs-CZ" b="1" dirty="0" err="1"/>
              <a:t>There</a:t>
            </a:r>
            <a:r>
              <a:rPr lang="cs-CZ" b="1" dirty="0"/>
              <a:t> </a:t>
            </a:r>
            <a:r>
              <a:rPr lang="cs-CZ" b="1" dirty="0" err="1"/>
              <a:t>is</a:t>
            </a:r>
            <a:r>
              <a:rPr lang="cs-CZ" b="1" dirty="0"/>
              <a:t> / </a:t>
            </a:r>
            <a:r>
              <a:rPr lang="cs-CZ" b="1" dirty="0" err="1"/>
              <a:t>There</a:t>
            </a:r>
            <a:r>
              <a:rPr lang="cs-CZ" b="1" dirty="0"/>
              <a:t> are – part 2</a:t>
            </a:r>
            <a:br>
              <a:rPr lang="cs-CZ" b="1" dirty="0"/>
            </a:br>
            <a:r>
              <a:rPr lang="cs-CZ" b="1" dirty="0" err="1"/>
              <a:t>page</a:t>
            </a:r>
            <a:r>
              <a:rPr lang="cs-CZ" b="1" dirty="0"/>
              <a:t> 37, </a:t>
            </a:r>
            <a:r>
              <a:rPr lang="cs-CZ" b="1" dirty="0" err="1"/>
              <a:t>grammar</a:t>
            </a:r>
            <a:r>
              <a:rPr lang="cs-CZ" b="1" dirty="0"/>
              <a:t> </a:t>
            </a:r>
            <a:r>
              <a:rPr lang="cs-CZ" b="1" dirty="0" err="1"/>
              <a:t>page</a:t>
            </a:r>
            <a:r>
              <a:rPr lang="cs-CZ" b="1" dirty="0"/>
              <a:t> 154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E34A990-5495-4032-B1F3-3B528C0A9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Tvary: </a:t>
            </a:r>
          </a:p>
          <a:p>
            <a:r>
              <a:rPr lang="cs-CZ" dirty="0"/>
              <a:t>(+) Plné tvary: </a:t>
            </a:r>
          </a:p>
          <a:p>
            <a:r>
              <a:rPr lang="cs-CZ" i="1" dirty="0" err="1"/>
              <a:t>There</a:t>
            </a:r>
            <a:r>
              <a:rPr lang="cs-CZ" i="1" dirty="0"/>
              <a:t> </a:t>
            </a:r>
            <a:r>
              <a:rPr lang="cs-CZ" i="1" dirty="0" err="1"/>
              <a:t>is</a:t>
            </a:r>
            <a:r>
              <a:rPr lang="cs-CZ" i="1" dirty="0"/>
              <a:t> </a:t>
            </a:r>
            <a:r>
              <a:rPr lang="cs-CZ" i="1" dirty="0" err="1"/>
              <a:t>water</a:t>
            </a:r>
            <a:r>
              <a:rPr lang="cs-CZ" i="1" dirty="0"/>
              <a:t> in </a:t>
            </a:r>
            <a:r>
              <a:rPr lang="cs-CZ" i="1" dirty="0" err="1"/>
              <a:t>the</a:t>
            </a:r>
            <a:r>
              <a:rPr lang="cs-CZ" i="1" dirty="0"/>
              <a:t> pool. </a:t>
            </a:r>
          </a:p>
          <a:p>
            <a:r>
              <a:rPr lang="cs-CZ" i="1" dirty="0" err="1"/>
              <a:t>There</a:t>
            </a:r>
            <a:r>
              <a:rPr lang="cs-CZ" i="1" dirty="0"/>
              <a:t> are </a:t>
            </a:r>
            <a:r>
              <a:rPr lang="cs-CZ" i="1" dirty="0" err="1"/>
              <a:t>three</a:t>
            </a:r>
            <a:r>
              <a:rPr lang="cs-CZ" i="1" dirty="0"/>
              <a:t> spas. </a:t>
            </a:r>
          </a:p>
          <a:p>
            <a:r>
              <a:rPr lang="cs-CZ" dirty="0"/>
              <a:t>Stažené tvary: </a:t>
            </a:r>
          </a:p>
          <a:p>
            <a:r>
              <a:rPr lang="cs-CZ" i="1" dirty="0" err="1"/>
              <a:t>There’s</a:t>
            </a:r>
            <a:r>
              <a:rPr lang="cs-CZ" i="1" dirty="0"/>
              <a:t> </a:t>
            </a:r>
            <a:r>
              <a:rPr lang="cs-CZ" i="1" dirty="0" err="1"/>
              <a:t>water</a:t>
            </a:r>
            <a:r>
              <a:rPr lang="cs-CZ" i="1" dirty="0"/>
              <a:t> in </a:t>
            </a:r>
            <a:r>
              <a:rPr lang="cs-CZ" i="1" dirty="0" err="1"/>
              <a:t>the</a:t>
            </a:r>
            <a:r>
              <a:rPr lang="cs-CZ" i="1" dirty="0"/>
              <a:t> pool. </a:t>
            </a:r>
          </a:p>
          <a:p>
            <a:r>
              <a:rPr lang="cs-CZ" i="1" dirty="0" err="1"/>
              <a:t>There’re</a:t>
            </a:r>
            <a:r>
              <a:rPr lang="cs-CZ" i="1" dirty="0"/>
              <a:t> </a:t>
            </a:r>
            <a:r>
              <a:rPr lang="cs-CZ" i="1" dirty="0" err="1"/>
              <a:t>three</a:t>
            </a:r>
            <a:r>
              <a:rPr lang="cs-CZ" i="1" dirty="0"/>
              <a:t> spas. </a:t>
            </a:r>
          </a:p>
          <a:p>
            <a:r>
              <a:rPr lang="cs-CZ" dirty="0"/>
              <a:t>(Stažený tvar </a:t>
            </a:r>
            <a:r>
              <a:rPr lang="cs-CZ" i="1" dirty="0" err="1"/>
              <a:t>there’re</a:t>
            </a:r>
            <a:r>
              <a:rPr lang="cs-CZ" dirty="0"/>
              <a:t> je sice gramaticky správný, nicméně kvůli velice obtížné výslovnosti je lepší používat tvar plný.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B2CAD78-3F6A-4F40-BACE-035CC0411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525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2D93AC-DFA8-4571-8BBE-2D698409F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Unit 6: </a:t>
            </a:r>
            <a:r>
              <a:rPr lang="cs-CZ" b="1" dirty="0" err="1"/>
              <a:t>There</a:t>
            </a:r>
            <a:r>
              <a:rPr lang="cs-CZ" b="1" dirty="0"/>
              <a:t> </a:t>
            </a:r>
            <a:r>
              <a:rPr lang="cs-CZ" b="1" dirty="0" err="1"/>
              <a:t>is</a:t>
            </a:r>
            <a:r>
              <a:rPr lang="cs-CZ" b="1" dirty="0"/>
              <a:t> / </a:t>
            </a:r>
            <a:r>
              <a:rPr lang="cs-CZ" b="1" dirty="0" err="1"/>
              <a:t>There</a:t>
            </a:r>
            <a:r>
              <a:rPr lang="cs-CZ" b="1" dirty="0"/>
              <a:t> are – part 3</a:t>
            </a:r>
            <a:br>
              <a:rPr lang="cs-CZ" b="1" dirty="0"/>
            </a:br>
            <a:r>
              <a:rPr lang="cs-CZ" b="1" dirty="0" err="1"/>
              <a:t>page</a:t>
            </a:r>
            <a:r>
              <a:rPr lang="cs-CZ" b="1" dirty="0"/>
              <a:t> 37, </a:t>
            </a:r>
            <a:r>
              <a:rPr lang="cs-CZ" b="1" dirty="0" err="1"/>
              <a:t>grammar</a:t>
            </a:r>
            <a:r>
              <a:rPr lang="cs-CZ" b="1" dirty="0"/>
              <a:t> </a:t>
            </a:r>
            <a:r>
              <a:rPr lang="cs-CZ" b="1" dirty="0" err="1"/>
              <a:t>page</a:t>
            </a:r>
            <a:r>
              <a:rPr lang="cs-CZ" b="1" dirty="0"/>
              <a:t> 154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A8B6983-753C-44EC-A5F4-50CE8D6663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(-) Zápor tvoříme přidáním not: </a:t>
            </a:r>
          </a:p>
          <a:p>
            <a:r>
              <a:rPr lang="cs-CZ" dirty="0"/>
              <a:t>Plné tvary: </a:t>
            </a:r>
            <a:r>
              <a:rPr lang="cs-CZ" i="1" dirty="0" err="1"/>
              <a:t>There</a:t>
            </a:r>
            <a:r>
              <a:rPr lang="cs-CZ" i="1" dirty="0"/>
              <a:t> </a:t>
            </a:r>
            <a:r>
              <a:rPr lang="cs-CZ" i="1" dirty="0" err="1"/>
              <a:t>is</a:t>
            </a:r>
            <a:r>
              <a:rPr lang="cs-CZ" i="1" dirty="0"/>
              <a:t> not </a:t>
            </a:r>
            <a:r>
              <a:rPr lang="cs-CZ" i="1" dirty="0" err="1"/>
              <a:t>water</a:t>
            </a:r>
            <a:r>
              <a:rPr lang="cs-CZ" i="1" dirty="0"/>
              <a:t> in </a:t>
            </a:r>
            <a:r>
              <a:rPr lang="cs-CZ" i="1" dirty="0" err="1"/>
              <a:t>the</a:t>
            </a:r>
            <a:r>
              <a:rPr lang="cs-CZ" i="1" dirty="0"/>
              <a:t> pool. </a:t>
            </a:r>
            <a:r>
              <a:rPr lang="cs-CZ" i="1" dirty="0" err="1"/>
              <a:t>There</a:t>
            </a:r>
            <a:r>
              <a:rPr lang="cs-CZ" i="1" dirty="0"/>
              <a:t> are not </a:t>
            </a:r>
            <a:r>
              <a:rPr lang="cs-CZ" i="1" dirty="0" err="1"/>
              <a:t>three</a:t>
            </a:r>
            <a:r>
              <a:rPr lang="cs-CZ" i="1" dirty="0"/>
              <a:t> spas. </a:t>
            </a:r>
          </a:p>
          <a:p>
            <a:r>
              <a:rPr lang="cs-CZ" dirty="0"/>
              <a:t>Stažené tvary: </a:t>
            </a:r>
            <a:r>
              <a:rPr lang="cs-CZ" i="1" dirty="0" err="1"/>
              <a:t>There</a:t>
            </a:r>
            <a:r>
              <a:rPr lang="cs-CZ" i="1" dirty="0"/>
              <a:t> </a:t>
            </a:r>
            <a:r>
              <a:rPr lang="cs-CZ" i="1" dirty="0" err="1"/>
              <a:t>isn’t</a:t>
            </a:r>
            <a:r>
              <a:rPr lang="cs-CZ" i="1" dirty="0"/>
              <a:t> </a:t>
            </a:r>
            <a:r>
              <a:rPr lang="cs-CZ" i="1" dirty="0" err="1"/>
              <a:t>water</a:t>
            </a:r>
            <a:r>
              <a:rPr lang="cs-CZ" i="1" dirty="0"/>
              <a:t> in </a:t>
            </a:r>
            <a:r>
              <a:rPr lang="cs-CZ" i="1" dirty="0" err="1"/>
              <a:t>the</a:t>
            </a:r>
            <a:r>
              <a:rPr lang="cs-CZ" i="1" dirty="0"/>
              <a:t> pool. </a:t>
            </a:r>
            <a:r>
              <a:rPr lang="cs-CZ" i="1" dirty="0" err="1"/>
              <a:t>There</a:t>
            </a:r>
            <a:r>
              <a:rPr lang="cs-CZ" i="1" dirty="0"/>
              <a:t> </a:t>
            </a:r>
            <a:r>
              <a:rPr lang="cs-CZ" i="1" dirty="0" err="1"/>
              <a:t>aren’t</a:t>
            </a:r>
            <a:r>
              <a:rPr lang="cs-CZ" i="1" dirty="0"/>
              <a:t> </a:t>
            </a:r>
            <a:r>
              <a:rPr lang="cs-CZ" i="1" dirty="0" err="1"/>
              <a:t>three</a:t>
            </a:r>
            <a:r>
              <a:rPr lang="cs-CZ" i="1" dirty="0"/>
              <a:t> spas.</a:t>
            </a:r>
            <a:r>
              <a:rPr lang="cs-CZ" dirty="0"/>
              <a:t> </a:t>
            </a:r>
          </a:p>
          <a:p>
            <a:r>
              <a:rPr lang="cs-CZ" dirty="0"/>
              <a:t>(?) Otázku tvoříme změnou slovosledu: </a:t>
            </a:r>
          </a:p>
          <a:p>
            <a:r>
              <a:rPr lang="cs-CZ" i="1" dirty="0" err="1"/>
              <a:t>Is</a:t>
            </a:r>
            <a:r>
              <a:rPr lang="cs-CZ" i="1" dirty="0"/>
              <a:t> </a:t>
            </a:r>
            <a:r>
              <a:rPr lang="cs-CZ" i="1" dirty="0" err="1"/>
              <a:t>there</a:t>
            </a:r>
            <a:r>
              <a:rPr lang="cs-CZ" i="1" dirty="0"/>
              <a:t> </a:t>
            </a:r>
            <a:r>
              <a:rPr lang="cs-CZ" i="1" dirty="0" err="1"/>
              <a:t>water</a:t>
            </a:r>
            <a:r>
              <a:rPr lang="cs-CZ" i="1" dirty="0"/>
              <a:t> in </a:t>
            </a:r>
            <a:r>
              <a:rPr lang="cs-CZ" i="1" dirty="0" err="1"/>
              <a:t>the</a:t>
            </a:r>
            <a:r>
              <a:rPr lang="cs-CZ" i="1" dirty="0"/>
              <a:t> pool? Are </a:t>
            </a:r>
            <a:r>
              <a:rPr lang="cs-CZ" i="1" dirty="0" err="1"/>
              <a:t>there</a:t>
            </a:r>
            <a:r>
              <a:rPr lang="cs-CZ" i="1" dirty="0"/>
              <a:t> </a:t>
            </a:r>
            <a:r>
              <a:rPr lang="cs-CZ" i="1" dirty="0" err="1"/>
              <a:t>three</a:t>
            </a:r>
            <a:r>
              <a:rPr lang="cs-CZ" i="1" dirty="0"/>
              <a:t> spas? </a:t>
            </a:r>
          </a:p>
          <a:p>
            <a:r>
              <a:rPr lang="cs-CZ" dirty="0"/>
              <a:t>Krátké odpovědi: </a:t>
            </a:r>
            <a:r>
              <a:rPr lang="cs-CZ" i="1" dirty="0" err="1"/>
              <a:t>Yes</a:t>
            </a:r>
            <a:r>
              <a:rPr lang="cs-CZ" i="1" dirty="0"/>
              <a:t>, </a:t>
            </a:r>
            <a:r>
              <a:rPr lang="cs-CZ" i="1" dirty="0" err="1"/>
              <a:t>there</a:t>
            </a:r>
            <a:r>
              <a:rPr lang="cs-CZ" i="1" dirty="0"/>
              <a:t> </a:t>
            </a:r>
            <a:r>
              <a:rPr lang="cs-CZ" i="1" dirty="0" err="1"/>
              <a:t>is</a:t>
            </a:r>
            <a:r>
              <a:rPr lang="cs-CZ" i="1" dirty="0"/>
              <a:t>. No, </a:t>
            </a:r>
            <a:r>
              <a:rPr lang="cs-CZ" i="1" dirty="0" err="1"/>
              <a:t>there</a:t>
            </a:r>
            <a:r>
              <a:rPr lang="cs-CZ" i="1" dirty="0"/>
              <a:t> </a:t>
            </a:r>
            <a:r>
              <a:rPr lang="cs-CZ" i="1" dirty="0" err="1"/>
              <a:t>isn’t</a:t>
            </a:r>
            <a:r>
              <a:rPr lang="cs-CZ" i="1" dirty="0"/>
              <a:t>. </a:t>
            </a:r>
            <a:r>
              <a:rPr lang="cs-CZ" i="1" dirty="0" err="1"/>
              <a:t>Yes</a:t>
            </a:r>
            <a:r>
              <a:rPr lang="cs-CZ" i="1" dirty="0"/>
              <a:t>, </a:t>
            </a:r>
            <a:r>
              <a:rPr lang="cs-CZ" i="1" dirty="0" err="1"/>
              <a:t>there</a:t>
            </a:r>
            <a:r>
              <a:rPr lang="cs-CZ" i="1" dirty="0"/>
              <a:t> are. No, </a:t>
            </a:r>
            <a:r>
              <a:rPr lang="cs-CZ" i="1" dirty="0" err="1"/>
              <a:t>there</a:t>
            </a:r>
            <a:r>
              <a:rPr lang="cs-CZ" i="1" dirty="0"/>
              <a:t> </a:t>
            </a:r>
            <a:r>
              <a:rPr lang="cs-CZ" i="1" dirty="0" err="1"/>
              <a:t>aren’t</a:t>
            </a:r>
            <a:r>
              <a:rPr lang="cs-CZ" i="1" dirty="0"/>
              <a:t>. </a:t>
            </a:r>
          </a:p>
          <a:p>
            <a:r>
              <a:rPr lang="cs-CZ" dirty="0"/>
              <a:t>V kladné krátké odpovědi nelze použít stažené tvary, nelze použít</a:t>
            </a:r>
          </a:p>
          <a:p>
            <a:r>
              <a:rPr lang="cs-CZ" i="1" dirty="0" err="1"/>
              <a:t>Yes</a:t>
            </a:r>
            <a:r>
              <a:rPr lang="cs-CZ" i="1" dirty="0"/>
              <a:t>, </a:t>
            </a:r>
            <a:r>
              <a:rPr lang="cs-CZ" i="1" dirty="0" err="1"/>
              <a:t>there’s</a:t>
            </a:r>
            <a:r>
              <a:rPr lang="cs-CZ" i="1" dirty="0"/>
              <a:t>. </a:t>
            </a:r>
            <a:r>
              <a:rPr lang="cs-CZ" i="1" dirty="0" err="1"/>
              <a:t>Yes</a:t>
            </a:r>
            <a:r>
              <a:rPr lang="cs-CZ" i="1" dirty="0"/>
              <a:t>, </a:t>
            </a:r>
            <a:r>
              <a:rPr lang="cs-CZ" i="1" dirty="0" err="1"/>
              <a:t>there’re</a:t>
            </a:r>
            <a:r>
              <a:rPr lang="cs-CZ" i="1" dirty="0"/>
              <a:t>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D9A6A13-9301-4B4A-AAE0-EDA8D7B93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822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E54D5A-E042-4E57-AE63-46F6D74A5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Unit 6: Rozkazovací způsob</a:t>
            </a:r>
            <a:br>
              <a:rPr lang="cs-CZ" b="1" dirty="0"/>
            </a:br>
            <a:r>
              <a:rPr lang="cs-CZ" b="1" dirty="0" err="1"/>
              <a:t>page</a:t>
            </a:r>
            <a:r>
              <a:rPr lang="cs-CZ" b="1" dirty="0"/>
              <a:t> 39, </a:t>
            </a:r>
            <a:r>
              <a:rPr lang="cs-CZ" b="1" dirty="0" err="1"/>
              <a:t>grammar</a:t>
            </a:r>
            <a:r>
              <a:rPr lang="cs-CZ" b="1" dirty="0"/>
              <a:t> </a:t>
            </a:r>
            <a:r>
              <a:rPr lang="cs-CZ" b="1" dirty="0" err="1"/>
              <a:t>page</a:t>
            </a:r>
            <a:r>
              <a:rPr lang="cs-CZ" b="1" dirty="0"/>
              <a:t> 144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59AC1F3-CED2-4492-9602-48C771EB64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Rozkazovací způsob (</a:t>
            </a:r>
            <a:r>
              <a:rPr lang="cs-CZ" i="1" dirty="0"/>
              <a:t>imperative</a:t>
            </a:r>
            <a:r>
              <a:rPr lang="cs-CZ" dirty="0"/>
              <a:t>) </a:t>
            </a:r>
          </a:p>
          <a:p>
            <a:r>
              <a:rPr lang="cs-CZ" dirty="0"/>
              <a:t>Používáme, když dáváme rozkazy či pokyny. Je vhodný i tehdy, chceme-li sdělit naléhavou informaci. </a:t>
            </a:r>
            <a:r>
              <a:rPr lang="cs-CZ" i="1" dirty="0" err="1"/>
              <a:t>Don’t</a:t>
            </a:r>
            <a:r>
              <a:rPr lang="cs-CZ" i="1" dirty="0"/>
              <a:t> open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window</a:t>
            </a:r>
            <a:r>
              <a:rPr lang="cs-CZ" i="1" dirty="0"/>
              <a:t>. </a:t>
            </a:r>
            <a:r>
              <a:rPr lang="cs-CZ" i="1" dirty="0" err="1"/>
              <a:t>Finish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report </a:t>
            </a:r>
            <a:r>
              <a:rPr lang="cs-CZ" i="1" dirty="0" err="1"/>
              <a:t>today</a:t>
            </a:r>
            <a:r>
              <a:rPr lang="cs-CZ" i="1" dirty="0"/>
              <a:t>. Go to </a:t>
            </a:r>
            <a:r>
              <a:rPr lang="cs-CZ" i="1" dirty="0" err="1"/>
              <a:t>reception</a:t>
            </a:r>
            <a:r>
              <a:rPr lang="cs-CZ" i="1" dirty="0"/>
              <a:t> and </a:t>
            </a:r>
            <a:r>
              <a:rPr lang="cs-CZ" i="1" dirty="0" err="1"/>
              <a:t>get</a:t>
            </a:r>
            <a:r>
              <a:rPr lang="cs-CZ" i="1" dirty="0"/>
              <a:t> a </a:t>
            </a:r>
            <a:r>
              <a:rPr lang="cs-CZ" i="1" dirty="0" err="1"/>
              <a:t>name</a:t>
            </a:r>
            <a:r>
              <a:rPr lang="cs-CZ" i="1" dirty="0"/>
              <a:t> </a:t>
            </a:r>
            <a:r>
              <a:rPr lang="cs-CZ" i="1" dirty="0" err="1"/>
              <a:t>badge</a:t>
            </a:r>
            <a:r>
              <a:rPr lang="cs-CZ" i="1" dirty="0"/>
              <a:t>.</a:t>
            </a:r>
            <a:r>
              <a:rPr lang="cs-CZ" dirty="0"/>
              <a:t> </a:t>
            </a:r>
          </a:p>
          <a:p>
            <a:r>
              <a:rPr lang="cs-CZ" dirty="0"/>
              <a:t>Tvary: (+) Věta začíná infinitivem slovesa, přičemž osobní zájmeno stejně jako v češtině vypadává: </a:t>
            </a:r>
            <a:r>
              <a:rPr lang="cs-CZ" i="1" dirty="0" err="1"/>
              <a:t>Close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door</a:t>
            </a:r>
            <a:r>
              <a:rPr lang="cs-CZ" i="1" dirty="0"/>
              <a:t>, </a:t>
            </a:r>
            <a:r>
              <a:rPr lang="cs-CZ" i="1" dirty="0" err="1"/>
              <a:t>please</a:t>
            </a:r>
            <a:r>
              <a:rPr lang="cs-CZ" i="1" dirty="0"/>
              <a:t>.</a:t>
            </a:r>
            <a:r>
              <a:rPr lang="cs-CZ" dirty="0"/>
              <a:t> </a:t>
            </a:r>
          </a:p>
          <a:p>
            <a:r>
              <a:rPr lang="cs-CZ" dirty="0"/>
              <a:t>(-) Věta začíná </a:t>
            </a:r>
            <a:r>
              <a:rPr lang="cs-CZ" dirty="0" err="1"/>
              <a:t>don’t</a:t>
            </a:r>
            <a:r>
              <a:rPr lang="cs-CZ" dirty="0"/>
              <a:t>, po kterém následuje infinitiv slovesa: </a:t>
            </a:r>
            <a:r>
              <a:rPr lang="cs-CZ" i="1" dirty="0" err="1"/>
              <a:t>Don’t</a:t>
            </a:r>
            <a:r>
              <a:rPr lang="cs-CZ" i="1" dirty="0"/>
              <a:t> start </a:t>
            </a:r>
            <a:r>
              <a:rPr lang="cs-CZ" i="1" dirty="0" err="1"/>
              <a:t>shouting</a:t>
            </a:r>
            <a:r>
              <a:rPr lang="cs-CZ" i="1" dirty="0"/>
              <a:t> </a:t>
            </a:r>
            <a:r>
              <a:rPr lang="cs-CZ" i="1" dirty="0" err="1"/>
              <a:t>again</a:t>
            </a:r>
            <a:r>
              <a:rPr lang="cs-CZ" i="1" dirty="0"/>
              <a:t>.</a:t>
            </a:r>
            <a:r>
              <a:rPr lang="cs-CZ" dirty="0"/>
              <a:t> </a:t>
            </a:r>
          </a:p>
          <a:p>
            <a:r>
              <a:rPr lang="cs-CZ" dirty="0"/>
              <a:t>POZOR! Následuje-li po infinitivu další sloveso, používáme tzv. účelový infinitiv s </a:t>
            </a:r>
            <a:r>
              <a:rPr lang="cs-CZ" i="1" dirty="0"/>
              <a:t>to</a:t>
            </a:r>
            <a:r>
              <a:rPr lang="cs-CZ" dirty="0"/>
              <a:t> (aby). </a:t>
            </a:r>
            <a:r>
              <a:rPr lang="cs-CZ" i="1" dirty="0" err="1"/>
              <a:t>Ask</a:t>
            </a:r>
            <a:r>
              <a:rPr lang="cs-CZ" i="1" dirty="0"/>
              <a:t> </a:t>
            </a:r>
            <a:r>
              <a:rPr lang="cs-CZ" i="1" dirty="0" err="1"/>
              <a:t>Jill</a:t>
            </a:r>
            <a:r>
              <a:rPr lang="cs-CZ" i="1" dirty="0"/>
              <a:t> to call </a:t>
            </a:r>
            <a:r>
              <a:rPr lang="cs-CZ" i="1" dirty="0" err="1"/>
              <a:t>me</a:t>
            </a:r>
            <a:r>
              <a:rPr lang="cs-CZ" i="1" dirty="0"/>
              <a:t> </a:t>
            </a:r>
            <a:r>
              <a:rPr lang="cs-CZ" i="1" dirty="0" err="1"/>
              <a:t>today</a:t>
            </a:r>
            <a:r>
              <a:rPr lang="cs-CZ" dirty="0"/>
              <a:t>. Nikoli: </a:t>
            </a:r>
            <a:r>
              <a:rPr lang="cs-CZ" i="1" dirty="0" err="1"/>
              <a:t>Ask</a:t>
            </a:r>
            <a:r>
              <a:rPr lang="cs-CZ" i="1" dirty="0"/>
              <a:t> </a:t>
            </a:r>
            <a:r>
              <a:rPr lang="cs-CZ" i="1" dirty="0" err="1"/>
              <a:t>Jill</a:t>
            </a:r>
            <a:r>
              <a:rPr lang="cs-CZ" i="1" dirty="0"/>
              <a:t> call </a:t>
            </a:r>
            <a:r>
              <a:rPr lang="cs-CZ" i="1" dirty="0" err="1"/>
              <a:t>me</a:t>
            </a:r>
            <a:r>
              <a:rPr lang="cs-CZ" i="1" dirty="0"/>
              <a:t> </a:t>
            </a:r>
            <a:r>
              <a:rPr lang="cs-CZ" i="1" dirty="0" err="1"/>
              <a:t>today</a:t>
            </a:r>
            <a:r>
              <a:rPr lang="cs-CZ" dirty="0"/>
              <a:t>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86A530E-8B0D-4BA0-9A9F-96B2A6AA5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404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C3CA40-681A-4C85-B030-9743FFA43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i="1" dirty="0"/>
              <a:t>Unit 6: Použití členů a / </a:t>
            </a:r>
            <a:r>
              <a:rPr lang="cs-CZ" b="1" i="1" dirty="0" err="1"/>
              <a:t>an</a:t>
            </a:r>
            <a:r>
              <a:rPr lang="cs-CZ" b="1" i="1" dirty="0"/>
              <a:t> / </a:t>
            </a:r>
            <a:r>
              <a:rPr lang="cs-CZ" b="1" i="1" dirty="0" err="1"/>
              <a:t>the</a:t>
            </a:r>
            <a:br>
              <a:rPr lang="cs-CZ" b="1" i="1" dirty="0"/>
            </a:br>
            <a:r>
              <a:rPr lang="cs-CZ" b="1" i="1" dirty="0"/>
              <a:t>česká gramatika strana 13</a:t>
            </a:r>
            <a:br>
              <a:rPr lang="cs-CZ" i="1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2236E85-6D2B-43FD-AFC1-02D271F0FC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Vzhledem k tomu, že v češtině členy nemáme, jedná se o jednu z nejobtížnějších oblastí anglické gramatiky. Vše zde probírat nelze, prostudujte si tuto oblast v české gramatice.</a:t>
            </a:r>
          </a:p>
          <a:p>
            <a:r>
              <a:rPr lang="cs-CZ" dirty="0"/>
              <a:t>V ní máte použití členů, neurčitých </a:t>
            </a:r>
            <a:r>
              <a:rPr lang="cs-CZ" i="1" dirty="0"/>
              <a:t>a</a:t>
            </a:r>
            <a:r>
              <a:rPr lang="cs-CZ" dirty="0"/>
              <a:t> nebo </a:t>
            </a:r>
            <a:r>
              <a:rPr lang="cs-CZ" i="1" dirty="0" err="1"/>
              <a:t>an</a:t>
            </a:r>
            <a:r>
              <a:rPr lang="cs-CZ" i="1" dirty="0"/>
              <a:t>, </a:t>
            </a:r>
            <a:r>
              <a:rPr lang="cs-CZ" dirty="0"/>
              <a:t>určitého </a:t>
            </a:r>
            <a:r>
              <a:rPr lang="cs-CZ" i="1" dirty="0" err="1"/>
              <a:t>the</a:t>
            </a:r>
            <a:r>
              <a:rPr lang="cs-CZ" dirty="0"/>
              <a:t>, i tzv. „nulového“ členu čili kdy členy nepoužíváme (</a:t>
            </a:r>
            <a:r>
              <a:rPr lang="cs-CZ" i="1" dirty="0" err="1"/>
              <a:t>zero</a:t>
            </a:r>
            <a:r>
              <a:rPr lang="cs-CZ" i="1" dirty="0"/>
              <a:t> </a:t>
            </a:r>
            <a:r>
              <a:rPr lang="cs-CZ" i="1" dirty="0" err="1"/>
              <a:t>article</a:t>
            </a:r>
            <a:r>
              <a:rPr lang="cs-CZ" dirty="0"/>
              <a:t> v angličtině).</a:t>
            </a:r>
          </a:p>
          <a:p>
            <a:r>
              <a:rPr lang="cs-CZ" dirty="0"/>
              <a:t>Dejte si pozor hlavně na to, že použití </a:t>
            </a:r>
            <a:r>
              <a:rPr lang="cs-CZ" i="1" dirty="0"/>
              <a:t>a</a:t>
            </a:r>
            <a:r>
              <a:rPr lang="cs-CZ" dirty="0"/>
              <a:t> nebo </a:t>
            </a:r>
            <a:r>
              <a:rPr lang="cs-CZ" i="1" dirty="0" err="1"/>
              <a:t>an</a:t>
            </a:r>
            <a:r>
              <a:rPr lang="cs-CZ" dirty="0"/>
              <a:t> se řídí podle výslovnosti!! (nikoli psaní) slova, které za ním následuje (podstatné jméno, případně před podstatným jménem stojící přídavné jméno), takže bude:</a:t>
            </a:r>
          </a:p>
          <a:p>
            <a:r>
              <a:rPr lang="cs-CZ" dirty="0"/>
              <a:t> </a:t>
            </a:r>
            <a:r>
              <a:rPr lang="cs-CZ" i="1" dirty="0" err="1"/>
              <a:t>an</a:t>
            </a:r>
            <a:r>
              <a:rPr lang="cs-CZ" i="1" dirty="0"/>
              <a:t> </a:t>
            </a:r>
            <a:r>
              <a:rPr lang="cs-CZ" i="1" dirty="0" err="1"/>
              <a:t>hour</a:t>
            </a:r>
            <a:r>
              <a:rPr lang="cs-CZ" dirty="0"/>
              <a:t> (nečteme česky </a:t>
            </a:r>
            <a:r>
              <a:rPr lang="cs-CZ" dirty="0" err="1"/>
              <a:t>hour</a:t>
            </a:r>
            <a:r>
              <a:rPr lang="cs-CZ" dirty="0"/>
              <a:t>, ale anglicky), </a:t>
            </a:r>
          </a:p>
          <a:p>
            <a:r>
              <a:rPr lang="cs-CZ" dirty="0"/>
              <a:t>obdobně </a:t>
            </a:r>
            <a:r>
              <a:rPr lang="cs-CZ" i="1" dirty="0"/>
              <a:t>a union</a:t>
            </a:r>
            <a:r>
              <a:rPr lang="cs-CZ" dirty="0"/>
              <a:t> (opět čteme </a:t>
            </a:r>
            <a:r>
              <a:rPr lang="cs-CZ" dirty="0" err="1"/>
              <a:t>junijen</a:t>
            </a:r>
            <a:r>
              <a:rPr lang="cs-CZ" dirty="0"/>
              <a:t>, nikoli union)</a:t>
            </a:r>
          </a:p>
          <a:p>
            <a:r>
              <a:rPr lang="cs-CZ" dirty="0"/>
              <a:t>(Před „u“ někdy dáme podle výslovnosti </a:t>
            </a:r>
            <a:r>
              <a:rPr lang="cs-CZ" i="1" dirty="0"/>
              <a:t>a</a:t>
            </a:r>
            <a:r>
              <a:rPr lang="cs-CZ" dirty="0"/>
              <a:t> (jako výše), někdy ovšem </a:t>
            </a:r>
            <a:r>
              <a:rPr lang="cs-CZ" i="1" dirty="0" err="1"/>
              <a:t>an</a:t>
            </a:r>
            <a:r>
              <a:rPr lang="cs-CZ" dirty="0"/>
              <a:t> – například </a:t>
            </a:r>
            <a:r>
              <a:rPr lang="cs-CZ" i="1" dirty="0" err="1"/>
              <a:t>an</a:t>
            </a:r>
            <a:r>
              <a:rPr lang="cs-CZ" i="1" dirty="0"/>
              <a:t> </a:t>
            </a:r>
            <a:r>
              <a:rPr lang="cs-CZ" i="1" dirty="0" err="1"/>
              <a:t>ugly</a:t>
            </a:r>
            <a:r>
              <a:rPr lang="cs-CZ" dirty="0"/>
              <a:t> (škaredý) </a:t>
            </a:r>
            <a:r>
              <a:rPr lang="cs-CZ" i="1" dirty="0"/>
              <a:t>man</a:t>
            </a:r>
            <a:r>
              <a:rPr lang="cs-CZ" dirty="0"/>
              <a:t>.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E68C805-BA96-44EE-935C-86BA7F31C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212854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782</TotalTime>
  <Words>668</Words>
  <Application>Microsoft Office PowerPoint</Application>
  <PresentationFormat>Širokoúhlá obrazovka</PresentationFormat>
  <Paragraphs>52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Trebuchet MS</vt:lpstr>
      <vt:lpstr>Wingdings 3</vt:lpstr>
      <vt:lpstr>Fazeta</vt:lpstr>
      <vt:lpstr>English A1 level unit 6</vt:lpstr>
      <vt:lpstr>Unit 6</vt:lpstr>
      <vt:lpstr>Unit 6: There is / There are – part 1 page 37, grammar page 154 </vt:lpstr>
      <vt:lpstr>Unit 6: There is / There are – part 2 page 37, grammar page 154</vt:lpstr>
      <vt:lpstr>Unit 6: There is / There are – part 3 page 37, grammar page 154</vt:lpstr>
      <vt:lpstr>Unit 6: Rozkazovací způsob page 39, grammar page 144</vt:lpstr>
      <vt:lpstr>Unit 6: Použití členů a / an / the česká gramatika strana 13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Angličtina A2</dc:title>
  <dc:creator>Sálus Martin</dc:creator>
  <cp:lastModifiedBy>Hrbek Ivan</cp:lastModifiedBy>
  <cp:revision>86</cp:revision>
  <dcterms:created xsi:type="dcterms:W3CDTF">2020-10-01T10:16:29Z</dcterms:created>
  <dcterms:modified xsi:type="dcterms:W3CDTF">2022-09-22T07:10:17Z</dcterms:modified>
</cp:coreProperties>
</file>