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2A59-9396-49B2-99C0-90C2332172C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D0C04-06F9-4D32-880B-12489C6D0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3255-6019-4E3C-9228-69665D7AF2F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D91E-4C01-4611-8FEA-9D5DDFDB585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51B-AC9A-4DE4-9BAA-391D31D35D2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400-C232-44D7-956A-667DEBE50F6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167-B8BF-49F6-8CDC-B7CA6D396AA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36BE-C24A-4BF5-8828-369BAAF6DEC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BCB-92D1-4979-AA1A-B3C093934AF7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9F-C5DC-4408-A118-7899378E795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1406-3CEF-40F9-880C-28DE3289FDF3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2903-2779-4138-9E5D-6567866147CB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85AE-D2B0-4B4E-9E25-6819BC8D31CF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CB3E-9FCD-4615-8CAD-ED113136290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6F35-033A-4E2A-A83F-C47A4221B27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CCA6-4EDE-488D-A4FD-386A93A36345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5999-B91E-42EE-9DB6-78F657DACEC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FED5-797A-4396-940B-0EAFD57299A4}" type="datetime1">
              <a:rPr lang="en-US" smtClean="0"/>
              <a:t>9/22/2022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C05-E947-4288-8700-AF899FC67C0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Zimní semestr – úvod + unit 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73A163-1E3B-4C5D-A136-1DF1BF7B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1D043-E5C5-48E0-B0CB-68C614D2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Materials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618FF0-893E-401F-AC8D-D8506DB71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Textbook</a:t>
            </a:r>
            <a:r>
              <a:rPr lang="cs-CZ" dirty="0"/>
              <a:t>: </a:t>
            </a:r>
            <a:r>
              <a:rPr lang="cs-CZ" dirty="0" err="1"/>
              <a:t>Lifestyle</a:t>
            </a:r>
            <a:r>
              <a:rPr lang="cs-CZ" dirty="0"/>
              <a:t> </a:t>
            </a:r>
            <a:r>
              <a:rPr lang="cs-CZ" dirty="0" err="1"/>
              <a:t>Elementary</a:t>
            </a:r>
            <a:r>
              <a:rPr lang="cs-CZ" dirty="0"/>
              <a:t>, </a:t>
            </a:r>
            <a:r>
              <a:rPr lang="cs-CZ" dirty="0" err="1"/>
              <a:t>Units</a:t>
            </a:r>
            <a:r>
              <a:rPr lang="cs-CZ" dirty="0"/>
              <a:t> 1 - 6</a:t>
            </a:r>
          </a:p>
          <a:p>
            <a:r>
              <a:rPr lang="cs-CZ" dirty="0"/>
              <a:t>Stručný přehled gramatiky pro úroveň A1 (Hrbek – Vogeltanzová) – máte v </a:t>
            </a:r>
            <a:r>
              <a:rPr lang="cs-CZ" dirty="0" err="1"/>
              <a:t>Moodle</a:t>
            </a:r>
            <a:r>
              <a:rPr lang="cs-CZ" dirty="0"/>
              <a:t>: v tomto přehledu najdete i několik gramatických jevů, které nejsou v </a:t>
            </a:r>
            <a:r>
              <a:rPr lang="cs-CZ" dirty="0" err="1"/>
              <a:t>Lifestyle</a:t>
            </a:r>
            <a:r>
              <a:rPr lang="cs-CZ" dirty="0"/>
              <a:t> </a:t>
            </a:r>
            <a:r>
              <a:rPr lang="cs-CZ" dirty="0" err="1"/>
              <a:t>Elementary</a:t>
            </a:r>
            <a:r>
              <a:rPr lang="cs-CZ" dirty="0"/>
              <a:t> vysvětleny: slovosled, přivlastňovací pád, použití členů, množné číslo podstatných jmen, psaní velkých písmen, ukazovací zájmena, osobní a přivlastňovací zájmena, krátce se o nich zmíním v jednotlivých </a:t>
            </a:r>
            <a:r>
              <a:rPr lang="cs-CZ" dirty="0" err="1"/>
              <a:t>Units</a:t>
            </a:r>
            <a:r>
              <a:rPr lang="cs-CZ" dirty="0"/>
              <a:t>. Uvádím vždy i číslo stránky v české gramatice, nicméně nemusí vždy přesně odpovídat – dané téma si vždy snadno najdete v Obsahu.</a:t>
            </a:r>
          </a:p>
          <a:p>
            <a:r>
              <a:rPr lang="cs-CZ" dirty="0"/>
              <a:t>Doporučený slovník: </a:t>
            </a:r>
            <a:r>
              <a:rPr lang="cs-CZ" dirty="0" err="1"/>
              <a:t>Longman</a:t>
            </a:r>
            <a:r>
              <a:rPr lang="cs-CZ" dirty="0"/>
              <a:t> </a:t>
            </a:r>
            <a:r>
              <a:rPr lang="cs-CZ" dirty="0" err="1"/>
              <a:t>Contemporary</a:t>
            </a:r>
            <a:r>
              <a:rPr lang="cs-CZ" dirty="0"/>
              <a:t> </a:t>
            </a:r>
            <a:r>
              <a:rPr lang="cs-CZ" dirty="0" err="1"/>
              <a:t>Dictionary</a:t>
            </a:r>
            <a:endParaRPr lang="cs-CZ" dirty="0"/>
          </a:p>
          <a:p>
            <a:r>
              <a:rPr lang="cs-CZ" dirty="0"/>
              <a:t>Doporučená učebnice gramatiky:</a:t>
            </a:r>
          </a:p>
          <a:p>
            <a:r>
              <a:rPr lang="cs-CZ" dirty="0" err="1"/>
              <a:t>Raymong</a:t>
            </a:r>
            <a:r>
              <a:rPr lang="cs-CZ" dirty="0"/>
              <a:t> Murphy: </a:t>
            </a:r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Grammar</a:t>
            </a:r>
            <a:r>
              <a:rPr lang="cs-CZ" dirty="0"/>
              <a:t> in Use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7BA15A-77B7-449A-96B3-8D29F89B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5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u="sng" dirty="0"/>
              <a:t>Unit 1:</a:t>
            </a:r>
            <a:r>
              <a:rPr lang="cs-CZ" b="1" dirty="0"/>
              <a:t> Přítomný čas prostý – sloveso </a:t>
            </a:r>
            <a:r>
              <a:rPr lang="cs-CZ" b="1" i="1" dirty="0" err="1"/>
              <a:t>be</a:t>
            </a:r>
            <a:r>
              <a:rPr lang="cs-CZ" b="1" i="1" dirty="0"/>
              <a:t>; </a:t>
            </a:r>
            <a:r>
              <a:rPr lang="cs-CZ" b="1" dirty="0"/>
              <a:t>přivlastňovací pád; ukazovací zájmena</a:t>
            </a:r>
          </a:p>
          <a:p>
            <a:r>
              <a:rPr lang="cs-CZ" b="1" u="sng" dirty="0"/>
              <a:t>Unit 2:</a:t>
            </a:r>
            <a:r>
              <a:rPr lang="cs-CZ" b="1" dirty="0"/>
              <a:t> Přítomný čas prostý 1 - otázky; velká písmena</a:t>
            </a:r>
          </a:p>
          <a:p>
            <a:r>
              <a:rPr lang="cs-CZ" b="1" u="sng" dirty="0"/>
              <a:t>Unit 3:</a:t>
            </a:r>
            <a:r>
              <a:rPr lang="cs-CZ" b="1" dirty="0"/>
              <a:t> Přítomný čas prostý 2; slovesa </a:t>
            </a:r>
            <a:r>
              <a:rPr lang="cs-CZ" b="1" i="1" dirty="0" err="1"/>
              <a:t>like</a:t>
            </a:r>
            <a:r>
              <a:rPr lang="cs-CZ" b="1" i="1" dirty="0"/>
              <a:t>, love, </a:t>
            </a:r>
            <a:r>
              <a:rPr lang="cs-CZ" b="1" i="1" dirty="0" err="1"/>
              <a:t>hate</a:t>
            </a:r>
            <a:r>
              <a:rPr lang="cs-CZ" b="1" dirty="0"/>
              <a:t>; množné číslo podstatných jmen</a:t>
            </a:r>
          </a:p>
          <a:p>
            <a:r>
              <a:rPr lang="cs-CZ" b="1" u="sng" dirty="0"/>
              <a:t>Unit 4:</a:t>
            </a:r>
            <a:r>
              <a:rPr lang="cs-CZ" b="1" dirty="0"/>
              <a:t> Příslovce četnosti - slovosled; časové předložky</a:t>
            </a:r>
          </a:p>
          <a:p>
            <a:r>
              <a:rPr lang="cs-CZ" b="1" u="sng" dirty="0"/>
              <a:t>Unit 5:</a:t>
            </a:r>
            <a:r>
              <a:rPr lang="cs-CZ" b="1" dirty="0"/>
              <a:t> Stupňování přídavných jmen; osobní a přivlastňovací zájmena</a:t>
            </a:r>
          </a:p>
          <a:p>
            <a:r>
              <a:rPr lang="cs-CZ" b="1" u="sng" dirty="0"/>
              <a:t>Unit 6:</a:t>
            </a:r>
            <a:r>
              <a:rPr lang="cs-CZ" b="1" dirty="0"/>
              <a:t> </a:t>
            </a:r>
            <a:r>
              <a:rPr lang="cs-CZ" b="1" i="1" dirty="0" err="1"/>
              <a:t>There</a:t>
            </a:r>
            <a:r>
              <a:rPr lang="cs-CZ" b="1" i="1" dirty="0"/>
              <a:t> </a:t>
            </a:r>
            <a:r>
              <a:rPr lang="cs-CZ" b="1" i="1" dirty="0" err="1"/>
              <a:t>is</a:t>
            </a:r>
            <a:r>
              <a:rPr lang="cs-CZ" b="1" i="1" dirty="0"/>
              <a:t> / </a:t>
            </a:r>
            <a:r>
              <a:rPr lang="cs-CZ" b="1" i="1" dirty="0" err="1"/>
              <a:t>There</a:t>
            </a:r>
            <a:r>
              <a:rPr lang="cs-CZ" b="1" i="1" dirty="0"/>
              <a:t> are</a:t>
            </a:r>
            <a:r>
              <a:rPr lang="cs-CZ" b="1" dirty="0"/>
              <a:t>; rozkazovací způsob; použití členů </a:t>
            </a:r>
            <a:r>
              <a:rPr lang="cs-CZ" b="1" i="1" dirty="0"/>
              <a:t>a/</a:t>
            </a:r>
            <a:r>
              <a:rPr lang="cs-CZ" b="1" i="1" dirty="0" err="1"/>
              <a:t>an</a:t>
            </a:r>
            <a:r>
              <a:rPr lang="cs-CZ" b="1" i="1" dirty="0"/>
              <a:t>/</a:t>
            </a:r>
            <a:r>
              <a:rPr lang="cs-CZ" b="1" i="1" dirty="0" err="1"/>
              <a:t>the</a:t>
            </a:r>
            <a:endParaRPr lang="cs-CZ" b="1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62E7BB-69A1-4A1F-9A92-44C533C1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UNIT 1</a:t>
            </a:r>
            <a:r>
              <a:rPr lang="cs-CZ" b="1" dirty="0"/>
              <a:t> Přítomný čas prostý – sloveso </a:t>
            </a:r>
            <a:r>
              <a:rPr lang="cs-CZ" b="1" i="1" dirty="0" err="1"/>
              <a:t>be</a:t>
            </a:r>
            <a:r>
              <a:rPr lang="cs-CZ" b="1" i="1" dirty="0"/>
              <a:t> – part 1; </a:t>
            </a:r>
            <a:r>
              <a:rPr lang="cs-CZ" b="1" i="1" dirty="0" err="1"/>
              <a:t>page</a:t>
            </a:r>
            <a:r>
              <a:rPr lang="cs-CZ" b="1" i="1" dirty="0"/>
              <a:t> 5 (</a:t>
            </a:r>
            <a:r>
              <a:rPr lang="cs-CZ" b="1" i="1" dirty="0" err="1"/>
              <a:t>grammar</a:t>
            </a:r>
            <a:r>
              <a:rPr lang="cs-CZ" b="1" i="1" dirty="0"/>
              <a:t> </a:t>
            </a:r>
            <a:r>
              <a:rPr lang="cs-CZ" b="1" i="1" dirty="0" err="1"/>
              <a:t>page</a:t>
            </a:r>
            <a:r>
              <a:rPr lang="cs-CZ" b="1" i="1" dirty="0"/>
              <a:t> 142)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Tvary: Plné tvary: </a:t>
            </a:r>
          </a:p>
          <a:p>
            <a:r>
              <a:rPr lang="cs-CZ" sz="2000" i="1" dirty="0"/>
              <a:t>I </a:t>
            </a:r>
            <a:r>
              <a:rPr lang="cs-CZ" sz="2000" i="1" dirty="0" err="1"/>
              <a:t>am</a:t>
            </a:r>
            <a:r>
              <a:rPr lang="cs-CZ" sz="2000" i="1" dirty="0"/>
              <a:t> - </a:t>
            </a:r>
            <a:r>
              <a:rPr lang="cs-CZ" sz="2000" i="1" dirty="0" err="1"/>
              <a:t>you</a:t>
            </a:r>
            <a:r>
              <a:rPr lang="cs-CZ" sz="2000" i="1" dirty="0"/>
              <a:t> are – </a:t>
            </a:r>
            <a:r>
              <a:rPr lang="cs-CZ" sz="2000" i="1" dirty="0" err="1"/>
              <a:t>she</a:t>
            </a:r>
            <a:r>
              <a:rPr lang="cs-CZ" sz="2000" i="1" dirty="0"/>
              <a:t> </a:t>
            </a:r>
            <a:r>
              <a:rPr lang="cs-CZ" sz="2000" i="1" dirty="0" err="1"/>
              <a:t>is</a:t>
            </a:r>
            <a:r>
              <a:rPr lang="cs-CZ" sz="2000" i="1" dirty="0"/>
              <a:t> - he </a:t>
            </a:r>
            <a:r>
              <a:rPr lang="cs-CZ" sz="2000" i="1" dirty="0" err="1"/>
              <a:t>is</a:t>
            </a:r>
            <a:r>
              <a:rPr lang="cs-CZ" sz="2000" i="1" dirty="0"/>
              <a:t> – </a:t>
            </a:r>
            <a:r>
              <a:rPr lang="cs-CZ" sz="2000" i="1" dirty="0" err="1"/>
              <a:t>it</a:t>
            </a:r>
            <a:r>
              <a:rPr lang="cs-CZ" sz="2000" i="1" dirty="0"/>
              <a:t> </a:t>
            </a:r>
            <a:r>
              <a:rPr lang="cs-CZ" sz="2000" i="1" dirty="0" err="1"/>
              <a:t>is</a:t>
            </a:r>
            <a:r>
              <a:rPr lang="cs-CZ" sz="2000" i="1" dirty="0"/>
              <a:t> – </a:t>
            </a:r>
            <a:r>
              <a:rPr lang="cs-CZ" sz="2000" i="1" dirty="0" err="1"/>
              <a:t>we</a:t>
            </a:r>
            <a:r>
              <a:rPr lang="cs-CZ" sz="2000" i="1" dirty="0"/>
              <a:t> are – </a:t>
            </a:r>
            <a:r>
              <a:rPr lang="cs-CZ" sz="2000" i="1" dirty="0" err="1"/>
              <a:t>you</a:t>
            </a:r>
            <a:r>
              <a:rPr lang="cs-CZ" sz="2000" i="1" dirty="0"/>
              <a:t> are - </a:t>
            </a:r>
            <a:r>
              <a:rPr lang="cs-CZ" sz="2000" i="1" dirty="0" err="1"/>
              <a:t>they</a:t>
            </a:r>
            <a:r>
              <a:rPr lang="cs-CZ" sz="2000" i="1" dirty="0"/>
              <a:t> are </a:t>
            </a:r>
          </a:p>
          <a:p>
            <a:r>
              <a:rPr lang="cs-CZ" sz="2000" dirty="0"/>
              <a:t>Stažené tvary: </a:t>
            </a:r>
            <a:r>
              <a:rPr lang="cs-CZ" sz="2000" i="1" dirty="0" err="1"/>
              <a:t>I’m</a:t>
            </a:r>
            <a:r>
              <a:rPr lang="cs-CZ" sz="2000" i="1" dirty="0"/>
              <a:t>, </a:t>
            </a:r>
            <a:r>
              <a:rPr lang="cs-CZ" sz="2000" i="1" dirty="0" err="1"/>
              <a:t>you’re</a:t>
            </a:r>
            <a:r>
              <a:rPr lang="cs-CZ" sz="2000" i="1" dirty="0"/>
              <a:t> </a:t>
            </a:r>
            <a:r>
              <a:rPr lang="cs-CZ" sz="2000" i="1" dirty="0" err="1"/>
              <a:t>he’s</a:t>
            </a:r>
            <a:r>
              <a:rPr lang="cs-CZ" sz="2000" i="1" dirty="0"/>
              <a:t>, </a:t>
            </a:r>
            <a:r>
              <a:rPr lang="cs-CZ" sz="2000" i="1" dirty="0" err="1"/>
              <a:t>she’s</a:t>
            </a:r>
            <a:r>
              <a:rPr lang="cs-CZ" sz="2000" i="1" dirty="0"/>
              <a:t>, </a:t>
            </a:r>
            <a:r>
              <a:rPr lang="cs-CZ" sz="2000" i="1" dirty="0" err="1"/>
              <a:t>it’s</a:t>
            </a:r>
            <a:r>
              <a:rPr lang="cs-CZ" sz="2000" i="1" dirty="0"/>
              <a:t>, </a:t>
            </a:r>
            <a:r>
              <a:rPr lang="cs-CZ" sz="2000" i="1" dirty="0" err="1"/>
              <a:t>we’re</a:t>
            </a:r>
            <a:r>
              <a:rPr lang="cs-CZ" sz="2000" i="1" dirty="0"/>
              <a:t>, </a:t>
            </a:r>
            <a:r>
              <a:rPr lang="cs-CZ" sz="2000" i="1" dirty="0" err="1"/>
              <a:t>you’re</a:t>
            </a:r>
            <a:r>
              <a:rPr lang="cs-CZ" sz="2000" i="1" dirty="0"/>
              <a:t>, </a:t>
            </a:r>
            <a:r>
              <a:rPr lang="cs-CZ" sz="2000" i="1" dirty="0" err="1"/>
              <a:t>they’re</a:t>
            </a:r>
            <a:r>
              <a:rPr lang="cs-CZ" sz="2000" dirty="0"/>
              <a:t>. </a:t>
            </a:r>
          </a:p>
          <a:p>
            <a:r>
              <a:rPr lang="cs-CZ" sz="2000" dirty="0"/>
              <a:t>Zápor tvoříme přidáním </a:t>
            </a:r>
            <a:r>
              <a:rPr lang="cs-CZ" sz="2000" i="1" dirty="0"/>
              <a:t>not</a:t>
            </a:r>
            <a:r>
              <a:rPr lang="cs-CZ" sz="2000" dirty="0"/>
              <a:t>. Místo </a:t>
            </a:r>
            <a:r>
              <a:rPr lang="cs-CZ" sz="2000" i="1" dirty="0" err="1"/>
              <a:t>isn’t</a:t>
            </a:r>
            <a:r>
              <a:rPr lang="cs-CZ" sz="2000" i="1" dirty="0"/>
              <a:t> </a:t>
            </a:r>
            <a:r>
              <a:rPr lang="cs-CZ" sz="2000" dirty="0"/>
              <a:t>a</a:t>
            </a:r>
            <a:r>
              <a:rPr lang="cs-CZ" sz="2000" i="1" dirty="0"/>
              <a:t> </a:t>
            </a:r>
            <a:r>
              <a:rPr lang="cs-CZ" sz="2000" i="1" dirty="0" err="1"/>
              <a:t>aren’t</a:t>
            </a:r>
            <a:r>
              <a:rPr lang="cs-CZ" sz="2000" dirty="0"/>
              <a:t> můžeme použít </a:t>
            </a:r>
            <a:r>
              <a:rPr lang="cs-CZ" sz="2000" i="1" dirty="0"/>
              <a:t>’s not</a:t>
            </a:r>
            <a:r>
              <a:rPr lang="cs-CZ" sz="2000" dirty="0"/>
              <a:t> a </a:t>
            </a:r>
            <a:r>
              <a:rPr lang="cs-CZ" sz="2000" i="1" dirty="0"/>
              <a:t>’re not. </a:t>
            </a:r>
            <a:r>
              <a:rPr lang="cs-CZ" sz="2000" i="1" dirty="0" err="1"/>
              <a:t>They</a:t>
            </a:r>
            <a:r>
              <a:rPr lang="cs-CZ" sz="2000" i="1" dirty="0"/>
              <a:t> </a:t>
            </a:r>
            <a:r>
              <a:rPr lang="cs-CZ" sz="2000" i="1" dirty="0" err="1"/>
              <a:t>aren’t</a:t>
            </a:r>
            <a:r>
              <a:rPr lang="cs-CZ" sz="2000" i="1" dirty="0"/>
              <a:t> </a:t>
            </a:r>
            <a:r>
              <a:rPr lang="cs-CZ" sz="2000" i="1" dirty="0" err="1"/>
              <a:t>Swiss</a:t>
            </a:r>
            <a:r>
              <a:rPr lang="cs-CZ" sz="2000" i="1" dirty="0"/>
              <a:t>. = </a:t>
            </a:r>
            <a:r>
              <a:rPr lang="cs-CZ" sz="2000" i="1" dirty="0" err="1"/>
              <a:t>They’re</a:t>
            </a:r>
            <a:r>
              <a:rPr lang="cs-CZ" sz="2000" i="1" dirty="0"/>
              <a:t> not </a:t>
            </a:r>
            <a:r>
              <a:rPr lang="cs-CZ" sz="2000" i="1" dirty="0" err="1"/>
              <a:t>Swiss</a:t>
            </a:r>
            <a:r>
              <a:rPr lang="cs-CZ" sz="2000" i="1" dirty="0"/>
              <a:t>. </a:t>
            </a:r>
            <a:r>
              <a:rPr lang="cs-CZ" sz="2000" i="1" dirty="0" err="1"/>
              <a:t>It</a:t>
            </a:r>
            <a:r>
              <a:rPr lang="cs-CZ" sz="2000" i="1" dirty="0"/>
              <a:t> </a:t>
            </a:r>
            <a:r>
              <a:rPr lang="cs-CZ" sz="2000" i="1" dirty="0" err="1"/>
              <a:t>isn’t</a:t>
            </a:r>
            <a:r>
              <a:rPr lang="cs-CZ" sz="2000" i="1" dirty="0"/>
              <a:t> </a:t>
            </a:r>
            <a:r>
              <a:rPr lang="cs-CZ" sz="2000" i="1" dirty="0" err="1"/>
              <a:t>Italian</a:t>
            </a:r>
            <a:r>
              <a:rPr lang="cs-CZ" sz="2000" i="1" dirty="0"/>
              <a:t>. = </a:t>
            </a:r>
            <a:r>
              <a:rPr lang="cs-CZ" sz="2000" i="1" dirty="0" err="1"/>
              <a:t>It’s</a:t>
            </a:r>
            <a:r>
              <a:rPr lang="cs-CZ" sz="2000" i="1" dirty="0"/>
              <a:t> not </a:t>
            </a:r>
            <a:r>
              <a:rPr lang="cs-CZ" sz="2000" i="1" dirty="0" err="1"/>
              <a:t>Italian</a:t>
            </a:r>
            <a:r>
              <a:rPr lang="cs-CZ" sz="2000" dirty="0"/>
              <a:t>. </a:t>
            </a:r>
          </a:p>
          <a:p>
            <a:r>
              <a:rPr lang="cs-CZ" sz="2000" dirty="0"/>
              <a:t>Plné tvary: </a:t>
            </a:r>
            <a:r>
              <a:rPr lang="cs-CZ" sz="2000" i="1" dirty="0"/>
              <a:t>I </a:t>
            </a:r>
            <a:r>
              <a:rPr lang="cs-CZ" sz="2000" i="1" dirty="0" err="1"/>
              <a:t>am</a:t>
            </a:r>
            <a:r>
              <a:rPr lang="cs-CZ" sz="2000" i="1" dirty="0"/>
              <a:t> not, </a:t>
            </a:r>
            <a:r>
              <a:rPr lang="cs-CZ" sz="2000" i="1" dirty="0" err="1"/>
              <a:t>you</a:t>
            </a:r>
            <a:r>
              <a:rPr lang="cs-CZ" sz="2000" i="1" dirty="0"/>
              <a:t> are not, he / </a:t>
            </a:r>
            <a:r>
              <a:rPr lang="cs-CZ" sz="2000" i="1" dirty="0" err="1"/>
              <a:t>she</a:t>
            </a:r>
            <a:r>
              <a:rPr lang="cs-CZ" sz="2000" i="1" dirty="0"/>
              <a:t> / </a:t>
            </a:r>
            <a:r>
              <a:rPr lang="cs-CZ" sz="2000" i="1" dirty="0" err="1"/>
              <a:t>it</a:t>
            </a:r>
            <a:r>
              <a:rPr lang="cs-CZ" sz="2000" i="1" dirty="0"/>
              <a:t> </a:t>
            </a:r>
            <a:r>
              <a:rPr lang="cs-CZ" sz="2000" i="1" dirty="0" err="1"/>
              <a:t>is</a:t>
            </a:r>
            <a:r>
              <a:rPr lang="cs-CZ" sz="2000" i="1" dirty="0"/>
              <a:t> not, </a:t>
            </a:r>
            <a:r>
              <a:rPr lang="cs-CZ" sz="2000" i="1" dirty="0" err="1"/>
              <a:t>we</a:t>
            </a:r>
            <a:r>
              <a:rPr lang="cs-CZ" sz="2000" i="1" dirty="0"/>
              <a:t> / </a:t>
            </a:r>
            <a:r>
              <a:rPr lang="cs-CZ" sz="2000" i="1" dirty="0" err="1"/>
              <a:t>you</a:t>
            </a:r>
            <a:r>
              <a:rPr lang="cs-CZ" sz="2000" i="1" dirty="0"/>
              <a:t> / </a:t>
            </a:r>
            <a:r>
              <a:rPr lang="cs-CZ" sz="2000" i="1" dirty="0" err="1"/>
              <a:t>they</a:t>
            </a:r>
            <a:r>
              <a:rPr lang="cs-CZ" sz="2000" i="1" dirty="0"/>
              <a:t> are not.</a:t>
            </a:r>
            <a:r>
              <a:rPr lang="cs-CZ" sz="2000" dirty="0"/>
              <a:t> Stažené tvary: </a:t>
            </a:r>
            <a:r>
              <a:rPr lang="cs-CZ" sz="2000" i="1" dirty="0" err="1"/>
              <a:t>I’m</a:t>
            </a:r>
            <a:r>
              <a:rPr lang="cs-CZ" sz="2000" i="1" dirty="0"/>
              <a:t> not, </a:t>
            </a:r>
            <a:r>
              <a:rPr lang="cs-CZ" sz="2000" i="1" dirty="0" err="1"/>
              <a:t>you</a:t>
            </a:r>
            <a:r>
              <a:rPr lang="cs-CZ" sz="2000" i="1" dirty="0"/>
              <a:t> </a:t>
            </a:r>
            <a:r>
              <a:rPr lang="cs-CZ" sz="2000" i="1" dirty="0" err="1"/>
              <a:t>aren’t</a:t>
            </a:r>
            <a:r>
              <a:rPr lang="cs-CZ" sz="2000" i="1" dirty="0"/>
              <a:t>, he </a:t>
            </a:r>
            <a:r>
              <a:rPr lang="cs-CZ" sz="2000" i="1" dirty="0" err="1"/>
              <a:t>isn’t</a:t>
            </a:r>
            <a:r>
              <a:rPr lang="cs-CZ" sz="2000" i="1" dirty="0"/>
              <a:t>, </a:t>
            </a:r>
            <a:r>
              <a:rPr lang="cs-CZ" sz="2000" i="1" dirty="0" err="1"/>
              <a:t>she</a:t>
            </a:r>
            <a:r>
              <a:rPr lang="cs-CZ" sz="2000" i="1" dirty="0"/>
              <a:t> </a:t>
            </a:r>
            <a:r>
              <a:rPr lang="cs-CZ" sz="2000" i="1" dirty="0" err="1"/>
              <a:t>isn’t</a:t>
            </a:r>
            <a:r>
              <a:rPr lang="cs-CZ" sz="2000" i="1" dirty="0"/>
              <a:t>, </a:t>
            </a:r>
            <a:r>
              <a:rPr lang="cs-CZ" sz="2000" i="1" dirty="0" err="1"/>
              <a:t>it</a:t>
            </a:r>
            <a:r>
              <a:rPr lang="cs-CZ" sz="2000" i="1" dirty="0"/>
              <a:t> </a:t>
            </a:r>
            <a:r>
              <a:rPr lang="cs-CZ" sz="2000" i="1" dirty="0" err="1"/>
              <a:t>isn’t</a:t>
            </a:r>
            <a:r>
              <a:rPr lang="cs-CZ" sz="2000" i="1" dirty="0"/>
              <a:t>, </a:t>
            </a:r>
            <a:r>
              <a:rPr lang="cs-CZ" sz="2000" i="1" dirty="0" err="1"/>
              <a:t>we</a:t>
            </a:r>
            <a:r>
              <a:rPr lang="cs-CZ" sz="2000" i="1" dirty="0"/>
              <a:t> </a:t>
            </a:r>
            <a:r>
              <a:rPr lang="cs-CZ" sz="2000" i="1" dirty="0" err="1"/>
              <a:t>aren’t</a:t>
            </a:r>
            <a:r>
              <a:rPr lang="cs-CZ" sz="2000" i="1" dirty="0"/>
              <a:t>, </a:t>
            </a:r>
            <a:r>
              <a:rPr lang="cs-CZ" sz="2000" i="1" dirty="0" err="1"/>
              <a:t>you</a:t>
            </a:r>
            <a:r>
              <a:rPr lang="cs-CZ" sz="2000" i="1" dirty="0"/>
              <a:t> </a:t>
            </a:r>
            <a:r>
              <a:rPr lang="cs-CZ" sz="2000" i="1" dirty="0" err="1"/>
              <a:t>aren’t</a:t>
            </a:r>
            <a:r>
              <a:rPr lang="cs-CZ" sz="2000" i="1" dirty="0"/>
              <a:t>, </a:t>
            </a:r>
            <a:r>
              <a:rPr lang="cs-CZ" sz="2000" i="1" dirty="0" err="1"/>
              <a:t>they</a:t>
            </a:r>
            <a:r>
              <a:rPr lang="cs-CZ" sz="2000" i="1" dirty="0"/>
              <a:t> </a:t>
            </a:r>
            <a:r>
              <a:rPr lang="cs-CZ" sz="2000" i="1" dirty="0" err="1"/>
              <a:t>aren’t</a:t>
            </a:r>
            <a:r>
              <a:rPr lang="cs-CZ" sz="2000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57AEA2-0422-4EB4-B291-B5295DB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3AE1F-6DE0-4370-8534-53DDED4D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Přítomný čas prostý – sloveso </a:t>
            </a:r>
            <a:r>
              <a:rPr lang="cs-CZ" b="1" i="1" dirty="0" err="1"/>
              <a:t>be</a:t>
            </a:r>
            <a:r>
              <a:rPr lang="cs-CZ" b="1" i="1" dirty="0"/>
              <a:t> – </a:t>
            </a:r>
            <a:br>
              <a:rPr lang="cs-CZ" b="1" i="1" dirty="0"/>
            </a:br>
            <a:r>
              <a:rPr lang="cs-CZ" b="1" i="1" dirty="0"/>
              <a:t>part 2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A91471-DB41-4C44-9FE9-CFBBF30CD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Otázku tvoříme změnou slovosledu: </a:t>
            </a:r>
            <a:r>
              <a:rPr lang="cs-CZ" sz="2000" i="1" dirty="0" err="1"/>
              <a:t>Am</a:t>
            </a:r>
            <a:r>
              <a:rPr lang="cs-CZ" sz="2000" i="1" dirty="0"/>
              <a:t> I? Are </a:t>
            </a:r>
            <a:r>
              <a:rPr lang="cs-CZ" sz="2000" i="1" dirty="0" err="1"/>
              <a:t>you</a:t>
            </a:r>
            <a:r>
              <a:rPr lang="cs-CZ" sz="2000" i="1" dirty="0"/>
              <a:t>? </a:t>
            </a:r>
            <a:r>
              <a:rPr lang="cs-CZ" sz="2000" i="1" dirty="0" err="1"/>
              <a:t>Is</a:t>
            </a:r>
            <a:r>
              <a:rPr lang="cs-CZ" sz="2000" i="1" dirty="0"/>
              <a:t> he / </a:t>
            </a:r>
            <a:r>
              <a:rPr lang="cs-CZ" sz="2000" i="1" dirty="0" err="1"/>
              <a:t>she</a:t>
            </a:r>
            <a:r>
              <a:rPr lang="cs-CZ" sz="2000" i="1" dirty="0"/>
              <a:t> / </a:t>
            </a:r>
            <a:r>
              <a:rPr lang="cs-CZ" sz="2000" i="1" dirty="0" err="1"/>
              <a:t>it</a:t>
            </a:r>
            <a:r>
              <a:rPr lang="cs-CZ" sz="2000" i="1" dirty="0"/>
              <a:t>? Are </a:t>
            </a:r>
            <a:r>
              <a:rPr lang="cs-CZ" sz="2000" i="1" dirty="0" err="1"/>
              <a:t>we</a:t>
            </a:r>
            <a:r>
              <a:rPr lang="cs-CZ" sz="2000" i="1" dirty="0"/>
              <a:t> / </a:t>
            </a:r>
            <a:r>
              <a:rPr lang="cs-CZ" sz="2000" i="1" dirty="0" err="1"/>
              <a:t>you</a:t>
            </a:r>
            <a:r>
              <a:rPr lang="cs-CZ" sz="2000" i="1" dirty="0"/>
              <a:t> / </a:t>
            </a:r>
            <a:r>
              <a:rPr lang="cs-CZ" sz="2000" i="1" dirty="0" err="1"/>
              <a:t>they</a:t>
            </a:r>
            <a:r>
              <a:rPr lang="cs-CZ" sz="2000" i="1" dirty="0"/>
              <a:t>? </a:t>
            </a:r>
          </a:p>
          <a:p>
            <a:r>
              <a:rPr lang="cs-CZ" sz="2000" dirty="0"/>
              <a:t>Krátké odpovědi – </a:t>
            </a:r>
            <a:r>
              <a:rPr lang="cs-CZ" sz="2000" i="1" dirty="0" err="1"/>
              <a:t>short</a:t>
            </a:r>
            <a:r>
              <a:rPr lang="cs-CZ" sz="2000" i="1" dirty="0"/>
              <a:t> </a:t>
            </a:r>
            <a:r>
              <a:rPr lang="cs-CZ" sz="2000" i="1" dirty="0" err="1"/>
              <a:t>answers</a:t>
            </a:r>
            <a:r>
              <a:rPr lang="cs-CZ" sz="2000" dirty="0"/>
              <a:t>: je-li podmět vyjádřen podstatným jménem, v krátké odpovědi použijeme vždy příslušné osobní zájmeno. </a:t>
            </a:r>
            <a:r>
              <a:rPr lang="cs-CZ" sz="2000" i="1" dirty="0" err="1"/>
              <a:t>Is</a:t>
            </a:r>
            <a:r>
              <a:rPr lang="cs-CZ" sz="2000" i="1" dirty="0"/>
              <a:t> Tom </a:t>
            </a:r>
            <a:r>
              <a:rPr lang="cs-CZ" sz="2000" i="1" dirty="0" err="1"/>
              <a:t>an</a:t>
            </a:r>
            <a:r>
              <a:rPr lang="cs-CZ" sz="2000" i="1" dirty="0"/>
              <a:t> </a:t>
            </a:r>
            <a:r>
              <a:rPr lang="cs-CZ" sz="2000" i="1" dirty="0" err="1"/>
              <a:t>events</a:t>
            </a:r>
            <a:r>
              <a:rPr lang="cs-CZ" sz="2000" i="1" dirty="0"/>
              <a:t> </a:t>
            </a:r>
            <a:r>
              <a:rPr lang="cs-CZ" sz="2000" i="1" dirty="0" err="1"/>
              <a:t>manager</a:t>
            </a:r>
            <a:r>
              <a:rPr lang="cs-CZ" sz="2000" i="1" dirty="0"/>
              <a:t>? </a:t>
            </a:r>
            <a:r>
              <a:rPr lang="cs-CZ" sz="2000" i="1" dirty="0" err="1"/>
              <a:t>Yes</a:t>
            </a:r>
            <a:r>
              <a:rPr lang="cs-CZ" sz="2000" i="1" dirty="0"/>
              <a:t>, he </a:t>
            </a:r>
            <a:r>
              <a:rPr lang="cs-CZ" sz="2000" i="1" dirty="0" err="1"/>
              <a:t>is</a:t>
            </a:r>
            <a:r>
              <a:rPr lang="cs-CZ" sz="2000" dirty="0"/>
              <a:t>. Nikoli </a:t>
            </a:r>
            <a:r>
              <a:rPr lang="cs-CZ" sz="2000" i="1" dirty="0" err="1"/>
              <a:t>Yes</a:t>
            </a:r>
            <a:r>
              <a:rPr lang="cs-CZ" sz="2000" i="1" dirty="0"/>
              <a:t>, Tom </a:t>
            </a:r>
            <a:r>
              <a:rPr lang="cs-CZ" sz="2000" i="1" dirty="0" err="1"/>
              <a:t>is</a:t>
            </a:r>
            <a:r>
              <a:rPr lang="cs-CZ" sz="2000" dirty="0"/>
              <a:t>. V kladné krátké odpovědi musíme použít plné tvary slovesa, nikoli stažené: </a:t>
            </a:r>
            <a:r>
              <a:rPr lang="cs-CZ" sz="2000" i="1" dirty="0" err="1"/>
              <a:t>Is</a:t>
            </a:r>
            <a:r>
              <a:rPr lang="cs-CZ" sz="2000" i="1" dirty="0"/>
              <a:t> Tom </a:t>
            </a:r>
            <a:r>
              <a:rPr lang="cs-CZ" sz="2000" i="1" dirty="0" err="1"/>
              <a:t>an</a:t>
            </a:r>
            <a:r>
              <a:rPr lang="cs-CZ" sz="2000" i="1" dirty="0"/>
              <a:t> </a:t>
            </a:r>
            <a:r>
              <a:rPr lang="cs-CZ" sz="2000" i="1" dirty="0" err="1"/>
              <a:t>events</a:t>
            </a:r>
            <a:r>
              <a:rPr lang="cs-CZ" sz="2000" i="1" dirty="0"/>
              <a:t> </a:t>
            </a:r>
            <a:r>
              <a:rPr lang="cs-CZ" sz="2000" i="1" dirty="0" err="1"/>
              <a:t>manager</a:t>
            </a:r>
            <a:r>
              <a:rPr lang="cs-CZ" sz="2000" i="1" dirty="0"/>
              <a:t>? </a:t>
            </a:r>
            <a:r>
              <a:rPr lang="cs-CZ" sz="2000" i="1" dirty="0" err="1"/>
              <a:t>Yes</a:t>
            </a:r>
            <a:r>
              <a:rPr lang="cs-CZ" sz="2000" i="1" dirty="0"/>
              <a:t>, he </a:t>
            </a:r>
            <a:r>
              <a:rPr lang="cs-CZ" sz="2000" i="1" dirty="0" err="1"/>
              <a:t>is</a:t>
            </a:r>
            <a:r>
              <a:rPr lang="cs-CZ" sz="2000" i="1" dirty="0"/>
              <a:t>. Nikoli </a:t>
            </a:r>
            <a:r>
              <a:rPr lang="cs-CZ" sz="2000" i="1" dirty="0" err="1"/>
              <a:t>Yes</a:t>
            </a:r>
            <a:r>
              <a:rPr lang="cs-CZ" sz="2000" i="1" dirty="0"/>
              <a:t>, </a:t>
            </a:r>
            <a:r>
              <a:rPr lang="cs-CZ" sz="2000" i="1" dirty="0" err="1"/>
              <a:t>he’s</a:t>
            </a:r>
            <a:r>
              <a:rPr lang="cs-CZ" sz="2000" dirty="0"/>
              <a:t>. V záporné krátké odpovědi používáme tvary stažené: </a:t>
            </a:r>
            <a:r>
              <a:rPr lang="cs-CZ" sz="2000" i="1" dirty="0"/>
              <a:t>Are Federico and Enrica </a:t>
            </a:r>
            <a:r>
              <a:rPr lang="cs-CZ" sz="2000" i="1" dirty="0" err="1"/>
              <a:t>designers</a:t>
            </a:r>
            <a:r>
              <a:rPr lang="cs-CZ" sz="2000" i="1" dirty="0"/>
              <a:t>? No, </a:t>
            </a:r>
            <a:r>
              <a:rPr lang="cs-CZ" sz="2000" i="1" dirty="0" err="1"/>
              <a:t>they</a:t>
            </a:r>
            <a:r>
              <a:rPr lang="cs-CZ" sz="2000" i="1" dirty="0"/>
              <a:t> </a:t>
            </a:r>
            <a:r>
              <a:rPr lang="cs-CZ" sz="2000" i="1" dirty="0" err="1"/>
              <a:t>aren’t</a:t>
            </a:r>
            <a:r>
              <a:rPr lang="cs-CZ" sz="2000" i="1" dirty="0"/>
              <a:t>.</a:t>
            </a:r>
          </a:p>
          <a:p>
            <a:r>
              <a:rPr lang="cs-CZ" sz="2000" dirty="0"/>
              <a:t>: V mluvené a neformální psané angličtině používáme stažené tvary, ve formální psané angličtině musíte použít tvary plné.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3B9196-1406-41F1-B517-718A4C5D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7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A1E1C-D7D4-4EAD-B9B1-D648F25F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Přivlastňovací pád – </a:t>
            </a:r>
            <a:r>
              <a:rPr lang="cs-CZ" dirty="0" err="1"/>
              <a:t>possessive</a:t>
            </a:r>
            <a:r>
              <a:rPr lang="cs-CZ" dirty="0"/>
              <a:t> </a:t>
            </a:r>
            <a:r>
              <a:rPr lang="en-US" dirty="0"/>
              <a:t>‘s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4B32D4-F630-444D-99E4-1179BFE21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Najdete</a:t>
            </a:r>
            <a:r>
              <a:rPr lang="en-US" sz="2800" dirty="0"/>
              <a:t> v </a:t>
            </a:r>
            <a:r>
              <a:rPr lang="cs-CZ" sz="2800" dirty="0"/>
              <a:t>české</a:t>
            </a:r>
            <a:r>
              <a:rPr lang="en-US" sz="2800" dirty="0"/>
              <a:t> </a:t>
            </a:r>
            <a:r>
              <a:rPr lang="en-US" sz="2800" dirty="0" err="1"/>
              <a:t>gramatic</a:t>
            </a:r>
            <a:r>
              <a:rPr lang="cs-CZ" sz="2800" dirty="0"/>
              <a:t>e na stránkách 20 a 21. </a:t>
            </a:r>
          </a:p>
          <a:p>
            <a:r>
              <a:rPr lang="cs-CZ" sz="2800" dirty="0"/>
              <a:t>Osobám v angličtině přivlastňujeme pomocí apostrofu + s. </a:t>
            </a:r>
          </a:p>
          <a:p>
            <a:r>
              <a:rPr lang="cs-CZ" sz="2800" i="1" dirty="0"/>
              <a:t>Pepa</a:t>
            </a:r>
            <a:r>
              <a:rPr lang="en-US" sz="2800" i="1" dirty="0"/>
              <a:t>’s car is expensive.</a:t>
            </a:r>
          </a:p>
          <a:p>
            <a:r>
              <a:rPr lang="en-US" sz="2800" i="1" dirty="0"/>
              <a:t>My mother’s garden is really nice.</a:t>
            </a:r>
            <a:endParaRPr lang="cs-CZ" sz="2800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CFB4EB-3655-41E5-A4CD-E4A537FA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8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74FA8-BF48-438C-B257-17460CD5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</a:t>
            </a:r>
            <a:r>
              <a:rPr lang="cs-CZ" dirty="0" err="1"/>
              <a:t>azovací</a:t>
            </a:r>
            <a:r>
              <a:rPr lang="cs-CZ" dirty="0"/>
              <a:t> zájmena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472439-0F14-4017-8CBD-CE72BB6AF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Najdete</a:t>
            </a:r>
            <a:r>
              <a:rPr lang="en-US" sz="2400" dirty="0"/>
              <a:t> v </a:t>
            </a:r>
            <a:r>
              <a:rPr lang="cs-CZ" sz="2400" dirty="0"/>
              <a:t>české</a:t>
            </a:r>
            <a:r>
              <a:rPr lang="en-US" sz="2400" dirty="0"/>
              <a:t> </a:t>
            </a:r>
            <a:r>
              <a:rPr lang="en-US" sz="2400" dirty="0" err="1"/>
              <a:t>gramatic</a:t>
            </a:r>
            <a:r>
              <a:rPr lang="cs-CZ" sz="2400" dirty="0"/>
              <a:t>e na straně 20.</a:t>
            </a:r>
          </a:p>
          <a:p>
            <a:r>
              <a:rPr lang="cs-CZ" sz="2400" dirty="0"/>
              <a:t>Není třeba složitě vysvětlovat:</a:t>
            </a:r>
          </a:p>
          <a:p>
            <a:r>
              <a:rPr lang="cs-CZ" sz="2400" dirty="0"/>
              <a:t>Pro jednotné číslo máme tvary</a:t>
            </a:r>
            <a:r>
              <a:rPr lang="cs-CZ" sz="2400" i="1" dirty="0"/>
              <a:t> </a:t>
            </a:r>
            <a:r>
              <a:rPr lang="cs-CZ" sz="2400" i="1" dirty="0" err="1"/>
              <a:t>this</a:t>
            </a:r>
            <a:r>
              <a:rPr lang="cs-CZ" sz="2400" dirty="0"/>
              <a:t> pro blízký předmět, </a:t>
            </a:r>
            <a:r>
              <a:rPr lang="cs-CZ" sz="2400" i="1" dirty="0" err="1"/>
              <a:t>that</a:t>
            </a:r>
            <a:r>
              <a:rPr lang="cs-CZ" sz="2400" dirty="0"/>
              <a:t> pro vzdálený</a:t>
            </a:r>
          </a:p>
          <a:p>
            <a:r>
              <a:rPr lang="cs-CZ" sz="2400" dirty="0"/>
              <a:t>V množném čísle je to obdobně </a:t>
            </a:r>
            <a:r>
              <a:rPr lang="cs-CZ" sz="2400" i="1" dirty="0"/>
              <a:t>these </a:t>
            </a:r>
            <a:r>
              <a:rPr lang="cs-CZ" sz="2400" dirty="0"/>
              <a:t>pro blízké předměty, </a:t>
            </a:r>
            <a:r>
              <a:rPr lang="cs-CZ" sz="2400" i="1" dirty="0" err="1"/>
              <a:t>those</a:t>
            </a:r>
            <a:r>
              <a:rPr lang="cs-CZ" sz="2400" dirty="0"/>
              <a:t> pro vzdálené</a:t>
            </a:r>
            <a:endParaRPr lang="cs-CZ" sz="2400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236AC86-EA86-4976-A814-7B2CC9D6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761</TotalTime>
  <Words>614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English A1 level Zimní semestr – úvod + unit 1</vt:lpstr>
      <vt:lpstr>Materials</vt:lpstr>
      <vt:lpstr>Programme: </vt:lpstr>
      <vt:lpstr>UNIT 1 Přítomný čas prostý – sloveso be – part 1; page 5 (grammar page 142)</vt:lpstr>
      <vt:lpstr>Přítomný čas prostý – sloveso be –  part 2 </vt:lpstr>
      <vt:lpstr>Přivlastňovací pád – possessive ‘s</vt:lpstr>
      <vt:lpstr>Ukazovací zájmena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58</cp:revision>
  <dcterms:created xsi:type="dcterms:W3CDTF">2020-10-01T10:16:29Z</dcterms:created>
  <dcterms:modified xsi:type="dcterms:W3CDTF">2022-09-22T06:54:03Z</dcterms:modified>
</cp:coreProperties>
</file>