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0"/>
  </p:notesMasterIdLst>
  <p:sldIdLst>
    <p:sldId id="256" r:id="rId2"/>
    <p:sldId id="259" r:id="rId3"/>
    <p:sldId id="258" r:id="rId4"/>
    <p:sldId id="269" r:id="rId5"/>
    <p:sldId id="257" r:id="rId6"/>
    <p:sldId id="267" r:id="rId7"/>
    <p:sldId id="268" r:id="rId8"/>
    <p:sldId id="266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9" autoAdjust="0"/>
    <p:restoredTop sz="94660"/>
  </p:normalViewPr>
  <p:slideViewPr>
    <p:cSldViewPr snapToGrid="0">
      <p:cViewPr varScale="1">
        <p:scale>
          <a:sx n="86" d="100"/>
          <a:sy n="86" d="100"/>
        </p:scale>
        <p:origin x="4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062A59-9396-49B2-99C0-90C2332172CB}" type="datetimeFigureOut">
              <a:rPr lang="cs-CZ" smtClean="0"/>
              <a:t>04.02.2021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5D0C04-06F9-4D32-880B-12489C6D0D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00937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73255-6019-4E3C-9228-69665D7AF2FA}" type="datetime1">
              <a:rPr lang="en-US" smtClean="0"/>
              <a:t>2/4/2021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CD91E-4C01-4611-8FEA-9D5DDFDB5859}" type="datetime1">
              <a:rPr lang="en-US" smtClean="0"/>
              <a:t>2/4/2021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FF51B-AC9A-4DE4-9BAA-391D31D35D26}" type="datetime1">
              <a:rPr lang="en-US" smtClean="0"/>
              <a:t>2/4/2021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53400-C232-44D7-956A-667DEBE50F6A}" type="datetime1">
              <a:rPr lang="en-US" smtClean="0"/>
              <a:t>2/4/2021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52167-B8BF-49F6-8CDC-B7CA6D396AA9}" type="datetime1">
              <a:rPr lang="en-US" smtClean="0"/>
              <a:t>2/4/2021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536BE-C24A-4BF5-8828-369BAAF6DECE}" type="datetime1">
              <a:rPr lang="en-US" smtClean="0"/>
              <a:t>2/4/2021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94BCB-92D1-4979-AA1A-B3C093934AF7}" type="datetime1">
              <a:rPr lang="en-US" smtClean="0"/>
              <a:t>2/4/2021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2679F-C5DC-4408-A118-7899378E7954}" type="datetime1">
              <a:rPr lang="en-US" smtClean="0"/>
              <a:t>2/4/2021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B1406-3CEF-40F9-880C-28DE3289FDF3}" type="datetime1">
              <a:rPr lang="en-US" smtClean="0"/>
              <a:t>2/4/2021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92903-2779-4138-9E5D-6567866147CB}" type="datetime1">
              <a:rPr lang="en-US" smtClean="0"/>
              <a:t>2/4/2021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E85AE-D2B0-4B4E-9E25-6819BC8D31CF}" type="datetime1">
              <a:rPr lang="en-US" smtClean="0"/>
              <a:t>2/4/2021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DCB3E-9FCD-4615-8CAD-ED113136290E}" type="datetime1">
              <a:rPr lang="en-US" smtClean="0"/>
              <a:t>2/4/2021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96F35-033A-4E2A-A83F-C47A4221B27A}" type="datetime1">
              <a:rPr lang="en-US" smtClean="0"/>
              <a:t>2/4/2021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BCCA6-4EDE-488D-A4FD-386A93A36345}" type="datetime1">
              <a:rPr lang="en-US" smtClean="0"/>
              <a:t>2/4/2021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05999-B91E-42EE-9DB6-78F657DACEC4}" type="datetime1">
              <a:rPr lang="en-US" smtClean="0"/>
              <a:t>2/4/2021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5FED5-797A-4396-940B-0EAFD57299A4}" type="datetime1">
              <a:rPr lang="en-US" smtClean="0"/>
              <a:t>2/4/2021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495C05-E947-4288-8700-AF899FC67C06}" type="datetime1">
              <a:rPr lang="en-US" smtClean="0"/>
              <a:t>2/4/2021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C365DE-8349-45D1-8B40-49FC885631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59517" y="2404531"/>
            <a:ext cx="7766936" cy="1646302"/>
          </a:xfrm>
        </p:spPr>
        <p:txBody>
          <a:bodyPr/>
          <a:lstStyle/>
          <a:p>
            <a:r>
              <a:rPr lang="cs-CZ" sz="4400" dirty="0" err="1"/>
              <a:t>English</a:t>
            </a:r>
            <a:r>
              <a:rPr lang="cs-CZ" sz="4400" dirty="0"/>
              <a:t> A1 </a:t>
            </a:r>
            <a:r>
              <a:rPr lang="cs-CZ" sz="4400" dirty="0" err="1"/>
              <a:t>level</a:t>
            </a:r>
            <a:br>
              <a:rPr lang="cs-CZ" sz="4400" dirty="0"/>
            </a:br>
            <a:r>
              <a:rPr lang="cs-CZ" sz="4400" dirty="0" err="1"/>
              <a:t>Summer</a:t>
            </a:r>
            <a:r>
              <a:rPr lang="cs-CZ" sz="4400" dirty="0"/>
              <a:t> term – úvod + unit 7 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EE1296D-3D68-4D91-B030-8BE459A6721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Ing. Ivan Hrbek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173A163-1E3B-4C5D-A136-1DF1BF7B1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60370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11D043-E5C5-48E0-B0CB-68C614D25E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Materials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7618FF0-893E-401F-AC8D-D8506DB71A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Textbook</a:t>
            </a:r>
            <a:r>
              <a:rPr lang="cs-CZ" dirty="0"/>
              <a:t>: </a:t>
            </a:r>
            <a:r>
              <a:rPr lang="cs-CZ" dirty="0" err="1"/>
              <a:t>Lifestyle</a:t>
            </a:r>
            <a:r>
              <a:rPr lang="cs-CZ" dirty="0"/>
              <a:t> </a:t>
            </a:r>
            <a:r>
              <a:rPr lang="cs-CZ" dirty="0" err="1"/>
              <a:t>Elementary</a:t>
            </a:r>
            <a:r>
              <a:rPr lang="cs-CZ" dirty="0"/>
              <a:t>, </a:t>
            </a:r>
            <a:r>
              <a:rPr lang="cs-CZ" dirty="0" err="1"/>
              <a:t>Units</a:t>
            </a:r>
            <a:r>
              <a:rPr lang="cs-CZ" dirty="0"/>
              <a:t> 7 – 12</a:t>
            </a:r>
          </a:p>
          <a:p>
            <a:r>
              <a:rPr lang="cs-CZ" dirty="0"/>
              <a:t>Stručný přehled gramatiky pro úroveň A1 (Hrbek – Vogeltanzová) – máte na </a:t>
            </a:r>
            <a:r>
              <a:rPr lang="cs-CZ" dirty="0" err="1"/>
              <a:t>Moodle</a:t>
            </a:r>
            <a:endParaRPr lang="cs-CZ" dirty="0"/>
          </a:p>
          <a:p>
            <a:r>
              <a:rPr lang="cs-CZ" dirty="0"/>
              <a:t>Doporučený slovník: </a:t>
            </a:r>
            <a:r>
              <a:rPr lang="cs-CZ" dirty="0" err="1"/>
              <a:t>Longman</a:t>
            </a:r>
            <a:r>
              <a:rPr lang="cs-CZ" dirty="0"/>
              <a:t> </a:t>
            </a:r>
            <a:r>
              <a:rPr lang="cs-CZ" dirty="0" err="1"/>
              <a:t>Contemporary</a:t>
            </a:r>
            <a:r>
              <a:rPr lang="cs-CZ" dirty="0"/>
              <a:t> </a:t>
            </a:r>
            <a:r>
              <a:rPr lang="cs-CZ" dirty="0" err="1"/>
              <a:t>Dictionary</a:t>
            </a:r>
            <a:endParaRPr lang="cs-CZ" dirty="0"/>
          </a:p>
          <a:p>
            <a:r>
              <a:rPr lang="cs-CZ" dirty="0"/>
              <a:t>Doporučená učebnice gramatiky:</a:t>
            </a:r>
          </a:p>
          <a:p>
            <a:r>
              <a:rPr lang="cs-CZ" dirty="0" err="1"/>
              <a:t>Raymong</a:t>
            </a:r>
            <a:r>
              <a:rPr lang="cs-CZ" dirty="0"/>
              <a:t> Murphy: </a:t>
            </a:r>
            <a:r>
              <a:rPr lang="cs-CZ" dirty="0" err="1"/>
              <a:t>Essential</a:t>
            </a:r>
            <a:r>
              <a:rPr lang="cs-CZ" dirty="0"/>
              <a:t> </a:t>
            </a:r>
            <a:r>
              <a:rPr lang="cs-CZ" dirty="0" err="1"/>
              <a:t>Grammar</a:t>
            </a:r>
            <a:r>
              <a:rPr lang="cs-CZ" dirty="0"/>
              <a:t> in Use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D7BA15A-77B7-449A-96B3-8D29F89B2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58567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87DF10-B60F-4F77-A457-7E13929F98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Programme</a:t>
            </a:r>
            <a:r>
              <a:rPr lang="en-US" dirty="0"/>
              <a:t>: 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9AF897A-D92B-494E-9E5F-D5720A48EB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b="1" u="sng" dirty="0"/>
              <a:t>Unit 7:</a:t>
            </a:r>
            <a:r>
              <a:rPr lang="cs-CZ" b="1" dirty="0"/>
              <a:t> Počitatelná a nepočitatelná podstatná jména / </a:t>
            </a:r>
            <a:r>
              <a:rPr lang="cs-CZ" b="1" i="1" dirty="0" err="1"/>
              <a:t>some</a:t>
            </a:r>
            <a:r>
              <a:rPr lang="cs-CZ" b="1" i="1" dirty="0"/>
              <a:t> - </a:t>
            </a:r>
            <a:r>
              <a:rPr lang="cs-CZ" b="1" i="1" dirty="0" err="1"/>
              <a:t>any</a:t>
            </a:r>
            <a:endParaRPr lang="cs-CZ" b="1" dirty="0"/>
          </a:p>
          <a:p>
            <a:r>
              <a:rPr lang="cs-CZ" b="1" u="sng" dirty="0"/>
              <a:t>Unit 8:</a:t>
            </a:r>
            <a:r>
              <a:rPr lang="cs-CZ" b="1" dirty="0"/>
              <a:t> Modální slovesa </a:t>
            </a:r>
            <a:r>
              <a:rPr lang="cs-CZ" b="1" i="1" dirty="0" err="1"/>
              <a:t>can</a:t>
            </a:r>
            <a:r>
              <a:rPr lang="cs-CZ" b="1" i="1" dirty="0"/>
              <a:t>, </a:t>
            </a:r>
            <a:r>
              <a:rPr lang="cs-CZ" b="1" i="1" dirty="0" err="1"/>
              <a:t>have</a:t>
            </a:r>
            <a:r>
              <a:rPr lang="cs-CZ" b="1" i="1" dirty="0"/>
              <a:t> to, </a:t>
            </a:r>
            <a:r>
              <a:rPr lang="cs-CZ" b="1" i="1" dirty="0" err="1"/>
              <a:t>should</a:t>
            </a:r>
            <a:r>
              <a:rPr lang="cs-CZ" b="1" i="1" dirty="0"/>
              <a:t>, </a:t>
            </a:r>
            <a:r>
              <a:rPr lang="cs-CZ" b="1" i="1" dirty="0" err="1"/>
              <a:t>need</a:t>
            </a:r>
            <a:r>
              <a:rPr lang="cs-CZ" b="1" i="1" dirty="0"/>
              <a:t> to</a:t>
            </a:r>
          </a:p>
          <a:p>
            <a:r>
              <a:rPr lang="cs-CZ" b="1" u="sng" dirty="0"/>
              <a:t>Unit 9:</a:t>
            </a:r>
            <a:r>
              <a:rPr lang="cs-CZ" b="1" dirty="0"/>
              <a:t> </a:t>
            </a:r>
            <a:r>
              <a:rPr lang="cs-CZ" b="1" i="1" dirty="0"/>
              <a:t>Much/many/a lot </a:t>
            </a:r>
            <a:r>
              <a:rPr lang="cs-CZ" b="1" i="1" dirty="0" err="1"/>
              <a:t>of</a:t>
            </a:r>
            <a:r>
              <a:rPr lang="cs-CZ" b="1" i="1" dirty="0"/>
              <a:t>/</a:t>
            </a:r>
            <a:r>
              <a:rPr lang="cs-CZ" b="1" i="1" dirty="0" err="1"/>
              <a:t>lots</a:t>
            </a:r>
            <a:r>
              <a:rPr lang="cs-CZ" b="1" i="1" dirty="0"/>
              <a:t> </a:t>
            </a:r>
            <a:r>
              <a:rPr lang="cs-CZ" b="1" i="1" dirty="0" err="1"/>
              <a:t>of</a:t>
            </a:r>
            <a:r>
              <a:rPr lang="cs-CZ" b="1" i="1" dirty="0"/>
              <a:t>;  </a:t>
            </a:r>
            <a:r>
              <a:rPr lang="cs-CZ" b="1" i="1" dirty="0" err="1"/>
              <a:t>have</a:t>
            </a:r>
            <a:r>
              <a:rPr lang="cs-CZ" b="1" i="1" dirty="0"/>
              <a:t> </a:t>
            </a:r>
            <a:r>
              <a:rPr lang="cs-CZ" b="1" i="1" dirty="0" err="1"/>
              <a:t>got</a:t>
            </a:r>
            <a:r>
              <a:rPr lang="cs-CZ" b="1" i="1" dirty="0"/>
              <a:t>, </a:t>
            </a:r>
            <a:r>
              <a:rPr lang="cs-CZ" b="1" i="1" dirty="0" err="1"/>
              <a:t>need</a:t>
            </a:r>
            <a:endParaRPr lang="cs-CZ" b="1" i="1" dirty="0"/>
          </a:p>
          <a:p>
            <a:r>
              <a:rPr lang="cs-CZ" b="1" u="sng" dirty="0"/>
              <a:t>Unit 10:</a:t>
            </a:r>
            <a:r>
              <a:rPr lang="cs-CZ" b="1" dirty="0"/>
              <a:t> Minulý čas sloveso </a:t>
            </a:r>
            <a:r>
              <a:rPr lang="cs-CZ" b="1" i="1" dirty="0" err="1"/>
              <a:t>be</a:t>
            </a:r>
            <a:r>
              <a:rPr lang="cs-CZ" b="1" dirty="0"/>
              <a:t>; </a:t>
            </a:r>
            <a:r>
              <a:rPr lang="cs-CZ" b="1" i="1" dirty="0" err="1"/>
              <a:t>too</a:t>
            </a:r>
            <a:r>
              <a:rPr lang="cs-CZ" b="1" i="1" dirty="0"/>
              <a:t> + </a:t>
            </a:r>
            <a:r>
              <a:rPr lang="cs-CZ" b="1" dirty="0"/>
              <a:t>přídavné jméno / </a:t>
            </a:r>
            <a:r>
              <a:rPr lang="cs-CZ" b="1" i="1" dirty="0"/>
              <a:t>not + </a:t>
            </a:r>
            <a:r>
              <a:rPr lang="cs-CZ" b="1" i="1" dirty="0" err="1"/>
              <a:t>adjective</a:t>
            </a:r>
            <a:r>
              <a:rPr lang="cs-CZ" b="1" i="1" dirty="0"/>
              <a:t> + </a:t>
            </a:r>
            <a:r>
              <a:rPr lang="cs-CZ" b="1" i="1" dirty="0" err="1"/>
              <a:t>enough</a:t>
            </a:r>
            <a:endParaRPr lang="cs-CZ" i="1" dirty="0"/>
          </a:p>
          <a:p>
            <a:r>
              <a:rPr lang="cs-CZ" b="1" u="sng" dirty="0"/>
              <a:t>Unit 11:</a:t>
            </a:r>
            <a:r>
              <a:rPr lang="cs-CZ" b="1" dirty="0"/>
              <a:t> Minulý čas pravidelná slovesa; </a:t>
            </a:r>
            <a:r>
              <a:rPr lang="cs-CZ" b="1" dirty="0" err="1"/>
              <a:t>napravidelná</a:t>
            </a:r>
            <a:r>
              <a:rPr lang="cs-CZ" b="1" dirty="0"/>
              <a:t> slovesa</a:t>
            </a:r>
          </a:p>
          <a:p>
            <a:r>
              <a:rPr lang="cs-CZ" b="1" u="sng" dirty="0"/>
              <a:t>Unit 12:</a:t>
            </a:r>
            <a:r>
              <a:rPr lang="cs-CZ" b="1" dirty="0"/>
              <a:t> Přítomný čas průběhový; přítomný čas prostý nebo průběhový?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D62E7BB-69A1-4A1F-9A92-44C533C1C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24044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DE3FE1-EE1D-4D0C-8B0B-88A1D43BB1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UNIT 7: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1667C5A-D63F-4D6D-B438-35C0800275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Počitatelná a nepočitatelná podstatná jména - </a:t>
            </a:r>
            <a:r>
              <a:rPr lang="cs-CZ" b="1" dirty="0" err="1"/>
              <a:t>page</a:t>
            </a:r>
            <a:r>
              <a:rPr lang="cs-CZ" b="1" dirty="0"/>
              <a:t> 42/4, </a:t>
            </a:r>
            <a:r>
              <a:rPr lang="cs-CZ" b="1" dirty="0" err="1"/>
              <a:t>grammar</a:t>
            </a:r>
            <a:r>
              <a:rPr lang="cs-CZ" b="1" dirty="0"/>
              <a:t> 154 - 155</a:t>
            </a:r>
          </a:p>
          <a:p>
            <a:r>
              <a:rPr lang="cs-CZ" b="1" i="1" dirty="0" err="1"/>
              <a:t>Some</a:t>
            </a:r>
            <a:r>
              <a:rPr lang="cs-CZ" b="1" i="1" dirty="0"/>
              <a:t> – </a:t>
            </a:r>
            <a:r>
              <a:rPr lang="cs-CZ" b="1" i="1" dirty="0" err="1"/>
              <a:t>any</a:t>
            </a:r>
            <a:r>
              <a:rPr lang="cs-CZ" b="1" i="1" dirty="0"/>
              <a:t> – (no)</a:t>
            </a:r>
            <a:r>
              <a:rPr lang="cs-CZ" b="1" dirty="0"/>
              <a:t> - </a:t>
            </a:r>
            <a:r>
              <a:rPr lang="cs-CZ" b="1" dirty="0" err="1"/>
              <a:t>page</a:t>
            </a:r>
            <a:r>
              <a:rPr lang="cs-CZ" b="1" dirty="0"/>
              <a:t> 44/9, </a:t>
            </a:r>
            <a:r>
              <a:rPr lang="cs-CZ" b="1" dirty="0" err="1"/>
              <a:t>grammar</a:t>
            </a:r>
            <a:r>
              <a:rPr lang="cs-CZ" b="1" dirty="0"/>
              <a:t> 155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257AEA2-0422-4EB4-B291-B5295DB7ED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08515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170FE8-77AF-4470-869D-185764BEE6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Počitatelná a nepočitatelná podstatná jména </a:t>
            </a:r>
            <a:r>
              <a:rPr lang="cs-CZ" b="1" dirty="0" err="1"/>
              <a:t>page</a:t>
            </a:r>
            <a:r>
              <a:rPr lang="cs-CZ" b="1" dirty="0"/>
              <a:t> 1 – to </a:t>
            </a:r>
            <a:r>
              <a:rPr lang="cs-CZ" b="1" dirty="0" err="1"/>
              <a:t>be</a:t>
            </a:r>
            <a:r>
              <a:rPr lang="cs-CZ" b="1" dirty="0"/>
              <a:t> </a:t>
            </a:r>
            <a:r>
              <a:rPr lang="cs-CZ" b="1" dirty="0" err="1"/>
              <a:t>continued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0A49489-9D74-4A84-8E7C-08FD04A379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6111" y="1610174"/>
            <a:ext cx="8596668" cy="4638226"/>
          </a:xfrm>
        </p:spPr>
        <p:txBody>
          <a:bodyPr>
            <a:normAutofit fontScale="92500" lnSpcReduction="20000"/>
          </a:bodyPr>
          <a:lstStyle/>
          <a:p>
            <a:r>
              <a:rPr lang="cs-CZ" b="1" dirty="0"/>
              <a:t>Počitatelná a nepočitatelná podstatná jména (</a:t>
            </a:r>
            <a:r>
              <a:rPr lang="cs-CZ" b="1" dirty="0" err="1"/>
              <a:t>countable</a:t>
            </a:r>
            <a:r>
              <a:rPr lang="cs-CZ" b="1" dirty="0"/>
              <a:t> and </a:t>
            </a:r>
            <a:r>
              <a:rPr lang="cs-CZ" b="1" dirty="0" err="1"/>
              <a:t>uncountable</a:t>
            </a:r>
            <a:r>
              <a:rPr lang="cs-CZ" b="1" dirty="0"/>
              <a:t> </a:t>
            </a:r>
            <a:r>
              <a:rPr lang="cs-CZ" b="1" dirty="0" err="1"/>
              <a:t>nouns</a:t>
            </a:r>
            <a:r>
              <a:rPr lang="cs-CZ" b="1" dirty="0"/>
              <a:t>) – </a:t>
            </a:r>
          </a:p>
          <a:p>
            <a:r>
              <a:rPr lang="cs-CZ" dirty="0"/>
              <a:t>Počitatelná podstatná jména mohou mít buď:</a:t>
            </a:r>
          </a:p>
          <a:p>
            <a:r>
              <a:rPr lang="en-US" dirty="0"/>
              <a:t>a) </a:t>
            </a:r>
            <a:r>
              <a:rPr lang="en-US" dirty="0" err="1"/>
              <a:t>jednotné</a:t>
            </a:r>
            <a:r>
              <a:rPr lang="en-US" dirty="0"/>
              <a:t> </a:t>
            </a:r>
            <a:r>
              <a:rPr lang="en-US" dirty="0" err="1"/>
              <a:t>číslo</a:t>
            </a:r>
            <a:r>
              <a:rPr lang="en-US" dirty="0"/>
              <a:t>: </a:t>
            </a:r>
            <a:r>
              <a:rPr lang="en-US" i="1" dirty="0"/>
              <a:t>He has a </a:t>
            </a:r>
            <a:r>
              <a:rPr lang="en-US" b="1" i="1" dirty="0"/>
              <a:t>car</a:t>
            </a:r>
            <a:r>
              <a:rPr lang="en-US" i="1" dirty="0"/>
              <a:t>.</a:t>
            </a:r>
            <a:r>
              <a:rPr lang="cs-CZ" i="1" dirty="0"/>
              <a:t> b</a:t>
            </a:r>
            <a:r>
              <a:rPr lang="en-US" dirty="0"/>
              <a:t>) </a:t>
            </a:r>
            <a:r>
              <a:rPr lang="en-US" dirty="0" err="1"/>
              <a:t>množné</a:t>
            </a:r>
            <a:r>
              <a:rPr lang="en-US" dirty="0"/>
              <a:t> </a:t>
            </a:r>
            <a:r>
              <a:rPr lang="en-US" dirty="0" err="1"/>
              <a:t>číslo</a:t>
            </a:r>
            <a:r>
              <a:rPr lang="en-US" dirty="0"/>
              <a:t>: </a:t>
            </a:r>
            <a:r>
              <a:rPr lang="en-US" i="1" dirty="0"/>
              <a:t>He has two </a:t>
            </a:r>
            <a:r>
              <a:rPr lang="en-US" b="1" i="1" dirty="0"/>
              <a:t>cars</a:t>
            </a:r>
            <a:r>
              <a:rPr lang="en-US" i="1" dirty="0"/>
              <a:t>.</a:t>
            </a:r>
          </a:p>
          <a:p>
            <a:r>
              <a:rPr lang="cs-CZ" dirty="0"/>
              <a:t>Nepočitatelná podstatná jména nemají množné číslo:</a:t>
            </a:r>
          </a:p>
          <a:p>
            <a:r>
              <a:rPr lang="en-US" i="1" dirty="0"/>
              <a:t>Do you sell </a:t>
            </a:r>
            <a:r>
              <a:rPr lang="en-US" b="1" i="1" dirty="0"/>
              <a:t>bread</a:t>
            </a:r>
            <a:r>
              <a:rPr lang="en-US" i="1" dirty="0"/>
              <a:t>? </a:t>
            </a:r>
            <a:r>
              <a:rPr lang="en-US" b="1" dirty="0" err="1"/>
              <a:t>Nikoli</a:t>
            </a:r>
            <a:r>
              <a:rPr lang="en-US" b="1" dirty="0"/>
              <a:t>: </a:t>
            </a:r>
            <a:r>
              <a:rPr lang="en-US" i="1" dirty="0"/>
              <a:t>Do you sell </a:t>
            </a:r>
            <a:r>
              <a:rPr lang="en-US" b="1" i="1" dirty="0"/>
              <a:t>breads</a:t>
            </a:r>
            <a:r>
              <a:rPr lang="en-US" i="1" dirty="0"/>
              <a:t>?</a:t>
            </a:r>
          </a:p>
          <a:p>
            <a:r>
              <a:rPr lang="cs-CZ" dirty="0"/>
              <a:t>Míru množství u nepočitatelných podstatných jmen můžeme vyjádřit pomocí jiného podstatného jména, které je počitatelné: </a:t>
            </a:r>
            <a:r>
              <a:rPr lang="cs-CZ" i="1" dirty="0" err="1"/>
              <a:t>cups</a:t>
            </a:r>
            <a:r>
              <a:rPr lang="cs-CZ" dirty="0"/>
              <a:t>, </a:t>
            </a:r>
            <a:r>
              <a:rPr lang="cs-CZ" i="1" dirty="0" err="1"/>
              <a:t>bottles</a:t>
            </a:r>
            <a:r>
              <a:rPr lang="cs-CZ" dirty="0"/>
              <a:t>, </a:t>
            </a:r>
            <a:r>
              <a:rPr lang="cs-CZ" i="1" dirty="0"/>
              <a:t>a </a:t>
            </a:r>
            <a:r>
              <a:rPr lang="cs-CZ" i="1" dirty="0" err="1"/>
              <a:t>slice</a:t>
            </a:r>
            <a:r>
              <a:rPr lang="cs-CZ" dirty="0"/>
              <a:t>, </a:t>
            </a:r>
            <a:r>
              <a:rPr lang="cs-CZ" i="1" dirty="0"/>
              <a:t>a </a:t>
            </a:r>
            <a:r>
              <a:rPr lang="cs-CZ" i="1" dirty="0" err="1"/>
              <a:t>piece</a:t>
            </a:r>
            <a:r>
              <a:rPr lang="cs-CZ" i="1" dirty="0"/>
              <a:t> </a:t>
            </a:r>
            <a:r>
              <a:rPr lang="cs-CZ" dirty="0"/>
              <a:t>apod.</a:t>
            </a:r>
          </a:p>
          <a:p>
            <a:r>
              <a:rPr lang="en-US" b="1" i="1" dirty="0"/>
              <a:t>two cups </a:t>
            </a:r>
            <a:r>
              <a:rPr lang="en-US" i="1" dirty="0"/>
              <a:t>of tea</a:t>
            </a:r>
            <a:r>
              <a:rPr lang="cs-CZ" i="1" dirty="0"/>
              <a:t>; s</a:t>
            </a:r>
            <a:r>
              <a:rPr lang="en-US" b="1" i="1" dirty="0"/>
              <a:t>ix bottles </a:t>
            </a:r>
            <a:r>
              <a:rPr lang="en-US" i="1" dirty="0"/>
              <a:t>of water</a:t>
            </a:r>
            <a:r>
              <a:rPr lang="cs-CZ" i="1" dirty="0"/>
              <a:t>; a</a:t>
            </a:r>
            <a:r>
              <a:rPr lang="en-US" b="1" i="1" dirty="0"/>
              <a:t> slice of bread</a:t>
            </a:r>
            <a:r>
              <a:rPr lang="cs-CZ" b="1" i="1" dirty="0"/>
              <a:t>; a</a:t>
            </a:r>
            <a:r>
              <a:rPr lang="en-US" b="1" i="1" dirty="0"/>
              <a:t> piece </a:t>
            </a:r>
            <a:r>
              <a:rPr lang="en-US" i="1" dirty="0"/>
              <a:t>of fruit.</a:t>
            </a:r>
            <a:endParaRPr lang="cs-CZ" i="1" dirty="0"/>
          </a:p>
          <a:p>
            <a:r>
              <a:rPr lang="cs-CZ" dirty="0"/>
              <a:t>Sloveso za jednotným číslem počitatelných podstatných jmen je v jednotném čísle, za množným číslem v množném čísle:</a:t>
            </a:r>
          </a:p>
          <a:p>
            <a:r>
              <a:rPr lang="en-US" b="1" i="1" dirty="0"/>
              <a:t>An apple is </a:t>
            </a:r>
            <a:r>
              <a:rPr lang="en-US" i="1" dirty="0"/>
              <a:t>a healthy snack. </a:t>
            </a:r>
            <a:r>
              <a:rPr lang="en-US" b="1" i="1" dirty="0"/>
              <a:t>Apples are </a:t>
            </a:r>
            <a:r>
              <a:rPr lang="en-US" i="1" dirty="0"/>
              <a:t>healthy snacks.</a:t>
            </a:r>
          </a:p>
          <a:p>
            <a:r>
              <a:rPr lang="cs-CZ" dirty="0"/>
              <a:t>Sloveso za nepočitatelnými podstatnými jmény ke v jednotném čísle: </a:t>
            </a:r>
            <a:r>
              <a:rPr lang="cs-CZ" dirty="0" err="1"/>
              <a:t>Water</a:t>
            </a:r>
            <a:r>
              <a:rPr lang="cs-CZ" dirty="0"/>
              <a:t> has no </a:t>
            </a:r>
            <a:r>
              <a:rPr lang="cs-CZ" dirty="0" err="1"/>
              <a:t>calories</a:t>
            </a:r>
            <a:r>
              <a:rPr lang="cs-CZ" dirty="0"/>
              <a:t>.</a:t>
            </a:r>
            <a:endParaRPr lang="en-US" i="1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82492DD-4704-44D1-9E6E-8559CFC06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01638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F1837F-200A-4BE3-A76D-319F8CFCBE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u="sng" dirty="0"/>
              <a:t>Unit 7:</a:t>
            </a:r>
            <a:r>
              <a:rPr lang="cs-CZ" b="1" dirty="0"/>
              <a:t> Počitatelná a nepočitatelná podstatná jména </a:t>
            </a:r>
            <a:r>
              <a:rPr lang="cs-CZ" b="1" dirty="0" err="1"/>
              <a:t>page</a:t>
            </a:r>
            <a:r>
              <a:rPr lang="cs-CZ" b="1" dirty="0"/>
              <a:t> 2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1EB81D7-2799-44C0-B898-47FF00304C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b="1" dirty="0"/>
              <a:t>POZOR! </a:t>
            </a:r>
            <a:r>
              <a:rPr lang="cs-CZ" dirty="0"/>
              <a:t>některá podstatná jména mohou být počitatelná i nepočitatelná, ovšem</a:t>
            </a:r>
          </a:p>
          <a:p>
            <a:r>
              <a:rPr lang="cs-CZ" dirty="0"/>
              <a:t>se změnou významu:</a:t>
            </a:r>
          </a:p>
          <a:p>
            <a:r>
              <a:rPr lang="cs-CZ" dirty="0"/>
              <a:t>sklo – </a:t>
            </a:r>
            <a:r>
              <a:rPr lang="cs-CZ" i="1" dirty="0" err="1"/>
              <a:t>glass</a:t>
            </a:r>
            <a:r>
              <a:rPr lang="cs-CZ" i="1" dirty="0"/>
              <a:t> </a:t>
            </a:r>
            <a:r>
              <a:rPr lang="cs-CZ" dirty="0"/>
              <a:t>(nepočitatelné), ale brýle, skleničky – </a:t>
            </a:r>
            <a:r>
              <a:rPr lang="cs-CZ" i="1" dirty="0" err="1"/>
              <a:t>glasses</a:t>
            </a:r>
            <a:r>
              <a:rPr lang="cs-CZ" i="1" dirty="0"/>
              <a:t> </a:t>
            </a:r>
            <a:r>
              <a:rPr lang="cs-CZ" dirty="0"/>
              <a:t>(počitatelné)</a:t>
            </a:r>
          </a:p>
          <a:p>
            <a:r>
              <a:rPr lang="cs-CZ" dirty="0"/>
              <a:t>čas – </a:t>
            </a:r>
            <a:r>
              <a:rPr lang="cs-CZ" i="1" dirty="0" err="1"/>
              <a:t>time</a:t>
            </a:r>
            <a:r>
              <a:rPr lang="cs-CZ" i="1" dirty="0"/>
              <a:t> </a:t>
            </a:r>
            <a:r>
              <a:rPr lang="cs-CZ" dirty="0"/>
              <a:t>(nepočitatelné), ale třikrát – </a:t>
            </a:r>
            <a:r>
              <a:rPr lang="cs-CZ" i="1" dirty="0" err="1"/>
              <a:t>three</a:t>
            </a:r>
            <a:r>
              <a:rPr lang="cs-CZ" i="1" dirty="0"/>
              <a:t> </a:t>
            </a:r>
            <a:r>
              <a:rPr lang="cs-CZ" i="1" dirty="0" err="1"/>
              <a:t>times</a:t>
            </a:r>
            <a:r>
              <a:rPr lang="cs-CZ" i="1" dirty="0"/>
              <a:t> </a:t>
            </a:r>
            <a:r>
              <a:rPr lang="cs-CZ" dirty="0"/>
              <a:t>(počitatelné)</a:t>
            </a:r>
          </a:p>
          <a:p>
            <a:r>
              <a:rPr lang="cs-CZ" dirty="0"/>
              <a:t>železo – </a:t>
            </a:r>
            <a:r>
              <a:rPr lang="cs-CZ" i="1" dirty="0"/>
              <a:t>iron </a:t>
            </a:r>
            <a:r>
              <a:rPr lang="cs-CZ" dirty="0"/>
              <a:t>(nepočitatelné), ale žehlička – </a:t>
            </a:r>
            <a:r>
              <a:rPr lang="cs-CZ" i="1" dirty="0" err="1"/>
              <a:t>an</a:t>
            </a:r>
            <a:r>
              <a:rPr lang="cs-CZ" i="1" dirty="0"/>
              <a:t> iron </a:t>
            </a:r>
            <a:r>
              <a:rPr lang="cs-CZ" dirty="0"/>
              <a:t>(</a:t>
            </a:r>
            <a:r>
              <a:rPr lang="cs-CZ" dirty="0" err="1"/>
              <a:t>počítatelné</a:t>
            </a:r>
            <a:r>
              <a:rPr lang="cs-CZ" dirty="0"/>
              <a:t>)</a:t>
            </a:r>
          </a:p>
          <a:p>
            <a:r>
              <a:rPr lang="cs-CZ" dirty="0"/>
              <a:t>Ve výkladových slovnících jsou podstatná jména označena </a:t>
            </a:r>
            <a:r>
              <a:rPr lang="cs-CZ" i="1" dirty="0"/>
              <a:t>n (</a:t>
            </a:r>
            <a:r>
              <a:rPr lang="cs-CZ" i="1" dirty="0" err="1"/>
              <a:t>nouns</a:t>
            </a:r>
            <a:r>
              <a:rPr lang="cs-CZ" i="1" dirty="0"/>
              <a:t>),</a:t>
            </a:r>
            <a:r>
              <a:rPr lang="cs-CZ" dirty="0"/>
              <a:t> počitatelná </a:t>
            </a:r>
            <a:r>
              <a:rPr lang="cs-CZ" i="1" dirty="0"/>
              <a:t>C, </a:t>
            </a:r>
            <a:r>
              <a:rPr lang="en-US" dirty="0" err="1"/>
              <a:t>nepočitateln</a:t>
            </a:r>
            <a:r>
              <a:rPr lang="cs-CZ" dirty="0"/>
              <a:t>á </a:t>
            </a:r>
            <a:r>
              <a:rPr lang="en-US" i="1" dirty="0"/>
              <a:t>U</a:t>
            </a:r>
            <a:r>
              <a:rPr lang="en-US" dirty="0"/>
              <a:t>.</a:t>
            </a:r>
          </a:p>
          <a:p>
            <a:r>
              <a:rPr lang="cs-CZ" dirty="0"/>
              <a:t>Zde máte několik příkladů běžných </a:t>
            </a:r>
            <a:r>
              <a:rPr lang="cs-CZ" b="1" dirty="0"/>
              <a:t>nepočitatelných </a:t>
            </a:r>
            <a:r>
              <a:rPr lang="cs-CZ" dirty="0"/>
              <a:t>slov:</a:t>
            </a:r>
          </a:p>
          <a:p>
            <a:r>
              <a:rPr lang="cs-CZ" i="1" dirty="0" err="1"/>
              <a:t>accommodation</a:t>
            </a:r>
            <a:r>
              <a:rPr lang="cs-CZ" i="1" dirty="0"/>
              <a:t> </a:t>
            </a:r>
            <a:r>
              <a:rPr lang="cs-CZ" dirty="0"/>
              <a:t>(bydlení); </a:t>
            </a:r>
            <a:r>
              <a:rPr lang="cs-CZ" i="1" dirty="0" err="1"/>
              <a:t>luggage</a:t>
            </a:r>
            <a:r>
              <a:rPr lang="cs-CZ" i="1" dirty="0"/>
              <a:t> </a:t>
            </a:r>
            <a:r>
              <a:rPr lang="cs-CZ" dirty="0"/>
              <a:t>(zavazadla;) </a:t>
            </a:r>
            <a:r>
              <a:rPr lang="cs-CZ" i="1" dirty="0" err="1"/>
              <a:t>advice</a:t>
            </a:r>
            <a:r>
              <a:rPr lang="cs-CZ" i="1" dirty="0"/>
              <a:t> </a:t>
            </a:r>
            <a:r>
              <a:rPr lang="cs-CZ" dirty="0"/>
              <a:t>(rada -rady); </a:t>
            </a:r>
            <a:r>
              <a:rPr lang="cs-CZ" i="1" dirty="0" err="1"/>
              <a:t>money</a:t>
            </a:r>
            <a:r>
              <a:rPr lang="cs-CZ" i="1" dirty="0"/>
              <a:t> </a:t>
            </a:r>
            <a:r>
              <a:rPr lang="cs-CZ" dirty="0"/>
              <a:t>(peníze);</a:t>
            </a:r>
          </a:p>
          <a:p>
            <a:r>
              <a:rPr lang="cs-CZ" i="1" dirty="0" err="1"/>
              <a:t>bread</a:t>
            </a:r>
            <a:r>
              <a:rPr lang="cs-CZ" i="1" dirty="0"/>
              <a:t> </a:t>
            </a:r>
            <a:r>
              <a:rPr lang="cs-CZ" dirty="0"/>
              <a:t>(chléb) </a:t>
            </a:r>
            <a:r>
              <a:rPr lang="cs-CZ" i="1" dirty="0" err="1"/>
              <a:t>news</a:t>
            </a:r>
            <a:r>
              <a:rPr lang="cs-CZ" i="1" dirty="0"/>
              <a:t> </a:t>
            </a:r>
            <a:r>
              <a:rPr lang="cs-CZ" dirty="0"/>
              <a:t>(zprávy); </a:t>
            </a:r>
            <a:r>
              <a:rPr lang="cs-CZ" i="1" dirty="0" err="1"/>
              <a:t>equipment</a:t>
            </a:r>
            <a:r>
              <a:rPr lang="cs-CZ" i="1" dirty="0"/>
              <a:t> </a:t>
            </a:r>
            <a:r>
              <a:rPr lang="cs-CZ" dirty="0"/>
              <a:t>(zařízení); </a:t>
            </a:r>
            <a:r>
              <a:rPr lang="cs-CZ" i="1" dirty="0"/>
              <a:t>pasta </a:t>
            </a:r>
            <a:r>
              <a:rPr lang="cs-CZ" dirty="0"/>
              <a:t>(těstoviny); </a:t>
            </a:r>
            <a:r>
              <a:rPr lang="cs-CZ" i="1" dirty="0" err="1"/>
              <a:t>knowledge</a:t>
            </a:r>
            <a:r>
              <a:rPr lang="cs-CZ" i="1" dirty="0"/>
              <a:t> </a:t>
            </a:r>
            <a:r>
              <a:rPr lang="cs-CZ" dirty="0"/>
              <a:t>(znalosti)</a:t>
            </a:r>
          </a:p>
          <a:p>
            <a:r>
              <a:rPr lang="cs-CZ" i="1" dirty="0" err="1"/>
              <a:t>information</a:t>
            </a:r>
            <a:r>
              <a:rPr lang="cs-CZ" i="1" dirty="0"/>
              <a:t> </a:t>
            </a:r>
            <a:r>
              <a:rPr lang="cs-CZ" dirty="0"/>
              <a:t>(informace) </a:t>
            </a:r>
            <a:r>
              <a:rPr lang="cs-CZ" i="1" dirty="0" err="1"/>
              <a:t>work</a:t>
            </a:r>
            <a:r>
              <a:rPr lang="cs-CZ" i="1" dirty="0"/>
              <a:t> </a:t>
            </a:r>
            <a:r>
              <a:rPr lang="cs-CZ" dirty="0"/>
              <a:t>(práce) – obdobně </a:t>
            </a:r>
            <a:r>
              <a:rPr lang="cs-CZ" i="1" dirty="0" err="1"/>
              <a:t>housework</a:t>
            </a:r>
            <a:r>
              <a:rPr lang="cs-CZ" i="1" dirty="0"/>
              <a:t> </a:t>
            </a:r>
            <a:r>
              <a:rPr lang="cs-CZ" dirty="0"/>
              <a:t>či </a:t>
            </a:r>
            <a:r>
              <a:rPr lang="cs-CZ" i="1" dirty="0" err="1"/>
              <a:t>homework</a:t>
            </a:r>
            <a:r>
              <a:rPr lang="cs-CZ" i="1" dirty="0"/>
              <a:t> </a:t>
            </a:r>
            <a:r>
              <a:rPr lang="cs-CZ" dirty="0"/>
              <a:t>(domácí úkol).</a:t>
            </a:r>
          </a:p>
          <a:p>
            <a:r>
              <a:rPr lang="cs-CZ" dirty="0"/>
              <a:t>Chybu studenti dělají tak, že si anglický výraz přeloží do češtiny – zavazadla či peníze jsou v češtině počitatelná, nicméně </a:t>
            </a:r>
            <a:r>
              <a:rPr lang="cs-CZ" dirty="0" err="1"/>
              <a:t>luggage</a:t>
            </a:r>
            <a:r>
              <a:rPr lang="cs-CZ" dirty="0"/>
              <a:t> či </a:t>
            </a:r>
            <a:r>
              <a:rPr lang="cs-CZ" dirty="0" err="1"/>
              <a:t>money</a:t>
            </a:r>
            <a:r>
              <a:rPr lang="cs-CZ" dirty="0"/>
              <a:t> v angličtině nepočitatelná</a:t>
            </a:r>
          </a:p>
          <a:p>
            <a:r>
              <a:rPr lang="cs-CZ" dirty="0"/>
              <a:t>Nepočitatelná podstatná jména nemohou mít neurčitý člen </a:t>
            </a:r>
            <a:r>
              <a:rPr lang="cs-CZ" i="1" dirty="0"/>
              <a:t>a / </a:t>
            </a:r>
            <a:r>
              <a:rPr lang="cs-CZ" i="1" dirty="0" err="1"/>
              <a:t>an</a:t>
            </a:r>
            <a:r>
              <a:rPr lang="cs-CZ" i="1" dirty="0"/>
              <a:t> </a:t>
            </a:r>
            <a:r>
              <a:rPr lang="cs-CZ" dirty="0"/>
              <a:t>(určitý člen </a:t>
            </a:r>
            <a:r>
              <a:rPr lang="cs-CZ" dirty="0" err="1"/>
              <a:t>the</a:t>
            </a:r>
            <a:r>
              <a:rPr lang="cs-CZ" dirty="0"/>
              <a:t> mít mohou)</a:t>
            </a:r>
          </a:p>
          <a:p>
            <a:endParaRPr lang="cs-CZ" b="1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C8C8FA9-636F-4AE2-98BC-471D3B5D9E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51579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6A96E17-DAEF-486B-A792-F255B17E8A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/>
              <a:t>Unit 7:</a:t>
            </a:r>
            <a:r>
              <a:rPr lang="cs-CZ" b="1" dirty="0"/>
              <a:t> </a:t>
            </a:r>
            <a:r>
              <a:rPr lang="cs-CZ" b="1" i="1" dirty="0" err="1"/>
              <a:t>Some</a:t>
            </a:r>
            <a:r>
              <a:rPr lang="cs-CZ" b="1" i="1" dirty="0"/>
              <a:t> – </a:t>
            </a:r>
            <a:r>
              <a:rPr lang="cs-CZ" b="1" i="1" dirty="0" err="1"/>
              <a:t>any</a:t>
            </a:r>
            <a:r>
              <a:rPr lang="cs-CZ" b="1" i="1" dirty="0"/>
              <a:t>, </a:t>
            </a:r>
            <a:r>
              <a:rPr lang="cs-CZ" b="1" dirty="0" err="1"/>
              <a:t>page</a:t>
            </a:r>
            <a:r>
              <a:rPr lang="cs-CZ" b="1" dirty="0"/>
              <a:t> 1 – to </a:t>
            </a:r>
            <a:r>
              <a:rPr lang="cs-CZ" b="1" dirty="0" err="1"/>
              <a:t>be</a:t>
            </a:r>
            <a:r>
              <a:rPr lang="cs-CZ" b="1" dirty="0"/>
              <a:t> </a:t>
            </a:r>
            <a:r>
              <a:rPr lang="cs-CZ" b="1" dirty="0" err="1"/>
              <a:t>continued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57BB1B8-DE10-4362-944A-3684999883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087811"/>
          </a:xfrm>
        </p:spPr>
        <p:txBody>
          <a:bodyPr>
            <a:noAutofit/>
          </a:bodyPr>
          <a:lstStyle/>
          <a:p>
            <a:r>
              <a:rPr lang="cs-CZ" sz="1400" b="1" dirty="0"/>
              <a:t>Použití</a:t>
            </a:r>
            <a:r>
              <a:rPr lang="cs-CZ" sz="1400" dirty="0"/>
              <a:t>: </a:t>
            </a:r>
            <a:r>
              <a:rPr lang="cs-CZ" sz="1400" b="1" i="1" dirty="0" err="1"/>
              <a:t>Some</a:t>
            </a:r>
            <a:r>
              <a:rPr lang="cs-CZ" sz="1400" b="1" i="1" dirty="0"/>
              <a:t> – </a:t>
            </a:r>
            <a:r>
              <a:rPr lang="cs-CZ" sz="1400" b="1" i="1" dirty="0" err="1"/>
              <a:t>any</a:t>
            </a:r>
            <a:r>
              <a:rPr lang="cs-CZ" sz="1400" b="1" i="1" dirty="0"/>
              <a:t> - no</a:t>
            </a:r>
            <a:r>
              <a:rPr lang="cs-CZ" sz="1400" b="1" dirty="0"/>
              <a:t> </a:t>
            </a:r>
            <a:r>
              <a:rPr lang="cs-CZ" sz="1400" dirty="0"/>
              <a:t>používáme s množným číslem počitatelných podstatných jmen a s nepočitatelnými</a:t>
            </a:r>
          </a:p>
          <a:p>
            <a:r>
              <a:rPr lang="cs-CZ" sz="1400" dirty="0"/>
              <a:t>podstatnými jmény (nepoužíváme s jednotným číslem počitatelných podstatných jmen)</a:t>
            </a:r>
          </a:p>
          <a:p>
            <a:r>
              <a:rPr lang="cs-CZ" sz="1400" b="1" dirty="0" err="1"/>
              <a:t>Some</a:t>
            </a:r>
            <a:r>
              <a:rPr lang="cs-CZ" sz="1400" b="1" dirty="0"/>
              <a:t> </a:t>
            </a:r>
            <a:r>
              <a:rPr lang="cs-CZ" sz="1400" dirty="0"/>
              <a:t>používáme</a:t>
            </a:r>
          </a:p>
          <a:p>
            <a:r>
              <a:rPr lang="cs-CZ" sz="1400" dirty="0"/>
              <a:t>1. </a:t>
            </a:r>
            <a:r>
              <a:rPr lang="cs-CZ" sz="1400" b="1" dirty="0"/>
              <a:t>v kladných větách</a:t>
            </a:r>
            <a:r>
              <a:rPr lang="cs-CZ" sz="1400" dirty="0"/>
              <a:t>:: </a:t>
            </a:r>
            <a:r>
              <a:rPr lang="en-US" sz="1400" i="1" dirty="0"/>
              <a:t>I have </a:t>
            </a:r>
            <a:r>
              <a:rPr lang="en-US" sz="1400" b="1" i="1" dirty="0"/>
              <a:t>some sandwiches </a:t>
            </a:r>
            <a:r>
              <a:rPr lang="en-US" sz="1400" i="1" dirty="0"/>
              <a:t>for lunch.</a:t>
            </a:r>
            <a:r>
              <a:rPr lang="cs-CZ" sz="1400" i="1" dirty="0"/>
              <a:t> </a:t>
            </a:r>
            <a:r>
              <a:rPr lang="en-US" sz="1400" i="1" dirty="0"/>
              <a:t>There’s </a:t>
            </a:r>
            <a:r>
              <a:rPr lang="en-US" sz="1400" b="1" i="1" dirty="0"/>
              <a:t>some coffee </a:t>
            </a:r>
            <a:r>
              <a:rPr lang="en-US" sz="1400" i="1" dirty="0"/>
              <a:t>in the kitchen.</a:t>
            </a:r>
          </a:p>
          <a:p>
            <a:r>
              <a:rPr lang="cs-CZ" sz="1400" dirty="0"/>
              <a:t>2. </a:t>
            </a:r>
            <a:r>
              <a:rPr lang="cs-CZ" sz="1400" b="1" dirty="0"/>
              <a:t>v otázkách</a:t>
            </a:r>
            <a:r>
              <a:rPr lang="cs-CZ" sz="1400" dirty="0"/>
              <a:t>, když něco nabízíme nebo o něco žádáme: </a:t>
            </a:r>
            <a:r>
              <a:rPr lang="en-US" sz="1400" b="1" i="1" dirty="0"/>
              <a:t>Do you want some </a:t>
            </a:r>
            <a:r>
              <a:rPr lang="en-US" sz="1400" i="1" dirty="0"/>
              <a:t>information about our company?</a:t>
            </a:r>
            <a:r>
              <a:rPr lang="cs-CZ" sz="1400" i="1" dirty="0"/>
              <a:t> </a:t>
            </a:r>
          </a:p>
          <a:p>
            <a:r>
              <a:rPr lang="en-US" sz="1400" b="1" i="1" dirty="0"/>
              <a:t>Can I have some </a:t>
            </a:r>
            <a:r>
              <a:rPr lang="en-US" sz="1400" i="1" dirty="0"/>
              <a:t>water, please?</a:t>
            </a:r>
          </a:p>
          <a:p>
            <a:r>
              <a:rPr lang="cs-CZ" sz="1400" b="1" dirty="0" err="1"/>
              <a:t>Any</a:t>
            </a:r>
            <a:r>
              <a:rPr lang="cs-CZ" sz="1400" b="1" dirty="0"/>
              <a:t> </a:t>
            </a:r>
            <a:r>
              <a:rPr lang="cs-CZ" sz="1400" dirty="0"/>
              <a:t>používáme</a:t>
            </a:r>
          </a:p>
          <a:p>
            <a:r>
              <a:rPr lang="cs-CZ" sz="1400" dirty="0"/>
              <a:t>1. </a:t>
            </a:r>
            <a:r>
              <a:rPr lang="cs-CZ" sz="1400" b="1" dirty="0"/>
              <a:t>v záporných větách:</a:t>
            </a:r>
          </a:p>
          <a:p>
            <a:r>
              <a:rPr lang="en-US" sz="1400" i="1" dirty="0"/>
              <a:t>There </a:t>
            </a:r>
            <a:r>
              <a:rPr lang="en-US" sz="1400" b="1" i="1" dirty="0"/>
              <a:t>aren’t any sandwiches </a:t>
            </a:r>
            <a:r>
              <a:rPr lang="en-US" sz="1400" i="1" dirty="0"/>
              <a:t>for lunch.</a:t>
            </a:r>
            <a:r>
              <a:rPr lang="cs-CZ" sz="1400" i="1" dirty="0"/>
              <a:t>   </a:t>
            </a:r>
            <a:r>
              <a:rPr lang="en-US" sz="1400" i="1" dirty="0"/>
              <a:t>There </a:t>
            </a:r>
            <a:r>
              <a:rPr lang="en-US" sz="1400" b="1" i="1" dirty="0"/>
              <a:t>isn’t any coffee </a:t>
            </a:r>
            <a:r>
              <a:rPr lang="en-US" sz="1400" i="1" dirty="0"/>
              <a:t>in the kitchen.</a:t>
            </a:r>
          </a:p>
          <a:p>
            <a:r>
              <a:rPr lang="cs-CZ" sz="1400" dirty="0"/>
              <a:t>2. </a:t>
            </a:r>
            <a:r>
              <a:rPr lang="cs-CZ" sz="1400" b="1" dirty="0"/>
              <a:t>v otázkách:</a:t>
            </a:r>
          </a:p>
          <a:p>
            <a:r>
              <a:rPr lang="en-US" sz="1400" b="1" i="1" dirty="0"/>
              <a:t>Are </a:t>
            </a:r>
            <a:r>
              <a:rPr lang="en-US" sz="1400" i="1" dirty="0"/>
              <a:t>there </a:t>
            </a:r>
            <a:r>
              <a:rPr lang="en-US" sz="1400" b="1" i="1" dirty="0"/>
              <a:t>any sandwiches </a:t>
            </a:r>
            <a:r>
              <a:rPr lang="en-US" sz="1400" i="1" dirty="0"/>
              <a:t>for lunch?</a:t>
            </a:r>
            <a:r>
              <a:rPr lang="cs-CZ" sz="1400" i="1" dirty="0"/>
              <a:t>   </a:t>
            </a:r>
            <a:r>
              <a:rPr lang="en-US" sz="1400" b="1" i="1" dirty="0"/>
              <a:t>Is </a:t>
            </a:r>
            <a:r>
              <a:rPr lang="en-US" sz="1400" i="1" dirty="0"/>
              <a:t>there </a:t>
            </a:r>
            <a:r>
              <a:rPr lang="en-US" sz="1400" b="1" i="1" dirty="0"/>
              <a:t>any coffee </a:t>
            </a:r>
            <a:r>
              <a:rPr lang="en-US" sz="1400" i="1" dirty="0"/>
              <a:t>in the kitchen?</a:t>
            </a:r>
            <a:endParaRPr lang="cs-CZ" sz="1400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D6ECA6E9-C383-4AB6-9E1D-D22DE64B0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56329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3F234E-1FCE-4A43-93F3-6457EAF824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u="sng" dirty="0"/>
              <a:t>Unit 7:</a:t>
            </a:r>
            <a:r>
              <a:rPr lang="cs-CZ" b="1" dirty="0"/>
              <a:t> </a:t>
            </a:r>
            <a:r>
              <a:rPr lang="cs-CZ" b="1" i="1" dirty="0" err="1"/>
              <a:t>Some</a:t>
            </a:r>
            <a:r>
              <a:rPr lang="cs-CZ" b="1" i="1" dirty="0"/>
              <a:t> – </a:t>
            </a:r>
            <a:r>
              <a:rPr lang="cs-CZ" b="1" i="1" dirty="0" err="1"/>
              <a:t>any</a:t>
            </a:r>
            <a:r>
              <a:rPr lang="cs-CZ" b="1" i="1" dirty="0"/>
              <a:t>, </a:t>
            </a:r>
            <a:r>
              <a:rPr lang="cs-CZ" b="1" dirty="0" err="1"/>
              <a:t>page</a:t>
            </a:r>
            <a:r>
              <a:rPr lang="cs-CZ" b="1" dirty="0"/>
              <a:t> 2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A1DA841-5BD9-4785-AE8B-E385D3C1AE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82571"/>
            <a:ext cx="8596668" cy="4829452"/>
          </a:xfrm>
        </p:spPr>
        <p:txBody>
          <a:bodyPr>
            <a:normAutofit/>
          </a:bodyPr>
          <a:lstStyle/>
          <a:p>
            <a:r>
              <a:rPr lang="cs-CZ" sz="2000" b="1" i="1" dirty="0"/>
              <a:t>No</a:t>
            </a:r>
          </a:p>
          <a:p>
            <a:r>
              <a:rPr lang="cs-CZ" sz="2000" dirty="0"/>
              <a:t>Věty: </a:t>
            </a:r>
            <a:r>
              <a:rPr lang="en-US" sz="2000" i="1" dirty="0"/>
              <a:t>There </a:t>
            </a:r>
            <a:r>
              <a:rPr lang="en-US" sz="2000" b="1" i="1" dirty="0"/>
              <a:t>isn’t any coffee </a:t>
            </a:r>
            <a:r>
              <a:rPr lang="en-US" sz="2000" i="1" dirty="0"/>
              <a:t>in the kitchen. There </a:t>
            </a:r>
            <a:r>
              <a:rPr lang="en-US" sz="2000" b="1" i="1" dirty="0"/>
              <a:t>aren’t any sandwiches </a:t>
            </a:r>
            <a:r>
              <a:rPr lang="en-US" sz="2000" i="1" dirty="0"/>
              <a:t>for lunch.</a:t>
            </a:r>
          </a:p>
          <a:p>
            <a:r>
              <a:rPr lang="cs-CZ" sz="2000" dirty="0"/>
              <a:t>můžeme nahradit pomocí </a:t>
            </a:r>
            <a:r>
              <a:rPr lang="cs-CZ" sz="2000" i="1" dirty="0"/>
              <a:t>no</a:t>
            </a:r>
            <a:r>
              <a:rPr lang="cs-CZ" sz="2000" dirty="0"/>
              <a:t>:</a:t>
            </a:r>
          </a:p>
          <a:p>
            <a:r>
              <a:rPr lang="en-US" sz="2000" i="1" dirty="0"/>
              <a:t>There </a:t>
            </a:r>
            <a:r>
              <a:rPr lang="en-US" sz="2000" b="1" i="1" dirty="0"/>
              <a:t>is no coffee </a:t>
            </a:r>
            <a:r>
              <a:rPr lang="en-US" sz="2000" i="1" dirty="0"/>
              <a:t>in the kitchen. There </a:t>
            </a:r>
            <a:r>
              <a:rPr lang="en-US" sz="2000" b="1" i="1" dirty="0"/>
              <a:t>are no sandwiches </a:t>
            </a:r>
            <a:r>
              <a:rPr lang="en-US" sz="2000" i="1" dirty="0"/>
              <a:t>for lunch.</a:t>
            </a:r>
          </a:p>
          <a:p>
            <a:r>
              <a:rPr lang="cs-CZ" sz="2000" b="1" dirty="0"/>
              <a:t>POZOR! </a:t>
            </a:r>
            <a:r>
              <a:rPr lang="cs-CZ" sz="2000" dirty="0"/>
              <a:t>V anglické větě smí být pouze </a:t>
            </a:r>
            <a:r>
              <a:rPr lang="cs-CZ" sz="2000" b="1" dirty="0"/>
              <a:t>jeden zápor</a:t>
            </a:r>
            <a:r>
              <a:rPr lang="cs-CZ" sz="2000" dirty="0"/>
              <a:t>, nikoli více.</a:t>
            </a:r>
          </a:p>
          <a:p>
            <a:r>
              <a:rPr lang="cs-CZ" sz="2000" dirty="0"/>
              <a:t>Čili s výrazy </a:t>
            </a:r>
            <a:r>
              <a:rPr lang="cs-CZ" sz="2000" b="1" dirty="0"/>
              <a:t>no – </a:t>
            </a:r>
            <a:r>
              <a:rPr lang="cs-CZ" sz="2000" b="1" dirty="0" err="1"/>
              <a:t>nothing</a:t>
            </a:r>
            <a:r>
              <a:rPr lang="cs-CZ" sz="2000" b="1" dirty="0"/>
              <a:t> – </a:t>
            </a:r>
            <a:r>
              <a:rPr lang="cs-CZ" sz="2000" b="1" dirty="0" err="1"/>
              <a:t>nobody</a:t>
            </a:r>
            <a:r>
              <a:rPr lang="cs-CZ" sz="2000" b="1" dirty="0"/>
              <a:t> </a:t>
            </a:r>
            <a:r>
              <a:rPr lang="cs-CZ" sz="2000" dirty="0"/>
              <a:t>musíme použít sloveso v kladném tvaru! Takže </a:t>
            </a:r>
            <a:r>
              <a:rPr lang="cs-CZ" sz="2000" b="1" dirty="0"/>
              <a:t>nikoli</a:t>
            </a:r>
            <a:r>
              <a:rPr lang="cs-CZ" sz="2000" dirty="0"/>
              <a:t>:</a:t>
            </a:r>
          </a:p>
          <a:p>
            <a:r>
              <a:rPr lang="en-US" sz="2000" i="1" dirty="0"/>
              <a:t>There isn’t no coffee in the kitchen. There aren’t no sandwiches for lunch.</a:t>
            </a:r>
            <a:endParaRPr lang="cs-CZ" sz="2000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8649CB9-5ED6-41BA-A869-30AA118F16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1414724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287</TotalTime>
  <Words>773</Words>
  <Application>Microsoft Office PowerPoint</Application>
  <PresentationFormat>Širokoúhlá obrazovka</PresentationFormat>
  <Paragraphs>71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3" baseType="lpstr">
      <vt:lpstr>Arial</vt:lpstr>
      <vt:lpstr>Calibri</vt:lpstr>
      <vt:lpstr>Trebuchet MS</vt:lpstr>
      <vt:lpstr>Wingdings 3</vt:lpstr>
      <vt:lpstr>Fazeta</vt:lpstr>
      <vt:lpstr>English A1 level Summer term – úvod + unit 7 </vt:lpstr>
      <vt:lpstr>Materials</vt:lpstr>
      <vt:lpstr>Programme: </vt:lpstr>
      <vt:lpstr>UNIT 7: </vt:lpstr>
      <vt:lpstr>Počitatelná a nepočitatelná podstatná jména page 1 – to be continued </vt:lpstr>
      <vt:lpstr>Unit 7: Počitatelná a nepočitatelná podstatná jména page 2 </vt:lpstr>
      <vt:lpstr>Unit 7: Some – any, page 1 – to be continued</vt:lpstr>
      <vt:lpstr>Unit 7: Some – any, page 2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Angličtina A2</dc:title>
  <dc:creator>Sálus Martin</dc:creator>
  <cp:lastModifiedBy>Hrbek Ivan</cp:lastModifiedBy>
  <cp:revision>47</cp:revision>
  <dcterms:created xsi:type="dcterms:W3CDTF">2020-10-01T10:16:29Z</dcterms:created>
  <dcterms:modified xsi:type="dcterms:W3CDTF">2021-02-04T20:55:58Z</dcterms:modified>
</cp:coreProperties>
</file>