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CB05B-1F1E-4204-9FFE-CED7EE73C798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50EC8-5D0D-4B1C-BBA2-A1865539C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0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EB73-A54E-46A4-AD58-D28D49176338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2244-2136-4170-A281-85D55C357598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18A1-2CE3-440F-8663-CD080B325228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3B74-115B-4B55-8AFB-7FFBFCEDF852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7D6-4E32-4240-A976-A85962E2BDA1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C621-2610-4548-BB2B-8B7D795CF18B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827B-66C2-4BB4-8205-29224A150C8E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7703-C65C-4D33-8121-16CAB4D558C4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E10A-4F2E-4F80-BBB6-D59A01A0A8E4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BA90-2393-49E4-A87E-0747BF5633C5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6A7-ED93-4714-AC97-45901CA0167C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3B5E-5B66-41DF-9A3D-BC7DCC5E7217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DEA7-7F5E-4CE8-A0AE-F9E1D6295DDB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882-1F84-4F8C-82F9-0F444660052F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7BBB-B598-47B0-92B3-EDD41CE186DC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51AD-4341-41D2-B526-DEA56F52A9FD}" type="datetime1">
              <a:rPr lang="en-US" smtClean="0"/>
              <a:t>3/12/2021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F92-82E6-475A-9CE3-E52DB69D34FD}" type="datetime1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A2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 err="1"/>
              <a:t>Summer</a:t>
            </a:r>
            <a:r>
              <a:rPr lang="cs-CZ" sz="4400" dirty="0"/>
              <a:t> term – unit 10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C04FD7-DEE0-4BFB-9D75-AEFAD5A3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DF10-B60F-4F77-A457-7E13929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cs-CZ" dirty="0"/>
              <a:t> Unit 10</a:t>
            </a:r>
            <a:r>
              <a:rPr lang="en-US" dirty="0"/>
              <a:t>: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AF897A-D92B-494E-9E5F-D5720A48E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1) </a:t>
            </a:r>
            <a:r>
              <a:rPr lang="en-US" b="1" dirty="0" err="1"/>
              <a:t>Počitatelná</a:t>
            </a:r>
            <a:r>
              <a:rPr lang="en-US" b="1" dirty="0"/>
              <a:t> a </a:t>
            </a:r>
            <a:r>
              <a:rPr lang="en-US" b="1" dirty="0" err="1"/>
              <a:t>nepočitatelná</a:t>
            </a:r>
            <a:r>
              <a:rPr lang="en-US" b="1" dirty="0"/>
              <a:t> </a:t>
            </a:r>
            <a:r>
              <a:rPr lang="en-US" b="1" dirty="0" err="1"/>
              <a:t>podstatná</a:t>
            </a:r>
            <a:r>
              <a:rPr lang="en-US" b="1" dirty="0"/>
              <a:t> </a:t>
            </a:r>
            <a:r>
              <a:rPr lang="en-US" b="1" dirty="0" err="1"/>
              <a:t>jména</a:t>
            </a:r>
            <a:r>
              <a:rPr lang="en-US" b="1" dirty="0"/>
              <a:t> (</a:t>
            </a:r>
            <a:r>
              <a:rPr lang="en-US" b="1" i="1" dirty="0"/>
              <a:t>countable and uncountable nouns</a:t>
            </a:r>
            <a:r>
              <a:rPr lang="en-US" b="1" dirty="0"/>
              <a:t>)</a:t>
            </a:r>
            <a:r>
              <a:rPr lang="cs-CZ" b="1" dirty="0"/>
              <a:t> : </a:t>
            </a:r>
            <a:r>
              <a:rPr lang="cs-CZ" dirty="0" err="1"/>
              <a:t>Lifestyle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81 / 8; </a:t>
            </a:r>
            <a:r>
              <a:rPr lang="cs-CZ" dirty="0" err="1"/>
              <a:t>grammar</a:t>
            </a:r>
            <a:r>
              <a:rPr lang="cs-CZ" dirty="0"/>
              <a:t> 172</a:t>
            </a:r>
          </a:p>
          <a:p>
            <a:r>
              <a:rPr lang="cs-CZ" dirty="0"/>
              <a:t>2) </a:t>
            </a:r>
            <a:r>
              <a:rPr lang="cs-CZ" i="1" dirty="0" err="1"/>
              <a:t>T</a:t>
            </a:r>
            <a:r>
              <a:rPr lang="cs-CZ" b="1" i="1" dirty="0" err="1"/>
              <a:t>oo</a:t>
            </a:r>
            <a:r>
              <a:rPr lang="cs-CZ" b="1" i="1" dirty="0"/>
              <a:t> much, </a:t>
            </a:r>
            <a:r>
              <a:rPr lang="cs-CZ" b="1" i="1" dirty="0" err="1"/>
              <a:t>too</a:t>
            </a:r>
            <a:r>
              <a:rPr lang="cs-CZ" b="1" i="1" dirty="0"/>
              <a:t> many, </a:t>
            </a:r>
            <a:r>
              <a:rPr lang="cs-CZ" b="1" i="1" dirty="0" err="1"/>
              <a:t>enough</a:t>
            </a:r>
            <a:r>
              <a:rPr lang="cs-CZ" b="1" i="1" dirty="0"/>
              <a:t>: </a:t>
            </a:r>
            <a:r>
              <a:rPr lang="cs-CZ" dirty="0" err="1"/>
              <a:t>Lifestyle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82 </a:t>
            </a:r>
            <a:r>
              <a:rPr lang="cs-CZ"/>
              <a:t>/ 7</a:t>
            </a:r>
            <a:endParaRPr lang="cs-CZ" dirty="0"/>
          </a:p>
          <a:p>
            <a:endParaRPr lang="cs-CZ" b="1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9F36FA-18B3-4133-9352-71B85C52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11ADA-D9C2-46D7-BDAB-F7F9C08B7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Počitatelná</a:t>
            </a:r>
            <a:r>
              <a:rPr lang="en-US" sz="2800" b="1" dirty="0"/>
              <a:t> a </a:t>
            </a:r>
            <a:r>
              <a:rPr lang="en-US" sz="2800" b="1" dirty="0" err="1"/>
              <a:t>nepočitatelná</a:t>
            </a:r>
            <a:r>
              <a:rPr lang="en-US" sz="2800" b="1" dirty="0"/>
              <a:t> </a:t>
            </a:r>
            <a:r>
              <a:rPr lang="en-US" sz="2800" b="1" dirty="0" err="1"/>
              <a:t>podstatná</a:t>
            </a:r>
            <a:r>
              <a:rPr lang="en-US" sz="2800" b="1" dirty="0"/>
              <a:t> </a:t>
            </a:r>
            <a:r>
              <a:rPr lang="en-US" sz="2800" b="1" dirty="0" err="1"/>
              <a:t>jména</a:t>
            </a:r>
            <a:r>
              <a:rPr lang="en-US" sz="2800" b="1" dirty="0"/>
              <a:t> (</a:t>
            </a:r>
            <a:r>
              <a:rPr lang="en-US" sz="2800" b="1" i="1" dirty="0"/>
              <a:t>countable and uncountable nouns</a:t>
            </a:r>
            <a:r>
              <a:rPr lang="en-US" sz="2800" b="1" dirty="0"/>
              <a:t>)</a:t>
            </a:r>
            <a:r>
              <a:rPr lang="cs-CZ" sz="2800" b="1" dirty="0"/>
              <a:t> part 1 – to </a:t>
            </a:r>
            <a:r>
              <a:rPr lang="cs-CZ" sz="2800" b="1" dirty="0" err="1"/>
              <a:t>be</a:t>
            </a:r>
            <a:r>
              <a:rPr lang="cs-CZ" sz="2800" b="1" dirty="0"/>
              <a:t> </a:t>
            </a:r>
            <a:r>
              <a:rPr lang="cs-CZ" sz="2800" b="1" dirty="0" err="1"/>
              <a:t>continued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7BB58C-A4BF-4762-B3DC-007925EC5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err="1"/>
              <a:t>Počitatelná</a:t>
            </a:r>
            <a:r>
              <a:rPr lang="en-US" b="1" u="sng" dirty="0"/>
              <a:t> </a:t>
            </a:r>
            <a:r>
              <a:rPr lang="en-US" b="1" u="sng" dirty="0" err="1"/>
              <a:t>podstatná</a:t>
            </a:r>
            <a:r>
              <a:rPr lang="en-US" b="1" u="sng" dirty="0"/>
              <a:t> </a:t>
            </a:r>
            <a:r>
              <a:rPr lang="en-US" b="1" u="sng" dirty="0" err="1"/>
              <a:t>jména</a:t>
            </a:r>
            <a:r>
              <a:rPr lang="en-US" b="1" u="sng" dirty="0"/>
              <a:t>:</a:t>
            </a:r>
            <a:endParaRPr lang="cs-CZ" dirty="0"/>
          </a:p>
          <a:p>
            <a:r>
              <a:rPr lang="en-US" b="1" dirty="0"/>
              <a:t> 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b="1" dirty="0" err="1"/>
              <a:t>jednotné</a:t>
            </a:r>
            <a:r>
              <a:rPr lang="en-US" b="1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b="1" dirty="0" err="1"/>
              <a:t>množné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:</a:t>
            </a:r>
            <a:endParaRPr lang="cs-CZ" dirty="0"/>
          </a:p>
          <a:p>
            <a:r>
              <a:rPr lang="en-US" dirty="0"/>
              <a:t>dollar – dollars,   bag – bags</a:t>
            </a:r>
            <a:endParaRPr lang="cs-CZ" dirty="0"/>
          </a:p>
          <a:p>
            <a:r>
              <a:rPr lang="en-US" dirty="0"/>
              <a:t> S </a:t>
            </a:r>
            <a:r>
              <a:rPr lang="en-US" dirty="0" err="1"/>
              <a:t>počitatelnými</a:t>
            </a:r>
            <a:r>
              <a:rPr lang="en-US" dirty="0"/>
              <a:t> </a:t>
            </a:r>
            <a:r>
              <a:rPr lang="en-US" dirty="0" err="1"/>
              <a:t>podstatnými</a:t>
            </a:r>
            <a:r>
              <a:rPr lang="en-US" dirty="0"/>
              <a:t> </a:t>
            </a:r>
            <a:r>
              <a:rPr lang="en-US" dirty="0" err="1"/>
              <a:t>jmény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 v </a:t>
            </a:r>
            <a:r>
              <a:rPr lang="en-US" dirty="0" err="1"/>
              <a:t>jednotném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množném</a:t>
            </a:r>
            <a:r>
              <a:rPr lang="en-US" dirty="0"/>
              <a:t> </a:t>
            </a:r>
            <a:r>
              <a:rPr lang="en-US" dirty="0" err="1"/>
              <a:t>čísle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 </a:t>
            </a:r>
            <a:r>
              <a:rPr lang="en-US" b="1" dirty="0"/>
              <a:t>A dollar doesn’t </a:t>
            </a:r>
            <a:r>
              <a:rPr lang="en-US" dirty="0"/>
              <a:t>buy much these days.</a:t>
            </a:r>
            <a:endParaRPr lang="cs-CZ" dirty="0"/>
          </a:p>
          <a:p>
            <a:r>
              <a:rPr lang="en-US" b="1" dirty="0"/>
              <a:t>Dollars aren’t </a:t>
            </a:r>
            <a:r>
              <a:rPr lang="en-US" dirty="0"/>
              <a:t>a good investment at this time.</a:t>
            </a:r>
            <a:endParaRPr lang="cs-CZ" dirty="0"/>
          </a:p>
          <a:p>
            <a:r>
              <a:rPr lang="en-US" dirty="0"/>
              <a:t> </a:t>
            </a:r>
            <a:r>
              <a:rPr lang="en-US" b="1" u="sng" dirty="0" err="1"/>
              <a:t>Nepočitatelná</a:t>
            </a:r>
            <a:r>
              <a:rPr lang="en-US" b="1" u="sng" dirty="0"/>
              <a:t> </a:t>
            </a:r>
            <a:r>
              <a:rPr lang="en-US" b="1" u="sng" dirty="0" err="1"/>
              <a:t>podstatná</a:t>
            </a:r>
            <a:r>
              <a:rPr lang="en-US" b="1" u="sng" dirty="0"/>
              <a:t> </a:t>
            </a:r>
            <a:r>
              <a:rPr lang="en-US" b="1" u="sng" dirty="0" err="1"/>
              <a:t>jména</a:t>
            </a:r>
            <a:r>
              <a:rPr lang="en-US" b="1" u="sng" dirty="0"/>
              <a:t>:</a:t>
            </a:r>
            <a:r>
              <a:rPr lang="cs-CZ" b="1" u="sng" dirty="0"/>
              <a:t> </a:t>
            </a:r>
            <a:r>
              <a:rPr lang="en-US" dirty="0" err="1"/>
              <a:t>Nemohou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množné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: </a:t>
            </a:r>
            <a:endParaRPr lang="cs-CZ" dirty="0"/>
          </a:p>
          <a:p>
            <a:r>
              <a:rPr lang="en-US" dirty="0"/>
              <a:t> money -  </a:t>
            </a:r>
            <a:r>
              <a:rPr lang="en-US" strike="sngStrike" dirty="0"/>
              <a:t>monies</a:t>
            </a:r>
            <a:r>
              <a:rPr lang="cs-CZ" strike="sngStrike" dirty="0"/>
              <a:t>; </a:t>
            </a:r>
            <a:r>
              <a:rPr lang="en-US" dirty="0"/>
              <a:t> luggage - </a:t>
            </a:r>
            <a:r>
              <a:rPr lang="en-US" strike="sngStrike" dirty="0" err="1"/>
              <a:t>luggages</a:t>
            </a:r>
            <a:endParaRPr lang="cs-CZ" dirty="0"/>
          </a:p>
          <a:p>
            <a:r>
              <a:rPr lang="en-US" b="1" dirty="0"/>
              <a:t> </a:t>
            </a:r>
            <a:r>
              <a:rPr lang="en-US" dirty="0"/>
              <a:t>S </a:t>
            </a:r>
            <a:r>
              <a:rPr lang="en-US" dirty="0" err="1"/>
              <a:t>nepočitatelnými</a:t>
            </a:r>
            <a:r>
              <a:rPr lang="en-US" dirty="0"/>
              <a:t> </a:t>
            </a:r>
            <a:r>
              <a:rPr lang="en-US" dirty="0" err="1"/>
              <a:t>podstatnými</a:t>
            </a:r>
            <a:r>
              <a:rPr lang="en-US" dirty="0"/>
              <a:t> </a:t>
            </a:r>
            <a:r>
              <a:rPr lang="en-US" dirty="0" err="1"/>
              <a:t>jmény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v </a:t>
            </a:r>
            <a:r>
              <a:rPr lang="en-US" dirty="0" err="1"/>
              <a:t>jednotném</a:t>
            </a:r>
            <a:r>
              <a:rPr lang="en-US" dirty="0"/>
              <a:t> </a:t>
            </a:r>
            <a:r>
              <a:rPr lang="en-US" dirty="0" err="1"/>
              <a:t>čísle</a:t>
            </a:r>
            <a:r>
              <a:rPr lang="en-US" dirty="0"/>
              <a:t>.</a:t>
            </a:r>
            <a:endParaRPr lang="cs-CZ" dirty="0"/>
          </a:p>
          <a:p>
            <a:r>
              <a:rPr lang="en-US" b="1" dirty="0"/>
              <a:t>Money doesn’t </a:t>
            </a:r>
            <a:r>
              <a:rPr lang="en-US" dirty="0"/>
              <a:t>grow on trees.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6834E6-7008-4335-9DAB-CC1478120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4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FCC40-6F0C-42A4-8C8F-2E1E743C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err="1"/>
              <a:t>Počitatelná</a:t>
            </a:r>
            <a:r>
              <a:rPr lang="en-US" sz="3100" b="1" dirty="0"/>
              <a:t> a </a:t>
            </a:r>
            <a:r>
              <a:rPr lang="en-US" sz="3100" b="1" dirty="0" err="1"/>
              <a:t>nepočitatelná</a:t>
            </a:r>
            <a:r>
              <a:rPr lang="en-US" sz="3100" b="1" dirty="0"/>
              <a:t> </a:t>
            </a:r>
            <a:r>
              <a:rPr lang="en-US" sz="3100" b="1" dirty="0" err="1"/>
              <a:t>podstatná</a:t>
            </a:r>
            <a:r>
              <a:rPr lang="en-US" sz="3100" b="1" dirty="0"/>
              <a:t> </a:t>
            </a:r>
            <a:r>
              <a:rPr lang="en-US" sz="3100" b="1" dirty="0" err="1"/>
              <a:t>jména</a:t>
            </a:r>
            <a:r>
              <a:rPr lang="en-US" sz="3100" b="1" dirty="0"/>
              <a:t> (</a:t>
            </a:r>
            <a:r>
              <a:rPr lang="en-US" sz="3100" b="1" i="1" dirty="0"/>
              <a:t>countable and uncountable nouns</a:t>
            </a:r>
            <a:r>
              <a:rPr lang="en-US" sz="3100" b="1" dirty="0"/>
              <a:t>)</a:t>
            </a:r>
            <a:r>
              <a:rPr lang="cs-CZ" sz="3100" b="1" dirty="0"/>
              <a:t> part 2 – to </a:t>
            </a:r>
            <a:r>
              <a:rPr lang="cs-CZ" sz="3100" b="1" dirty="0" err="1"/>
              <a:t>be</a:t>
            </a:r>
            <a:r>
              <a:rPr lang="cs-CZ" sz="3100" b="1" dirty="0"/>
              <a:t> </a:t>
            </a:r>
            <a:r>
              <a:rPr lang="cs-CZ" sz="3100" b="1" dirty="0" err="1"/>
              <a:t>continued</a:t>
            </a:r>
            <a:br>
              <a:rPr lang="cs-CZ" sz="3200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A1632E-7B73-4445-B4BC-DA07464C8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1 </a:t>
            </a:r>
            <a:r>
              <a:rPr lang="en-US" b="1" i="1" dirty="0"/>
              <a:t>much</a:t>
            </a:r>
            <a:endParaRPr lang="cs-CZ" dirty="0"/>
          </a:p>
          <a:p>
            <a:r>
              <a:rPr lang="en-US" b="1" i="1" dirty="0"/>
              <a:t> Much </a:t>
            </a:r>
            <a:r>
              <a:rPr lang="en-US" dirty="0" err="1"/>
              <a:t>používáme</a:t>
            </a:r>
            <a:r>
              <a:rPr lang="en-US" dirty="0"/>
              <a:t> s </a:t>
            </a:r>
            <a:r>
              <a:rPr lang="en-US" dirty="0" err="1"/>
              <a:t>nepočitatelnými</a:t>
            </a:r>
            <a:r>
              <a:rPr lang="en-US" dirty="0"/>
              <a:t> </a:t>
            </a:r>
            <a:r>
              <a:rPr lang="en-US" dirty="0" err="1"/>
              <a:t>podstatnými</a:t>
            </a:r>
            <a:r>
              <a:rPr lang="en-US" dirty="0"/>
              <a:t> </a:t>
            </a:r>
            <a:r>
              <a:rPr lang="en-US" dirty="0" err="1"/>
              <a:t>jmény</a:t>
            </a:r>
            <a:r>
              <a:rPr lang="en-US" dirty="0"/>
              <a:t>, </a:t>
            </a:r>
            <a:r>
              <a:rPr lang="en-US" dirty="0" err="1"/>
              <a:t>hlavně</a:t>
            </a:r>
            <a:r>
              <a:rPr lang="en-US" dirty="0"/>
              <a:t> v </a:t>
            </a:r>
            <a:r>
              <a:rPr lang="en-US" dirty="0" err="1"/>
              <a:t>záporných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cs-CZ" dirty="0"/>
              <a:t> a </a:t>
            </a:r>
            <a:r>
              <a:rPr lang="en-US" dirty="0" err="1"/>
              <a:t>otázkách</a:t>
            </a:r>
            <a:r>
              <a:rPr lang="en-US" dirty="0"/>
              <a:t>.</a:t>
            </a:r>
            <a:endParaRPr lang="cs-CZ" dirty="0"/>
          </a:p>
          <a:p>
            <a:r>
              <a:rPr lang="en-US" i="1" dirty="0"/>
              <a:t>We don’t have </a:t>
            </a:r>
            <a:r>
              <a:rPr lang="en-US" b="1" i="1" dirty="0"/>
              <a:t>much information </a:t>
            </a:r>
            <a:r>
              <a:rPr lang="en-US" i="1" dirty="0"/>
              <a:t> about the market.</a:t>
            </a:r>
            <a:r>
              <a:rPr lang="cs-CZ" i="1" dirty="0"/>
              <a:t> </a:t>
            </a:r>
            <a:r>
              <a:rPr lang="en-US" i="1" dirty="0"/>
              <a:t>How </a:t>
            </a:r>
            <a:r>
              <a:rPr lang="en-US" b="1" i="1" dirty="0"/>
              <a:t>much money</a:t>
            </a:r>
            <a:r>
              <a:rPr lang="en-US" i="1" dirty="0"/>
              <a:t> do you have?</a:t>
            </a:r>
            <a:endParaRPr lang="cs-CZ" i="1" dirty="0"/>
          </a:p>
          <a:p>
            <a:r>
              <a:rPr lang="en-US" dirty="0"/>
              <a:t> </a:t>
            </a:r>
            <a:r>
              <a:rPr lang="en-US" b="1" dirty="0"/>
              <a:t>2 </a:t>
            </a:r>
            <a:r>
              <a:rPr lang="en-US" b="1" i="1" dirty="0"/>
              <a:t>many</a:t>
            </a:r>
            <a:r>
              <a:rPr lang="cs-CZ" b="1" i="1" dirty="0"/>
              <a:t> - </a:t>
            </a:r>
            <a:r>
              <a:rPr lang="en-US" dirty="0" err="1"/>
              <a:t>používáme</a:t>
            </a:r>
            <a:r>
              <a:rPr lang="en-US" dirty="0"/>
              <a:t> s </a:t>
            </a:r>
            <a:r>
              <a:rPr lang="en-US" dirty="0" err="1"/>
              <a:t>počitatelnými</a:t>
            </a:r>
            <a:r>
              <a:rPr lang="en-US" dirty="0"/>
              <a:t> </a:t>
            </a:r>
            <a:r>
              <a:rPr lang="en-US" dirty="0" err="1"/>
              <a:t>podstatnými</a:t>
            </a:r>
            <a:r>
              <a:rPr lang="en-US" dirty="0"/>
              <a:t> </a:t>
            </a:r>
            <a:r>
              <a:rPr lang="en-US" dirty="0" err="1"/>
              <a:t>jmény</a:t>
            </a:r>
            <a:r>
              <a:rPr lang="en-US" dirty="0"/>
              <a:t>, </a:t>
            </a:r>
            <a:r>
              <a:rPr lang="en-US" dirty="0" err="1"/>
              <a:t>hlavně</a:t>
            </a:r>
            <a:r>
              <a:rPr lang="en-US" dirty="0"/>
              <a:t> v </a:t>
            </a:r>
            <a:r>
              <a:rPr lang="en-US" dirty="0" err="1"/>
              <a:t>záporných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cs-CZ" dirty="0"/>
              <a:t> a </a:t>
            </a:r>
            <a:r>
              <a:rPr lang="en-US" dirty="0" err="1"/>
              <a:t>otázkách</a:t>
            </a:r>
            <a:r>
              <a:rPr lang="en-US" dirty="0"/>
              <a:t>.</a:t>
            </a:r>
            <a:endParaRPr lang="cs-CZ" dirty="0"/>
          </a:p>
          <a:p>
            <a:r>
              <a:rPr lang="en-US" i="1" dirty="0"/>
              <a:t>There aren’t </a:t>
            </a:r>
            <a:r>
              <a:rPr lang="en-US" b="1" i="1" dirty="0"/>
              <a:t>many people </a:t>
            </a:r>
            <a:r>
              <a:rPr lang="en-US" i="1" dirty="0"/>
              <a:t>here today.</a:t>
            </a:r>
            <a:r>
              <a:rPr lang="cs-CZ" i="1" dirty="0"/>
              <a:t> </a:t>
            </a:r>
            <a:r>
              <a:rPr lang="en-US" i="1" dirty="0"/>
              <a:t>How </a:t>
            </a:r>
            <a:r>
              <a:rPr lang="en-US" b="1" i="1" dirty="0"/>
              <a:t>many dollars </a:t>
            </a:r>
            <a:r>
              <a:rPr lang="en-US" i="1" dirty="0"/>
              <a:t>are there to the euro?</a:t>
            </a:r>
            <a:endParaRPr lang="cs-CZ" i="1" dirty="0"/>
          </a:p>
          <a:p>
            <a:r>
              <a:rPr lang="cs-CZ" dirty="0"/>
              <a:t> </a:t>
            </a:r>
            <a:r>
              <a:rPr lang="en-US" b="1" dirty="0"/>
              <a:t>3 </a:t>
            </a:r>
            <a:r>
              <a:rPr lang="en-US" b="1" i="1" dirty="0"/>
              <a:t>a lot of / lots of</a:t>
            </a:r>
            <a:r>
              <a:rPr lang="cs-CZ" b="1" i="1" dirty="0"/>
              <a:t> - </a:t>
            </a:r>
            <a:r>
              <a:rPr lang="en-US" dirty="0" err="1"/>
              <a:t>používáme</a:t>
            </a:r>
            <a:r>
              <a:rPr lang="en-US" dirty="0"/>
              <a:t> s </a:t>
            </a:r>
            <a:r>
              <a:rPr lang="en-US" dirty="0" err="1"/>
              <a:t>počitatelnými</a:t>
            </a:r>
            <a:r>
              <a:rPr lang="en-US" dirty="0"/>
              <a:t> I </a:t>
            </a:r>
            <a:r>
              <a:rPr lang="en-US" dirty="0" err="1"/>
              <a:t>nepočitatelnými</a:t>
            </a:r>
            <a:r>
              <a:rPr lang="en-US" dirty="0"/>
              <a:t> </a:t>
            </a:r>
            <a:r>
              <a:rPr lang="en-US" dirty="0" err="1"/>
              <a:t>podstatnými</a:t>
            </a:r>
            <a:r>
              <a:rPr lang="en-US" dirty="0"/>
              <a:t> </a:t>
            </a:r>
            <a:r>
              <a:rPr lang="en-US" dirty="0" err="1"/>
              <a:t>jmény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typech</a:t>
            </a:r>
            <a:r>
              <a:rPr lang="en-US" dirty="0"/>
              <a:t> </a:t>
            </a:r>
            <a:r>
              <a:rPr lang="en-US" dirty="0" err="1"/>
              <a:t>vět</a:t>
            </a:r>
            <a:r>
              <a:rPr lang="en-US" dirty="0"/>
              <a:t>.</a:t>
            </a:r>
            <a:endParaRPr lang="cs-CZ" dirty="0"/>
          </a:p>
          <a:p>
            <a:r>
              <a:rPr lang="en-US" i="1" dirty="0"/>
              <a:t>We have </a:t>
            </a:r>
            <a:r>
              <a:rPr lang="en-US" b="1" i="1" dirty="0"/>
              <a:t>lots of jobs / a lot of jobs </a:t>
            </a:r>
            <a:r>
              <a:rPr lang="en-US" i="1" dirty="0"/>
              <a:t> to do today.</a:t>
            </a:r>
            <a:r>
              <a:rPr lang="cs-CZ" i="1" dirty="0"/>
              <a:t> </a:t>
            </a:r>
            <a:r>
              <a:rPr lang="en-US" i="1" dirty="0"/>
              <a:t>We don’t have </a:t>
            </a:r>
            <a:r>
              <a:rPr lang="en-US" b="1" i="1" dirty="0"/>
              <a:t>a lot of / lots  of time</a:t>
            </a:r>
            <a:r>
              <a:rPr lang="en-US" i="1" dirty="0"/>
              <a:t>.</a:t>
            </a:r>
            <a:endParaRPr lang="cs-CZ" i="1" dirty="0"/>
          </a:p>
          <a:p>
            <a:r>
              <a:rPr lang="en-US" dirty="0"/>
              <a:t> </a:t>
            </a:r>
            <a:r>
              <a:rPr lang="en-US" b="1" dirty="0"/>
              <a:t>A lot of</a:t>
            </a:r>
            <a:r>
              <a:rPr lang="en-US" dirty="0"/>
              <a:t> je </a:t>
            </a:r>
            <a:r>
              <a:rPr lang="en-US" dirty="0" err="1"/>
              <a:t>velice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používaný</a:t>
            </a:r>
            <a:r>
              <a:rPr lang="en-US" dirty="0"/>
              <a:t> </a:t>
            </a:r>
            <a:r>
              <a:rPr lang="en-US" dirty="0" err="1"/>
              <a:t>výraz</a:t>
            </a:r>
            <a:r>
              <a:rPr lang="en-US" dirty="0"/>
              <a:t> v </a:t>
            </a:r>
            <a:r>
              <a:rPr lang="en-US" dirty="0" err="1"/>
              <a:t>neformální</a:t>
            </a:r>
            <a:r>
              <a:rPr lang="en-US" dirty="0"/>
              <a:t> </a:t>
            </a:r>
            <a:r>
              <a:rPr lang="en-US" dirty="0" err="1"/>
              <a:t>hovorové</a:t>
            </a:r>
            <a:r>
              <a:rPr lang="en-US" dirty="0"/>
              <a:t> </a:t>
            </a:r>
            <a:r>
              <a:rPr lang="en-US" dirty="0" err="1"/>
              <a:t>angličtině</a:t>
            </a:r>
            <a:r>
              <a:rPr lang="en-US" dirty="0"/>
              <a:t>.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formálnější</a:t>
            </a:r>
            <a:r>
              <a:rPr lang="en-US" dirty="0"/>
              <a:t> </a:t>
            </a:r>
            <a:r>
              <a:rPr lang="en-US" dirty="0" err="1"/>
              <a:t>angličtině</a:t>
            </a:r>
            <a:r>
              <a:rPr lang="en-US" dirty="0"/>
              <a:t> </a:t>
            </a:r>
            <a:r>
              <a:rPr lang="en-US" dirty="0" err="1"/>
              <a:t>dáváme</a:t>
            </a:r>
            <a:r>
              <a:rPr lang="en-US" dirty="0"/>
              <a:t> </a:t>
            </a:r>
            <a:r>
              <a:rPr lang="en-US" dirty="0" err="1"/>
              <a:t>přednost</a:t>
            </a:r>
            <a:r>
              <a:rPr lang="en-US" dirty="0"/>
              <a:t> </a:t>
            </a:r>
            <a:r>
              <a:rPr lang="en-US" dirty="0" err="1"/>
              <a:t>jiným</a:t>
            </a:r>
            <a:r>
              <a:rPr lang="en-US" dirty="0"/>
              <a:t> </a:t>
            </a:r>
            <a:r>
              <a:rPr lang="en-US" dirty="0" err="1"/>
              <a:t>výrazům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b="1" i="1" dirty="0"/>
              <a:t>a great deal of</a:t>
            </a:r>
            <a:r>
              <a:rPr lang="en-US" dirty="0"/>
              <a:t> s </a:t>
            </a:r>
            <a:r>
              <a:rPr lang="en-US" dirty="0" err="1"/>
              <a:t>nepočitatelnými</a:t>
            </a:r>
            <a:r>
              <a:rPr lang="en-US" dirty="0"/>
              <a:t> </a:t>
            </a:r>
            <a:r>
              <a:rPr lang="en-US" dirty="0" err="1"/>
              <a:t>podstatnými</a:t>
            </a:r>
            <a:r>
              <a:rPr lang="en-US" dirty="0"/>
              <a:t> </a:t>
            </a:r>
            <a:r>
              <a:rPr lang="en-US" dirty="0" err="1"/>
              <a:t>jmény</a:t>
            </a:r>
            <a:r>
              <a:rPr lang="en-US" dirty="0"/>
              <a:t> a </a:t>
            </a:r>
            <a:r>
              <a:rPr lang="en-US" b="1" i="1" dirty="0" err="1"/>
              <a:t>a</a:t>
            </a:r>
            <a:r>
              <a:rPr lang="en-US" b="1" i="1" dirty="0"/>
              <a:t> great many</a:t>
            </a:r>
            <a:r>
              <a:rPr lang="en-US" i="1" dirty="0"/>
              <a:t> </a:t>
            </a:r>
            <a:r>
              <a:rPr lang="en-US" dirty="0"/>
              <a:t>s </a:t>
            </a:r>
            <a:r>
              <a:rPr lang="en-US" dirty="0" err="1"/>
              <a:t>počitatelnými</a:t>
            </a:r>
            <a:r>
              <a:rPr lang="en-US" dirty="0"/>
              <a:t> </a:t>
            </a:r>
            <a:r>
              <a:rPr lang="en-US" dirty="0" err="1"/>
              <a:t>podstatnými</a:t>
            </a:r>
            <a:r>
              <a:rPr lang="en-US" dirty="0"/>
              <a:t> </a:t>
            </a:r>
            <a:r>
              <a:rPr lang="en-US" dirty="0" err="1"/>
              <a:t>jmény</a:t>
            </a:r>
            <a:r>
              <a:rPr lang="en-US" dirty="0"/>
              <a:t>.</a:t>
            </a:r>
            <a:endParaRPr lang="cs-CZ" dirty="0"/>
          </a:p>
          <a:p>
            <a:r>
              <a:rPr lang="en-US" b="1" dirty="0"/>
              <a:t> !POZOR!</a:t>
            </a:r>
            <a:r>
              <a:rPr lang="en-US" dirty="0"/>
              <a:t> </a:t>
            </a:r>
            <a:r>
              <a:rPr lang="en-US" dirty="0" err="1"/>
              <a:t>Nenásleduje</a:t>
            </a:r>
            <a:r>
              <a:rPr lang="en-US" dirty="0"/>
              <a:t>-li za </a:t>
            </a:r>
            <a:r>
              <a:rPr lang="en-US" dirty="0" err="1"/>
              <a:t>výrazem</a:t>
            </a:r>
            <a:r>
              <a:rPr lang="en-US" dirty="0"/>
              <a:t> </a:t>
            </a:r>
            <a:r>
              <a:rPr lang="en-US" b="1" i="1" dirty="0"/>
              <a:t>a lot</a:t>
            </a:r>
            <a:r>
              <a:rPr lang="en-US" b="1" dirty="0"/>
              <a:t> of</a:t>
            </a:r>
            <a:r>
              <a:rPr lang="en-US" dirty="0"/>
              <a:t> </a:t>
            </a:r>
            <a:r>
              <a:rPr lang="en-US" dirty="0" err="1"/>
              <a:t>podstatné</a:t>
            </a:r>
            <a:r>
              <a:rPr lang="en-US" dirty="0"/>
              <a:t> </a:t>
            </a:r>
            <a:r>
              <a:rPr lang="en-US" dirty="0" err="1"/>
              <a:t>jméno</a:t>
            </a:r>
            <a:r>
              <a:rPr lang="en-US" dirty="0"/>
              <a:t>, </a:t>
            </a:r>
            <a:r>
              <a:rPr lang="en-US" b="1" i="1" dirty="0"/>
              <a:t>of</a:t>
            </a:r>
            <a:r>
              <a:rPr lang="en-US" b="1" dirty="0"/>
              <a:t> </a:t>
            </a:r>
            <a:r>
              <a:rPr lang="en-US" dirty="0" err="1"/>
              <a:t>odpadá</a:t>
            </a:r>
            <a:r>
              <a:rPr lang="en-US" dirty="0"/>
              <a:t>: </a:t>
            </a:r>
            <a:endParaRPr lang="cs-CZ" dirty="0"/>
          </a:p>
          <a:p>
            <a:r>
              <a:rPr lang="en-US" i="1" dirty="0"/>
              <a:t> It rains </a:t>
            </a:r>
            <a:r>
              <a:rPr lang="en-US" b="1" i="1" dirty="0"/>
              <a:t>a lot</a:t>
            </a:r>
            <a:r>
              <a:rPr lang="en-US" dirty="0"/>
              <a:t>. -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 </a:t>
            </a:r>
            <a:r>
              <a:rPr lang="en-US" strike="sngStrike" dirty="0"/>
              <a:t>It rains </a:t>
            </a:r>
            <a:r>
              <a:rPr lang="en-US" b="1" strike="sngStrike" dirty="0"/>
              <a:t>a lot of</a:t>
            </a:r>
            <a:r>
              <a:rPr lang="en-US" strike="sngStrike" dirty="0"/>
              <a:t>.</a:t>
            </a:r>
            <a:endParaRPr lang="cs-CZ" dirty="0"/>
          </a:p>
          <a:p>
            <a:r>
              <a:rPr lang="cs-CZ" dirty="0"/>
              <a:t>Chceme-li vyjádřit české málo, použijeme </a:t>
            </a:r>
            <a:r>
              <a:rPr lang="cs-CZ" dirty="0" err="1"/>
              <a:t>little</a:t>
            </a:r>
            <a:r>
              <a:rPr lang="cs-CZ" dirty="0"/>
              <a:t> (nebo a </a:t>
            </a:r>
            <a:r>
              <a:rPr lang="cs-CZ" dirty="0" err="1"/>
              <a:t>little</a:t>
            </a:r>
            <a:r>
              <a:rPr lang="cs-CZ" dirty="0"/>
              <a:t>) s </a:t>
            </a:r>
            <a:r>
              <a:rPr lang="cs-CZ" dirty="0" err="1"/>
              <a:t>nepočitatlnými</a:t>
            </a:r>
            <a:r>
              <a:rPr lang="cs-CZ" dirty="0"/>
              <a:t>, </a:t>
            </a:r>
            <a:r>
              <a:rPr lang="cs-CZ" dirty="0" err="1"/>
              <a:t>few</a:t>
            </a:r>
            <a:r>
              <a:rPr lang="cs-CZ" dirty="0"/>
              <a:t> či a </a:t>
            </a:r>
            <a:r>
              <a:rPr lang="cs-CZ" dirty="0" err="1"/>
              <a:t>few</a:t>
            </a:r>
            <a:r>
              <a:rPr lang="cs-CZ" dirty="0"/>
              <a:t> s počitatelnými podstatnými jmény. </a:t>
            </a:r>
            <a:r>
              <a:rPr lang="cs-CZ" dirty="0" err="1"/>
              <a:t>Little</a:t>
            </a:r>
            <a:r>
              <a:rPr lang="cs-CZ" dirty="0"/>
              <a:t> a </a:t>
            </a:r>
            <a:r>
              <a:rPr lang="cs-CZ" dirty="0" err="1"/>
              <a:t>few</a:t>
            </a:r>
            <a:r>
              <a:rPr lang="cs-CZ" dirty="0"/>
              <a:t> znamenají zcela negativní informaci, že je něčeho skutečný nedostatek, a </a:t>
            </a:r>
            <a:r>
              <a:rPr lang="cs-CZ" dirty="0" err="1"/>
              <a:t>little</a:t>
            </a:r>
            <a:r>
              <a:rPr lang="cs-CZ" dirty="0"/>
              <a:t> a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cs-CZ" dirty="0" err="1"/>
              <a:t>few</a:t>
            </a:r>
            <a:r>
              <a:rPr lang="cs-CZ" dirty="0"/>
              <a:t> mají kladnější význam, znamenají trochu</a:t>
            </a:r>
            <a:r>
              <a:rPr lang="cs-CZ"/>
              <a:t>, několik.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EACBF4-9AAF-424D-BB80-4A1597462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1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E7607F-C30E-4E48-B9F0-3CBE1B8C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Počitatelná</a:t>
            </a:r>
            <a:r>
              <a:rPr lang="en-US" sz="2800" b="1" dirty="0"/>
              <a:t> a </a:t>
            </a:r>
            <a:r>
              <a:rPr lang="en-US" sz="2800" b="1" dirty="0" err="1"/>
              <a:t>nepočitatelná</a:t>
            </a:r>
            <a:r>
              <a:rPr lang="en-US" sz="2800" b="1" dirty="0"/>
              <a:t> </a:t>
            </a:r>
            <a:r>
              <a:rPr lang="en-US" sz="2800" b="1" dirty="0" err="1"/>
              <a:t>podstatná</a:t>
            </a:r>
            <a:r>
              <a:rPr lang="en-US" sz="2800" b="1" dirty="0"/>
              <a:t> </a:t>
            </a:r>
            <a:r>
              <a:rPr lang="en-US" sz="2800" b="1" dirty="0" err="1"/>
              <a:t>jména</a:t>
            </a:r>
            <a:r>
              <a:rPr lang="en-US" sz="2800" b="1" dirty="0"/>
              <a:t> (</a:t>
            </a:r>
            <a:r>
              <a:rPr lang="en-US" sz="2800" b="1" i="1" dirty="0"/>
              <a:t>countable and uncountable nouns</a:t>
            </a:r>
            <a:r>
              <a:rPr lang="en-US" sz="2800" b="1" dirty="0"/>
              <a:t>)</a:t>
            </a:r>
            <a:r>
              <a:rPr lang="cs-CZ" sz="2800" b="1" dirty="0"/>
              <a:t> part 3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AE5754-6B7B-448F-880A-843185828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!POZOR! </a:t>
            </a:r>
            <a:r>
              <a:rPr lang="en-US" dirty="0" err="1"/>
              <a:t>některá</a:t>
            </a:r>
            <a:r>
              <a:rPr lang="en-US" dirty="0"/>
              <a:t> </a:t>
            </a:r>
            <a:r>
              <a:rPr lang="en-US" dirty="0" err="1"/>
              <a:t>podstatná</a:t>
            </a:r>
            <a:r>
              <a:rPr lang="en-US" dirty="0"/>
              <a:t> </a:t>
            </a:r>
            <a:r>
              <a:rPr lang="en-US" dirty="0" err="1"/>
              <a:t>jména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počitatelná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nepočitatelná</a:t>
            </a:r>
            <a:r>
              <a:rPr lang="en-US" dirty="0"/>
              <a:t>, </a:t>
            </a:r>
            <a:r>
              <a:rPr lang="en-US" dirty="0" err="1"/>
              <a:t>ovšem</a:t>
            </a:r>
            <a:r>
              <a:rPr lang="en-US" dirty="0"/>
              <a:t> se </a:t>
            </a:r>
            <a:r>
              <a:rPr lang="en-US" dirty="0" err="1"/>
              <a:t>změnou</a:t>
            </a:r>
            <a:r>
              <a:rPr lang="en-US" dirty="0"/>
              <a:t> </a:t>
            </a:r>
            <a:r>
              <a:rPr lang="en-US" dirty="0" err="1"/>
              <a:t>významu</a:t>
            </a:r>
            <a:r>
              <a:rPr lang="en-US" dirty="0"/>
              <a:t>: </a:t>
            </a:r>
            <a:endParaRPr lang="cs-CZ" dirty="0"/>
          </a:p>
          <a:p>
            <a:r>
              <a:rPr lang="en-US" dirty="0" err="1"/>
              <a:t>sklo</a:t>
            </a:r>
            <a:r>
              <a:rPr lang="en-US" dirty="0"/>
              <a:t> –  glass (</a:t>
            </a:r>
            <a:r>
              <a:rPr lang="en-US" dirty="0" err="1"/>
              <a:t>nepočitatelné</a:t>
            </a:r>
            <a:r>
              <a:rPr lang="en-US" dirty="0"/>
              <a:t>), ale </a:t>
            </a:r>
            <a:r>
              <a:rPr lang="en-US" dirty="0" err="1"/>
              <a:t>brýle</a:t>
            </a:r>
            <a:r>
              <a:rPr lang="en-US" dirty="0"/>
              <a:t>, </a:t>
            </a:r>
            <a:r>
              <a:rPr lang="en-US" dirty="0" err="1"/>
              <a:t>skleničky</a:t>
            </a:r>
            <a:r>
              <a:rPr lang="en-US" dirty="0"/>
              <a:t> – glasses (</a:t>
            </a:r>
            <a:r>
              <a:rPr lang="en-US" dirty="0" err="1"/>
              <a:t>počitatelné</a:t>
            </a:r>
            <a:r>
              <a:rPr lang="en-US" dirty="0"/>
              <a:t>)</a:t>
            </a:r>
            <a:endParaRPr lang="cs-CZ" dirty="0"/>
          </a:p>
          <a:p>
            <a:r>
              <a:rPr lang="en-US" dirty="0" err="1"/>
              <a:t>čas</a:t>
            </a:r>
            <a:r>
              <a:rPr lang="en-US" dirty="0"/>
              <a:t>  - time (</a:t>
            </a:r>
            <a:r>
              <a:rPr lang="en-US" dirty="0" err="1"/>
              <a:t>nepočitatelné</a:t>
            </a:r>
            <a:r>
              <a:rPr lang="en-US" dirty="0"/>
              <a:t>), ale </a:t>
            </a:r>
            <a:r>
              <a:rPr lang="en-US" dirty="0" err="1"/>
              <a:t>třikrát</a:t>
            </a:r>
            <a:r>
              <a:rPr lang="en-US" dirty="0"/>
              <a:t> – three times (</a:t>
            </a:r>
            <a:r>
              <a:rPr lang="en-US" dirty="0" err="1"/>
              <a:t>počitatelné</a:t>
            </a:r>
            <a:r>
              <a:rPr lang="en-US" dirty="0"/>
              <a:t>)</a:t>
            </a:r>
            <a:endParaRPr lang="cs-CZ" dirty="0"/>
          </a:p>
          <a:p>
            <a:r>
              <a:rPr lang="en-US" dirty="0" err="1"/>
              <a:t>železo</a:t>
            </a:r>
            <a:r>
              <a:rPr lang="en-US" dirty="0"/>
              <a:t> – iron (</a:t>
            </a:r>
            <a:r>
              <a:rPr lang="en-US" dirty="0" err="1"/>
              <a:t>nepočitatelné</a:t>
            </a:r>
            <a:r>
              <a:rPr lang="en-US" dirty="0"/>
              <a:t>), ale </a:t>
            </a:r>
            <a:r>
              <a:rPr lang="en-US" dirty="0" err="1"/>
              <a:t>žehlička</a:t>
            </a:r>
            <a:r>
              <a:rPr lang="en-US" dirty="0"/>
              <a:t> – an iron (</a:t>
            </a:r>
            <a:r>
              <a:rPr lang="en-US" dirty="0" err="1"/>
              <a:t>počitatelné</a:t>
            </a:r>
            <a:r>
              <a:rPr lang="en-US" dirty="0"/>
              <a:t>)</a:t>
            </a:r>
            <a:endParaRPr lang="cs-CZ" dirty="0"/>
          </a:p>
          <a:p>
            <a:r>
              <a:rPr lang="en-US" dirty="0"/>
              <a:t> 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studiu</a:t>
            </a:r>
            <a:r>
              <a:rPr lang="en-US" dirty="0"/>
              <a:t> </a:t>
            </a:r>
            <a:r>
              <a:rPr lang="en-US" dirty="0" err="1"/>
              <a:t>angličtiny</a:t>
            </a:r>
            <a:r>
              <a:rPr lang="en-US" dirty="0"/>
              <a:t> je 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slovníku</a:t>
            </a:r>
            <a:r>
              <a:rPr lang="en-US" dirty="0"/>
              <a:t> </a:t>
            </a:r>
            <a:r>
              <a:rPr lang="en-US" dirty="0" err="1"/>
              <a:t>zkontrolovat</a:t>
            </a:r>
            <a:r>
              <a:rPr lang="en-US" dirty="0"/>
              <a:t>, </a:t>
            </a:r>
            <a:r>
              <a:rPr lang="en-US" dirty="0" err="1"/>
              <a:t>zda</a:t>
            </a:r>
            <a:r>
              <a:rPr lang="en-US" dirty="0"/>
              <a:t> je </a:t>
            </a:r>
            <a:r>
              <a:rPr lang="en-US" dirty="0" err="1"/>
              <a:t>podstatné</a:t>
            </a:r>
            <a:r>
              <a:rPr lang="en-US" dirty="0"/>
              <a:t> </a:t>
            </a:r>
            <a:r>
              <a:rPr lang="en-US" dirty="0" err="1"/>
              <a:t>jméno</a:t>
            </a:r>
            <a:r>
              <a:rPr lang="en-US" dirty="0"/>
              <a:t> </a:t>
            </a:r>
            <a:r>
              <a:rPr lang="en-US" dirty="0" err="1"/>
              <a:t>počitatelné</a:t>
            </a:r>
            <a:r>
              <a:rPr lang="en-US" dirty="0"/>
              <a:t> (countable – C)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nepočitatelné</a:t>
            </a:r>
            <a:r>
              <a:rPr lang="en-US" dirty="0"/>
              <a:t> (uncountable – U). </a:t>
            </a:r>
            <a:endParaRPr lang="cs-CZ" dirty="0"/>
          </a:p>
          <a:p>
            <a:r>
              <a:rPr lang="en-US" dirty="0" err="1"/>
              <a:t>Zde</a:t>
            </a:r>
            <a:r>
              <a:rPr lang="en-US" dirty="0"/>
              <a:t>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několik</a:t>
            </a:r>
            <a:r>
              <a:rPr lang="en-US" dirty="0"/>
              <a:t> </a:t>
            </a:r>
            <a:r>
              <a:rPr lang="en-US" dirty="0" err="1"/>
              <a:t>příkladů</a:t>
            </a:r>
            <a:r>
              <a:rPr lang="en-US" dirty="0"/>
              <a:t> </a:t>
            </a:r>
            <a:r>
              <a:rPr lang="en-US" dirty="0" err="1"/>
              <a:t>běžných</a:t>
            </a:r>
            <a:r>
              <a:rPr lang="en-US" dirty="0"/>
              <a:t> </a:t>
            </a:r>
            <a:r>
              <a:rPr lang="en-US" b="1" dirty="0" err="1"/>
              <a:t>nepočitatelných</a:t>
            </a:r>
            <a:r>
              <a:rPr lang="en-US" dirty="0"/>
              <a:t> </a:t>
            </a:r>
            <a:r>
              <a:rPr lang="en-US" dirty="0" err="1"/>
              <a:t>slov</a:t>
            </a:r>
            <a:r>
              <a:rPr lang="en-US" dirty="0"/>
              <a:t>:</a:t>
            </a:r>
            <a:endParaRPr lang="cs-CZ" dirty="0"/>
          </a:p>
          <a:p>
            <a:r>
              <a:rPr lang="en-US" dirty="0"/>
              <a:t>accommodation (</a:t>
            </a:r>
            <a:r>
              <a:rPr lang="en-US" dirty="0" err="1"/>
              <a:t>bydlení</a:t>
            </a:r>
            <a:r>
              <a:rPr lang="en-US" dirty="0"/>
              <a:t>)</a:t>
            </a:r>
            <a:r>
              <a:rPr lang="cs-CZ" dirty="0"/>
              <a:t>, l</a:t>
            </a:r>
            <a:r>
              <a:rPr lang="en-US" dirty="0" err="1"/>
              <a:t>uggage</a:t>
            </a:r>
            <a:r>
              <a:rPr lang="en-US" dirty="0"/>
              <a:t> (</a:t>
            </a:r>
            <a:r>
              <a:rPr lang="en-US" dirty="0" err="1"/>
              <a:t>zavazadla</a:t>
            </a:r>
            <a:r>
              <a:rPr lang="en-US" dirty="0"/>
              <a:t>)</a:t>
            </a:r>
            <a:r>
              <a:rPr lang="cs-CZ" dirty="0"/>
              <a:t>, </a:t>
            </a:r>
            <a:r>
              <a:rPr lang="en-US" dirty="0"/>
              <a:t>advice (</a:t>
            </a:r>
            <a:r>
              <a:rPr lang="en-US" dirty="0" err="1"/>
              <a:t>rada</a:t>
            </a:r>
            <a:r>
              <a:rPr lang="cs-CZ" dirty="0"/>
              <a:t> - rady</a:t>
            </a:r>
            <a:r>
              <a:rPr lang="en-US" dirty="0"/>
              <a:t>)</a:t>
            </a:r>
            <a:r>
              <a:rPr lang="cs-CZ" dirty="0"/>
              <a:t>,</a:t>
            </a:r>
            <a:r>
              <a:rPr lang="en-US" dirty="0"/>
              <a:t> money (</a:t>
            </a:r>
            <a:r>
              <a:rPr lang="en-US" dirty="0" err="1"/>
              <a:t>peníze</a:t>
            </a:r>
            <a:r>
              <a:rPr lang="en-US" dirty="0"/>
              <a:t>)</a:t>
            </a:r>
            <a:r>
              <a:rPr lang="cs-CZ" dirty="0"/>
              <a:t>, </a:t>
            </a:r>
          </a:p>
          <a:p>
            <a:r>
              <a:rPr lang="en-US" dirty="0"/>
              <a:t>bread (</a:t>
            </a:r>
            <a:r>
              <a:rPr lang="en-US" dirty="0" err="1"/>
              <a:t>chléb</a:t>
            </a:r>
            <a:r>
              <a:rPr lang="en-US" dirty="0"/>
              <a:t>)</a:t>
            </a:r>
            <a:r>
              <a:rPr lang="cs-CZ" dirty="0"/>
              <a:t>, </a:t>
            </a:r>
            <a:r>
              <a:rPr lang="en-US" dirty="0"/>
              <a:t>news (</a:t>
            </a:r>
            <a:r>
              <a:rPr lang="en-US" dirty="0" err="1"/>
              <a:t>zprávy</a:t>
            </a:r>
            <a:r>
              <a:rPr lang="en-US" dirty="0"/>
              <a:t>)</a:t>
            </a:r>
            <a:r>
              <a:rPr lang="cs-CZ" dirty="0"/>
              <a:t>, </a:t>
            </a:r>
            <a:r>
              <a:rPr lang="en-US" dirty="0"/>
              <a:t>equipment (</a:t>
            </a:r>
            <a:r>
              <a:rPr lang="en-US" dirty="0" err="1"/>
              <a:t>zařízení</a:t>
            </a:r>
            <a:r>
              <a:rPr lang="en-US" dirty="0"/>
              <a:t>)</a:t>
            </a:r>
            <a:r>
              <a:rPr lang="cs-CZ" dirty="0"/>
              <a:t>, </a:t>
            </a:r>
            <a:r>
              <a:rPr lang="en-US" dirty="0"/>
              <a:t>pasta (</a:t>
            </a:r>
            <a:r>
              <a:rPr lang="en-US" dirty="0" err="1"/>
              <a:t>těstoviny</a:t>
            </a:r>
            <a:r>
              <a:rPr lang="en-US" dirty="0"/>
              <a:t>)</a:t>
            </a:r>
            <a:endParaRPr lang="cs-CZ" dirty="0"/>
          </a:p>
          <a:p>
            <a:r>
              <a:rPr lang="en-US" dirty="0"/>
              <a:t>information (</a:t>
            </a:r>
            <a:r>
              <a:rPr lang="en-US" dirty="0" err="1"/>
              <a:t>informace</a:t>
            </a:r>
            <a:r>
              <a:rPr lang="en-US" dirty="0"/>
              <a:t>)</a:t>
            </a:r>
            <a:r>
              <a:rPr lang="cs-CZ" dirty="0"/>
              <a:t>,</a:t>
            </a:r>
            <a:r>
              <a:rPr lang="en-US" dirty="0"/>
              <a:t>work (</a:t>
            </a:r>
            <a:r>
              <a:rPr lang="en-US" dirty="0" err="1"/>
              <a:t>práce</a:t>
            </a:r>
            <a:r>
              <a:rPr lang="en-US" dirty="0"/>
              <a:t>)</a:t>
            </a:r>
            <a:r>
              <a:rPr lang="cs-CZ" dirty="0"/>
              <a:t>, </a:t>
            </a:r>
            <a:r>
              <a:rPr lang="en-US" dirty="0" err="1"/>
              <a:t>obdobně</a:t>
            </a:r>
            <a:r>
              <a:rPr lang="en-US" dirty="0"/>
              <a:t> housework  </a:t>
            </a:r>
            <a:r>
              <a:rPr lang="en-US" dirty="0" err="1"/>
              <a:t>či</a:t>
            </a:r>
            <a:r>
              <a:rPr lang="en-US" dirty="0"/>
              <a:t> homework (</a:t>
            </a:r>
            <a:r>
              <a:rPr lang="en-US" dirty="0" err="1"/>
              <a:t>domácí</a:t>
            </a:r>
            <a:r>
              <a:rPr lang="en-US" dirty="0"/>
              <a:t> </a:t>
            </a:r>
            <a:r>
              <a:rPr lang="en-US" dirty="0" err="1"/>
              <a:t>úkol</a:t>
            </a:r>
            <a:r>
              <a:rPr lang="en-US" dirty="0"/>
              <a:t>)</a:t>
            </a:r>
            <a:r>
              <a:rPr lang="cs-CZ" dirty="0"/>
              <a:t>, </a:t>
            </a:r>
          </a:p>
          <a:p>
            <a:r>
              <a:rPr lang="en-US" dirty="0"/>
              <a:t>knowledge (</a:t>
            </a:r>
            <a:r>
              <a:rPr lang="en-US" dirty="0" err="1"/>
              <a:t>znalosti</a:t>
            </a:r>
            <a:r>
              <a:rPr lang="en-US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C635D7-D6B2-4572-A067-A756038F3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3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B8061-0BF8-45C4-B5EF-7A349617F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T</a:t>
            </a:r>
            <a:r>
              <a:rPr lang="cs-CZ" b="1" i="1" dirty="0" err="1"/>
              <a:t>oo</a:t>
            </a:r>
            <a:r>
              <a:rPr lang="cs-CZ" b="1" i="1" dirty="0"/>
              <a:t> much, </a:t>
            </a:r>
            <a:r>
              <a:rPr lang="cs-CZ" b="1" i="1" dirty="0" err="1"/>
              <a:t>too</a:t>
            </a:r>
            <a:r>
              <a:rPr lang="cs-CZ" b="1" i="1" dirty="0"/>
              <a:t> many, </a:t>
            </a:r>
            <a:r>
              <a:rPr lang="cs-CZ" b="1" i="1" dirty="0" err="1"/>
              <a:t>enough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B157D3-97BC-41D7-8B40-1F66619F1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 err="1"/>
              <a:t>Too</a:t>
            </a:r>
            <a:r>
              <a:rPr lang="cs-CZ" b="1" i="1" dirty="0"/>
              <a:t> m</a:t>
            </a:r>
            <a:r>
              <a:rPr lang="en-US" b="1" i="1" dirty="0" err="1"/>
              <a:t>uch</a:t>
            </a:r>
            <a:r>
              <a:rPr lang="en-US" b="1" i="1" dirty="0"/>
              <a:t> </a:t>
            </a:r>
            <a:r>
              <a:rPr lang="en-US" dirty="0" err="1"/>
              <a:t>používáme</a:t>
            </a:r>
            <a:r>
              <a:rPr lang="en-US" dirty="0"/>
              <a:t> s </a:t>
            </a:r>
            <a:r>
              <a:rPr lang="en-US" dirty="0" err="1"/>
              <a:t>nepočitatelnými</a:t>
            </a:r>
            <a:r>
              <a:rPr lang="en-US" dirty="0"/>
              <a:t> </a:t>
            </a:r>
            <a:r>
              <a:rPr lang="en-US" dirty="0" err="1"/>
              <a:t>podstatnými</a:t>
            </a:r>
            <a:r>
              <a:rPr lang="en-US" dirty="0"/>
              <a:t> </a:t>
            </a:r>
            <a:r>
              <a:rPr lang="en-US" dirty="0" err="1"/>
              <a:t>jmény</a:t>
            </a:r>
            <a:r>
              <a:rPr lang="en-US" dirty="0"/>
              <a:t>,</a:t>
            </a:r>
            <a:r>
              <a:rPr lang="cs-CZ" dirty="0"/>
              <a:t> </a:t>
            </a:r>
            <a:r>
              <a:rPr lang="cs-CZ" dirty="0" err="1"/>
              <a:t>t</a:t>
            </a:r>
            <a:r>
              <a:rPr lang="cs-CZ" b="1" i="1" dirty="0" err="1"/>
              <a:t>oo</a:t>
            </a:r>
            <a:r>
              <a:rPr lang="cs-CZ" b="1" i="1" dirty="0"/>
              <a:t> m</a:t>
            </a:r>
            <a:r>
              <a:rPr lang="en-US" b="1" i="1" dirty="0"/>
              <a:t>any </a:t>
            </a:r>
            <a:r>
              <a:rPr lang="en-US" dirty="0"/>
              <a:t>s </a:t>
            </a:r>
            <a:r>
              <a:rPr lang="en-US" dirty="0" err="1"/>
              <a:t>počitatelnými</a:t>
            </a:r>
            <a:r>
              <a:rPr lang="en-US" dirty="0"/>
              <a:t> </a:t>
            </a:r>
            <a:r>
              <a:rPr lang="en-US" dirty="0" err="1"/>
              <a:t>podstatnými</a:t>
            </a:r>
            <a:r>
              <a:rPr lang="en-US" dirty="0"/>
              <a:t> </a:t>
            </a:r>
            <a:r>
              <a:rPr lang="en-US" dirty="0" err="1"/>
              <a:t>jmény</a:t>
            </a:r>
            <a:r>
              <a:rPr lang="cs-CZ" dirty="0"/>
              <a:t> – ve všech typech vět, tedy i v kladných.</a:t>
            </a:r>
          </a:p>
          <a:p>
            <a:r>
              <a:rPr lang="cs-CZ" i="1" dirty="0" err="1"/>
              <a:t>Too</a:t>
            </a:r>
            <a:r>
              <a:rPr lang="cs-CZ" i="1" dirty="0"/>
              <a:t> much i </a:t>
            </a:r>
            <a:r>
              <a:rPr lang="cs-CZ" i="1" dirty="0" err="1"/>
              <a:t>too</a:t>
            </a:r>
            <a:r>
              <a:rPr lang="cs-CZ" i="1" dirty="0"/>
              <a:t> many</a:t>
            </a:r>
            <a:r>
              <a:rPr lang="cs-CZ" dirty="0"/>
              <a:t> znamenají příliš mnoho, mají vždy negativní význam, naznačují, že je něčeho víc než je třeba. Pozor: </a:t>
            </a:r>
            <a:r>
              <a:rPr lang="cs-CZ" i="1" dirty="0" err="1"/>
              <a:t>too</a:t>
            </a:r>
            <a:r>
              <a:rPr lang="cs-CZ" dirty="0"/>
              <a:t> v tomto spojení neznamená mnoho.</a:t>
            </a:r>
            <a:endParaRPr lang="cs-CZ" i="1" dirty="0"/>
          </a:p>
          <a:p>
            <a:r>
              <a:rPr lang="en-US" dirty="0" err="1"/>
              <a:t>Výraz</a:t>
            </a:r>
            <a:r>
              <a:rPr lang="en-US" dirty="0"/>
              <a:t> </a:t>
            </a:r>
            <a:r>
              <a:rPr lang="en-US" b="1" i="1" dirty="0"/>
              <a:t>enough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s </a:t>
            </a:r>
            <a:r>
              <a:rPr lang="en-US" dirty="0" err="1"/>
              <a:t>počitatelnými</a:t>
            </a:r>
            <a:r>
              <a:rPr lang="en-US" dirty="0"/>
              <a:t> I </a:t>
            </a:r>
            <a:r>
              <a:rPr lang="en-US" dirty="0" err="1"/>
              <a:t>nepočitatelnými</a:t>
            </a:r>
            <a:r>
              <a:rPr lang="en-US" dirty="0"/>
              <a:t> </a:t>
            </a:r>
            <a:r>
              <a:rPr lang="en-US" dirty="0" err="1"/>
              <a:t>podstatnými</a:t>
            </a:r>
            <a:r>
              <a:rPr lang="en-US" dirty="0"/>
              <a:t> </a:t>
            </a:r>
            <a:r>
              <a:rPr lang="en-US" dirty="0" err="1"/>
              <a:t>jmény</a:t>
            </a:r>
            <a:r>
              <a:rPr lang="cs-CZ" dirty="0"/>
              <a:t>, znamená, že je něčeho právě dost. </a:t>
            </a:r>
          </a:p>
          <a:p>
            <a:r>
              <a:rPr lang="cs-CZ" i="1" dirty="0" err="1"/>
              <a:t>She</a:t>
            </a:r>
            <a:r>
              <a:rPr lang="cs-CZ" i="1" dirty="0"/>
              <a:t> has </a:t>
            </a:r>
            <a:r>
              <a:rPr lang="cs-CZ" i="1" dirty="0" err="1"/>
              <a:t>enough</a:t>
            </a:r>
            <a:r>
              <a:rPr lang="cs-CZ" i="1" dirty="0"/>
              <a:t> </a:t>
            </a:r>
            <a:r>
              <a:rPr lang="cs-CZ" i="1" dirty="0" err="1"/>
              <a:t>money</a:t>
            </a:r>
            <a:r>
              <a:rPr lang="cs-CZ" i="1" dirty="0"/>
              <a:t>. </a:t>
            </a:r>
            <a:r>
              <a:rPr lang="cs-CZ" i="1" dirty="0" err="1"/>
              <a:t>There</a:t>
            </a:r>
            <a:r>
              <a:rPr lang="cs-CZ" i="1" dirty="0"/>
              <a:t> are </a:t>
            </a:r>
            <a:r>
              <a:rPr lang="cs-CZ" i="1" dirty="0" err="1"/>
              <a:t>enough</a:t>
            </a:r>
            <a:r>
              <a:rPr lang="cs-CZ" i="1" dirty="0"/>
              <a:t> </a:t>
            </a:r>
            <a:r>
              <a:rPr lang="cs-CZ" i="1" dirty="0" err="1"/>
              <a:t>chairs</a:t>
            </a:r>
            <a:r>
              <a:rPr lang="cs-CZ" i="1" dirty="0"/>
              <a:t>.</a:t>
            </a:r>
          </a:p>
          <a:p>
            <a:r>
              <a:rPr lang="en-US" dirty="0" err="1"/>
              <a:t>Výraz</a:t>
            </a:r>
            <a:r>
              <a:rPr lang="en-US" dirty="0"/>
              <a:t> </a:t>
            </a:r>
            <a:r>
              <a:rPr lang="en-US" b="1" i="1" dirty="0" err="1"/>
              <a:t>eno</a:t>
            </a:r>
            <a:r>
              <a:rPr lang="cs-CZ" b="1" i="1" dirty="0"/>
              <a:t>u</a:t>
            </a:r>
            <a:r>
              <a:rPr lang="en-US" b="1" i="1" dirty="0" err="1"/>
              <a:t>gh</a:t>
            </a:r>
            <a:r>
              <a:rPr lang="en-US" i="1" dirty="0"/>
              <a:t> </a:t>
            </a:r>
            <a:r>
              <a:rPr lang="en-US" dirty="0" err="1"/>
              <a:t>klademe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podstatné</a:t>
            </a:r>
            <a:r>
              <a:rPr lang="en-US" dirty="0"/>
              <a:t> </a:t>
            </a:r>
            <a:r>
              <a:rPr lang="en-US" dirty="0" err="1"/>
              <a:t>jméno</a:t>
            </a:r>
            <a:r>
              <a:rPr lang="en-US" dirty="0"/>
              <a:t>, ale za </a:t>
            </a:r>
            <a:r>
              <a:rPr lang="en-US" dirty="0" err="1"/>
              <a:t>přídavné</a:t>
            </a:r>
            <a:r>
              <a:rPr lang="en-US" dirty="0"/>
              <a:t> </a:t>
            </a:r>
            <a:r>
              <a:rPr lang="en-US" dirty="0" err="1"/>
              <a:t>jméno</a:t>
            </a:r>
            <a:r>
              <a:rPr lang="cs-CZ" dirty="0"/>
              <a:t>, případně za sloveso.</a:t>
            </a:r>
          </a:p>
          <a:p>
            <a:r>
              <a:rPr lang="en-US" i="1" dirty="0"/>
              <a:t>I don’t have </a:t>
            </a:r>
            <a:r>
              <a:rPr lang="en-US" b="1" i="1" dirty="0"/>
              <a:t>enough space</a:t>
            </a:r>
            <a:r>
              <a:rPr lang="en-US" i="1" dirty="0"/>
              <a:t>. My apartment isn’t </a:t>
            </a:r>
            <a:r>
              <a:rPr lang="en-US" b="1" i="1" dirty="0"/>
              <a:t>big enough</a:t>
            </a:r>
            <a:r>
              <a:rPr lang="en-US" i="1" dirty="0"/>
              <a:t>.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rains</a:t>
            </a:r>
            <a:r>
              <a:rPr lang="cs-CZ" i="1" dirty="0"/>
              <a:t> </a:t>
            </a:r>
            <a:r>
              <a:rPr lang="cs-CZ" i="1" dirty="0" err="1"/>
              <a:t>enough</a:t>
            </a:r>
            <a:r>
              <a:rPr lang="cs-CZ" i="1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9D3F6D-868A-4D93-9E54-7905BDACB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1838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368</TotalTime>
  <Words>721</Words>
  <Application>Microsoft Office PowerPoint</Application>
  <PresentationFormat>Širokoúhlá obrazovka</PresentationFormat>
  <Paragraphs>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Fazeta</vt:lpstr>
      <vt:lpstr>English A2 level Summer term – unit 10 </vt:lpstr>
      <vt:lpstr>Programme Unit 10: </vt:lpstr>
      <vt:lpstr>Počitatelná a nepočitatelná podstatná jména (countable and uncountable nouns) part 1 – to be continued </vt:lpstr>
      <vt:lpstr>Počitatelná a nepočitatelná podstatná jména (countable and uncountable nouns) part 2 – to be continued </vt:lpstr>
      <vt:lpstr>Počitatelná a nepočitatelná podstatná jména (countable and uncountable nouns) part 3</vt:lpstr>
      <vt:lpstr>Too much, too many, enough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49</cp:revision>
  <dcterms:created xsi:type="dcterms:W3CDTF">2020-10-01T10:16:29Z</dcterms:created>
  <dcterms:modified xsi:type="dcterms:W3CDTF">2021-03-12T07:21:04Z</dcterms:modified>
</cp:coreProperties>
</file>