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AF5DA-06A9-4020-9168-B48712809675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C6D9E-2B5F-4149-87A4-DDF09B823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38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259-D965-4A84-8607-2DB3C0449D9C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5280-F09A-4CE8-AE87-19CD071521BE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8D61-5683-41E6-BBD0-E410003647C9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DE89-051C-445C-B17A-7AE096C86D30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EFC5-C9AB-404C-9F70-84C7ECA5B693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7A73-9B19-43A0-9F55-269F3DFE5C8C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1AED-30AA-40A5-A738-32C8FE58F869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8D6F-2BD7-4861-ABE4-A69EC55CFB7F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0DA6-F7FF-42D9-A3D3-7A4B25C621C5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379D-E371-439B-8099-A371DBE15846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E-183D-4601-8982-B61107D6496E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8B4-7633-4370-9D98-1F4814BE797A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ED8E-1E04-4642-8C89-2B8948C6C42B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17B-F7C1-4E91-A01B-ECBC6836A9D8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B6DC-03AF-442F-8545-AFD0A6345D92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6EB-145F-46F7-88C9-811E8E92312F}" type="datetime1">
              <a:rPr lang="en-US" smtClean="0"/>
              <a:t>2/7/2021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7ACFA-9C74-41F8-8668-E9815B96C6EB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1411550"/>
            <a:ext cx="7766936" cy="2639283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A2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 err="1"/>
              <a:t>Summer</a:t>
            </a:r>
            <a:r>
              <a:rPr lang="cs-CZ" sz="4400" dirty="0"/>
              <a:t> term – unit 7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7A0A94-4035-49A9-B805-C6A15A69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AA713-BFD4-4044-819A-65DEF2FDA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Programme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0EC818-558F-498E-BE80-7C090FB77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Modal</a:t>
            </a:r>
            <a:r>
              <a:rPr lang="cs-CZ" dirty="0"/>
              <a:t> </a:t>
            </a:r>
            <a:r>
              <a:rPr lang="cs-CZ" dirty="0" err="1"/>
              <a:t>Verbs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Obligation</a:t>
            </a:r>
            <a:r>
              <a:rPr lang="cs-CZ" dirty="0"/>
              <a:t> and </a:t>
            </a:r>
            <a:r>
              <a:rPr lang="cs-CZ" dirty="0" err="1"/>
              <a:t>Permission</a:t>
            </a:r>
            <a:r>
              <a:rPr lang="cs-CZ" dirty="0"/>
              <a:t> - </a:t>
            </a:r>
            <a:r>
              <a:rPr lang="cs-CZ" dirty="0" err="1"/>
              <a:t>textbook</a:t>
            </a:r>
            <a:r>
              <a:rPr lang="cs-CZ" dirty="0"/>
              <a:t> 55 + 57, </a:t>
            </a:r>
            <a:r>
              <a:rPr lang="cs-CZ" dirty="0" err="1"/>
              <a:t>grammar</a:t>
            </a:r>
            <a:r>
              <a:rPr lang="cs-CZ" dirty="0"/>
              <a:t> 170.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6067C5-CFB5-4903-BA25-C99286753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0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E7D6C-0802-443E-9D44-5CA4C1CF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u="sng" dirty="0"/>
              <a:t>Unit 7:</a:t>
            </a:r>
            <a:r>
              <a:rPr lang="cs-CZ" sz="3100" b="1" dirty="0"/>
              <a:t> </a:t>
            </a:r>
            <a:r>
              <a:rPr lang="en-US" sz="3100" b="1" dirty="0"/>
              <a:t>Obligation and permission modals</a:t>
            </a:r>
            <a:r>
              <a:rPr lang="cs-CZ" sz="3100" b="1" dirty="0"/>
              <a:t> (</a:t>
            </a:r>
            <a:r>
              <a:rPr lang="en-US" sz="3100" b="1" dirty="0" err="1"/>
              <a:t>Modální</a:t>
            </a:r>
            <a:r>
              <a:rPr lang="en-US" sz="3100" b="1" dirty="0"/>
              <a:t> </a:t>
            </a:r>
            <a:r>
              <a:rPr lang="en-US" sz="3100" b="1" dirty="0" err="1"/>
              <a:t>slovesa</a:t>
            </a:r>
            <a:r>
              <a:rPr lang="en-US" sz="3100" b="1" dirty="0"/>
              <a:t> </a:t>
            </a:r>
            <a:r>
              <a:rPr lang="en-US" sz="3100" b="1" dirty="0" err="1"/>
              <a:t>vyjadřující</a:t>
            </a:r>
            <a:r>
              <a:rPr lang="en-US" sz="3100" b="1" dirty="0"/>
              <a:t> </a:t>
            </a:r>
            <a:r>
              <a:rPr lang="en-US" sz="3100" b="1" dirty="0" err="1"/>
              <a:t>povinnost</a:t>
            </a:r>
            <a:r>
              <a:rPr lang="en-US" sz="3100" b="1" dirty="0"/>
              <a:t> a </a:t>
            </a:r>
            <a:r>
              <a:rPr lang="en-US" sz="3100" b="1" dirty="0" err="1"/>
              <a:t>povolení</a:t>
            </a:r>
            <a:r>
              <a:rPr lang="cs-CZ" sz="3100" b="1" dirty="0"/>
              <a:t>)</a:t>
            </a:r>
            <a:br>
              <a:rPr lang="cs-CZ" b="1" dirty="0"/>
            </a:br>
            <a:r>
              <a:rPr lang="cs-CZ" b="1" dirty="0"/>
              <a:t>part 1 - to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continued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808BF3-D222-48D6-B80B-1384D6239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/>
              <a:t>can </a:t>
            </a:r>
            <a:r>
              <a:rPr lang="en-US" b="1" dirty="0"/>
              <a:t>a </a:t>
            </a:r>
            <a:r>
              <a:rPr lang="en-US" b="1" i="1" dirty="0"/>
              <a:t>can’t</a:t>
            </a:r>
            <a:endParaRPr lang="cs-CZ" b="1" dirty="0"/>
          </a:p>
          <a:p>
            <a:r>
              <a:rPr lang="en-US" i="1" dirty="0"/>
              <a:t>Can </a:t>
            </a:r>
            <a:r>
              <a:rPr lang="en-US" dirty="0"/>
              <a:t>a </a:t>
            </a:r>
            <a:r>
              <a:rPr lang="en-US" i="1" dirty="0"/>
              <a:t>can’t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hovoru</a:t>
            </a:r>
            <a:r>
              <a:rPr lang="en-US" dirty="0"/>
              <a:t> o </a:t>
            </a:r>
            <a:r>
              <a:rPr lang="en-US" dirty="0" err="1"/>
              <a:t>věcech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nejsou</a:t>
            </a:r>
            <a:r>
              <a:rPr lang="cs-CZ" dirty="0"/>
              <a:t> dovolené.</a:t>
            </a:r>
            <a:r>
              <a:rPr lang="en-US" dirty="0"/>
              <a:t> You </a:t>
            </a:r>
            <a:r>
              <a:rPr lang="en-US" b="1" dirty="0"/>
              <a:t>can</a:t>
            </a:r>
            <a:r>
              <a:rPr lang="en-US" dirty="0"/>
              <a:t> park here after six o’clock at night.</a:t>
            </a:r>
            <a:r>
              <a:rPr lang="cs-CZ" dirty="0"/>
              <a:t>  </a:t>
            </a:r>
            <a:r>
              <a:rPr lang="en-US" dirty="0"/>
              <a:t>You </a:t>
            </a:r>
            <a:r>
              <a:rPr lang="en-US" b="1" dirty="0"/>
              <a:t>can’t </a:t>
            </a:r>
            <a:r>
              <a:rPr lang="en-US" dirty="0"/>
              <a:t>park here during the daytime.</a:t>
            </a:r>
            <a:r>
              <a:rPr lang="cs-CZ" dirty="0"/>
              <a:t> </a:t>
            </a:r>
            <a:r>
              <a:rPr lang="en-US" b="1" dirty="0"/>
              <a:t> </a:t>
            </a:r>
            <a:endParaRPr lang="cs-CZ" b="1" dirty="0"/>
          </a:p>
          <a:p>
            <a:r>
              <a:rPr lang="en-US" b="1" i="1" dirty="0"/>
              <a:t>must</a:t>
            </a:r>
            <a:r>
              <a:rPr lang="en-US" b="1" dirty="0"/>
              <a:t>, </a:t>
            </a:r>
            <a:r>
              <a:rPr lang="en-US" b="1" i="1" dirty="0"/>
              <a:t>have to </a:t>
            </a:r>
            <a:r>
              <a:rPr lang="en-US" b="1" dirty="0"/>
              <a:t>a</a:t>
            </a:r>
            <a:r>
              <a:rPr lang="en-US" b="1" i="1" dirty="0"/>
              <a:t> need to</a:t>
            </a:r>
            <a:endParaRPr lang="cs-CZ" b="1" dirty="0"/>
          </a:p>
          <a:p>
            <a:r>
              <a:rPr lang="en-US" dirty="0"/>
              <a:t> </a:t>
            </a:r>
            <a:r>
              <a:rPr lang="en-US" i="1" dirty="0"/>
              <a:t>Must</a:t>
            </a:r>
            <a:r>
              <a:rPr lang="en-US" dirty="0"/>
              <a:t>, </a:t>
            </a:r>
            <a:r>
              <a:rPr lang="en-US" i="1" dirty="0"/>
              <a:t>have to </a:t>
            </a:r>
            <a:r>
              <a:rPr lang="en-US" dirty="0"/>
              <a:t>a</a:t>
            </a:r>
            <a:r>
              <a:rPr lang="en-US" i="1" dirty="0"/>
              <a:t> need to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cs-CZ" dirty="0" err="1"/>
              <a:t>žíváme</a:t>
            </a:r>
            <a:r>
              <a:rPr lang="cs-CZ" dirty="0"/>
              <a:t> k popisu věcí, které jsou nezbytné či povinné.</a:t>
            </a:r>
          </a:p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en-US" b="1" i="1" dirty="0"/>
              <a:t>must</a:t>
            </a:r>
            <a:r>
              <a:rPr lang="en-US" b="1" dirty="0"/>
              <a:t> / </a:t>
            </a:r>
            <a:r>
              <a:rPr lang="en-US" b="1" i="1" dirty="0"/>
              <a:t>have to I need to</a:t>
            </a:r>
            <a:r>
              <a:rPr lang="en-US" i="1" dirty="0"/>
              <a:t> </a:t>
            </a:r>
            <a:r>
              <a:rPr lang="en-US" dirty="0"/>
              <a:t>turn left here</a:t>
            </a:r>
            <a:r>
              <a:rPr lang="cs-CZ" dirty="0"/>
              <a:t>.</a:t>
            </a:r>
          </a:p>
          <a:p>
            <a:r>
              <a:rPr lang="en-US" i="1" dirty="0"/>
              <a:t>Must</a:t>
            </a:r>
            <a:r>
              <a:rPr lang="en-US" dirty="0"/>
              <a:t> je </a:t>
            </a:r>
            <a:r>
              <a:rPr lang="en-US" dirty="0" err="1"/>
              <a:t>nejsilnější</a:t>
            </a:r>
            <a:r>
              <a:rPr lang="en-US" dirty="0"/>
              <a:t> </a:t>
            </a:r>
            <a:r>
              <a:rPr lang="en-US" dirty="0" err="1"/>
              <a:t>výraz</a:t>
            </a:r>
            <a:r>
              <a:rPr lang="en-US" dirty="0"/>
              <a:t>. </a:t>
            </a:r>
            <a:r>
              <a:rPr lang="en-US" dirty="0" err="1"/>
              <a:t>Zřídka</a:t>
            </a:r>
            <a:r>
              <a:rPr lang="en-US" dirty="0"/>
              <a:t> ho </a:t>
            </a:r>
            <a:r>
              <a:rPr lang="en-US" dirty="0" err="1"/>
              <a:t>používáme</a:t>
            </a:r>
            <a:r>
              <a:rPr lang="en-US" dirty="0"/>
              <a:t> pro </a:t>
            </a:r>
            <a:r>
              <a:rPr lang="en-US" dirty="0" err="1"/>
              <a:t>dávání</a:t>
            </a:r>
            <a:r>
              <a:rPr lang="en-US" dirty="0"/>
              <a:t> </a:t>
            </a:r>
            <a:r>
              <a:rPr lang="en-US" dirty="0" err="1"/>
              <a:t>rozkazů</a:t>
            </a:r>
            <a:r>
              <a:rPr lang="en-US" dirty="0"/>
              <a:t> </a:t>
            </a:r>
            <a:r>
              <a:rPr lang="en-US" dirty="0" err="1"/>
              <a:t>jiným</a:t>
            </a:r>
            <a:r>
              <a:rPr lang="en-US" dirty="0"/>
              <a:t> </a:t>
            </a:r>
            <a:r>
              <a:rPr lang="en-US" dirty="0" err="1"/>
              <a:t>lidem</a:t>
            </a:r>
            <a:r>
              <a:rPr lang="en-US" dirty="0"/>
              <a:t>, ale </a:t>
            </a:r>
            <a:r>
              <a:rPr lang="en-US" dirty="0" err="1"/>
              <a:t>můžeme</a:t>
            </a:r>
            <a:r>
              <a:rPr lang="en-US" dirty="0"/>
              <a:t> ho </a:t>
            </a:r>
            <a:r>
              <a:rPr lang="en-US" dirty="0" err="1"/>
              <a:t>použít</a:t>
            </a:r>
            <a:r>
              <a:rPr lang="en-US" dirty="0"/>
              <a:t> pro </a:t>
            </a:r>
            <a:r>
              <a:rPr lang="en-US" dirty="0" err="1"/>
              <a:t>dávání</a:t>
            </a:r>
            <a:r>
              <a:rPr lang="en-US" dirty="0"/>
              <a:t> </a:t>
            </a:r>
            <a:r>
              <a:rPr lang="en-US" dirty="0" err="1"/>
              <a:t>rozkazů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sobě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I </a:t>
            </a:r>
            <a:r>
              <a:rPr lang="en-US" b="1" dirty="0"/>
              <a:t>must </a:t>
            </a:r>
            <a:r>
              <a:rPr lang="en-US" dirty="0"/>
              <a:t>lose weight.</a:t>
            </a:r>
            <a:r>
              <a:rPr lang="cs-CZ" dirty="0"/>
              <a:t>  </a:t>
            </a:r>
            <a:r>
              <a:rPr lang="en-US" dirty="0"/>
              <a:t>We </a:t>
            </a:r>
            <a:r>
              <a:rPr lang="en-US" b="1" dirty="0"/>
              <a:t>must</a:t>
            </a:r>
            <a:r>
              <a:rPr lang="en-US" dirty="0"/>
              <a:t> go on a diet.</a:t>
            </a:r>
            <a:endParaRPr lang="cs-CZ" dirty="0"/>
          </a:p>
          <a:p>
            <a:r>
              <a:rPr lang="cs-CZ" i="1" dirty="0" err="1"/>
              <a:t>Have</a:t>
            </a:r>
            <a:r>
              <a:rPr lang="cs-CZ" i="1" dirty="0"/>
              <a:t> to </a:t>
            </a:r>
            <a:r>
              <a:rPr lang="cs-CZ" dirty="0"/>
              <a:t>a </a:t>
            </a:r>
            <a:r>
              <a:rPr lang="cs-CZ" i="1" dirty="0" err="1"/>
              <a:t>need</a:t>
            </a:r>
            <a:r>
              <a:rPr lang="cs-CZ" i="1" dirty="0"/>
              <a:t> to</a:t>
            </a:r>
            <a:r>
              <a:rPr lang="cs-CZ" dirty="0"/>
              <a:t> jsou běžnější výrazy</a:t>
            </a:r>
          </a:p>
          <a:p>
            <a:r>
              <a:rPr lang="cs-CZ" dirty="0"/>
              <a:t>I </a:t>
            </a:r>
            <a:r>
              <a:rPr lang="cs-CZ" b="1" dirty="0" err="1"/>
              <a:t>have</a:t>
            </a:r>
            <a:r>
              <a:rPr lang="cs-CZ" b="1" dirty="0"/>
              <a:t> to</a:t>
            </a:r>
            <a:r>
              <a:rPr lang="cs-CZ" dirty="0"/>
              <a:t> log on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. 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b="1" dirty="0" err="1"/>
              <a:t>need</a:t>
            </a:r>
            <a:r>
              <a:rPr lang="cs-CZ" b="1" dirty="0"/>
              <a:t> to</a:t>
            </a:r>
            <a:r>
              <a:rPr lang="cs-CZ" dirty="0"/>
              <a:t> </a:t>
            </a:r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a </a:t>
            </a:r>
            <a:r>
              <a:rPr lang="cs-CZ" dirty="0" err="1"/>
              <a:t>password</a:t>
            </a:r>
            <a:r>
              <a:rPr lang="cs-CZ" dirty="0"/>
              <a:t>.</a:t>
            </a:r>
          </a:p>
          <a:p>
            <a:pPr lvl="0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0C3A09-C618-4682-931B-4C22E1CB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F9753-95B2-4812-A3E8-65DE67C0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u="sng" dirty="0"/>
              <a:t>Unit 7:</a:t>
            </a:r>
            <a:r>
              <a:rPr lang="cs-CZ" sz="2800" b="1" dirty="0"/>
              <a:t> </a:t>
            </a:r>
            <a:r>
              <a:rPr lang="en-US" sz="2800" b="1" dirty="0"/>
              <a:t>Obligation and permission modals</a:t>
            </a:r>
            <a:r>
              <a:rPr lang="cs-CZ" sz="2800" b="1" dirty="0"/>
              <a:t> (</a:t>
            </a:r>
            <a:r>
              <a:rPr lang="en-US" sz="2800" b="1" dirty="0" err="1"/>
              <a:t>Modální</a:t>
            </a:r>
            <a:r>
              <a:rPr lang="en-US" sz="2800" b="1" dirty="0"/>
              <a:t> </a:t>
            </a:r>
            <a:r>
              <a:rPr lang="en-US" sz="2800" b="1" dirty="0" err="1"/>
              <a:t>slovesa</a:t>
            </a:r>
            <a:r>
              <a:rPr lang="en-US" sz="2800" b="1" dirty="0"/>
              <a:t> </a:t>
            </a:r>
            <a:r>
              <a:rPr lang="en-US" sz="2800" b="1" dirty="0" err="1"/>
              <a:t>vyjadřující</a:t>
            </a:r>
            <a:r>
              <a:rPr lang="en-US" sz="2800" b="1" dirty="0"/>
              <a:t> </a:t>
            </a:r>
            <a:r>
              <a:rPr lang="en-US" sz="2800" b="1" dirty="0" err="1"/>
              <a:t>povinnost</a:t>
            </a:r>
            <a:r>
              <a:rPr lang="en-US" sz="2800" b="1" dirty="0"/>
              <a:t> a </a:t>
            </a:r>
            <a:r>
              <a:rPr lang="en-US" sz="2800" b="1" dirty="0" err="1"/>
              <a:t>povolení</a:t>
            </a:r>
            <a:r>
              <a:rPr lang="cs-CZ" sz="2800" b="1" dirty="0"/>
              <a:t>)</a:t>
            </a:r>
            <a:br>
              <a:rPr lang="cs-CZ" sz="2800" b="1" dirty="0"/>
            </a:br>
            <a:r>
              <a:rPr lang="cs-CZ" sz="2800" b="1" dirty="0"/>
              <a:t>part 2 - to </a:t>
            </a:r>
            <a:r>
              <a:rPr lang="cs-CZ" sz="2800" b="1" dirty="0" err="1"/>
              <a:t>be</a:t>
            </a:r>
            <a:r>
              <a:rPr lang="cs-CZ" sz="2800" b="1" dirty="0"/>
              <a:t> </a:t>
            </a:r>
            <a:r>
              <a:rPr lang="cs-CZ" sz="2800" b="1" dirty="0" err="1"/>
              <a:t>continued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258B6D-2AFC-42C4-8C62-BE0B8DB22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/>
              <a:t>mustn’t</a:t>
            </a:r>
            <a:r>
              <a:rPr lang="en-US" b="1" dirty="0"/>
              <a:t>, </a:t>
            </a:r>
            <a:r>
              <a:rPr lang="en-US" b="1" i="1" dirty="0"/>
              <a:t>don’t have to</a:t>
            </a:r>
            <a:r>
              <a:rPr lang="en-US" b="1" dirty="0"/>
              <a:t> a </a:t>
            </a:r>
            <a:r>
              <a:rPr lang="en-US" b="1" i="1" dirty="0"/>
              <a:t>don’t need to</a:t>
            </a:r>
            <a:endParaRPr lang="cs-CZ" b="1" dirty="0"/>
          </a:p>
          <a:p>
            <a:r>
              <a:rPr lang="en-US" dirty="0"/>
              <a:t> </a:t>
            </a:r>
            <a:r>
              <a:rPr lang="en-US" dirty="0" err="1"/>
              <a:t>Kladn</a:t>
            </a:r>
            <a:r>
              <a:rPr lang="cs-CZ" dirty="0"/>
              <a:t>é tvary sloves </a:t>
            </a:r>
            <a:r>
              <a:rPr lang="cs-CZ" i="1" dirty="0" err="1"/>
              <a:t>must</a:t>
            </a:r>
            <a:r>
              <a:rPr lang="cs-CZ" dirty="0"/>
              <a:t>, </a:t>
            </a:r>
            <a:r>
              <a:rPr lang="cs-CZ" i="1" dirty="0" err="1"/>
              <a:t>have</a:t>
            </a:r>
            <a:r>
              <a:rPr lang="cs-CZ" i="1" dirty="0"/>
              <a:t> to</a:t>
            </a:r>
            <a:r>
              <a:rPr lang="cs-CZ" dirty="0"/>
              <a:t> a </a:t>
            </a:r>
            <a:r>
              <a:rPr lang="cs-CZ" i="1" dirty="0" err="1"/>
              <a:t>need</a:t>
            </a:r>
            <a:r>
              <a:rPr lang="cs-CZ" i="1" dirty="0"/>
              <a:t> to</a:t>
            </a:r>
            <a:r>
              <a:rPr lang="cs-CZ" dirty="0"/>
              <a:t> mají podobný význam. Ale záporné tvary mají význam různý.</a:t>
            </a:r>
          </a:p>
          <a:p>
            <a:r>
              <a:rPr lang="en-US" i="1" dirty="0"/>
              <a:t>Mustn’t </a:t>
            </a:r>
            <a:r>
              <a:rPr lang="en-US" dirty="0" err="1"/>
              <a:t>popisuje</a:t>
            </a:r>
            <a:r>
              <a:rPr lang="en-US" dirty="0"/>
              <a:t> </a:t>
            </a:r>
            <a:r>
              <a:rPr lang="cs-CZ" dirty="0"/>
              <a:t>věci, které jsou zakázané nebo nejsou dovolené. Znamená NESMĚT, = </a:t>
            </a:r>
            <a:r>
              <a:rPr lang="cs-CZ" dirty="0" err="1"/>
              <a:t>cannot</a:t>
            </a:r>
            <a:endParaRPr lang="cs-CZ" dirty="0"/>
          </a:p>
          <a:p>
            <a:r>
              <a:rPr lang="cs-CZ" dirty="0" err="1"/>
              <a:t>Employees</a:t>
            </a:r>
            <a:r>
              <a:rPr lang="cs-CZ" dirty="0"/>
              <a:t> </a:t>
            </a:r>
            <a:r>
              <a:rPr lang="cs-CZ" b="1" dirty="0" err="1"/>
              <a:t>must</a:t>
            </a:r>
            <a:r>
              <a:rPr lang="cs-CZ" b="1" dirty="0"/>
              <a:t> not </a:t>
            </a:r>
            <a:r>
              <a:rPr lang="cs-CZ" dirty="0" err="1"/>
              <a:t>accept</a:t>
            </a:r>
            <a:r>
              <a:rPr lang="cs-CZ" dirty="0"/>
              <a:t> </a:t>
            </a:r>
            <a:r>
              <a:rPr lang="cs-CZ" dirty="0" err="1"/>
              <a:t>valuable</a:t>
            </a:r>
            <a:r>
              <a:rPr lang="cs-CZ" dirty="0"/>
              <a:t> </a:t>
            </a:r>
            <a:r>
              <a:rPr lang="cs-CZ" dirty="0" err="1"/>
              <a:t>gifts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clients</a:t>
            </a:r>
            <a:r>
              <a:rPr lang="cs-CZ" dirty="0"/>
              <a:t>.   </a:t>
            </a:r>
            <a:r>
              <a:rPr lang="cs-CZ" dirty="0" err="1"/>
              <a:t>Hurry</a:t>
            </a:r>
            <a:r>
              <a:rPr lang="cs-CZ" dirty="0"/>
              <a:t> up!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b="1" dirty="0" err="1"/>
              <a:t>mustn’t</a:t>
            </a:r>
            <a:r>
              <a:rPr lang="cs-CZ" b="1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late</a:t>
            </a:r>
            <a:r>
              <a:rPr lang="cs-CZ" dirty="0"/>
              <a:t>.</a:t>
            </a:r>
          </a:p>
          <a:p>
            <a:r>
              <a:rPr lang="cs-CZ" i="1" dirty="0" err="1"/>
              <a:t>Don’t</a:t>
            </a:r>
            <a:r>
              <a:rPr lang="cs-CZ" i="1" dirty="0"/>
              <a:t> </a:t>
            </a:r>
            <a:r>
              <a:rPr lang="cs-CZ" i="1" dirty="0" err="1"/>
              <a:t>have</a:t>
            </a:r>
            <a:r>
              <a:rPr lang="cs-CZ" i="1" dirty="0"/>
              <a:t> to </a:t>
            </a:r>
            <a:r>
              <a:rPr lang="cs-CZ" dirty="0"/>
              <a:t>a </a:t>
            </a:r>
            <a:r>
              <a:rPr lang="cs-CZ" i="1" dirty="0" err="1"/>
              <a:t>don’t</a:t>
            </a:r>
            <a:r>
              <a:rPr lang="cs-CZ" i="1" dirty="0"/>
              <a:t> </a:t>
            </a:r>
            <a:r>
              <a:rPr lang="cs-CZ" i="1" dirty="0" err="1"/>
              <a:t>need</a:t>
            </a:r>
            <a:r>
              <a:rPr lang="cs-CZ" i="1" dirty="0"/>
              <a:t> to</a:t>
            </a:r>
            <a:r>
              <a:rPr lang="cs-CZ" dirty="0"/>
              <a:t> popisují věci, které nejsou nezbytně nutné.</a:t>
            </a:r>
          </a:p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 plenty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. Y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b="1" dirty="0"/>
              <a:t>don’t have to</a:t>
            </a:r>
            <a:r>
              <a:rPr lang="en-US" dirty="0"/>
              <a:t> hurry.</a:t>
            </a:r>
            <a:br>
              <a:rPr lang="en-US" dirty="0"/>
            </a:br>
            <a:r>
              <a:rPr lang="en-US" dirty="0"/>
              <a:t>It’s only a small gift. You </a:t>
            </a:r>
            <a:r>
              <a:rPr lang="en-US" b="1" dirty="0"/>
              <a:t>don’t</a:t>
            </a:r>
            <a:r>
              <a:rPr lang="en-US" dirty="0"/>
              <a:t> </a:t>
            </a:r>
            <a:r>
              <a:rPr lang="en-US" b="1" dirty="0"/>
              <a:t>need to</a:t>
            </a:r>
            <a:r>
              <a:rPr lang="en-US" dirty="0"/>
              <a:t> report it.</a:t>
            </a:r>
            <a:endParaRPr lang="cs-CZ" dirty="0"/>
          </a:p>
          <a:p>
            <a:r>
              <a:rPr lang="en-US" dirty="0"/>
              <a:t>M</a:t>
            </a:r>
            <a:r>
              <a:rPr lang="cs-CZ" dirty="0" err="1"/>
              <a:t>ísto</a:t>
            </a:r>
            <a:r>
              <a:rPr lang="cs-CZ" dirty="0"/>
              <a:t> </a:t>
            </a:r>
            <a:r>
              <a:rPr lang="en-US" i="1" dirty="0"/>
              <a:t>don’t need to</a:t>
            </a:r>
            <a:r>
              <a:rPr lang="en-US" dirty="0"/>
              <a:t> 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použít</a:t>
            </a:r>
            <a:r>
              <a:rPr lang="en-US" dirty="0"/>
              <a:t> </a:t>
            </a:r>
            <a:r>
              <a:rPr lang="en-US" i="1" dirty="0"/>
              <a:t>needn’t</a:t>
            </a:r>
            <a:r>
              <a:rPr lang="en-US" dirty="0"/>
              <a:t> . </a:t>
            </a:r>
            <a:r>
              <a:rPr lang="en-US" dirty="0" err="1"/>
              <a:t>Význam</a:t>
            </a:r>
            <a:r>
              <a:rPr lang="en-US" dirty="0"/>
              <a:t> je </a:t>
            </a:r>
            <a:r>
              <a:rPr lang="en-US" dirty="0" err="1"/>
              <a:t>stejný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It’s OK. You  </a:t>
            </a:r>
            <a:r>
              <a:rPr lang="en-US" b="1" dirty="0"/>
              <a:t>needn’t tell</a:t>
            </a:r>
            <a:r>
              <a:rPr lang="en-US" dirty="0"/>
              <a:t> anyone. (needn’t tell = don’t need to tell)</a:t>
            </a:r>
            <a:endParaRPr lang="cs-CZ" dirty="0"/>
          </a:p>
          <a:p>
            <a:r>
              <a:rPr lang="en-US" b="1" dirty="0"/>
              <a:t>!POZOR!</a:t>
            </a:r>
            <a:r>
              <a:rPr lang="en-US" dirty="0"/>
              <a:t>  Po v</a:t>
            </a:r>
            <a:r>
              <a:rPr lang="cs-CZ" dirty="0" err="1"/>
              <a:t>ýrazu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en-US" dirty="0" err="1"/>
              <a:t>n’t</a:t>
            </a:r>
            <a:r>
              <a:rPr lang="en-US" dirty="0"/>
              <a:t> </a:t>
            </a:r>
            <a:r>
              <a:rPr lang="en-US" dirty="0" err="1"/>
              <a:t>nen</a:t>
            </a:r>
            <a:r>
              <a:rPr lang="cs-CZ" dirty="0" err="1"/>
              <a:t>ásleduje</a:t>
            </a:r>
            <a:r>
              <a:rPr lang="cs-CZ" dirty="0"/>
              <a:t> </a:t>
            </a:r>
            <a:r>
              <a:rPr lang="cs-CZ" b="1" i="1" dirty="0"/>
              <a:t>to</a:t>
            </a:r>
            <a:r>
              <a:rPr lang="cs-CZ" b="1" dirty="0"/>
              <a:t>. </a:t>
            </a:r>
            <a:r>
              <a:rPr lang="cs-CZ" dirty="0"/>
              <a:t>Z praktického hlediska je vhodnější pracovat s výrazy </a:t>
            </a:r>
            <a:r>
              <a:rPr lang="cs-CZ" dirty="0" err="1"/>
              <a:t>need</a:t>
            </a:r>
            <a:r>
              <a:rPr lang="cs-CZ" dirty="0"/>
              <a:t> to a </a:t>
            </a:r>
            <a:r>
              <a:rPr lang="cs-CZ" dirty="0" err="1"/>
              <a:t>don’t</a:t>
            </a:r>
            <a:r>
              <a:rPr lang="en-US" dirty="0"/>
              <a:t> need to, </a:t>
            </a:r>
            <a:r>
              <a:rPr lang="en-US" dirty="0" err="1"/>
              <a:t>obdobn</a:t>
            </a:r>
            <a:r>
              <a:rPr lang="cs-CZ" dirty="0"/>
              <a:t>ě jako </a:t>
            </a:r>
            <a:r>
              <a:rPr lang="cs-CZ" dirty="0" err="1"/>
              <a:t>have</a:t>
            </a:r>
            <a:r>
              <a:rPr lang="cs-CZ" dirty="0"/>
              <a:t> to a </a:t>
            </a:r>
            <a:r>
              <a:rPr lang="cs-CZ" dirty="0" err="1"/>
              <a:t>don’t</a:t>
            </a:r>
            <a:r>
              <a:rPr lang="en-US" dirty="0"/>
              <a:t> have to.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9E7276-055D-49B9-B347-05028B567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26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7733A-6F99-405F-BBB8-09E36B9B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82967"/>
            <a:ext cx="8596668" cy="1320800"/>
          </a:xfrm>
        </p:spPr>
        <p:txBody>
          <a:bodyPr>
            <a:noAutofit/>
          </a:bodyPr>
          <a:lstStyle/>
          <a:p>
            <a:r>
              <a:rPr lang="cs-CZ" sz="2800" b="1" u="sng" dirty="0"/>
              <a:t>Unit 7:</a:t>
            </a:r>
            <a:r>
              <a:rPr lang="cs-CZ" sz="2800" b="1" dirty="0"/>
              <a:t> </a:t>
            </a:r>
            <a:r>
              <a:rPr lang="en-US" sz="2800" b="1" dirty="0"/>
              <a:t>Obligation and permission modals</a:t>
            </a:r>
            <a:r>
              <a:rPr lang="cs-CZ" sz="2800" b="1" dirty="0"/>
              <a:t> (</a:t>
            </a:r>
            <a:r>
              <a:rPr lang="en-US" sz="2800" b="1" dirty="0" err="1"/>
              <a:t>Modální</a:t>
            </a:r>
            <a:r>
              <a:rPr lang="en-US" sz="2800" b="1" dirty="0"/>
              <a:t> </a:t>
            </a:r>
            <a:r>
              <a:rPr lang="en-US" sz="2800" b="1" dirty="0" err="1"/>
              <a:t>slovesa</a:t>
            </a:r>
            <a:r>
              <a:rPr lang="en-US" sz="2800" b="1" dirty="0"/>
              <a:t> </a:t>
            </a:r>
            <a:r>
              <a:rPr lang="en-US" sz="2800" b="1" dirty="0" err="1"/>
              <a:t>vyjadřující</a:t>
            </a:r>
            <a:r>
              <a:rPr lang="en-US" sz="2800" b="1" dirty="0"/>
              <a:t> </a:t>
            </a:r>
            <a:r>
              <a:rPr lang="en-US" sz="2800" b="1" dirty="0" err="1"/>
              <a:t>povinnost</a:t>
            </a:r>
            <a:r>
              <a:rPr lang="en-US" sz="2800" b="1" dirty="0"/>
              <a:t> a </a:t>
            </a:r>
            <a:r>
              <a:rPr lang="en-US" sz="2800" b="1" dirty="0" err="1"/>
              <a:t>povolení</a:t>
            </a:r>
            <a:r>
              <a:rPr lang="cs-CZ" sz="2800" b="1" dirty="0"/>
              <a:t>)</a:t>
            </a:r>
            <a:br>
              <a:rPr lang="cs-CZ" sz="2800" b="1" dirty="0"/>
            </a:br>
            <a:r>
              <a:rPr lang="cs-CZ" sz="2800" b="1" dirty="0"/>
              <a:t>part 3 - to </a:t>
            </a:r>
            <a:r>
              <a:rPr lang="cs-CZ" sz="2800" b="1" dirty="0" err="1"/>
              <a:t>be</a:t>
            </a:r>
            <a:r>
              <a:rPr lang="cs-CZ" sz="2800" b="1" dirty="0"/>
              <a:t> </a:t>
            </a:r>
            <a:r>
              <a:rPr lang="cs-CZ" sz="2800" b="1" dirty="0" err="1"/>
              <a:t>continued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A74F49-6964-419A-AF78-693748C66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should</a:t>
            </a:r>
            <a:r>
              <a:rPr lang="en-US" b="1" dirty="0"/>
              <a:t> a </a:t>
            </a:r>
            <a:r>
              <a:rPr lang="en-US" b="1" i="1" dirty="0"/>
              <a:t>shouldn’t</a:t>
            </a:r>
            <a:endParaRPr lang="cs-CZ" b="1" dirty="0"/>
          </a:p>
          <a:p>
            <a:r>
              <a:rPr lang="cs-CZ" dirty="0" err="1"/>
              <a:t>Should</a:t>
            </a:r>
            <a:r>
              <a:rPr lang="cs-CZ" dirty="0"/>
              <a:t> a </a:t>
            </a:r>
            <a:r>
              <a:rPr lang="cs-CZ" dirty="0" err="1"/>
              <a:t>shouldn’t</a:t>
            </a:r>
            <a:r>
              <a:rPr lang="cs-CZ" dirty="0"/>
              <a:t> jsou slabší výrazy pro </a:t>
            </a:r>
            <a:r>
              <a:rPr lang="cs-CZ" dirty="0" err="1"/>
              <a:t>must</a:t>
            </a:r>
            <a:r>
              <a:rPr lang="cs-CZ" dirty="0"/>
              <a:t> a </a:t>
            </a:r>
            <a:r>
              <a:rPr lang="cs-CZ" dirty="0" err="1"/>
              <a:t>mustn’t</a:t>
            </a:r>
            <a:r>
              <a:rPr lang="cs-CZ" dirty="0"/>
              <a:t>.</a:t>
            </a:r>
          </a:p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documents</a:t>
            </a:r>
            <a:r>
              <a:rPr lang="cs-CZ" dirty="0"/>
              <a:t>. (je to nutné)</a:t>
            </a:r>
            <a:br>
              <a:rPr lang="cs-CZ" dirty="0"/>
            </a:b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documents</a:t>
            </a:r>
            <a:r>
              <a:rPr lang="cs-CZ" dirty="0"/>
              <a:t>. (je to dobrý nápad, správná věc)</a:t>
            </a:r>
            <a:br>
              <a:rPr lang="cs-CZ" dirty="0"/>
            </a:b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mustn’t</a:t>
            </a:r>
            <a:r>
              <a:rPr lang="cs-CZ" dirty="0"/>
              <a:t> </a:t>
            </a:r>
            <a:r>
              <a:rPr lang="cs-CZ" dirty="0" err="1"/>
              <a:t>tell</a:t>
            </a:r>
            <a:r>
              <a:rPr lang="cs-CZ" dirty="0"/>
              <a:t> </a:t>
            </a:r>
            <a:r>
              <a:rPr lang="cs-CZ" dirty="0" err="1"/>
              <a:t>anyone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password</a:t>
            </a:r>
            <a:r>
              <a:rPr lang="cs-CZ" dirty="0"/>
              <a:t>. (je to zakázané)</a:t>
            </a:r>
            <a:br>
              <a:rPr lang="cs-CZ" dirty="0"/>
            </a:b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shouldn’t</a:t>
            </a:r>
            <a:r>
              <a:rPr lang="cs-CZ" dirty="0"/>
              <a:t> </a:t>
            </a:r>
            <a:r>
              <a:rPr lang="cs-CZ" dirty="0" err="1"/>
              <a:t>tell</a:t>
            </a:r>
            <a:r>
              <a:rPr lang="cs-CZ" dirty="0"/>
              <a:t> </a:t>
            </a:r>
            <a:r>
              <a:rPr lang="cs-CZ" dirty="0" err="1"/>
              <a:t>anyone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password</a:t>
            </a:r>
            <a:r>
              <a:rPr lang="cs-CZ" dirty="0"/>
              <a:t>. (není to dobrý nápad)</a:t>
            </a:r>
          </a:p>
          <a:p>
            <a:r>
              <a:rPr lang="en-US" dirty="0"/>
              <a:t> </a:t>
            </a:r>
            <a:r>
              <a:rPr lang="en-US" i="1" dirty="0"/>
              <a:t>Should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se </a:t>
            </a:r>
            <a:r>
              <a:rPr lang="en-US" dirty="0" err="1"/>
              <a:t>slovesem</a:t>
            </a:r>
            <a:r>
              <a:rPr lang="en-US" dirty="0"/>
              <a:t> </a:t>
            </a:r>
            <a:r>
              <a:rPr lang="en-US" i="1" dirty="0"/>
              <a:t>think</a:t>
            </a:r>
            <a:r>
              <a:rPr lang="en-US" dirty="0"/>
              <a:t> pro </a:t>
            </a:r>
            <a:r>
              <a:rPr lang="en-US" dirty="0" err="1"/>
              <a:t>vyjádření</a:t>
            </a:r>
            <a:r>
              <a:rPr lang="en-US" dirty="0"/>
              <a:t> </a:t>
            </a:r>
            <a:r>
              <a:rPr lang="en-US" dirty="0" err="1"/>
              <a:t>názoru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doporučení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I </a:t>
            </a:r>
            <a:r>
              <a:rPr lang="en-US" b="1" dirty="0"/>
              <a:t>think</a:t>
            </a:r>
            <a:r>
              <a:rPr lang="en-US" dirty="0"/>
              <a:t> we </a:t>
            </a:r>
            <a:r>
              <a:rPr lang="en-US" b="1" dirty="0"/>
              <a:t>should </a:t>
            </a:r>
            <a:r>
              <a:rPr lang="en-US" dirty="0"/>
              <a:t>stick to the agenda in meetings.</a:t>
            </a:r>
            <a:br>
              <a:rPr lang="en-US" dirty="0"/>
            </a:br>
            <a:r>
              <a:rPr lang="en-US" dirty="0"/>
              <a:t>I don’t </a:t>
            </a:r>
            <a:r>
              <a:rPr lang="en-US" b="1" dirty="0"/>
              <a:t>think</a:t>
            </a:r>
            <a:r>
              <a:rPr lang="en-US" dirty="0"/>
              <a:t> people </a:t>
            </a:r>
            <a:r>
              <a:rPr lang="en-US" b="1" dirty="0"/>
              <a:t>should</a:t>
            </a:r>
            <a:r>
              <a:rPr lang="en-US" dirty="0"/>
              <a:t> take mobile phone calls in meetings.</a:t>
            </a:r>
            <a:br>
              <a:rPr lang="en-US" dirty="0"/>
            </a:br>
            <a:r>
              <a:rPr lang="en-US" dirty="0"/>
              <a:t>Do you </a:t>
            </a:r>
            <a:r>
              <a:rPr lang="en-US" b="1" dirty="0"/>
              <a:t>think </a:t>
            </a:r>
            <a:r>
              <a:rPr lang="en-US" dirty="0"/>
              <a:t>we </a:t>
            </a:r>
            <a:r>
              <a:rPr lang="en-US" b="1" dirty="0"/>
              <a:t>should </a:t>
            </a:r>
            <a:r>
              <a:rPr lang="en-US" dirty="0"/>
              <a:t>hold meetings standing up?</a:t>
            </a:r>
            <a:br>
              <a:rPr lang="en-US" dirty="0"/>
            </a:br>
            <a:r>
              <a:rPr lang="en-US" dirty="0"/>
              <a:t>Yes, I </a:t>
            </a:r>
            <a:r>
              <a:rPr lang="en-US" b="1" dirty="0"/>
              <a:t>do. </a:t>
            </a:r>
            <a:r>
              <a:rPr lang="en-US" dirty="0"/>
              <a:t>/ No, I </a:t>
            </a:r>
            <a:r>
              <a:rPr lang="en-US" b="1" dirty="0"/>
              <a:t>don’t</a:t>
            </a:r>
            <a:r>
              <a:rPr lang="en-US" dirty="0"/>
              <a:t>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2DFB2E3-67ED-4A7A-90E7-6D7CC33D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9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42D1F-7779-47C2-A59D-B093284D1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u="sng" dirty="0"/>
              <a:t>Unit 7:</a:t>
            </a:r>
            <a:r>
              <a:rPr lang="cs-CZ" sz="2800" b="1" dirty="0"/>
              <a:t> </a:t>
            </a:r>
            <a:r>
              <a:rPr lang="en-US" sz="2800" b="1" dirty="0"/>
              <a:t>Obligation and permission modals</a:t>
            </a:r>
            <a:r>
              <a:rPr lang="cs-CZ" sz="2800" b="1" dirty="0"/>
              <a:t> (</a:t>
            </a:r>
            <a:r>
              <a:rPr lang="en-US" sz="2800" b="1" dirty="0" err="1"/>
              <a:t>Modální</a:t>
            </a:r>
            <a:r>
              <a:rPr lang="en-US" sz="2800" b="1" dirty="0"/>
              <a:t> </a:t>
            </a:r>
            <a:r>
              <a:rPr lang="en-US" sz="2800" b="1" dirty="0" err="1"/>
              <a:t>slovesa</a:t>
            </a:r>
            <a:r>
              <a:rPr lang="en-US" sz="2800" b="1" dirty="0"/>
              <a:t> </a:t>
            </a:r>
            <a:r>
              <a:rPr lang="en-US" sz="2800" b="1" dirty="0" err="1"/>
              <a:t>vyjadřující</a:t>
            </a:r>
            <a:r>
              <a:rPr lang="en-US" sz="2800" b="1" dirty="0"/>
              <a:t> </a:t>
            </a:r>
            <a:r>
              <a:rPr lang="en-US" sz="2800" b="1" dirty="0" err="1"/>
              <a:t>povinnost</a:t>
            </a:r>
            <a:r>
              <a:rPr lang="en-US" sz="2800" b="1" dirty="0"/>
              <a:t> a </a:t>
            </a:r>
            <a:r>
              <a:rPr lang="en-US" sz="2800" b="1" dirty="0" err="1"/>
              <a:t>povolení</a:t>
            </a:r>
            <a:r>
              <a:rPr lang="cs-CZ" sz="2800" b="1" dirty="0"/>
              <a:t>): part 4 - to </a:t>
            </a:r>
            <a:r>
              <a:rPr lang="cs-CZ" sz="2800" b="1" dirty="0" err="1"/>
              <a:t>be</a:t>
            </a:r>
            <a:r>
              <a:rPr lang="cs-CZ" sz="2800" b="1" dirty="0"/>
              <a:t> </a:t>
            </a:r>
            <a:r>
              <a:rPr lang="cs-CZ" sz="2800" b="1" dirty="0" err="1"/>
              <a:t>continued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4EC19C-291A-4D5C-94D6-A782AC33F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err="1"/>
              <a:t>Tvary</a:t>
            </a:r>
            <a:r>
              <a:rPr lang="en-US" b="1" u="sng" dirty="0"/>
              <a:t>:</a:t>
            </a:r>
            <a:r>
              <a:rPr lang="cs-CZ" b="1" u="sng" dirty="0"/>
              <a:t> </a:t>
            </a:r>
            <a:r>
              <a:rPr lang="en-US" b="1" u="sng" dirty="0" err="1"/>
              <a:t>Modální</a:t>
            </a:r>
            <a:r>
              <a:rPr lang="en-US" b="1" u="sng" dirty="0"/>
              <a:t> </a:t>
            </a:r>
            <a:r>
              <a:rPr lang="en-US" b="1" u="sng" dirty="0" err="1"/>
              <a:t>slovesa</a:t>
            </a:r>
            <a:r>
              <a:rPr lang="en-US" b="1" u="sng" dirty="0"/>
              <a:t>: can, must, should</a:t>
            </a:r>
            <a:endParaRPr lang="cs-CZ" dirty="0"/>
          </a:p>
          <a:p>
            <a:r>
              <a:rPr lang="en-US" b="1" dirty="0"/>
              <a:t> </a:t>
            </a:r>
            <a:r>
              <a:rPr lang="en-US" dirty="0"/>
              <a:t>(+) </a:t>
            </a:r>
            <a:r>
              <a:rPr lang="cs-CZ" dirty="0"/>
              <a:t> </a:t>
            </a:r>
            <a:r>
              <a:rPr lang="en-US" dirty="0" err="1"/>
              <a:t>Použijeme</a:t>
            </a:r>
            <a:r>
              <a:rPr lang="en-US" dirty="0"/>
              <a:t> c</a:t>
            </a:r>
            <a:r>
              <a:rPr lang="en-US" i="1" dirty="0"/>
              <a:t>an / must / should </a:t>
            </a:r>
            <a:r>
              <a:rPr lang="en-US" dirty="0"/>
              <a:t>+ </a:t>
            </a:r>
            <a:r>
              <a:rPr lang="en-US" dirty="0" err="1"/>
              <a:t>sloveso</a:t>
            </a:r>
            <a:r>
              <a:rPr lang="en-US" dirty="0"/>
              <a:t> v infinitive. </a:t>
            </a:r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jednotného</a:t>
            </a:r>
            <a:r>
              <a:rPr lang="en-US" dirty="0"/>
              <a:t> </a:t>
            </a:r>
            <a:r>
              <a:rPr lang="en-US" dirty="0" err="1"/>
              <a:t>čísla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stejný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 </a:t>
            </a:r>
            <a:r>
              <a:rPr lang="en-US" i="1" dirty="0"/>
              <a:t>You </a:t>
            </a:r>
            <a:r>
              <a:rPr lang="en-US" b="1" i="1" dirty="0"/>
              <a:t>can park </a:t>
            </a:r>
            <a:r>
              <a:rPr lang="en-US" i="1" dirty="0"/>
              <a:t>here for as long as you want.</a:t>
            </a:r>
            <a:endParaRPr lang="cs-CZ" i="1" dirty="0"/>
          </a:p>
          <a:p>
            <a:r>
              <a:rPr lang="en-US" i="1" dirty="0"/>
              <a:t>I </a:t>
            </a:r>
            <a:r>
              <a:rPr lang="en-US" b="1" i="1" dirty="0"/>
              <a:t>must remember</a:t>
            </a:r>
            <a:r>
              <a:rPr lang="en-US" i="1" dirty="0"/>
              <a:t> to switch off the lights.</a:t>
            </a:r>
            <a:endParaRPr lang="cs-CZ" i="1" dirty="0"/>
          </a:p>
          <a:p>
            <a:r>
              <a:rPr lang="en-US" i="1" dirty="0"/>
              <a:t>She </a:t>
            </a:r>
            <a:r>
              <a:rPr lang="en-US" b="1" i="1" dirty="0"/>
              <a:t>should agree </a:t>
            </a:r>
            <a:r>
              <a:rPr lang="en-US" i="1" dirty="0"/>
              <a:t>to that.</a:t>
            </a:r>
            <a:endParaRPr lang="cs-CZ" i="1" dirty="0"/>
          </a:p>
          <a:p>
            <a:r>
              <a:rPr lang="en-US" dirty="0"/>
              <a:t> (-)</a:t>
            </a:r>
            <a:r>
              <a:rPr lang="cs-CZ" dirty="0"/>
              <a:t> </a:t>
            </a:r>
            <a:r>
              <a:rPr lang="en-US" dirty="0"/>
              <a:t> </a:t>
            </a:r>
            <a:r>
              <a:rPr lang="en-US" dirty="0" err="1"/>
              <a:t>Zápor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přidáním</a:t>
            </a:r>
            <a:r>
              <a:rPr lang="en-US" dirty="0"/>
              <a:t> not (</a:t>
            </a:r>
            <a:r>
              <a:rPr lang="en-US" dirty="0" err="1"/>
              <a:t>stažené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běžnější</a:t>
            </a:r>
            <a:r>
              <a:rPr lang="en-US" dirty="0"/>
              <a:t>): </a:t>
            </a:r>
            <a:endParaRPr lang="cs-CZ" dirty="0"/>
          </a:p>
          <a:p>
            <a:r>
              <a:rPr lang="en-US" dirty="0"/>
              <a:t> </a:t>
            </a:r>
            <a:r>
              <a:rPr lang="en-US" i="1" dirty="0"/>
              <a:t>We </a:t>
            </a:r>
            <a:r>
              <a:rPr lang="en-US" b="1" i="1" dirty="0"/>
              <a:t>can’t agree </a:t>
            </a:r>
            <a:r>
              <a:rPr lang="en-US" i="1" dirty="0"/>
              <a:t>to that.</a:t>
            </a:r>
            <a:r>
              <a:rPr lang="cs-CZ" i="1" dirty="0"/>
              <a:t>   </a:t>
            </a:r>
            <a:r>
              <a:rPr lang="en-US" i="1" dirty="0"/>
              <a:t>We </a:t>
            </a:r>
            <a:r>
              <a:rPr lang="en-US" b="1" i="1" dirty="0"/>
              <a:t>shouldn’t worry </a:t>
            </a:r>
            <a:r>
              <a:rPr lang="en-US" i="1" dirty="0"/>
              <a:t>about it.</a:t>
            </a:r>
            <a:endParaRPr lang="cs-CZ" i="1" dirty="0"/>
          </a:p>
          <a:p>
            <a:r>
              <a:rPr lang="en-US" i="1" dirty="0"/>
              <a:t>I </a:t>
            </a:r>
            <a:r>
              <a:rPr lang="en-US" b="1" i="1" dirty="0"/>
              <a:t>mustn’t forget</a:t>
            </a:r>
            <a:r>
              <a:rPr lang="cs-CZ" b="1" i="1" dirty="0"/>
              <a:t> to </a:t>
            </a:r>
            <a:r>
              <a:rPr lang="cs-CZ" b="1" i="1" dirty="0" err="1"/>
              <a:t>buy</a:t>
            </a:r>
            <a:r>
              <a:rPr lang="cs-CZ" b="1" i="1" dirty="0"/>
              <a:t> her </a:t>
            </a:r>
            <a:r>
              <a:rPr lang="cs-CZ" b="1" i="1" dirty="0" err="1"/>
              <a:t>some</a:t>
            </a:r>
            <a:r>
              <a:rPr lang="cs-CZ" b="1" i="1" dirty="0"/>
              <a:t> </a:t>
            </a:r>
            <a:r>
              <a:rPr lang="cs-CZ" b="1" i="1" dirty="0" err="1"/>
              <a:t>flowers</a:t>
            </a:r>
            <a:r>
              <a:rPr lang="cs-CZ" b="1" i="1" dirty="0"/>
              <a:t>.</a:t>
            </a:r>
            <a:endParaRPr lang="cs-CZ" i="1" dirty="0"/>
          </a:p>
          <a:p>
            <a:r>
              <a:rPr lang="en-US" dirty="0"/>
              <a:t> (?) </a:t>
            </a:r>
            <a:r>
              <a:rPr lang="cs-CZ" dirty="0"/>
              <a:t> </a:t>
            </a:r>
            <a:r>
              <a:rPr lang="en-US" dirty="0" err="1"/>
              <a:t>Otázku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změnou</a:t>
            </a:r>
            <a:r>
              <a:rPr lang="en-US" dirty="0"/>
              <a:t> </a:t>
            </a:r>
            <a:r>
              <a:rPr lang="en-US" dirty="0" err="1"/>
              <a:t>slovosledu</a:t>
            </a:r>
            <a:r>
              <a:rPr lang="en-US" dirty="0"/>
              <a:t>. </a:t>
            </a:r>
            <a:endParaRPr lang="cs-CZ" dirty="0"/>
          </a:p>
          <a:p>
            <a:r>
              <a:rPr lang="en-US" dirty="0"/>
              <a:t> </a:t>
            </a:r>
            <a:r>
              <a:rPr lang="en-US" b="1" i="1" dirty="0"/>
              <a:t>Can </a:t>
            </a:r>
            <a:r>
              <a:rPr lang="en-US" i="1" dirty="0"/>
              <a:t>I </a:t>
            </a:r>
            <a:r>
              <a:rPr lang="en-US" b="1" i="1" dirty="0"/>
              <a:t>wear</a:t>
            </a:r>
            <a:r>
              <a:rPr lang="en-US" i="1" dirty="0"/>
              <a:t> jeans?</a:t>
            </a:r>
            <a:r>
              <a:rPr lang="cs-CZ" i="1" dirty="0"/>
              <a:t>     </a:t>
            </a:r>
            <a:r>
              <a:rPr lang="en-US" b="1" i="1" dirty="0"/>
              <a:t>Must </a:t>
            </a:r>
            <a:r>
              <a:rPr lang="en-US" i="1" dirty="0"/>
              <a:t>I </a:t>
            </a:r>
            <a:r>
              <a:rPr lang="en-US" b="1" i="1" dirty="0"/>
              <a:t>report</a:t>
            </a:r>
            <a:r>
              <a:rPr lang="en-US" i="1" dirty="0"/>
              <a:t> this?</a:t>
            </a:r>
            <a:r>
              <a:rPr lang="cs-CZ" i="1" dirty="0"/>
              <a:t>     </a:t>
            </a:r>
            <a:r>
              <a:rPr lang="en-US" b="1" i="1" dirty="0"/>
              <a:t>Should </a:t>
            </a:r>
            <a:r>
              <a:rPr lang="en-US" i="1" dirty="0"/>
              <a:t>I </a:t>
            </a:r>
            <a:r>
              <a:rPr lang="en-US" b="1" i="1" dirty="0"/>
              <a:t>wear </a:t>
            </a:r>
            <a:r>
              <a:rPr lang="en-US" i="1" dirty="0"/>
              <a:t>suit and tie?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9B0D62-AA4C-4E0B-AB6C-5F738FEF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9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5CA3BE-FF6C-4761-A408-2EA7D8F5C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u="sng" dirty="0"/>
              <a:t>Unit 7:</a:t>
            </a:r>
            <a:r>
              <a:rPr lang="cs-CZ" sz="2800" b="1" dirty="0"/>
              <a:t> </a:t>
            </a:r>
            <a:r>
              <a:rPr lang="en-US" sz="2800" b="1" dirty="0"/>
              <a:t>Obligation and permission modals</a:t>
            </a:r>
            <a:r>
              <a:rPr lang="cs-CZ" sz="2800" b="1" dirty="0"/>
              <a:t> (</a:t>
            </a:r>
            <a:r>
              <a:rPr lang="en-US" sz="2800" b="1" dirty="0" err="1"/>
              <a:t>Modální</a:t>
            </a:r>
            <a:r>
              <a:rPr lang="en-US" sz="2800" b="1" dirty="0"/>
              <a:t> </a:t>
            </a:r>
            <a:r>
              <a:rPr lang="en-US" sz="2800" b="1" dirty="0" err="1"/>
              <a:t>slovesa</a:t>
            </a:r>
            <a:r>
              <a:rPr lang="en-US" sz="2800" b="1" dirty="0"/>
              <a:t> </a:t>
            </a:r>
            <a:r>
              <a:rPr lang="en-US" sz="2800" b="1" dirty="0" err="1"/>
              <a:t>vyjadřující</a:t>
            </a:r>
            <a:r>
              <a:rPr lang="en-US" sz="2800" b="1" dirty="0"/>
              <a:t> </a:t>
            </a:r>
            <a:r>
              <a:rPr lang="en-US" sz="2800" b="1" dirty="0" err="1"/>
              <a:t>povinnost</a:t>
            </a:r>
            <a:r>
              <a:rPr lang="en-US" sz="2800" b="1" dirty="0"/>
              <a:t> a </a:t>
            </a:r>
            <a:r>
              <a:rPr lang="en-US" sz="2800" b="1" dirty="0" err="1"/>
              <a:t>povolení</a:t>
            </a:r>
            <a:r>
              <a:rPr lang="cs-CZ" sz="2800" b="1" dirty="0"/>
              <a:t>): </a:t>
            </a:r>
            <a:br>
              <a:rPr lang="cs-CZ" sz="2800" b="1" dirty="0"/>
            </a:br>
            <a:r>
              <a:rPr lang="cs-CZ" sz="2800" b="1" dirty="0"/>
              <a:t>part 5 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193EAF-2BB1-4726-96DD-CA7269397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err="1"/>
              <a:t>Tvary</a:t>
            </a:r>
            <a:r>
              <a:rPr lang="en-US" b="1" u="sng" dirty="0"/>
              <a:t>:</a:t>
            </a:r>
            <a:r>
              <a:rPr lang="cs-CZ" b="1" u="sng" dirty="0"/>
              <a:t> </a:t>
            </a:r>
            <a:r>
              <a:rPr lang="en-US" b="1" u="sng" dirty="0"/>
              <a:t>Semi-</a:t>
            </a:r>
            <a:r>
              <a:rPr lang="en-US" b="1" u="sng" dirty="0" err="1"/>
              <a:t>modální</a:t>
            </a:r>
            <a:r>
              <a:rPr lang="en-US" b="1" u="sng" dirty="0"/>
              <a:t> </a:t>
            </a:r>
            <a:r>
              <a:rPr lang="en-US" b="1" u="sng" dirty="0" err="1"/>
              <a:t>slovesa</a:t>
            </a:r>
            <a:r>
              <a:rPr lang="en-US" b="1" u="sng" dirty="0"/>
              <a:t>: have to, need to</a:t>
            </a:r>
            <a:endParaRPr lang="cs-CZ" dirty="0"/>
          </a:p>
          <a:p>
            <a:r>
              <a:rPr lang="en-US" b="1" dirty="0"/>
              <a:t> </a:t>
            </a:r>
            <a:r>
              <a:rPr lang="en-US" dirty="0"/>
              <a:t>(+) </a:t>
            </a:r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jednotného</a:t>
            </a:r>
            <a:r>
              <a:rPr lang="en-US" dirty="0"/>
              <a:t> </a:t>
            </a:r>
            <a:r>
              <a:rPr lang="en-US" dirty="0" err="1"/>
              <a:t>čísla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 </a:t>
            </a:r>
            <a:r>
              <a:rPr lang="en-US" b="1" dirty="0"/>
              <a:t>has to</a:t>
            </a:r>
            <a:r>
              <a:rPr lang="en-US" dirty="0"/>
              <a:t> a </a:t>
            </a:r>
            <a:r>
              <a:rPr lang="en-US" b="1" dirty="0"/>
              <a:t>needs to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 He </a:t>
            </a:r>
            <a:r>
              <a:rPr lang="en-US" b="1" dirty="0"/>
              <a:t>has to tell </a:t>
            </a:r>
            <a:r>
              <a:rPr lang="en-US" dirty="0"/>
              <a:t>his customers about it right away.</a:t>
            </a:r>
            <a:endParaRPr lang="cs-CZ" dirty="0"/>
          </a:p>
          <a:p>
            <a:r>
              <a:rPr lang="en-US" dirty="0"/>
              <a:t>She </a:t>
            </a:r>
            <a:r>
              <a:rPr lang="en-US" b="1" dirty="0"/>
              <a:t>needs to ask </a:t>
            </a:r>
            <a:r>
              <a:rPr lang="en-US" dirty="0"/>
              <a:t>her boss if it is OK.</a:t>
            </a:r>
            <a:endParaRPr lang="cs-CZ" dirty="0"/>
          </a:p>
          <a:p>
            <a:r>
              <a:rPr lang="en-US" dirty="0"/>
              <a:t> (-)</a:t>
            </a:r>
            <a:r>
              <a:rPr lang="cs-CZ" dirty="0"/>
              <a:t> </a:t>
            </a:r>
            <a:r>
              <a:rPr lang="en-US" dirty="0"/>
              <a:t> </a:t>
            </a:r>
            <a:r>
              <a:rPr lang="en-US" dirty="0" err="1"/>
              <a:t>Zápor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použitím</a:t>
            </a:r>
            <a:r>
              <a:rPr lang="en-US" dirty="0"/>
              <a:t> </a:t>
            </a:r>
            <a:r>
              <a:rPr lang="en-US" dirty="0" err="1"/>
              <a:t>pomocného</a:t>
            </a:r>
            <a:r>
              <a:rPr lang="en-US" dirty="0"/>
              <a:t> do not (don’t), v </a:t>
            </a:r>
            <a:r>
              <a:rPr lang="en-US" dirty="0" err="1"/>
              <a:t>případě</a:t>
            </a:r>
            <a:r>
              <a:rPr lang="en-US" dirty="0"/>
              <a:t> 3. </a:t>
            </a:r>
            <a:r>
              <a:rPr lang="en-US" dirty="0" err="1"/>
              <a:t>osoby</a:t>
            </a:r>
            <a:r>
              <a:rPr lang="en-US" dirty="0"/>
              <a:t> </a:t>
            </a:r>
            <a:r>
              <a:rPr lang="en-US" dirty="0" err="1"/>
              <a:t>jednotného</a:t>
            </a:r>
            <a:r>
              <a:rPr lang="en-US" dirty="0"/>
              <a:t> </a:t>
            </a:r>
            <a:r>
              <a:rPr lang="en-US" dirty="0" err="1"/>
              <a:t>čísla</a:t>
            </a:r>
            <a:r>
              <a:rPr lang="en-US" dirty="0"/>
              <a:t> does not (doesn’t) + </a:t>
            </a:r>
            <a:r>
              <a:rPr lang="en-US" dirty="0" err="1"/>
              <a:t>infinitivu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! </a:t>
            </a:r>
            <a:r>
              <a:rPr lang="en-US" dirty="0" err="1"/>
              <a:t>Takže</a:t>
            </a:r>
            <a:r>
              <a:rPr lang="en-US" dirty="0"/>
              <a:t> </a:t>
            </a:r>
            <a:r>
              <a:rPr lang="en-US" dirty="0" err="1"/>
              <a:t>záporná</a:t>
            </a:r>
            <a:r>
              <a:rPr lang="en-US" dirty="0"/>
              <a:t> </a:t>
            </a:r>
            <a:r>
              <a:rPr lang="en-US" dirty="0" err="1"/>
              <a:t>věta</a:t>
            </a:r>
            <a:r>
              <a:rPr lang="en-US" dirty="0"/>
              <a:t> </a:t>
            </a:r>
            <a:r>
              <a:rPr lang="en-US" dirty="0" err="1"/>
              <a:t>zní</a:t>
            </a:r>
            <a:r>
              <a:rPr lang="en-US" dirty="0"/>
              <a:t>: He does not work.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strike="sngStrike" dirty="0"/>
              <a:t>He does not works.</a:t>
            </a:r>
            <a:endParaRPr lang="cs-CZ" dirty="0"/>
          </a:p>
          <a:p>
            <a:r>
              <a:rPr lang="en-US" dirty="0"/>
              <a:t> You </a:t>
            </a:r>
            <a:r>
              <a:rPr lang="en-US" b="1" dirty="0"/>
              <a:t>do not (don’t)  have to report </a:t>
            </a:r>
            <a:r>
              <a:rPr lang="en-US" dirty="0"/>
              <a:t>it.</a:t>
            </a:r>
            <a:endParaRPr lang="cs-CZ" dirty="0"/>
          </a:p>
          <a:p>
            <a:r>
              <a:rPr lang="en-US" dirty="0"/>
              <a:t>He </a:t>
            </a:r>
            <a:r>
              <a:rPr lang="en-US" b="1" dirty="0"/>
              <a:t>does not (doesn’t) need to report </a:t>
            </a:r>
            <a:r>
              <a:rPr lang="en-US" dirty="0"/>
              <a:t>it.</a:t>
            </a:r>
            <a:endParaRPr lang="cs-CZ" dirty="0"/>
          </a:p>
          <a:p>
            <a:r>
              <a:rPr lang="en-US" dirty="0"/>
              <a:t> (?) </a:t>
            </a:r>
            <a:r>
              <a:rPr lang="cs-CZ" dirty="0"/>
              <a:t> </a:t>
            </a:r>
            <a:r>
              <a:rPr lang="en-US" dirty="0" err="1"/>
              <a:t>Otázku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pomocného</a:t>
            </a:r>
            <a:r>
              <a:rPr lang="en-US" dirty="0"/>
              <a:t> Do / Does </a:t>
            </a:r>
            <a:r>
              <a:rPr lang="en-US" dirty="0" err="1"/>
              <a:t>umístěného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podmět</a:t>
            </a:r>
            <a:r>
              <a:rPr lang="en-US" dirty="0"/>
              <a:t>. </a:t>
            </a:r>
            <a:r>
              <a:rPr lang="en-US" b="1" dirty="0"/>
              <a:t>!POZOR!</a:t>
            </a:r>
            <a:r>
              <a:rPr lang="en-US" dirty="0"/>
              <a:t>  V </a:t>
            </a:r>
            <a:r>
              <a:rPr lang="en-US" dirty="0" err="1"/>
              <a:t>učebnici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straně</a:t>
            </a:r>
            <a:r>
              <a:rPr lang="en-US" dirty="0"/>
              <a:t> 170 je </a:t>
            </a:r>
            <a:r>
              <a:rPr lang="en-US" dirty="0" err="1"/>
              <a:t>nejednoznačná</a:t>
            </a:r>
            <a:r>
              <a:rPr lang="en-US" dirty="0"/>
              <a:t> </a:t>
            </a:r>
            <a:r>
              <a:rPr lang="en-US" dirty="0" err="1"/>
              <a:t>formulace</a:t>
            </a:r>
            <a:r>
              <a:rPr lang="en-US" dirty="0"/>
              <a:t> “</a:t>
            </a:r>
            <a:r>
              <a:rPr lang="en-US" dirty="0" err="1"/>
              <a:t>Otázku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změnou</a:t>
            </a:r>
            <a:r>
              <a:rPr lang="en-US" dirty="0"/>
              <a:t> </a:t>
            </a:r>
            <a:r>
              <a:rPr lang="en-US" dirty="0" err="1"/>
              <a:t>slovosledu</a:t>
            </a:r>
            <a:r>
              <a:rPr lang="en-US" dirty="0"/>
              <a:t>". </a:t>
            </a:r>
            <a:endParaRPr lang="cs-CZ" dirty="0"/>
          </a:p>
          <a:p>
            <a:r>
              <a:rPr lang="en-US" dirty="0"/>
              <a:t> </a:t>
            </a:r>
            <a:r>
              <a:rPr lang="en-US" b="1" dirty="0"/>
              <a:t>Do </a:t>
            </a:r>
            <a:r>
              <a:rPr lang="en-US" dirty="0"/>
              <a:t>I </a:t>
            </a:r>
            <a:r>
              <a:rPr lang="en-US" b="1" dirty="0"/>
              <a:t>have to attend </a:t>
            </a:r>
            <a:r>
              <a:rPr lang="en-US" dirty="0"/>
              <a:t>the meeting?</a:t>
            </a:r>
            <a:br>
              <a:rPr lang="en-US" dirty="0"/>
            </a:br>
            <a:r>
              <a:rPr lang="en-US" b="1" dirty="0"/>
              <a:t>Does </a:t>
            </a:r>
            <a:r>
              <a:rPr lang="en-US" dirty="0"/>
              <a:t>the meeting </a:t>
            </a:r>
            <a:r>
              <a:rPr lang="en-US" b="1" dirty="0"/>
              <a:t>have to be </a:t>
            </a:r>
            <a:r>
              <a:rPr lang="en-US" dirty="0"/>
              <a:t>on Monday?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C8AC48-EE65-4582-8062-5650DE32D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75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B428C-1FFF-4BDC-B010-FAE99891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u="sng" dirty="0"/>
              <a:t>Unit 7:</a:t>
            </a:r>
            <a:r>
              <a:rPr lang="cs-CZ" sz="2800" b="1" dirty="0"/>
              <a:t> </a:t>
            </a:r>
            <a:r>
              <a:rPr lang="cs-CZ" sz="2800" b="1" dirty="0" err="1"/>
              <a:t>All</a:t>
            </a:r>
            <a:r>
              <a:rPr lang="cs-CZ" sz="2800" b="1" dirty="0"/>
              <a:t> </a:t>
            </a:r>
            <a:r>
              <a:rPr lang="cs-CZ" sz="2800" b="1" dirty="0" err="1"/>
              <a:t>modal</a:t>
            </a:r>
            <a:r>
              <a:rPr lang="cs-CZ" sz="2800" b="1" dirty="0"/>
              <a:t> </a:t>
            </a:r>
            <a:r>
              <a:rPr lang="cs-CZ" sz="2800" b="1" dirty="0" err="1"/>
              <a:t>verbs</a:t>
            </a:r>
            <a:r>
              <a:rPr lang="cs-CZ" sz="2800" b="1" dirty="0"/>
              <a:t> </a:t>
            </a:r>
            <a:r>
              <a:rPr lang="cs-CZ" sz="2800" b="1" dirty="0" err="1"/>
              <a:t>rules</a:t>
            </a:r>
            <a:r>
              <a:rPr lang="cs-CZ" sz="2800" b="1" dirty="0"/>
              <a:t> (not </a:t>
            </a:r>
            <a:r>
              <a:rPr lang="cs-CZ" sz="2800" b="1" dirty="0" err="1"/>
              <a:t>semi-modals</a:t>
            </a:r>
            <a:r>
              <a:rPr lang="cs-CZ" sz="2800" b="1" dirty="0"/>
              <a:t>)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834F19-995B-4C79-92F7-A56CDD7C3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Modální</a:t>
            </a:r>
            <a:r>
              <a:rPr lang="en-US" b="1" dirty="0"/>
              <a:t> </a:t>
            </a:r>
            <a:r>
              <a:rPr lang="en-US" b="1" dirty="0" err="1"/>
              <a:t>slovesa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zatím</a:t>
            </a:r>
            <a:r>
              <a:rPr lang="en-US" dirty="0"/>
              <a:t> will, can, must should</a:t>
            </a:r>
            <a:r>
              <a:rPr lang="cs-CZ" dirty="0"/>
              <a:t>; </a:t>
            </a:r>
            <a:r>
              <a:rPr lang="en-US" dirty="0"/>
              <a:t> may, might, could </a:t>
            </a:r>
            <a:r>
              <a:rPr lang="cs-CZ" dirty="0"/>
              <a:t> v Unit 9;</a:t>
            </a:r>
            <a:r>
              <a:rPr lang="en-US" dirty="0" err="1"/>
              <a:t>později</a:t>
            </a:r>
            <a:r>
              <a:rPr lang="en-US" dirty="0"/>
              <a:t> se </a:t>
            </a:r>
            <a:r>
              <a:rPr lang="en-US" dirty="0" err="1"/>
              <a:t>naučíte</a:t>
            </a:r>
            <a:r>
              <a:rPr lang="en-US" dirty="0"/>
              <a:t> </a:t>
            </a:r>
            <a:r>
              <a:rPr lang="en-US" dirty="0" err="1"/>
              <a:t>ještě</a:t>
            </a:r>
            <a:r>
              <a:rPr lang="en-US" dirty="0"/>
              <a:t> would </a:t>
            </a:r>
            <a:r>
              <a:rPr lang="en-US" dirty="0" err="1"/>
              <a:t>či</a:t>
            </a:r>
            <a:r>
              <a:rPr lang="en-US" dirty="0"/>
              <a:t> shall)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společná</a:t>
            </a:r>
            <a:r>
              <a:rPr lang="en-US" dirty="0"/>
              <a:t> 4 </a:t>
            </a:r>
            <a:r>
              <a:rPr lang="en-US" dirty="0" err="1"/>
              <a:t>pravidla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je </a:t>
            </a:r>
            <a:r>
              <a:rPr lang="en-US" dirty="0" err="1"/>
              <a:t>dobře</a:t>
            </a:r>
            <a:r>
              <a:rPr lang="en-US" dirty="0"/>
              <a:t> </a:t>
            </a:r>
            <a:r>
              <a:rPr lang="en-US" dirty="0" err="1"/>
              <a:t>znát</a:t>
            </a:r>
            <a:r>
              <a:rPr lang="en-US" dirty="0"/>
              <a:t>: </a:t>
            </a:r>
            <a:endParaRPr lang="cs-CZ" dirty="0"/>
          </a:p>
          <a:p>
            <a:r>
              <a:rPr lang="en-US" dirty="0"/>
              <a:t> </a:t>
            </a:r>
            <a:r>
              <a:rPr lang="en-US" b="1" dirty="0" err="1"/>
              <a:t>Třetí</a:t>
            </a:r>
            <a:r>
              <a:rPr lang="en-US" b="1" dirty="0"/>
              <a:t> </a:t>
            </a:r>
            <a:r>
              <a:rPr lang="en-US" b="1" dirty="0" err="1"/>
              <a:t>osoba</a:t>
            </a:r>
            <a:r>
              <a:rPr lang="en-US" dirty="0"/>
              <a:t> </a:t>
            </a:r>
            <a:r>
              <a:rPr lang="en-US" dirty="0" err="1"/>
              <a:t>jednotného</a:t>
            </a:r>
            <a:r>
              <a:rPr lang="en-US" dirty="0"/>
              <a:t> </a:t>
            </a:r>
            <a:r>
              <a:rPr lang="en-US" dirty="0" err="1"/>
              <a:t>čísla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b="1" dirty="0" err="1"/>
              <a:t>stejný</a:t>
            </a:r>
            <a:r>
              <a:rPr lang="en-US" b="1" dirty="0"/>
              <a:t> </a:t>
            </a:r>
            <a:r>
              <a:rPr lang="en-US" b="1" dirty="0" err="1"/>
              <a:t>tvar</a:t>
            </a:r>
            <a:r>
              <a:rPr lang="cs-CZ" b="1" dirty="0"/>
              <a:t> jako ostatní osoby, nepřibírá -s</a:t>
            </a:r>
            <a:r>
              <a:rPr lang="en-US" dirty="0"/>
              <a:t>: I can – she can, we should – it should, they will – he will; I must – she must; we may – he may </a:t>
            </a:r>
            <a:r>
              <a:rPr lang="en-US" dirty="0" err="1"/>
              <a:t>apod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b="1" dirty="0" err="1"/>
              <a:t>Zápor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přidáním</a:t>
            </a:r>
            <a:r>
              <a:rPr lang="en-US" dirty="0"/>
              <a:t> </a:t>
            </a:r>
            <a:r>
              <a:rPr lang="en-US" b="1" dirty="0"/>
              <a:t>not</a:t>
            </a:r>
            <a:r>
              <a:rPr lang="en-US" dirty="0"/>
              <a:t>: you can – you cannot (can’t), she will – she will not (won’t), they should – they should not (shouldn’t); they could – he could </a:t>
            </a:r>
            <a:r>
              <a:rPr lang="en-US" dirty="0" err="1"/>
              <a:t>apod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b="1" dirty="0" err="1"/>
              <a:t>Otázku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b="1" dirty="0" err="1"/>
              <a:t>změnou</a:t>
            </a:r>
            <a:r>
              <a:rPr lang="en-US" b="1" dirty="0"/>
              <a:t> </a:t>
            </a:r>
            <a:r>
              <a:rPr lang="en-US" b="1" dirty="0" err="1"/>
              <a:t>slovosledu</a:t>
            </a:r>
            <a:r>
              <a:rPr lang="en-US" dirty="0"/>
              <a:t>: He can – Can he?, It will – Will it?, We should – Should we? Must I – must it? a</a:t>
            </a:r>
            <a:r>
              <a:rPr lang="cs-CZ" dirty="0"/>
              <a:t>t</a:t>
            </a:r>
            <a:r>
              <a:rPr lang="en-US" dirty="0"/>
              <a:t>d.</a:t>
            </a:r>
            <a:endParaRPr lang="cs-CZ" dirty="0"/>
          </a:p>
          <a:p>
            <a:pPr lvl="0"/>
            <a:r>
              <a:rPr lang="en-US" dirty="0" err="1"/>
              <a:t>Významové</a:t>
            </a:r>
            <a:r>
              <a:rPr lang="en-US" dirty="0"/>
              <a:t> </a:t>
            </a:r>
            <a:r>
              <a:rPr lang="en-US" dirty="0" err="1"/>
              <a:t>sloveso</a:t>
            </a:r>
            <a:r>
              <a:rPr lang="en-US" dirty="0"/>
              <a:t> je za </a:t>
            </a:r>
            <a:r>
              <a:rPr lang="en-US" dirty="0" err="1"/>
              <a:t>modální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dirty="0" err="1"/>
              <a:t>připojeno</a:t>
            </a:r>
            <a:r>
              <a:rPr lang="en-US" dirty="0"/>
              <a:t> </a:t>
            </a:r>
            <a:r>
              <a:rPr lang="en-US" dirty="0" err="1"/>
              <a:t>infinitivem</a:t>
            </a:r>
            <a:r>
              <a:rPr lang="en-US" dirty="0"/>
              <a:t> </a:t>
            </a:r>
            <a:r>
              <a:rPr lang="en-US" b="1" dirty="0"/>
              <a:t>bez to </a:t>
            </a:r>
            <a:r>
              <a:rPr lang="en-US" dirty="0"/>
              <a:t>(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holým</a:t>
            </a:r>
            <a:r>
              <a:rPr lang="en-US" dirty="0"/>
              <a:t> </a:t>
            </a:r>
            <a:r>
              <a:rPr lang="en-US" dirty="0" err="1"/>
              <a:t>infinitivem</a:t>
            </a:r>
            <a:r>
              <a:rPr lang="en-US" dirty="0"/>
              <a:t>): </a:t>
            </a:r>
            <a:endParaRPr lang="cs-CZ" dirty="0"/>
          </a:p>
          <a:p>
            <a:r>
              <a:rPr lang="en-US" dirty="0"/>
              <a:t>She can swim.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strike="sngStrike" dirty="0"/>
              <a:t>She can to swim.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 </a:t>
            </a:r>
            <a:r>
              <a:rPr lang="en-US" strike="sngStrike" dirty="0"/>
              <a:t>She can swimming.</a:t>
            </a:r>
            <a:endParaRPr lang="cs-CZ" dirty="0"/>
          </a:p>
          <a:p>
            <a:r>
              <a:rPr lang="en-US" dirty="0"/>
              <a:t>They should study.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 </a:t>
            </a:r>
            <a:r>
              <a:rPr lang="en-US" strike="sngStrike" dirty="0"/>
              <a:t>They should to study. 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 </a:t>
            </a:r>
            <a:r>
              <a:rPr lang="en-US" strike="sngStrike" dirty="0"/>
              <a:t>They should studying.</a:t>
            </a:r>
            <a:endParaRPr lang="cs-CZ" dirty="0"/>
          </a:p>
          <a:p>
            <a:r>
              <a:rPr lang="en-US" dirty="0"/>
              <a:t>We will come.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strike="sngStrike" dirty="0"/>
              <a:t>We will to come. 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 </a:t>
            </a:r>
            <a:r>
              <a:rPr lang="en-US" strike="sngStrike" dirty="0"/>
              <a:t>We will coming.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AB1561E-C3BB-4BD9-BCB7-DD20851B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6845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</TotalTime>
  <Words>1097</Words>
  <Application>Microsoft Office PowerPoint</Application>
  <PresentationFormat>Širokoúhlá obrazovka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Fazeta</vt:lpstr>
      <vt:lpstr>English A2 level Summer term – unit 7</vt:lpstr>
      <vt:lpstr>Programme</vt:lpstr>
      <vt:lpstr>Unit 7: Obligation and permission modals (Modální slovesa vyjadřující povinnost a povolení) part 1 - to be continued</vt:lpstr>
      <vt:lpstr>Unit 7: Obligation and permission modals (Modální slovesa vyjadřující povinnost a povolení) part 2 - to be continued</vt:lpstr>
      <vt:lpstr>Unit 7: Obligation and permission modals (Modální slovesa vyjadřující povinnost a povolení) part 3 - to be continued</vt:lpstr>
      <vt:lpstr>Unit 7: Obligation and permission modals (Modální slovesa vyjadřující povinnost a povolení): part 4 - to be continued</vt:lpstr>
      <vt:lpstr>Unit 7: Obligation and permission modals (Modální slovesa vyjadřující povinnost a povolení):  part 5 </vt:lpstr>
      <vt:lpstr>Unit 7: All modal verbs rules (not semi-modals)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40</cp:revision>
  <dcterms:created xsi:type="dcterms:W3CDTF">2020-10-01T10:16:29Z</dcterms:created>
  <dcterms:modified xsi:type="dcterms:W3CDTF">2021-02-07T09:16:22Z</dcterms:modified>
</cp:coreProperties>
</file>