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CB05B-1F1E-4204-9FFE-CED7EE73C798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50EC8-5D0D-4B1C-BBA2-A1865539C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0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EB73-A54E-46A4-AD58-D28D4917633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244-2136-4170-A281-85D55C35759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18A1-2CE3-440F-8663-CD080B32522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3B74-115B-4B55-8AFB-7FFBFCEDF852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7D6-4E32-4240-A976-A85962E2BDA1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C621-2610-4548-BB2B-8B7D795CF18B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827B-66C2-4BB4-8205-29224A150C8E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7703-C65C-4D33-8121-16CAB4D558C4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E10A-4F2E-4F80-BBB6-D59A01A0A8E4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BA90-2393-49E4-A87E-0747BF5633C5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6A7-ED93-4714-AC97-45901CA0167C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3B5E-5B66-41DF-9A3D-BC7DCC5E7217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DEA7-7F5E-4CE8-A0AE-F9E1D6295DDB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882-1F84-4F8C-82F9-0F444660052F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7BBB-B598-47B0-92B3-EDD41CE186DC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51AD-4341-41D2-B526-DEA56F52A9FD}" type="datetime1">
              <a:rPr lang="en-US" smtClean="0"/>
              <a:t>2/17/2021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F92-82E6-475A-9CE3-E52DB69D34FD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 err="1"/>
              <a:t>Summer</a:t>
            </a:r>
            <a:r>
              <a:rPr lang="cs-CZ" sz="4400" dirty="0"/>
              <a:t> term – unit 8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C04FD7-DEE0-4BFB-9D75-AEFAD5A3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cs-CZ" dirty="0"/>
              <a:t> Unit 8</a:t>
            </a:r>
            <a:r>
              <a:rPr lang="en-US" dirty="0"/>
              <a:t>: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1) 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perfect</a:t>
            </a:r>
            <a:r>
              <a:rPr lang="cs-CZ" b="1" dirty="0"/>
              <a:t>: </a:t>
            </a:r>
            <a:r>
              <a:rPr lang="cs-CZ" b="1" dirty="0" err="1"/>
              <a:t>page</a:t>
            </a:r>
            <a:r>
              <a:rPr lang="cs-CZ" b="1" dirty="0"/>
              <a:t> 62/4 + 63/7;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165</a:t>
            </a:r>
          </a:p>
          <a:p>
            <a:r>
              <a:rPr lang="cs-CZ" b="1" dirty="0"/>
              <a:t>2) </a:t>
            </a:r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 </a:t>
            </a:r>
            <a:r>
              <a:rPr lang="en-US" b="1" dirty="0" err="1"/>
              <a:t>nebo</a:t>
            </a:r>
            <a:r>
              <a:rPr lang="en-US" b="1" dirty="0"/>
              <a:t> p</a:t>
            </a:r>
            <a:r>
              <a:rPr lang="cs-CZ" b="1" dirty="0" err="1"/>
              <a:t>ředpřítomný</a:t>
            </a:r>
            <a:r>
              <a:rPr lang="cs-CZ" b="1" dirty="0"/>
              <a:t> čas (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perfect</a:t>
            </a:r>
            <a:r>
              <a:rPr lang="cs-CZ" b="1" dirty="0"/>
              <a:t>) –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167</a:t>
            </a:r>
          </a:p>
          <a:p>
            <a:r>
              <a:rPr lang="cs-CZ" b="1" dirty="0"/>
              <a:t>3) </a:t>
            </a:r>
            <a:r>
              <a:rPr lang="cs-CZ" b="1" dirty="0" err="1"/>
              <a:t>yet</a:t>
            </a:r>
            <a:r>
              <a:rPr lang="cs-CZ" b="1" dirty="0"/>
              <a:t> - </a:t>
            </a:r>
            <a:r>
              <a:rPr lang="cs-CZ" b="1" dirty="0" err="1"/>
              <a:t>already</a:t>
            </a:r>
            <a:r>
              <a:rPr lang="cs-CZ" b="1" dirty="0"/>
              <a:t>  </a:t>
            </a:r>
            <a:r>
              <a:rPr lang="cs-CZ" b="1" dirty="0" err="1"/>
              <a:t>page</a:t>
            </a:r>
            <a:r>
              <a:rPr lang="cs-CZ" b="1" dirty="0"/>
              <a:t> 65 / 6;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167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9F36FA-18B3-4133-9352-71B85C52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5BDAD-E5BD-44BD-B6EB-63F475738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perfect</a:t>
            </a:r>
            <a:r>
              <a:rPr lang="cs-CZ" b="1" dirty="0"/>
              <a:t> – part 1 –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76C51C-3E22-4A47-8369-DC15BDF97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 </a:t>
            </a:r>
            <a:r>
              <a:rPr lang="en-US" b="1" u="sng" dirty="0" err="1"/>
              <a:t>Použití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 err="1"/>
              <a:t>Předpřítomný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, </a:t>
            </a:r>
            <a:r>
              <a:rPr lang="en-US" dirty="0" err="1"/>
              <a:t>mluvíme</a:t>
            </a:r>
            <a:r>
              <a:rPr lang="en-US" dirty="0"/>
              <a:t>-li o </a:t>
            </a:r>
            <a:r>
              <a:rPr lang="en-US" dirty="0" err="1"/>
              <a:t>minulosti</a:t>
            </a:r>
            <a:r>
              <a:rPr lang="en-US" dirty="0"/>
              <a:t> a </a:t>
            </a:r>
            <a:r>
              <a:rPr lang="en-US" dirty="0" err="1"/>
              <a:t>současnosti</a:t>
            </a:r>
            <a:r>
              <a:rPr lang="en-US" dirty="0"/>
              <a:t> </a:t>
            </a:r>
            <a:r>
              <a:rPr lang="en-US" dirty="0" err="1"/>
              <a:t>zároveň</a:t>
            </a:r>
            <a:r>
              <a:rPr lang="en-US" dirty="0"/>
              <a:t>, </a:t>
            </a:r>
            <a:r>
              <a:rPr lang="en-US" dirty="0" err="1"/>
              <a:t>mluvíme</a:t>
            </a:r>
            <a:r>
              <a:rPr lang="en-US" dirty="0"/>
              <a:t>-li o </a:t>
            </a:r>
            <a:r>
              <a:rPr lang="en-US" dirty="0" err="1"/>
              <a:t>činnosti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v </a:t>
            </a:r>
            <a:r>
              <a:rPr lang="en-US" dirty="0" err="1"/>
              <a:t>minulosti</a:t>
            </a:r>
            <a:r>
              <a:rPr lang="en-US" dirty="0"/>
              <a:t> </a:t>
            </a:r>
            <a:r>
              <a:rPr lang="en-US" dirty="0" err="1"/>
              <a:t>začala</a:t>
            </a:r>
            <a:r>
              <a:rPr lang="en-US" dirty="0"/>
              <a:t>, ale </a:t>
            </a:r>
            <a:r>
              <a:rPr lang="en-US" dirty="0" err="1"/>
              <a:t>ještě</a:t>
            </a:r>
            <a:r>
              <a:rPr lang="en-US" dirty="0"/>
              <a:t> </a:t>
            </a:r>
            <a:r>
              <a:rPr lang="en-US" dirty="0" err="1"/>
              <a:t>neskončila</a:t>
            </a:r>
            <a:r>
              <a:rPr lang="en-US" dirty="0"/>
              <a:t>.</a:t>
            </a:r>
            <a:endParaRPr lang="cs-CZ" dirty="0"/>
          </a:p>
          <a:p>
            <a:r>
              <a:rPr lang="cs-CZ" dirty="0"/>
              <a:t>A)</a:t>
            </a:r>
            <a:r>
              <a:rPr lang="en-US" dirty="0"/>
              <a:t> </a:t>
            </a:r>
            <a:r>
              <a:rPr lang="en-US" b="1" dirty="0" err="1"/>
              <a:t>Současné</a:t>
            </a:r>
            <a:r>
              <a:rPr lang="en-US" b="1" dirty="0"/>
              <a:t> </a:t>
            </a:r>
            <a:r>
              <a:rPr lang="en-US" b="1" dirty="0" err="1"/>
              <a:t>výsledky</a:t>
            </a:r>
            <a:r>
              <a:rPr lang="en-US" b="1" dirty="0"/>
              <a:t> –</a:t>
            </a:r>
            <a:r>
              <a:rPr lang="en-US" dirty="0"/>
              <a:t> </a:t>
            </a:r>
            <a:r>
              <a:rPr lang="en-US" dirty="0" err="1"/>
              <a:t>předpřítomný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pro </a:t>
            </a:r>
            <a:r>
              <a:rPr lang="en-US" dirty="0" err="1"/>
              <a:t>události</a:t>
            </a:r>
            <a:r>
              <a:rPr lang="en-US" dirty="0"/>
              <a:t> v </a:t>
            </a:r>
            <a:r>
              <a:rPr lang="en-US" dirty="0" err="1"/>
              <a:t>minulosti</a:t>
            </a:r>
            <a:r>
              <a:rPr lang="en-US" dirty="0"/>
              <a:t>, </a:t>
            </a:r>
            <a:r>
              <a:rPr lang="en-US" dirty="0" err="1"/>
              <a:t>jejichž</a:t>
            </a:r>
            <a:r>
              <a:rPr lang="en-US" dirty="0"/>
              <a:t> </a:t>
            </a:r>
            <a:r>
              <a:rPr lang="en-US" dirty="0" err="1"/>
              <a:t>výsledky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důležité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v </a:t>
            </a:r>
            <a:r>
              <a:rPr lang="en-US" dirty="0" err="1"/>
              <a:t>přítomnosti</a:t>
            </a:r>
            <a:r>
              <a:rPr lang="en-US" dirty="0"/>
              <a:t>: </a:t>
            </a:r>
            <a:endParaRPr lang="cs-CZ" dirty="0"/>
          </a:p>
          <a:p>
            <a:r>
              <a:rPr lang="en-US" dirty="0"/>
              <a:t>We </a:t>
            </a:r>
            <a:r>
              <a:rPr lang="en-US" b="1" dirty="0"/>
              <a:t>have improved </a:t>
            </a:r>
            <a:r>
              <a:rPr lang="en-US" dirty="0"/>
              <a:t>the design. (</a:t>
            </a:r>
            <a:r>
              <a:rPr lang="en-US" dirty="0" err="1"/>
              <a:t>nyní</a:t>
            </a:r>
            <a:r>
              <a:rPr lang="en-US" dirty="0"/>
              <a:t> je </a:t>
            </a:r>
            <a:r>
              <a:rPr lang="en-US" dirty="0" err="1"/>
              <a:t>lepší</a:t>
            </a:r>
            <a:r>
              <a:rPr lang="en-US" dirty="0"/>
              <a:t>). I </a:t>
            </a:r>
            <a:r>
              <a:rPr lang="en-US" b="1" dirty="0"/>
              <a:t>have finished </a:t>
            </a:r>
            <a:r>
              <a:rPr lang="en-US" dirty="0"/>
              <a:t>the report. (</a:t>
            </a:r>
            <a:r>
              <a:rPr lang="en-US" dirty="0" err="1"/>
              <a:t>teď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ho </a:t>
            </a:r>
            <a:r>
              <a:rPr lang="en-US" dirty="0" err="1"/>
              <a:t>mohu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).</a:t>
            </a:r>
            <a:endParaRPr lang="cs-CZ" dirty="0"/>
          </a:p>
          <a:p>
            <a:r>
              <a:rPr lang="cs-CZ" b="1" dirty="0"/>
              <a:t>B) </a:t>
            </a:r>
            <a:r>
              <a:rPr lang="en-US" b="1" dirty="0"/>
              <a:t> </a:t>
            </a:r>
            <a:r>
              <a:rPr lang="en-US" b="1" dirty="0" err="1"/>
              <a:t>Oznámení</a:t>
            </a:r>
            <a:r>
              <a:rPr lang="en-US" b="1" dirty="0"/>
              <a:t> </a:t>
            </a:r>
            <a:r>
              <a:rPr lang="en-US" b="1" dirty="0" err="1"/>
              <a:t>nových</a:t>
            </a:r>
            <a:r>
              <a:rPr lang="en-US" b="1" dirty="0"/>
              <a:t> </a:t>
            </a:r>
            <a:r>
              <a:rPr lang="en-US" b="1" dirty="0" err="1"/>
              <a:t>zpráv</a:t>
            </a:r>
            <a:r>
              <a:rPr lang="en-US" b="1" dirty="0"/>
              <a:t> -</a:t>
            </a:r>
            <a:r>
              <a:rPr lang="cs-CZ" b="1" dirty="0"/>
              <a:t> </a:t>
            </a:r>
            <a:r>
              <a:rPr lang="en-US" dirty="0"/>
              <a:t>He </a:t>
            </a:r>
            <a:r>
              <a:rPr lang="en-US" b="1" dirty="0"/>
              <a:t>has </a:t>
            </a:r>
            <a:r>
              <a:rPr lang="en-US" dirty="0"/>
              <a:t>just </a:t>
            </a:r>
            <a:r>
              <a:rPr lang="en-US" b="1" dirty="0"/>
              <a:t>bought</a:t>
            </a:r>
            <a:r>
              <a:rPr lang="en-US" dirty="0"/>
              <a:t> a new </a:t>
            </a:r>
            <a:r>
              <a:rPr lang="en-US" dirty="0" err="1"/>
              <a:t>house.They</a:t>
            </a:r>
            <a:r>
              <a:rPr lang="en-US" dirty="0"/>
              <a:t> </a:t>
            </a:r>
            <a:r>
              <a:rPr lang="en-US" b="1" dirty="0"/>
              <a:t>have updated </a:t>
            </a:r>
            <a:r>
              <a:rPr lang="en-US" dirty="0"/>
              <a:t>their website.</a:t>
            </a:r>
            <a:endParaRPr lang="cs-CZ" dirty="0"/>
          </a:p>
          <a:p>
            <a:r>
              <a:rPr lang="cs-CZ" dirty="0"/>
              <a:t>C) </a:t>
            </a:r>
            <a:r>
              <a:rPr lang="en-US" dirty="0"/>
              <a:t> </a:t>
            </a:r>
            <a:r>
              <a:rPr lang="en-US" b="1" dirty="0" err="1"/>
              <a:t>Neukončené</a:t>
            </a:r>
            <a:r>
              <a:rPr lang="en-US" b="1" dirty="0"/>
              <a:t> </a:t>
            </a:r>
            <a:r>
              <a:rPr lang="en-US" b="1" dirty="0" err="1"/>
              <a:t>činnosti</a:t>
            </a:r>
            <a:r>
              <a:rPr lang="en-US" b="1" dirty="0"/>
              <a:t> -   </a:t>
            </a:r>
            <a:r>
              <a:rPr lang="en-US" dirty="0" err="1"/>
              <a:t>Činnosti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stavy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začaly</a:t>
            </a:r>
            <a:r>
              <a:rPr lang="en-US" dirty="0"/>
              <a:t> v </a:t>
            </a:r>
            <a:r>
              <a:rPr lang="en-US" dirty="0" err="1"/>
              <a:t>minulosti</a:t>
            </a:r>
            <a:r>
              <a:rPr lang="en-US" dirty="0"/>
              <a:t> a </a:t>
            </a:r>
            <a:r>
              <a:rPr lang="en-US" dirty="0" err="1"/>
              <a:t>pokračují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v </a:t>
            </a:r>
            <a:r>
              <a:rPr lang="en-US" dirty="0" err="1"/>
              <a:t>přítomnosti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We </a:t>
            </a:r>
            <a:r>
              <a:rPr lang="en-US" b="1" dirty="0"/>
              <a:t>have known</a:t>
            </a:r>
            <a:r>
              <a:rPr lang="en-US" dirty="0"/>
              <a:t> each other for ten years.</a:t>
            </a:r>
            <a:r>
              <a:rPr lang="cs-CZ" dirty="0"/>
              <a:t> </a:t>
            </a:r>
            <a:r>
              <a:rPr lang="en-US" dirty="0"/>
              <a:t>I </a:t>
            </a:r>
            <a:r>
              <a:rPr lang="en-US" b="1" dirty="0"/>
              <a:t>have had </a:t>
            </a:r>
            <a:r>
              <a:rPr lang="en-US" dirty="0"/>
              <a:t>a cold since Tuesday.</a:t>
            </a:r>
            <a:endParaRPr lang="cs-CZ" dirty="0"/>
          </a:p>
          <a:p>
            <a:r>
              <a:rPr lang="en-US" dirty="0"/>
              <a:t>V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i="1" dirty="0"/>
              <a:t>for</a:t>
            </a:r>
            <a:r>
              <a:rPr lang="en-US" dirty="0"/>
              <a:t> pro </a:t>
            </a:r>
            <a:r>
              <a:rPr lang="en-US" dirty="0" err="1"/>
              <a:t>vyjádření</a:t>
            </a:r>
            <a:r>
              <a:rPr lang="en-US" dirty="0"/>
              <a:t> </a:t>
            </a:r>
            <a:r>
              <a:rPr lang="en-US" dirty="0" err="1"/>
              <a:t>časového</a:t>
            </a:r>
            <a:r>
              <a:rPr lang="en-US" dirty="0"/>
              <a:t> </a:t>
            </a:r>
            <a:r>
              <a:rPr lang="en-US" dirty="0" err="1"/>
              <a:t>úseku</a:t>
            </a:r>
            <a:r>
              <a:rPr lang="en-US" dirty="0"/>
              <a:t>, </a:t>
            </a:r>
            <a:r>
              <a:rPr lang="en-US" i="1" dirty="0"/>
              <a:t>since</a:t>
            </a:r>
            <a:r>
              <a:rPr lang="en-US" dirty="0"/>
              <a:t> pro </a:t>
            </a:r>
            <a:r>
              <a:rPr lang="en-US" dirty="0" err="1"/>
              <a:t>vyjádření</a:t>
            </a:r>
            <a:r>
              <a:rPr lang="en-US" dirty="0"/>
              <a:t> </a:t>
            </a:r>
            <a:r>
              <a:rPr lang="en-US" dirty="0" err="1"/>
              <a:t>bodu</a:t>
            </a:r>
            <a:r>
              <a:rPr lang="en-US" dirty="0"/>
              <a:t> </a:t>
            </a:r>
            <a:r>
              <a:rPr lang="en-US" dirty="0" err="1"/>
              <a:t>času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She </a:t>
            </a:r>
            <a:r>
              <a:rPr lang="en-US" b="1" dirty="0"/>
              <a:t>has worked </a:t>
            </a:r>
            <a:r>
              <a:rPr lang="en-US" dirty="0"/>
              <a:t>here since 2008.</a:t>
            </a:r>
            <a:r>
              <a:rPr lang="cs-CZ" dirty="0"/>
              <a:t>  </a:t>
            </a:r>
            <a:r>
              <a:rPr lang="en-US" dirty="0"/>
              <a:t>He </a:t>
            </a:r>
            <a:r>
              <a:rPr lang="en-US" b="1" dirty="0"/>
              <a:t>has lived </a:t>
            </a:r>
            <a:r>
              <a:rPr lang="en-US" dirty="0"/>
              <a:t>here for five years.</a:t>
            </a:r>
            <a:endParaRPr lang="cs-CZ" dirty="0"/>
          </a:p>
          <a:p>
            <a:r>
              <a:rPr lang="en-US" dirty="0"/>
              <a:t> </a:t>
            </a:r>
            <a:r>
              <a:rPr lang="cs-CZ" dirty="0"/>
              <a:t>D </a:t>
            </a:r>
            <a:r>
              <a:rPr lang="en-US" b="1" dirty="0" err="1"/>
              <a:t>Zkušenosti</a:t>
            </a:r>
            <a:r>
              <a:rPr lang="en-US" dirty="0"/>
              <a:t> - </a:t>
            </a:r>
            <a:r>
              <a:rPr lang="en-US" dirty="0" err="1"/>
              <a:t>předpřítomný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pro </a:t>
            </a:r>
            <a:r>
              <a:rPr lang="en-US" dirty="0" err="1"/>
              <a:t>ukončené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 v </a:t>
            </a:r>
            <a:r>
              <a:rPr lang="en-US" dirty="0" err="1"/>
              <a:t>minulosti</a:t>
            </a:r>
            <a:r>
              <a:rPr lang="en-US" dirty="0"/>
              <a:t> bez </a:t>
            </a:r>
            <a:r>
              <a:rPr lang="en-US" dirty="0" err="1"/>
              <a:t>udání</a:t>
            </a:r>
            <a:r>
              <a:rPr lang="en-US" dirty="0"/>
              <a:t> </a:t>
            </a:r>
            <a:r>
              <a:rPr lang="en-US" dirty="0" err="1"/>
              <a:t>časového</a:t>
            </a:r>
            <a:r>
              <a:rPr lang="en-US" dirty="0"/>
              <a:t> </a:t>
            </a:r>
            <a:r>
              <a:rPr lang="en-US" dirty="0" err="1"/>
              <a:t>údaje</a:t>
            </a:r>
            <a:r>
              <a:rPr lang="en-US" dirty="0"/>
              <a:t> (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neurčitá</a:t>
            </a:r>
            <a:r>
              <a:rPr lang="en-US" dirty="0"/>
              <a:t> </a:t>
            </a:r>
            <a:r>
              <a:rPr lang="en-US" dirty="0" err="1"/>
              <a:t>minulost</a:t>
            </a:r>
            <a:r>
              <a:rPr lang="en-US" dirty="0"/>
              <a:t>): </a:t>
            </a:r>
            <a:endParaRPr lang="cs-CZ" dirty="0"/>
          </a:p>
          <a:p>
            <a:r>
              <a:rPr lang="en-US" dirty="0"/>
              <a:t>I have worked in sales and marketing. (</a:t>
            </a:r>
            <a:r>
              <a:rPr lang="cs-CZ" dirty="0"/>
              <a:t>je to moje životní zkušenost) x </a:t>
            </a:r>
            <a:r>
              <a:rPr lang="en-US" dirty="0"/>
              <a:t> </a:t>
            </a:r>
            <a:r>
              <a:rPr lang="en-US" b="1" dirty="0"/>
              <a:t>ALE</a:t>
            </a:r>
            <a:r>
              <a:rPr lang="en-US" dirty="0"/>
              <a:t>  I worked in sales and marketing from 2000 to 2011.</a:t>
            </a:r>
            <a:endParaRPr lang="cs-CZ" dirty="0"/>
          </a:p>
          <a:p>
            <a:r>
              <a:rPr lang="en-US" dirty="0"/>
              <a:t>I love that film. I </a:t>
            </a:r>
            <a:r>
              <a:rPr lang="en-US" b="1" dirty="0"/>
              <a:t>have seen</a:t>
            </a:r>
            <a:r>
              <a:rPr lang="en-US" dirty="0"/>
              <a:t> it three times. (</a:t>
            </a:r>
            <a:r>
              <a:rPr lang="en-US" dirty="0" err="1"/>
              <a:t>třirkát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dosud</a:t>
            </a:r>
            <a:r>
              <a:rPr lang="en-US" dirty="0"/>
              <a:t>)</a:t>
            </a:r>
            <a:r>
              <a:rPr lang="cs-CZ" dirty="0"/>
              <a:t>   x </a:t>
            </a:r>
            <a:r>
              <a:rPr lang="en-US" dirty="0"/>
              <a:t>She </a:t>
            </a:r>
            <a:r>
              <a:rPr lang="en-US" b="1" dirty="0"/>
              <a:t>has worked</a:t>
            </a:r>
            <a:r>
              <a:rPr lang="en-US" dirty="0"/>
              <a:t> in four different countries. (je to </a:t>
            </a:r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/>
              <a:t>jejích</a:t>
            </a:r>
            <a:r>
              <a:rPr lang="en-US" dirty="0"/>
              <a:t> </a:t>
            </a:r>
            <a:r>
              <a:rPr lang="en-US" dirty="0" err="1"/>
              <a:t>životních</a:t>
            </a:r>
            <a:r>
              <a:rPr lang="en-US" dirty="0"/>
              <a:t> </a:t>
            </a:r>
            <a:r>
              <a:rPr lang="en-US" dirty="0" err="1"/>
              <a:t>zkušeností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0AF083-B278-4B4C-B4C3-E8B37A79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87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7D9C0-6975-4658-997B-C0080479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perfect</a:t>
            </a:r>
            <a:r>
              <a:rPr lang="cs-CZ" b="1" dirty="0"/>
              <a:t> – part 2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AC2F7E-7C0D-418D-BFD1-11AF04EDE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dirty="0" err="1"/>
              <a:t>Tvary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dirty="0"/>
              <a:t> (+)</a:t>
            </a:r>
            <a:endParaRPr lang="cs-CZ" dirty="0"/>
          </a:p>
          <a:p>
            <a:r>
              <a:rPr lang="en-US" dirty="0"/>
              <a:t> I / you / we / they  +  have  + past participle (</a:t>
            </a:r>
            <a:r>
              <a:rPr lang="en-US" dirty="0" err="1"/>
              <a:t>příčestí</a:t>
            </a:r>
            <a:r>
              <a:rPr lang="en-US" dirty="0"/>
              <a:t> </a:t>
            </a:r>
            <a:r>
              <a:rPr lang="en-US" dirty="0" err="1"/>
              <a:t>minulé</a:t>
            </a:r>
            <a:r>
              <a:rPr lang="en-US" dirty="0"/>
              <a:t>)</a:t>
            </a:r>
            <a:r>
              <a:rPr lang="cs-CZ" dirty="0"/>
              <a:t>: </a:t>
            </a:r>
            <a:r>
              <a:rPr lang="en-US" dirty="0"/>
              <a:t> U </a:t>
            </a:r>
            <a:r>
              <a:rPr lang="en-US" dirty="0" err="1"/>
              <a:t>pravidelných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je </a:t>
            </a:r>
            <a:r>
              <a:rPr lang="en-US" dirty="0" err="1"/>
              <a:t>příčestí</a:t>
            </a:r>
            <a:r>
              <a:rPr lang="en-US" dirty="0"/>
              <a:t> </a:t>
            </a:r>
            <a:r>
              <a:rPr lang="en-US" dirty="0" err="1"/>
              <a:t>minulé</a:t>
            </a:r>
            <a:r>
              <a:rPr lang="en-US" dirty="0"/>
              <a:t> </a:t>
            </a:r>
            <a:r>
              <a:rPr lang="en-US" dirty="0" err="1"/>
              <a:t>stejné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minulý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 (</a:t>
            </a:r>
            <a:r>
              <a:rPr lang="en-US" dirty="0" err="1"/>
              <a:t>sloveso</a:t>
            </a:r>
            <a:r>
              <a:rPr lang="en-US" dirty="0"/>
              <a:t> + ed) – They have stopped smoking. She has stopped smoking. </a:t>
            </a:r>
            <a:r>
              <a:rPr lang="en-US" dirty="0" err="1"/>
              <a:t>Nepravidelná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nepravidelné</a:t>
            </a:r>
            <a:r>
              <a:rPr lang="en-US" dirty="0"/>
              <a:t> </a:t>
            </a:r>
            <a:r>
              <a:rPr lang="en-US" dirty="0" err="1"/>
              <a:t>příčestí</a:t>
            </a:r>
            <a:r>
              <a:rPr lang="en-US" dirty="0"/>
              <a:t> </a:t>
            </a:r>
            <a:r>
              <a:rPr lang="en-US" dirty="0" err="1"/>
              <a:t>minulé</a:t>
            </a:r>
            <a:r>
              <a:rPr lang="en-US" dirty="0"/>
              <a:t> – </a:t>
            </a:r>
            <a:r>
              <a:rPr lang="en-US" dirty="0" err="1"/>
              <a:t>tzv</a:t>
            </a:r>
            <a:r>
              <a:rPr lang="en-US" dirty="0"/>
              <a:t>. 3. </a:t>
            </a:r>
            <a:r>
              <a:rPr lang="en-US" dirty="0" err="1"/>
              <a:t>tvar</a:t>
            </a:r>
            <a:r>
              <a:rPr lang="en-US" dirty="0"/>
              <a:t> (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sloupec</a:t>
            </a:r>
            <a:r>
              <a:rPr lang="en-US" dirty="0"/>
              <a:t>) – viz </a:t>
            </a:r>
            <a:r>
              <a:rPr lang="en-US" dirty="0" err="1"/>
              <a:t>seznam</a:t>
            </a:r>
            <a:r>
              <a:rPr lang="en-US" dirty="0"/>
              <a:t> Lifestyle: str. 176.</a:t>
            </a:r>
            <a:r>
              <a:rPr lang="cs-CZ" dirty="0"/>
              <a:t> I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sent</a:t>
            </a:r>
            <a:r>
              <a:rPr lang="cs-CZ" dirty="0"/>
              <a:t> 5 </a:t>
            </a:r>
            <a:r>
              <a:rPr lang="cs-CZ" dirty="0" err="1"/>
              <a:t>messages</a:t>
            </a:r>
            <a:r>
              <a:rPr lang="cs-CZ" dirty="0"/>
              <a:t> </a:t>
            </a:r>
            <a:r>
              <a:rPr lang="cs-CZ" dirty="0" err="1"/>
              <a:t>today</a:t>
            </a:r>
            <a:r>
              <a:rPr lang="cs-CZ" dirty="0"/>
              <a:t>.</a:t>
            </a:r>
          </a:p>
          <a:p>
            <a:r>
              <a:rPr lang="en-US" dirty="0"/>
              <a:t>   I have worked.</a:t>
            </a:r>
            <a:r>
              <a:rPr lang="cs-CZ" dirty="0"/>
              <a:t>  </a:t>
            </a:r>
            <a:r>
              <a:rPr lang="en-US" dirty="0"/>
              <a:t>He / she / it             + has    + past participle (</a:t>
            </a:r>
            <a:r>
              <a:rPr lang="en-US" dirty="0" err="1"/>
              <a:t>příčestí</a:t>
            </a:r>
            <a:r>
              <a:rPr lang="en-US" dirty="0"/>
              <a:t> </a:t>
            </a:r>
            <a:r>
              <a:rPr lang="en-US" dirty="0" err="1"/>
              <a:t>minulé</a:t>
            </a:r>
            <a:r>
              <a:rPr lang="en-US" dirty="0"/>
              <a:t>)   He has driven.</a:t>
            </a:r>
            <a:endParaRPr lang="cs-CZ" dirty="0"/>
          </a:p>
          <a:p>
            <a:r>
              <a:rPr lang="en-US" dirty="0"/>
              <a:t> </a:t>
            </a:r>
            <a:r>
              <a:rPr lang="en-US" dirty="0" err="1"/>
              <a:t>Často</a:t>
            </a:r>
            <a:r>
              <a:rPr lang="en-US" dirty="0"/>
              <a:t> se </a:t>
            </a:r>
            <a:r>
              <a:rPr lang="en-US" dirty="0" err="1"/>
              <a:t>používají</a:t>
            </a:r>
            <a:r>
              <a:rPr lang="en-US" dirty="0"/>
              <a:t> </a:t>
            </a:r>
            <a:r>
              <a:rPr lang="en-US" dirty="0" err="1"/>
              <a:t>stažené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: I’ve, they’ve, she’s, it’s.</a:t>
            </a:r>
            <a:endParaRPr lang="cs-CZ" dirty="0"/>
          </a:p>
          <a:p>
            <a:r>
              <a:rPr lang="en-US" dirty="0"/>
              <a:t> You’ve met the new Sales manager. She has written an email to her manager.</a:t>
            </a:r>
            <a:endParaRPr lang="cs-CZ" dirty="0"/>
          </a:p>
          <a:p>
            <a:r>
              <a:rPr lang="en-US" dirty="0"/>
              <a:t> (-) </a:t>
            </a:r>
            <a:r>
              <a:rPr lang="cs-CZ" dirty="0"/>
              <a:t> </a:t>
            </a:r>
            <a:r>
              <a:rPr lang="en-US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stejně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u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i="1" dirty="0"/>
              <a:t>be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i="1" dirty="0"/>
              <a:t>not</a:t>
            </a:r>
            <a:r>
              <a:rPr lang="en-US" dirty="0"/>
              <a:t> – </a:t>
            </a:r>
            <a:r>
              <a:rPr lang="en-US" dirty="0" err="1"/>
              <a:t>tvary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:  have not waited / has not listened , </a:t>
            </a:r>
            <a:r>
              <a:rPr lang="en-US" dirty="0" err="1"/>
              <a:t>stažené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haven’t waited  / hasn’t listened. </a:t>
            </a:r>
            <a:endParaRPr lang="cs-CZ" dirty="0"/>
          </a:p>
          <a:p>
            <a:r>
              <a:rPr lang="en-US" dirty="0"/>
              <a:t> (?) </a:t>
            </a:r>
            <a:r>
              <a:rPr lang="en-US" dirty="0" err="1"/>
              <a:t>Rovněž</a:t>
            </a:r>
            <a:r>
              <a:rPr lang="en-US" dirty="0"/>
              <a:t> </a:t>
            </a:r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stejně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u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i="1" dirty="0"/>
              <a:t>be</a:t>
            </a:r>
            <a:r>
              <a:rPr lang="en-US" dirty="0"/>
              <a:t> </a:t>
            </a:r>
            <a:r>
              <a:rPr lang="en-US" dirty="0" err="1"/>
              <a:t>změnou</a:t>
            </a:r>
            <a:r>
              <a:rPr lang="en-US" dirty="0"/>
              <a:t> </a:t>
            </a:r>
            <a:r>
              <a:rPr lang="en-US" dirty="0" err="1"/>
              <a:t>slovosledu</a:t>
            </a:r>
            <a:r>
              <a:rPr lang="en-US" dirty="0"/>
              <a:t>: Have I waited? Have you been? Has he received?   </a:t>
            </a:r>
            <a:endParaRPr lang="cs-CZ" dirty="0"/>
          </a:p>
          <a:p>
            <a:r>
              <a:rPr lang="en-US" dirty="0"/>
              <a:t> </a:t>
            </a:r>
            <a:r>
              <a:rPr lang="en-US" u="sng" dirty="0" err="1"/>
              <a:t>Krátká</a:t>
            </a:r>
            <a:r>
              <a:rPr lang="en-US" u="sng" dirty="0"/>
              <a:t> </a:t>
            </a:r>
            <a:r>
              <a:rPr lang="en-US" u="sng" dirty="0" err="1"/>
              <a:t>odpověď</a:t>
            </a:r>
            <a:r>
              <a:rPr lang="en-US" u="sng" dirty="0"/>
              <a:t>: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 V </a:t>
            </a:r>
            <a:r>
              <a:rPr lang="en-US" dirty="0" err="1"/>
              <a:t>kladné</a:t>
            </a:r>
            <a:r>
              <a:rPr lang="en-US" dirty="0"/>
              <a:t>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u="sng" dirty="0" err="1"/>
              <a:t>musíme</a:t>
            </a:r>
            <a:r>
              <a:rPr lang="en-US" u="sng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plné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Has Tom been to Bali? Yes, he has.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strike="sngStrike" dirty="0"/>
              <a:t>Yes, he’s.</a:t>
            </a:r>
            <a:endParaRPr lang="cs-CZ" dirty="0"/>
          </a:p>
          <a:p>
            <a:r>
              <a:rPr lang="en-US" dirty="0"/>
              <a:t> V </a:t>
            </a:r>
            <a:r>
              <a:rPr lang="en-US" dirty="0" err="1"/>
              <a:t>záporné</a:t>
            </a:r>
            <a:r>
              <a:rPr lang="en-US" dirty="0"/>
              <a:t>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 </a:t>
            </a:r>
            <a:r>
              <a:rPr lang="en-US" dirty="0" err="1"/>
              <a:t>stažené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Have Federico and </a:t>
            </a:r>
            <a:r>
              <a:rPr lang="en-US" dirty="0" err="1"/>
              <a:t>Enrica</a:t>
            </a:r>
            <a:r>
              <a:rPr lang="en-US" dirty="0"/>
              <a:t> been to Bali? No, they haven’t.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F574ED-4A21-4C9D-9000-50EEB5A5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7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4932D-D49B-47CC-8BEA-33D31E73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 </a:t>
            </a:r>
            <a:r>
              <a:rPr lang="en-US" b="1" dirty="0" err="1"/>
              <a:t>nebo</a:t>
            </a:r>
            <a:r>
              <a:rPr lang="en-US" b="1" dirty="0"/>
              <a:t> p</a:t>
            </a:r>
            <a:r>
              <a:rPr lang="cs-CZ" b="1" dirty="0" err="1"/>
              <a:t>ředpřítomný</a:t>
            </a:r>
            <a:r>
              <a:rPr lang="cs-CZ" b="1" dirty="0"/>
              <a:t> čas (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perfect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9CB767-6A5E-4AB9-A611-DD9008D9B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400" dirty="0"/>
              <a:t>Oba </a:t>
            </a:r>
            <a:r>
              <a:rPr lang="en-US" sz="2400" dirty="0" err="1"/>
              <a:t>tyto</a:t>
            </a:r>
            <a:r>
              <a:rPr lang="en-US" sz="2400" dirty="0"/>
              <a:t> </a:t>
            </a:r>
            <a:r>
              <a:rPr lang="en-US" sz="2400" dirty="0" err="1"/>
              <a:t>časy</a:t>
            </a:r>
            <a:r>
              <a:rPr lang="en-US" sz="2400" dirty="0"/>
              <a:t> </a:t>
            </a:r>
            <a:r>
              <a:rPr lang="en-US" sz="2400" dirty="0" err="1"/>
              <a:t>používáme</a:t>
            </a:r>
            <a:r>
              <a:rPr lang="en-US" sz="2400" dirty="0"/>
              <a:t> k </a:t>
            </a:r>
            <a:r>
              <a:rPr lang="en-US" sz="2400" dirty="0" err="1"/>
              <a:t>popisu</a:t>
            </a:r>
            <a:r>
              <a:rPr lang="en-US" sz="2400" dirty="0"/>
              <a:t> </a:t>
            </a:r>
            <a:r>
              <a:rPr lang="en-US" sz="2400" dirty="0" err="1"/>
              <a:t>akcí</a:t>
            </a:r>
            <a:r>
              <a:rPr lang="en-US" sz="2400" dirty="0"/>
              <a:t>, </a:t>
            </a:r>
            <a:r>
              <a:rPr lang="en-US" sz="2400" dirty="0" err="1"/>
              <a:t>započatých</a:t>
            </a:r>
            <a:r>
              <a:rPr lang="en-US" sz="2400" dirty="0"/>
              <a:t>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ukončených</a:t>
            </a:r>
            <a:r>
              <a:rPr lang="en-US" sz="2400" dirty="0"/>
              <a:t> v </a:t>
            </a:r>
            <a:r>
              <a:rPr lang="en-US" sz="2400" dirty="0" err="1"/>
              <a:t>minulosti</a:t>
            </a:r>
            <a:r>
              <a:rPr lang="en-US" sz="2400" dirty="0"/>
              <a:t>. </a:t>
            </a:r>
            <a:r>
              <a:rPr lang="en-US" sz="2400" dirty="0" err="1"/>
              <a:t>Který</a:t>
            </a:r>
            <a:r>
              <a:rPr lang="en-US" sz="2400" dirty="0"/>
              <a:t> </a:t>
            </a:r>
            <a:r>
              <a:rPr lang="en-US" sz="2400" dirty="0" err="1"/>
              <a:t>čas</a:t>
            </a:r>
            <a:r>
              <a:rPr lang="en-US" sz="2400" dirty="0"/>
              <a:t> </a:t>
            </a:r>
            <a:r>
              <a:rPr lang="en-US" sz="2400" dirty="0" err="1"/>
              <a:t>použijeme</a:t>
            </a:r>
            <a:r>
              <a:rPr lang="en-US" sz="2400" dirty="0"/>
              <a:t>, </a:t>
            </a:r>
            <a:r>
              <a:rPr lang="en-US" sz="2400" dirty="0" err="1"/>
              <a:t>záleží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tom, </a:t>
            </a:r>
            <a:r>
              <a:rPr lang="en-US" sz="2400" dirty="0" err="1"/>
              <a:t>zda</a:t>
            </a:r>
            <a:r>
              <a:rPr lang="en-US" sz="2400" dirty="0"/>
              <a:t>:</a:t>
            </a:r>
            <a:endParaRPr lang="cs-CZ" sz="2400" dirty="0"/>
          </a:p>
          <a:p>
            <a:pPr lvl="0"/>
            <a:r>
              <a:rPr lang="en-US" sz="2400" dirty="0" err="1"/>
              <a:t>hovoříme</a:t>
            </a:r>
            <a:r>
              <a:rPr lang="en-US" sz="2400" dirty="0"/>
              <a:t> o </a:t>
            </a:r>
            <a:r>
              <a:rPr lang="en-US" sz="2400" dirty="0" err="1"/>
              <a:t>ukončené</a:t>
            </a:r>
            <a:r>
              <a:rPr lang="en-US" sz="2400" dirty="0"/>
              <a:t>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neukončené</a:t>
            </a:r>
            <a:r>
              <a:rPr lang="en-US" sz="2400" dirty="0"/>
              <a:t> </a:t>
            </a:r>
            <a:r>
              <a:rPr lang="en-US" sz="2400" dirty="0" err="1"/>
              <a:t>minulosti</a:t>
            </a:r>
            <a:r>
              <a:rPr lang="cs-CZ" sz="2400" dirty="0"/>
              <a:t> či </a:t>
            </a:r>
            <a:r>
              <a:rPr lang="en-US" sz="2400" dirty="0" err="1"/>
              <a:t>činnosti</a:t>
            </a:r>
            <a:endParaRPr lang="cs-CZ" sz="2400" dirty="0"/>
          </a:p>
          <a:p>
            <a:r>
              <a:rPr lang="en-US" sz="2400" dirty="0"/>
              <a:t> U </a:t>
            </a:r>
            <a:r>
              <a:rPr lang="en-US" sz="2400" dirty="0" err="1"/>
              <a:t>předpřítomného</a:t>
            </a:r>
            <a:r>
              <a:rPr lang="en-US" sz="2400" dirty="0"/>
              <a:t> </a:t>
            </a:r>
            <a:r>
              <a:rPr lang="en-US" sz="2400" dirty="0" err="1"/>
              <a:t>času</a:t>
            </a:r>
            <a:r>
              <a:rPr lang="en-US" sz="2400" dirty="0"/>
              <a:t> </a:t>
            </a:r>
            <a:r>
              <a:rPr lang="en-US" sz="2400" dirty="0" err="1"/>
              <a:t>často</a:t>
            </a:r>
            <a:r>
              <a:rPr lang="en-US" sz="2400" dirty="0"/>
              <a:t> </a:t>
            </a:r>
            <a:r>
              <a:rPr lang="en-US" sz="2400" dirty="0" err="1"/>
              <a:t>používáme</a:t>
            </a:r>
            <a:r>
              <a:rPr lang="en-US" sz="2400" dirty="0"/>
              <a:t> </a:t>
            </a:r>
            <a:r>
              <a:rPr lang="en-US" sz="2400" dirty="0" err="1"/>
              <a:t>výrazy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: </a:t>
            </a:r>
            <a:r>
              <a:rPr lang="en-US" sz="2400" i="1" dirty="0"/>
              <a:t>recently, already</a:t>
            </a:r>
            <a:r>
              <a:rPr lang="en-US" sz="2400" dirty="0"/>
              <a:t>, </a:t>
            </a:r>
            <a:r>
              <a:rPr lang="en-US" sz="2400" i="1" dirty="0"/>
              <a:t>yet</a:t>
            </a:r>
            <a:r>
              <a:rPr lang="en-US" sz="2400" dirty="0"/>
              <a:t>, </a:t>
            </a:r>
            <a:r>
              <a:rPr lang="en-US" sz="2400" i="1" dirty="0"/>
              <a:t>since</a:t>
            </a:r>
            <a:r>
              <a:rPr lang="en-US" sz="2400" dirty="0"/>
              <a:t>, </a:t>
            </a:r>
            <a:r>
              <a:rPr lang="en-US" sz="2400" i="1" dirty="0"/>
              <a:t>ever</a:t>
            </a:r>
            <a:r>
              <a:rPr lang="en-US" sz="2400" dirty="0"/>
              <a:t>, </a:t>
            </a:r>
            <a:r>
              <a:rPr lang="en-US" sz="2400" i="1" dirty="0"/>
              <a:t>never</a:t>
            </a:r>
            <a:r>
              <a:rPr lang="en-US" sz="2400" dirty="0"/>
              <a:t> a </a:t>
            </a:r>
            <a:r>
              <a:rPr lang="en-US" sz="2400" i="1" dirty="0"/>
              <a:t>just</a:t>
            </a:r>
            <a:r>
              <a:rPr lang="en-US" sz="2400" dirty="0"/>
              <a:t>.</a:t>
            </a:r>
            <a:endParaRPr lang="cs-CZ" sz="2400" dirty="0"/>
          </a:p>
          <a:p>
            <a:r>
              <a:rPr lang="en-US" sz="2400" dirty="0"/>
              <a:t> U </a:t>
            </a:r>
            <a:r>
              <a:rPr lang="en-US" sz="2400" dirty="0" err="1"/>
              <a:t>minulého</a:t>
            </a:r>
            <a:r>
              <a:rPr lang="en-US" sz="2400" dirty="0"/>
              <a:t> </a:t>
            </a:r>
            <a:r>
              <a:rPr lang="en-US" sz="2400" dirty="0" err="1"/>
              <a:t>času</a:t>
            </a:r>
            <a:r>
              <a:rPr lang="en-US" sz="2400" dirty="0"/>
              <a:t> </a:t>
            </a:r>
            <a:r>
              <a:rPr lang="en-US" sz="2400" dirty="0" err="1"/>
              <a:t>často</a:t>
            </a:r>
            <a:r>
              <a:rPr lang="en-US" sz="2400" dirty="0"/>
              <a:t> </a:t>
            </a:r>
            <a:r>
              <a:rPr lang="en-US" sz="2400" dirty="0" err="1"/>
              <a:t>uvádíme</a:t>
            </a:r>
            <a:r>
              <a:rPr lang="en-US" sz="2400" dirty="0"/>
              <a:t> </a:t>
            </a:r>
            <a:r>
              <a:rPr lang="en-US" sz="2400" dirty="0" err="1"/>
              <a:t>dobu</a:t>
            </a:r>
            <a:r>
              <a:rPr lang="en-US" sz="2400" dirty="0"/>
              <a:t> </a:t>
            </a:r>
            <a:r>
              <a:rPr lang="en-US" sz="2400" dirty="0" err="1"/>
              <a:t>události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: </a:t>
            </a:r>
            <a:r>
              <a:rPr lang="en-US" sz="2400" i="1" dirty="0"/>
              <a:t>yesterday</a:t>
            </a:r>
            <a:r>
              <a:rPr lang="en-US" sz="2400" dirty="0"/>
              <a:t>, </a:t>
            </a:r>
            <a:r>
              <a:rPr lang="en-US" sz="2400" i="1" dirty="0"/>
              <a:t>ago</a:t>
            </a:r>
            <a:r>
              <a:rPr lang="en-US" sz="2400" dirty="0"/>
              <a:t>, </a:t>
            </a:r>
            <a:r>
              <a:rPr lang="en-US" sz="2400" i="1" dirty="0"/>
              <a:t>last night / week / month / year, at 10 a.m., from Monday to Friday</a:t>
            </a:r>
            <a:r>
              <a:rPr lang="en-US" sz="2400" dirty="0"/>
              <a:t>, </a:t>
            </a:r>
            <a:r>
              <a:rPr lang="en-US" sz="2400" i="1" dirty="0"/>
              <a:t>in </a:t>
            </a:r>
            <a:r>
              <a:rPr lang="cs-CZ" sz="2400" i="1" dirty="0"/>
              <a:t>s</a:t>
            </a:r>
            <a:r>
              <a:rPr lang="en-US" sz="2400" i="1" dirty="0" err="1"/>
              <a:t>ummer</a:t>
            </a:r>
            <a:r>
              <a:rPr lang="en-US" sz="2400" dirty="0"/>
              <a:t>, </a:t>
            </a:r>
            <a:r>
              <a:rPr lang="en-US" sz="2400" i="1" dirty="0"/>
              <a:t>in 201</a:t>
            </a:r>
            <a:r>
              <a:rPr lang="cs-CZ" sz="2400" i="1" dirty="0"/>
              <a:t>2 …</a:t>
            </a:r>
            <a:r>
              <a:rPr lang="en-US" sz="2400" dirty="0"/>
              <a:t>. </a:t>
            </a:r>
            <a:r>
              <a:rPr lang="en-US" sz="2400" b="1" dirty="0"/>
              <a:t>!POZOR! </a:t>
            </a:r>
            <a:r>
              <a:rPr lang="en-US" sz="2400" dirty="0"/>
              <a:t>V </a:t>
            </a:r>
            <a:r>
              <a:rPr lang="en-US" sz="2400" dirty="0" err="1"/>
              <a:t>ot</a:t>
            </a:r>
            <a:r>
              <a:rPr lang="cs-CZ" sz="2400" dirty="0" err="1"/>
              <a:t>ázce</a:t>
            </a:r>
            <a:r>
              <a:rPr lang="cs-CZ" sz="2400" dirty="0"/>
              <a:t> po </a:t>
            </a:r>
            <a:r>
              <a:rPr lang="cs-CZ" sz="2400" i="1" dirty="0" err="1"/>
              <a:t>When</a:t>
            </a:r>
            <a:r>
              <a:rPr lang="cs-CZ" sz="2400" dirty="0"/>
              <a:t> nemůžeme nikdy použít předpřítomný čas.</a:t>
            </a:r>
          </a:p>
          <a:p>
            <a:r>
              <a:rPr lang="en-US" sz="2400" dirty="0"/>
              <a:t> </a:t>
            </a:r>
            <a:r>
              <a:rPr lang="en-US" sz="2400" u="sng" dirty="0" err="1"/>
              <a:t>Příklady</a:t>
            </a:r>
            <a:r>
              <a:rPr lang="en-US" sz="2400" u="sng" dirty="0"/>
              <a:t> s </a:t>
            </a:r>
            <a:r>
              <a:rPr lang="en-US" sz="2400" u="sng" dirty="0" err="1"/>
              <a:t>neukončenou</a:t>
            </a:r>
            <a:r>
              <a:rPr lang="en-US" sz="2400" u="sng" dirty="0"/>
              <a:t> </a:t>
            </a:r>
            <a:r>
              <a:rPr lang="en-US" sz="2400" u="sng" dirty="0" err="1"/>
              <a:t>minulostí</a:t>
            </a:r>
            <a:r>
              <a:rPr lang="en-US" sz="2400" u="sng" dirty="0"/>
              <a:t>:</a:t>
            </a:r>
            <a:r>
              <a:rPr lang="en-US" sz="2400" dirty="0"/>
              <a:t>          		</a:t>
            </a:r>
            <a:r>
              <a:rPr lang="en-US" sz="2400" u="sng" dirty="0" err="1"/>
              <a:t>Příklady</a:t>
            </a:r>
            <a:r>
              <a:rPr lang="en-US" sz="2400" u="sng" dirty="0"/>
              <a:t> s </a:t>
            </a:r>
            <a:r>
              <a:rPr lang="en-US" sz="2400" u="sng" dirty="0" err="1"/>
              <a:t>ukončenou</a:t>
            </a:r>
            <a:r>
              <a:rPr lang="en-US" sz="2400" u="sng" dirty="0"/>
              <a:t> </a:t>
            </a:r>
            <a:r>
              <a:rPr lang="en-US" sz="2400" u="sng" dirty="0" err="1"/>
              <a:t>minulostí</a:t>
            </a:r>
            <a:r>
              <a:rPr lang="en-US" sz="2400" u="sng" dirty="0"/>
              <a:t>:</a:t>
            </a:r>
            <a:endParaRPr lang="cs-CZ" sz="2400" dirty="0"/>
          </a:p>
          <a:p>
            <a:r>
              <a:rPr lang="en-US" sz="2400" dirty="0"/>
              <a:t> </a:t>
            </a:r>
            <a:r>
              <a:rPr lang="en-US" sz="2400" b="1" dirty="0"/>
              <a:t>Have </a:t>
            </a:r>
            <a:r>
              <a:rPr lang="en-US" sz="2400" dirty="0"/>
              <a:t>you </a:t>
            </a:r>
            <a:r>
              <a:rPr lang="en-US" sz="2400" b="1" dirty="0"/>
              <a:t>seen </a:t>
            </a:r>
            <a:r>
              <a:rPr lang="en-US" sz="2400" dirty="0"/>
              <a:t>John </a:t>
            </a:r>
            <a:r>
              <a:rPr lang="en-US" sz="2400" b="1" dirty="0"/>
              <a:t>recently</a:t>
            </a:r>
            <a:r>
              <a:rPr lang="en-US" sz="2400" dirty="0"/>
              <a:t>?                         		</a:t>
            </a:r>
            <a:r>
              <a:rPr lang="en-US" sz="2400" b="1" dirty="0"/>
              <a:t>Did </a:t>
            </a:r>
            <a:r>
              <a:rPr lang="en-US" sz="2400" dirty="0"/>
              <a:t>you</a:t>
            </a:r>
            <a:r>
              <a:rPr lang="en-US" sz="2400" b="1" dirty="0"/>
              <a:t> see </a:t>
            </a:r>
            <a:r>
              <a:rPr lang="en-US" sz="2400" dirty="0"/>
              <a:t>John</a:t>
            </a:r>
            <a:r>
              <a:rPr lang="en-US" sz="2400" b="1" dirty="0"/>
              <a:t> yesterday?</a:t>
            </a:r>
            <a:endParaRPr lang="cs-CZ" sz="2400" dirty="0"/>
          </a:p>
          <a:p>
            <a:r>
              <a:rPr lang="en-US" sz="2400" dirty="0"/>
              <a:t>We</a:t>
            </a:r>
            <a:r>
              <a:rPr lang="en-US" sz="2400" b="1" dirty="0"/>
              <a:t> have already met.                            		</a:t>
            </a:r>
            <a:r>
              <a:rPr lang="en-US" sz="2400" dirty="0"/>
              <a:t>We</a:t>
            </a:r>
            <a:r>
              <a:rPr lang="en-US" sz="2400" b="1" dirty="0"/>
              <a:t> met when </a:t>
            </a:r>
            <a:r>
              <a:rPr lang="en-US" sz="2400" dirty="0"/>
              <a:t>we</a:t>
            </a:r>
            <a:r>
              <a:rPr lang="en-US" sz="2400" b="1" dirty="0"/>
              <a:t> were</a:t>
            </a:r>
            <a:r>
              <a:rPr lang="en-US" sz="2400" dirty="0"/>
              <a:t> at university.</a:t>
            </a:r>
            <a:r>
              <a:rPr lang="en-US" sz="2400" b="1" dirty="0"/>
              <a:t>      </a:t>
            </a:r>
            <a:endParaRPr lang="cs-CZ" sz="2400" dirty="0"/>
          </a:p>
          <a:p>
            <a:r>
              <a:rPr lang="en-US" sz="2400" b="1" dirty="0"/>
              <a:t>Has </a:t>
            </a:r>
            <a:r>
              <a:rPr lang="en-US" sz="2400" dirty="0"/>
              <a:t>the meeting </a:t>
            </a:r>
            <a:r>
              <a:rPr lang="en-US" sz="2400" b="1" dirty="0"/>
              <a:t>finished yet</a:t>
            </a:r>
            <a:r>
              <a:rPr lang="en-US" sz="2400" dirty="0"/>
              <a:t>?                                	The meeting </a:t>
            </a:r>
            <a:r>
              <a:rPr lang="en-US" sz="2400" b="1" dirty="0"/>
              <a:t>finished</a:t>
            </a:r>
            <a:r>
              <a:rPr lang="en-US" sz="2400" dirty="0"/>
              <a:t> </a:t>
            </a:r>
            <a:r>
              <a:rPr lang="en-US" sz="2400" b="1" dirty="0"/>
              <a:t>an hour ago</a:t>
            </a:r>
            <a:r>
              <a:rPr lang="en-US" sz="2400" dirty="0"/>
              <a:t>.</a:t>
            </a:r>
            <a:r>
              <a:rPr lang="en-US" sz="2400" b="1" dirty="0"/>
              <a:t>   </a:t>
            </a:r>
            <a:endParaRPr lang="cs-CZ" sz="2400" b="1" dirty="0"/>
          </a:p>
          <a:p>
            <a:r>
              <a:rPr lang="en-US" sz="2400" b="1" dirty="0"/>
              <a:t>Have </a:t>
            </a:r>
            <a:r>
              <a:rPr lang="en-US" sz="2400" dirty="0"/>
              <a:t>you </a:t>
            </a:r>
            <a:r>
              <a:rPr lang="en-US" sz="2400" b="1" dirty="0"/>
              <a:t>ever </a:t>
            </a:r>
            <a:r>
              <a:rPr lang="cs-CZ" sz="2400" b="1" dirty="0" err="1"/>
              <a:t>visited</a:t>
            </a:r>
            <a:r>
              <a:rPr lang="cs-CZ" sz="2400" b="1" dirty="0"/>
              <a:t> </a:t>
            </a:r>
            <a:r>
              <a:rPr lang="en-US" sz="2400" dirty="0"/>
              <a:t>Tokyo?                                  	</a:t>
            </a:r>
            <a:r>
              <a:rPr lang="cs-CZ" sz="2400" dirty="0" err="1"/>
              <a:t>When</a:t>
            </a:r>
            <a:r>
              <a:rPr lang="cs-CZ" sz="2400" dirty="0"/>
              <a:t> </a:t>
            </a:r>
            <a:r>
              <a:rPr lang="cs-CZ" sz="2400" dirty="0" err="1"/>
              <a:t>did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en-US" sz="2400" b="1" dirty="0"/>
              <a:t>visit</a:t>
            </a:r>
            <a:r>
              <a:rPr lang="cs-CZ" sz="2400" b="1" dirty="0"/>
              <a:t> </a:t>
            </a:r>
            <a:r>
              <a:rPr lang="en-US" sz="2400" dirty="0"/>
              <a:t>Tokyo</a:t>
            </a:r>
            <a:r>
              <a:rPr lang="cs-CZ" sz="2400" dirty="0"/>
              <a:t>?</a:t>
            </a:r>
          </a:p>
          <a:p>
            <a:r>
              <a:rPr lang="en-US" b="1" dirty="0"/>
              <a:t>                                           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1CA0B3-1292-4B9F-8B4A-A9CB3B9F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5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A0CD3-890E-4219-A203-363795C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yet</a:t>
            </a:r>
            <a:r>
              <a:rPr lang="cs-CZ" b="1" dirty="0"/>
              <a:t> - </a:t>
            </a:r>
            <a:r>
              <a:rPr lang="cs-CZ" b="1" dirty="0" err="1"/>
              <a:t>already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A8F6D9-D8D3-44AE-8419-4774FF174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/>
              <a:t>Already</a:t>
            </a:r>
            <a:r>
              <a:rPr lang="cs-CZ" dirty="0"/>
              <a:t> (už, již) používáme, když se něco stalo už dříve, případně dříve, než se čekalo. </a:t>
            </a:r>
            <a:r>
              <a:rPr lang="cs-CZ" i="1" dirty="0"/>
              <a:t>I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already</a:t>
            </a:r>
            <a:r>
              <a:rPr lang="cs-CZ" i="1" dirty="0"/>
              <a:t> </a:t>
            </a:r>
            <a:r>
              <a:rPr lang="cs-CZ" i="1" dirty="0" err="1"/>
              <a:t>been</a:t>
            </a:r>
            <a:r>
              <a:rPr lang="cs-CZ" i="1" dirty="0"/>
              <a:t> to Rio.</a:t>
            </a:r>
          </a:p>
          <a:p>
            <a:r>
              <a:rPr lang="cs-CZ" i="1" dirty="0" err="1"/>
              <a:t>Yet</a:t>
            </a:r>
            <a:r>
              <a:rPr lang="cs-CZ" dirty="0"/>
              <a:t> (ještě ne) používáme pouze otázkách a záporných větách. Znamená, že se něco až dosud nestalo. </a:t>
            </a:r>
            <a:r>
              <a:rPr lang="cs-CZ" i="1" dirty="0"/>
              <a:t>I </a:t>
            </a:r>
            <a:r>
              <a:rPr lang="cs-CZ" i="1" dirty="0" err="1"/>
              <a:t>have</a:t>
            </a:r>
            <a:r>
              <a:rPr lang="cs-CZ" i="1" dirty="0"/>
              <a:t> not </a:t>
            </a:r>
            <a:r>
              <a:rPr lang="cs-CZ" i="1" dirty="0" err="1"/>
              <a:t>been</a:t>
            </a:r>
            <a:r>
              <a:rPr lang="cs-CZ" i="1" dirty="0"/>
              <a:t> to Rio </a:t>
            </a:r>
            <a:r>
              <a:rPr lang="cs-CZ" i="1" dirty="0" err="1"/>
              <a:t>yet</a:t>
            </a:r>
            <a:r>
              <a:rPr lang="cs-CZ" i="1" dirty="0"/>
              <a:t>.</a:t>
            </a:r>
          </a:p>
          <a:p>
            <a:r>
              <a:rPr lang="cs-CZ" i="1" dirty="0" err="1"/>
              <a:t>Yet</a:t>
            </a:r>
            <a:r>
              <a:rPr lang="cs-CZ" dirty="0"/>
              <a:t> musíme vždy umístit na konec věty.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i="1" dirty="0" err="1"/>
              <a:t>been</a:t>
            </a:r>
            <a:r>
              <a:rPr lang="cs-CZ" i="1" dirty="0"/>
              <a:t> to Rio </a:t>
            </a:r>
            <a:r>
              <a:rPr lang="cs-CZ" i="1" dirty="0" err="1"/>
              <a:t>yet</a:t>
            </a:r>
            <a:r>
              <a:rPr lang="cs-CZ" i="1" dirty="0"/>
              <a:t>?</a:t>
            </a:r>
          </a:p>
          <a:p>
            <a:r>
              <a:rPr lang="cs-CZ" i="1" dirty="0" err="1"/>
              <a:t>Already</a:t>
            </a:r>
            <a:r>
              <a:rPr lang="cs-CZ" i="1" dirty="0"/>
              <a:t> můžeme umístit na konec věty nebo před významové sloveso.</a:t>
            </a:r>
          </a:p>
          <a:p>
            <a:r>
              <a:rPr lang="cs-CZ" i="1" dirty="0"/>
              <a:t>I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already</a:t>
            </a:r>
            <a:r>
              <a:rPr lang="cs-CZ" i="1" dirty="0"/>
              <a:t> </a:t>
            </a:r>
            <a:r>
              <a:rPr lang="cs-CZ" i="1" dirty="0" err="1"/>
              <a:t>been</a:t>
            </a:r>
            <a:r>
              <a:rPr lang="cs-CZ" i="1" dirty="0"/>
              <a:t> to Rio. I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been</a:t>
            </a:r>
            <a:r>
              <a:rPr lang="cs-CZ" i="1" dirty="0"/>
              <a:t> to Rio </a:t>
            </a:r>
            <a:r>
              <a:rPr lang="cs-CZ" i="1" dirty="0" err="1"/>
              <a:t>already</a:t>
            </a:r>
            <a:r>
              <a:rPr lang="cs-CZ" i="1" dirty="0"/>
              <a:t>.</a:t>
            </a:r>
          </a:p>
          <a:p>
            <a:pPr lvl="0"/>
            <a:r>
              <a:rPr lang="cs-CZ" dirty="0"/>
              <a:t>Protože p</a:t>
            </a:r>
            <a:r>
              <a:rPr lang="en-US" dirty="0" err="1"/>
              <a:t>říslovce</a:t>
            </a:r>
            <a:r>
              <a:rPr lang="en-US" dirty="0"/>
              <a:t> </a:t>
            </a:r>
            <a:r>
              <a:rPr lang="en-US" dirty="0" err="1"/>
              <a:t>četnosti</a:t>
            </a:r>
            <a:r>
              <a:rPr lang="en-US" dirty="0"/>
              <a:t> (frequency adverbs) </a:t>
            </a:r>
            <a:r>
              <a:rPr lang="en-US" dirty="0" err="1"/>
              <a:t>vyjádřené</a:t>
            </a:r>
            <a:r>
              <a:rPr lang="en-US" dirty="0"/>
              <a:t> </a:t>
            </a:r>
            <a:r>
              <a:rPr lang="en-US" dirty="0" err="1"/>
              <a:t>jedním</a:t>
            </a:r>
            <a:r>
              <a:rPr lang="en-US" dirty="0"/>
              <a:t> </a:t>
            </a:r>
            <a:r>
              <a:rPr lang="en-US" dirty="0" err="1"/>
              <a:t>slovem</a:t>
            </a:r>
            <a:r>
              <a:rPr lang="en-US" dirty="0"/>
              <a:t> (</a:t>
            </a:r>
            <a:r>
              <a:rPr lang="en-US" i="1" dirty="0"/>
              <a:t>often, always, never, ever</a:t>
            </a:r>
            <a:r>
              <a:rPr lang="cs-CZ" dirty="0"/>
              <a:t>…</a:t>
            </a:r>
            <a:r>
              <a:rPr lang="en-US" dirty="0"/>
              <a:t>) </a:t>
            </a:r>
            <a:r>
              <a:rPr lang="en-US" dirty="0" err="1"/>
              <a:t>klademe</a:t>
            </a:r>
            <a:r>
              <a:rPr lang="en-US" dirty="0"/>
              <a:t>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významové</a:t>
            </a:r>
            <a:r>
              <a:rPr lang="en-US" dirty="0"/>
              <a:t> </a:t>
            </a:r>
            <a:r>
              <a:rPr lang="en-US" dirty="0" err="1"/>
              <a:t>sloveso</a:t>
            </a:r>
            <a:r>
              <a:rPr lang="en-US" dirty="0"/>
              <a:t> (v </a:t>
            </a:r>
            <a:r>
              <a:rPr lang="en-US" dirty="0" err="1"/>
              <a:t>kladných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záporných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v </a:t>
            </a:r>
            <a:r>
              <a:rPr lang="en-US" dirty="0" err="1"/>
              <a:t>otázkách</a:t>
            </a:r>
            <a:r>
              <a:rPr lang="en-US" dirty="0"/>
              <a:t>)</a:t>
            </a:r>
            <a:r>
              <a:rPr lang="cs-CZ" dirty="0"/>
              <a:t>, doporučuji totéž i s výrazem </a:t>
            </a:r>
            <a:r>
              <a:rPr lang="cs-CZ" i="1" dirty="0" err="1"/>
              <a:t>already</a:t>
            </a:r>
            <a:r>
              <a:rPr lang="en-US" dirty="0"/>
              <a:t>: I </a:t>
            </a:r>
            <a:r>
              <a:rPr lang="en-US" b="1" dirty="0"/>
              <a:t>often watch</a:t>
            </a:r>
            <a:r>
              <a:rPr lang="en-US" dirty="0"/>
              <a:t> TV. Do you </a:t>
            </a:r>
            <a:r>
              <a:rPr lang="en-US" b="1" dirty="0"/>
              <a:t>often watch</a:t>
            </a:r>
            <a:r>
              <a:rPr lang="en-US" dirty="0"/>
              <a:t> TV? I don’t </a:t>
            </a:r>
            <a:r>
              <a:rPr lang="en-US" b="1" dirty="0"/>
              <a:t>often watch</a:t>
            </a:r>
            <a:r>
              <a:rPr lang="en-US" dirty="0"/>
              <a:t> TV. </a:t>
            </a:r>
            <a:endParaRPr lang="cs-CZ" dirty="0"/>
          </a:p>
          <a:p>
            <a:pPr lvl="0"/>
            <a:r>
              <a:rPr lang="cs-CZ" b="1" dirty="0"/>
              <a:t>Pozor! U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i="1" dirty="0"/>
              <a:t>be</a:t>
            </a:r>
            <a:r>
              <a:rPr lang="en-US" dirty="0"/>
              <a:t>  </a:t>
            </a:r>
            <a:r>
              <a:rPr lang="cs-CZ" dirty="0"/>
              <a:t>tyto výrazy přijdou až</a:t>
            </a:r>
            <a:r>
              <a:rPr lang="en-US" dirty="0"/>
              <a:t> za </a:t>
            </a:r>
            <a:r>
              <a:rPr lang="en-US" dirty="0" err="1"/>
              <a:t>sloveso</a:t>
            </a:r>
            <a:r>
              <a:rPr lang="en-US" dirty="0"/>
              <a:t> </a:t>
            </a:r>
            <a:r>
              <a:rPr lang="en-US" i="1" dirty="0"/>
              <a:t>be</a:t>
            </a:r>
            <a:r>
              <a:rPr lang="en-US" dirty="0"/>
              <a:t>: Jim </a:t>
            </a:r>
            <a:r>
              <a:rPr lang="en-US" b="1" dirty="0"/>
              <a:t>is never </a:t>
            </a:r>
            <a:r>
              <a:rPr lang="en-US" dirty="0"/>
              <a:t>late for meetings. Buses </a:t>
            </a:r>
            <a:r>
              <a:rPr lang="en-US" b="1" dirty="0"/>
              <a:t>aren’t always</a:t>
            </a:r>
            <a:r>
              <a:rPr lang="en-US" dirty="0"/>
              <a:t> on time.</a:t>
            </a:r>
            <a:endParaRPr lang="cs-CZ" dirty="0"/>
          </a:p>
          <a:p>
            <a:r>
              <a:rPr lang="en-US" dirty="0"/>
              <a:t> </a:t>
            </a:r>
            <a:endParaRPr lang="cs-CZ" dirty="0"/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284391-3AA4-4F74-9BCD-A9DC7DDE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1460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972</Words>
  <Application>Microsoft Office PowerPoint</Application>
  <PresentationFormat>Širokoúhlá obrazovka</PresentationFormat>
  <Paragraphs>61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Fazeta</vt:lpstr>
      <vt:lpstr>English A2 level Summer term – unit 8 </vt:lpstr>
      <vt:lpstr>Programme Unit 8: </vt:lpstr>
      <vt:lpstr>Present perfect – part 1 – to be continued</vt:lpstr>
      <vt:lpstr>Present perfect – part 2</vt:lpstr>
      <vt:lpstr>Minulý čas prostý (past simple) nebo předpřítomný čas (present perfect) </vt:lpstr>
      <vt:lpstr>yet - already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38</cp:revision>
  <dcterms:created xsi:type="dcterms:W3CDTF">2020-10-01T10:16:29Z</dcterms:created>
  <dcterms:modified xsi:type="dcterms:W3CDTF">2021-02-17T20:34:32Z</dcterms:modified>
</cp:coreProperties>
</file>